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14167748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4167748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51b1c59d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1b1c59d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51b1c59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1b1c59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14167748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4167748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14167748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4167748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14167748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4167748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51a8be4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1a8be4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1432479a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432479a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1432479a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432479a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1432479a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432479a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14167748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4167748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1432479a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432479a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14167748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4167748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1432479a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432479a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141677487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41677487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14167748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41677487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14167748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4167748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141677487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4167748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14167748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4167748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141677487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41677487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51a8be4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1a8be4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1416774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416774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51b1c59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1b1c59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14167748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14167748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14167748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4167748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141677487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41677487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314167748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41677487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51a8be43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1a8be4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1432479a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432479a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1a62a3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1a62a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51a8be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1a8be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14167748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416774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14167748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4167748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14167748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4167748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2518344" y="3762225"/>
            <a:ext cx="41073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Shane Masuda Zhicheng Zhang </a:t>
            </a:r>
            <a:endParaRPr sz="1800"/>
          </a:p>
        </p:txBody>
      </p:sp>
      <p:sp>
        <p:nvSpPr>
          <p:cNvPr id="86" name="Google Shape;86;p13"/>
          <p:cNvSpPr txBox="1"/>
          <p:nvPr/>
        </p:nvSpPr>
        <p:spPr>
          <a:xfrm>
            <a:off x="1284750" y="1788750"/>
            <a:ext cx="6574500" cy="15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Roboto"/>
                <a:ea typeface="Roboto"/>
                <a:cs typeface="Roboto"/>
                <a:sym typeface="Roboto"/>
              </a:rPr>
              <a:t>Building and Comparing Reranking Modules Based on Context Relevance</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Constract</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2"/>
          <p:cNvPicPr preferRelativeResize="0"/>
          <p:nvPr/>
        </p:nvPicPr>
        <p:blipFill>
          <a:blip r:embed="rId3">
            <a:alphaModFix/>
          </a:blip>
          <a:stretch>
            <a:fillRect/>
          </a:stretch>
        </p:blipFill>
        <p:spPr>
          <a:xfrm>
            <a:off x="3460090" y="1400175"/>
            <a:ext cx="2370085" cy="316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of contrast</a:t>
            </a:r>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a:t>
            </a:r>
            <a:endParaRPr/>
          </a:p>
          <a:p>
            <a:pPr indent="0" lvl="0" marL="0" rtl="0" algn="l">
              <a:spcBef>
                <a:spcPts val="1600"/>
              </a:spcBef>
              <a:spcAft>
                <a:spcPts val="1600"/>
              </a:spcAft>
              <a:buNone/>
            </a:pPr>
            <a:r>
              <a:t/>
            </a:r>
            <a:endParaRPr/>
          </a:p>
        </p:txBody>
      </p:sp>
      <p:pic>
        <p:nvPicPr>
          <p:cNvPr id="152" name="Google Shape;152;p23"/>
          <p:cNvPicPr preferRelativeResize="0"/>
          <p:nvPr/>
        </p:nvPicPr>
        <p:blipFill rotWithShape="1">
          <a:blip r:embed="rId3">
            <a:alphaModFix/>
          </a:blip>
          <a:srcRect b="0" l="0" r="11457" t="0"/>
          <a:stretch/>
        </p:blipFill>
        <p:spPr>
          <a:xfrm>
            <a:off x="1362863" y="3864025"/>
            <a:ext cx="6418276" cy="704850"/>
          </a:xfrm>
          <a:prstGeom prst="rect">
            <a:avLst/>
          </a:prstGeom>
          <a:noFill/>
          <a:ln>
            <a:noFill/>
          </a:ln>
        </p:spPr>
      </p:pic>
      <p:pic>
        <p:nvPicPr>
          <p:cNvPr id="153" name="Google Shape;153;p23"/>
          <p:cNvPicPr preferRelativeResize="0"/>
          <p:nvPr/>
        </p:nvPicPr>
        <p:blipFill>
          <a:blip r:embed="rId4">
            <a:alphaModFix/>
          </a:blip>
          <a:stretch>
            <a:fillRect/>
          </a:stretch>
        </p:blipFill>
        <p:spPr>
          <a:xfrm>
            <a:off x="2676525" y="1326488"/>
            <a:ext cx="3790950" cy="22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of contrast</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NDCG@10</a:t>
            </a:r>
            <a:endParaRPr/>
          </a:p>
        </p:txBody>
      </p:sp>
      <p:pic>
        <p:nvPicPr>
          <p:cNvPr id="160" name="Google Shape;160;p24"/>
          <p:cNvPicPr preferRelativeResize="0"/>
          <p:nvPr/>
        </p:nvPicPr>
        <p:blipFill rotWithShape="1">
          <a:blip r:embed="rId3">
            <a:alphaModFix/>
          </a:blip>
          <a:srcRect b="0" l="0" r="11166" t="0"/>
          <a:stretch/>
        </p:blipFill>
        <p:spPr>
          <a:xfrm>
            <a:off x="1394613" y="3845050"/>
            <a:ext cx="6354774" cy="647700"/>
          </a:xfrm>
          <a:prstGeom prst="rect">
            <a:avLst/>
          </a:prstGeom>
          <a:noFill/>
          <a:ln>
            <a:noFill/>
          </a:ln>
        </p:spPr>
      </p:pic>
      <p:pic>
        <p:nvPicPr>
          <p:cNvPr id="161" name="Google Shape;161;p24"/>
          <p:cNvPicPr preferRelativeResize="0"/>
          <p:nvPr/>
        </p:nvPicPr>
        <p:blipFill>
          <a:blip r:embed="rId4">
            <a:alphaModFix/>
          </a:blip>
          <a:stretch>
            <a:fillRect/>
          </a:stretch>
        </p:blipFill>
        <p:spPr>
          <a:xfrm>
            <a:off x="2719363" y="1466850"/>
            <a:ext cx="3705225" cy="220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Trained </a:t>
            </a:r>
            <a:r>
              <a:rPr lang="en"/>
              <a:t>Modules (partial)</a:t>
            </a:r>
            <a:endParaRPr/>
          </a:p>
        </p:txBody>
      </p:sp>
      <p:pic>
        <p:nvPicPr>
          <p:cNvPr id="167" name="Google Shape;167;p25"/>
          <p:cNvPicPr preferRelativeResize="0"/>
          <p:nvPr/>
        </p:nvPicPr>
        <p:blipFill>
          <a:blip r:embed="rId3">
            <a:alphaModFix/>
          </a:blip>
          <a:stretch>
            <a:fillRect/>
          </a:stretch>
        </p:blipFill>
        <p:spPr>
          <a:xfrm>
            <a:off x="4518722" y="1779263"/>
            <a:ext cx="4313574" cy="955400"/>
          </a:xfrm>
          <a:prstGeom prst="rect">
            <a:avLst/>
          </a:prstGeom>
          <a:noFill/>
          <a:ln>
            <a:noFill/>
          </a:ln>
        </p:spPr>
      </p:pic>
      <p:pic>
        <p:nvPicPr>
          <p:cNvPr id="168" name="Google Shape;168;p25"/>
          <p:cNvPicPr preferRelativeResize="0"/>
          <p:nvPr/>
        </p:nvPicPr>
        <p:blipFill>
          <a:blip r:embed="rId4">
            <a:alphaModFix/>
          </a:blip>
          <a:stretch>
            <a:fillRect/>
          </a:stretch>
        </p:blipFill>
        <p:spPr>
          <a:xfrm>
            <a:off x="2571950" y="1779272"/>
            <a:ext cx="1241988" cy="9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74" name="Google Shape;17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If we use the 4 basic modules as the whole part to build a linear equation, indeed, there are some improvements, however, the improvements is not very </a:t>
            </a:r>
            <a:r>
              <a:rPr lang="en"/>
              <a:t>sharp. </a:t>
            </a:r>
            <a:endParaRPr/>
          </a:p>
          <a:p>
            <a:pPr indent="0" lvl="0" marL="0" rtl="0" algn="l">
              <a:spcBef>
                <a:spcPts val="1600"/>
              </a:spcBef>
              <a:spcAft>
                <a:spcPts val="0"/>
              </a:spcAft>
              <a:buNone/>
            </a:pPr>
            <a:r>
              <a:rPr lang="en"/>
              <a:t>  Compared with the processing time, the improvement is very small.  Because we need process 4 times than before.</a:t>
            </a:r>
            <a:endParaRPr/>
          </a:p>
          <a:p>
            <a:pPr indent="0" lvl="0" marL="0" rtl="0" algn="l">
              <a:spcBef>
                <a:spcPts val="1600"/>
              </a:spcBef>
              <a:spcAft>
                <a:spcPts val="0"/>
              </a:spcAft>
              <a:buNone/>
            </a:pPr>
            <a:r>
              <a:rPr lang="en"/>
              <a:t>  In this case, we want to modify the the algorithms in lucene to get more specific features thus, we use the paper in the professor’s slides.</a:t>
            </a:r>
            <a:endParaRPr/>
          </a:p>
          <a:p>
            <a:pPr indent="0" lvl="0" marL="0" rtl="0" algn="l">
              <a:spcBef>
                <a:spcPts val="1600"/>
              </a:spcBef>
              <a:spcAft>
                <a:spcPts val="1600"/>
              </a:spcAft>
              <a:buNone/>
            </a:pPr>
            <a:r>
              <a:rPr lang="en"/>
              <a:t>  Based on that, we start the part 2, we would not focus on the basic algorithms. Our job is to modify the ranking algorithm to optimize the performance.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the Part 2</a:t>
            </a:r>
            <a:endParaRPr/>
          </a:p>
        </p:txBody>
      </p:sp>
      <p:sp>
        <p:nvSpPr>
          <p:cNvPr id="180" name="Google Shape;18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checked those references:</a:t>
            </a:r>
            <a:endParaRPr/>
          </a:p>
          <a:p>
            <a:pPr indent="0" lvl="0" marL="0" rtl="0" algn="l">
              <a:spcBef>
                <a:spcPts val="1600"/>
              </a:spcBef>
              <a:spcAft>
                <a:spcPts val="0"/>
              </a:spcAft>
              <a:buNone/>
            </a:pPr>
            <a:r>
              <a:rPr lang="en"/>
              <a:t>  </a:t>
            </a:r>
            <a:r>
              <a:rPr lang="en"/>
              <a:t>Zhao and Huang. Enhanced Context-sensitive Proximity Model for Probabilistic Information Retrieval. SIGIR 2014.</a:t>
            </a:r>
            <a:endParaRPr/>
          </a:p>
          <a:p>
            <a:pPr indent="0" lvl="0" marL="0" rtl="0" algn="l">
              <a:spcBef>
                <a:spcPts val="1600"/>
              </a:spcBef>
              <a:spcAft>
                <a:spcPts val="0"/>
              </a:spcAft>
              <a:buNone/>
            </a:pPr>
            <a:r>
              <a:rPr lang="en"/>
              <a:t>  Tao, Zhai, An exploration of proximity measures in information retrieval. SIGIR 07.</a:t>
            </a:r>
            <a:endParaRPr/>
          </a:p>
          <a:p>
            <a:pPr indent="0" lvl="0" marL="0" rtl="0" algn="l">
              <a:spcBef>
                <a:spcPts val="1600"/>
              </a:spcBef>
              <a:spcAft>
                <a:spcPts val="0"/>
              </a:spcAft>
              <a:buNone/>
            </a:pPr>
            <a:r>
              <a:rPr lang="en"/>
              <a:t>  In those paper, the authors have given us the method of how to improve the module, our job is implementing them and use the Ranklib to verify them.</a:t>
            </a:r>
            <a:endParaRPr/>
          </a:p>
          <a:p>
            <a:pPr indent="0" lvl="0" marL="0" rtl="0" algn="l">
              <a:spcBef>
                <a:spcPts val="1600"/>
              </a:spcBef>
              <a:spcAft>
                <a:spcPts val="1600"/>
              </a:spcAft>
              <a:buNone/>
            </a:pPr>
            <a:r>
              <a:rPr lang="en"/>
              <a:t>  And use the Ranklib to get the factors, scores, and modules.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a:t>
            </a:r>
            <a:endParaRPr/>
          </a:p>
        </p:txBody>
      </p:sp>
      <p:sp>
        <p:nvSpPr>
          <p:cNvPr id="186" name="Google Shape;186;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to compare BM25 to the improved version described in </a:t>
            </a:r>
            <a:r>
              <a:rPr b="1" lang="en"/>
              <a:t>An Enhanced Context-sensitive Proximity Model for Probabilistic Information Retrieval</a:t>
            </a:r>
            <a:endParaRPr b="1"/>
          </a:p>
          <a:p>
            <a:pPr indent="0" lvl="0" marL="0" rtl="0" algn="l">
              <a:spcBef>
                <a:spcPts val="1600"/>
              </a:spcBef>
              <a:spcAft>
                <a:spcPts val="0"/>
              </a:spcAft>
              <a:buNone/>
            </a:pPr>
            <a:r>
              <a:rPr lang="en"/>
              <a:t>Same data, same queries (except we removed queries with only 1 term)</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BM25</a:t>
            </a:r>
            <a:endParaRPr/>
          </a:p>
        </p:txBody>
      </p:sp>
      <p:sp>
        <p:nvSpPr>
          <p:cNvPr id="192" name="Google Shape;192;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 of words retrieval function that ranks documents based on the query terms that appear within them</a:t>
            </a:r>
            <a:endParaRPr/>
          </a:p>
          <a:p>
            <a:pPr indent="0" lvl="0" marL="0" rtl="0" algn="l">
              <a:spcBef>
                <a:spcPts val="1600"/>
              </a:spcBef>
              <a:spcAft>
                <a:spcPts val="1600"/>
              </a:spcAft>
              <a:buNone/>
            </a:pPr>
            <a:r>
              <a:rPr lang="en"/>
              <a:t>Does not consider the inter-relationship between query terms within a document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Vanilla BM25</a:t>
            </a:r>
            <a:endParaRPr/>
          </a:p>
        </p:txBody>
      </p:sp>
      <p:pic>
        <p:nvPicPr>
          <p:cNvPr id="198" name="Google Shape;198;p30"/>
          <p:cNvPicPr preferRelativeResize="0"/>
          <p:nvPr/>
        </p:nvPicPr>
        <p:blipFill>
          <a:blip r:embed="rId3">
            <a:alphaModFix/>
          </a:blip>
          <a:stretch>
            <a:fillRect/>
          </a:stretch>
        </p:blipFill>
        <p:spPr>
          <a:xfrm>
            <a:off x="152400" y="1170200"/>
            <a:ext cx="8839199" cy="1382877"/>
          </a:xfrm>
          <a:prstGeom prst="rect">
            <a:avLst/>
          </a:prstGeom>
          <a:noFill/>
          <a:ln>
            <a:noFill/>
          </a:ln>
        </p:spPr>
      </p:pic>
      <p:pic>
        <p:nvPicPr>
          <p:cNvPr id="199" name="Google Shape;199;p30"/>
          <p:cNvPicPr preferRelativeResize="0"/>
          <p:nvPr/>
        </p:nvPicPr>
        <p:blipFill>
          <a:blip r:embed="rId4">
            <a:alphaModFix/>
          </a:blip>
          <a:stretch>
            <a:fillRect/>
          </a:stretch>
        </p:blipFill>
        <p:spPr>
          <a:xfrm>
            <a:off x="2400300" y="3017627"/>
            <a:ext cx="4343400" cy="95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BM25++, or BM26 for short</a:t>
            </a:r>
            <a:endParaRPr/>
          </a:p>
        </p:txBody>
      </p:sp>
      <p:pic>
        <p:nvPicPr>
          <p:cNvPr id="205" name="Google Shape;205;p31"/>
          <p:cNvPicPr preferRelativeResize="0"/>
          <p:nvPr/>
        </p:nvPicPr>
        <p:blipFill>
          <a:blip r:embed="rId3">
            <a:alphaModFix/>
          </a:blip>
          <a:stretch>
            <a:fillRect/>
          </a:stretch>
        </p:blipFill>
        <p:spPr>
          <a:xfrm>
            <a:off x="550238" y="1595475"/>
            <a:ext cx="8043525" cy="172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2" name="Google Shape;92;p14"/>
          <p:cNvSpPr txBox="1"/>
          <p:nvPr>
            <p:ph idx="1" type="subTitle"/>
          </p:nvPr>
        </p:nvSpPr>
        <p:spPr>
          <a:xfrm>
            <a:off x="598100" y="2715950"/>
            <a:ext cx="8222100" cy="20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a:t>
            </a:r>
            <a:r>
              <a:rPr lang="en" sz="1200"/>
              <a:t>Our aim is to find a better ranking algorithm and module. </a:t>
            </a:r>
            <a:endParaRPr sz="1200"/>
          </a:p>
          <a:p>
            <a:pPr indent="0" lvl="0" marL="0" rtl="0" algn="l">
              <a:spcBef>
                <a:spcPts val="0"/>
              </a:spcBef>
              <a:spcAft>
                <a:spcPts val="0"/>
              </a:spcAft>
              <a:buNone/>
            </a:pPr>
            <a:r>
              <a:rPr lang="en" sz="1200"/>
              <a:t>  We want to combine the Lucene ranking and Ranklib evaluation and training module  as the summary of the quarter, in this case, we will modify the lucene ranking algorithms and use the Ranklib to get the NDCG@10 and MAP scores.</a:t>
            </a:r>
            <a:endParaRPr sz="1200"/>
          </a:p>
          <a:p>
            <a:pPr indent="0" lvl="0" marL="0" rtl="0" algn="l">
              <a:spcBef>
                <a:spcPts val="0"/>
              </a:spcBef>
              <a:spcAft>
                <a:spcPts val="0"/>
              </a:spcAft>
              <a:buNone/>
            </a:pPr>
            <a:r>
              <a:rPr lang="en" sz="1200"/>
              <a:t>  Before we start our modification for the lucene ranking algorithm, we firstly want to combine multiple basic algorithms as the new linear algorithm to rank , as we have 4 basic ranking modules (default, bm25, dfr and lm), we want to construct a linear equation with all 4 modules’ scores, and let the Ranklib decides the parameters and test the performance. </a:t>
            </a:r>
            <a:endParaRPr sz="1200"/>
          </a:p>
          <a:p>
            <a:pPr indent="0" lvl="0" marL="0" rtl="0" algn="l">
              <a:spcBef>
                <a:spcPts val="0"/>
              </a:spcBef>
              <a:spcAft>
                <a:spcPts val="0"/>
              </a:spcAft>
              <a:buNone/>
            </a:pPr>
            <a:r>
              <a:rPr lang="en" sz="1200"/>
              <a:t>  It’s performance and the basic performance will be the baseline for our result.</a:t>
            </a:r>
            <a:endParaRPr sz="1200"/>
          </a:p>
          <a:p>
            <a:pPr indent="0" lvl="0" marL="0" rtl="0" algn="l">
              <a:spcBef>
                <a:spcPts val="0"/>
              </a:spcBef>
              <a:spcAft>
                <a:spcPts val="0"/>
              </a:spcAft>
              <a:buNone/>
            </a:pPr>
            <a:r>
              <a:rPr lang="en" sz="1200"/>
              <a:t>  Then, we  modify the basic algorithm as the new ranking algorithm and compare it with the original one and part 1’s module. And then, do the same Ranklib work for the new ranking algorithm.</a:t>
            </a:r>
            <a:endParaRPr sz="1200"/>
          </a:p>
          <a:p>
            <a:pPr indent="0" lvl="0" marL="0" rtl="0" algn="l">
              <a:spcBef>
                <a:spcPts val="0"/>
              </a:spcBef>
              <a:spcAft>
                <a:spcPts val="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2"/>
          <p:cNvPicPr preferRelativeResize="0"/>
          <p:nvPr/>
        </p:nvPicPr>
        <p:blipFill>
          <a:blip r:embed="rId3">
            <a:alphaModFix/>
          </a:blip>
          <a:stretch>
            <a:fillRect/>
          </a:stretch>
        </p:blipFill>
        <p:spPr>
          <a:xfrm>
            <a:off x="1533525" y="2451550"/>
            <a:ext cx="6076950" cy="876300"/>
          </a:xfrm>
          <a:prstGeom prst="rect">
            <a:avLst/>
          </a:prstGeom>
          <a:noFill/>
          <a:ln>
            <a:noFill/>
          </a:ln>
        </p:spPr>
      </p:pic>
      <p:pic>
        <p:nvPicPr>
          <p:cNvPr id="211" name="Google Shape;211;p32"/>
          <p:cNvPicPr preferRelativeResize="0"/>
          <p:nvPr/>
        </p:nvPicPr>
        <p:blipFill>
          <a:blip r:embed="rId4">
            <a:alphaModFix/>
          </a:blip>
          <a:stretch>
            <a:fillRect/>
          </a:stretch>
        </p:blipFill>
        <p:spPr>
          <a:xfrm>
            <a:off x="2124075" y="1266575"/>
            <a:ext cx="4895850" cy="64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Sensitivity of δ   </a:t>
            </a:r>
            <a:endParaRPr/>
          </a:p>
        </p:txBody>
      </p:sp>
      <p:sp>
        <p:nvSpPr>
          <p:cNvPr id="217" name="Google Shape;217;p33"/>
          <p:cNvSpPr txBox="1"/>
          <p:nvPr>
            <p:ph idx="1" type="body"/>
          </p:nvPr>
        </p:nvSpPr>
        <p:spPr>
          <a:xfrm>
            <a:off x="311700" y="3744300"/>
            <a:ext cx="85206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 the paper said, when δ equals to 0.3 or 0.4, the performance should be better.</a:t>
            </a:r>
            <a:endParaRPr>
              <a:solidFill>
                <a:srgbClr val="000000"/>
              </a:solidFill>
            </a:endParaRPr>
          </a:p>
          <a:p>
            <a:pPr indent="0" lvl="0" marL="0" rtl="0" algn="l">
              <a:spcBef>
                <a:spcPts val="1600"/>
              </a:spcBef>
              <a:spcAft>
                <a:spcPts val="1600"/>
              </a:spcAft>
              <a:buNone/>
            </a:pPr>
            <a:r>
              <a:rPr lang="en">
                <a:solidFill>
                  <a:srgbClr val="000000"/>
                </a:solidFill>
              </a:rPr>
              <a:t>In this case, we set the δ equals to 0.4.</a:t>
            </a:r>
            <a:endParaRPr>
              <a:solidFill>
                <a:srgbClr val="000000"/>
              </a:solidFill>
            </a:endParaRPr>
          </a:p>
        </p:txBody>
      </p:sp>
      <p:pic>
        <p:nvPicPr>
          <p:cNvPr id="218" name="Google Shape;218;p33"/>
          <p:cNvPicPr preferRelativeResize="0"/>
          <p:nvPr/>
        </p:nvPicPr>
        <p:blipFill>
          <a:blip r:embed="rId3">
            <a:alphaModFix/>
          </a:blip>
          <a:stretch>
            <a:fillRect/>
          </a:stretch>
        </p:blipFill>
        <p:spPr>
          <a:xfrm>
            <a:off x="517475" y="1399199"/>
            <a:ext cx="8109050" cy="234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sp>
        <p:nvSpPr>
          <p:cNvPr id="224" name="Google Shape;224;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Learn-To-Rank Algorithms Used</a:t>
            </a:r>
            <a:endParaRPr/>
          </a:p>
        </p:txBody>
      </p:sp>
      <p:sp>
        <p:nvSpPr>
          <p:cNvPr id="230" name="Google Shape;230;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a:t>
            </a:r>
            <a:endParaRPr/>
          </a:p>
          <a:p>
            <a:pPr indent="0" lvl="0" marL="0" rtl="0" algn="l">
              <a:spcBef>
                <a:spcPts val="1600"/>
              </a:spcBef>
              <a:spcAft>
                <a:spcPts val="0"/>
              </a:spcAft>
              <a:buNone/>
            </a:pPr>
            <a:r>
              <a:rPr lang="en"/>
              <a:t>RankNet</a:t>
            </a:r>
            <a:endParaRPr/>
          </a:p>
          <a:p>
            <a:pPr indent="0" lvl="0" marL="0" rtl="0" algn="l">
              <a:spcBef>
                <a:spcPts val="1600"/>
              </a:spcBef>
              <a:spcAft>
                <a:spcPts val="0"/>
              </a:spcAft>
              <a:buNone/>
            </a:pPr>
            <a:r>
              <a:rPr lang="en"/>
              <a:t>AdaRank</a:t>
            </a:r>
            <a:endParaRPr/>
          </a:p>
          <a:p>
            <a:pPr indent="0" lvl="0" marL="0" rtl="0" algn="l">
              <a:spcBef>
                <a:spcPts val="1600"/>
              </a:spcBef>
              <a:spcAft>
                <a:spcPts val="0"/>
              </a:spcAft>
              <a:buNone/>
            </a:pPr>
            <a:r>
              <a:rPr lang="en"/>
              <a:t>Coordinate Ascent</a:t>
            </a:r>
            <a:endParaRPr/>
          </a:p>
          <a:p>
            <a:pPr indent="0" lvl="0" marL="0" rtl="0" algn="l">
              <a:spcBef>
                <a:spcPts val="1600"/>
              </a:spcBef>
              <a:spcAft>
                <a:spcPts val="0"/>
              </a:spcAft>
              <a:buNone/>
            </a:pPr>
            <a:r>
              <a:rPr lang="en"/>
              <a:t>LambdaMART</a:t>
            </a:r>
            <a:endParaRPr/>
          </a:p>
          <a:p>
            <a:pPr indent="0" lvl="0" marL="0" rtl="0" algn="l">
              <a:spcBef>
                <a:spcPts val="1600"/>
              </a:spcBef>
              <a:spcAft>
                <a:spcPts val="0"/>
              </a:spcAft>
              <a:buNone/>
            </a:pPr>
            <a:r>
              <a:rPr lang="en">
                <a:solidFill>
                  <a:srgbClr val="434343"/>
                </a:solidFill>
              </a:rPr>
              <a:t>ListNet</a:t>
            </a:r>
            <a:endParaRPr>
              <a:solidFill>
                <a:srgbClr val="434343"/>
              </a:solidFill>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contrast</a:t>
            </a:r>
            <a:endParaRPr/>
          </a:p>
        </p:txBody>
      </p:sp>
      <p:sp>
        <p:nvSpPr>
          <p:cNvPr id="236" name="Google Shape;236;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use the BM25 score and the combination score as the contrast.</a:t>
            </a:r>
            <a:endParaRPr/>
          </a:p>
          <a:p>
            <a:pPr indent="0" lvl="0" marL="0" rtl="0" algn="l">
              <a:spcBef>
                <a:spcPts val="1600"/>
              </a:spcBef>
              <a:spcAft>
                <a:spcPts val="0"/>
              </a:spcAft>
              <a:buNone/>
            </a:pPr>
            <a:r>
              <a:rPr lang="en"/>
              <a:t>  In the tables, we use the NDCG@10 and MAP of BM25 as the baseline to compare with the NDCG@10 and MAP of the 4 feature combination module.</a:t>
            </a:r>
            <a:endParaRPr/>
          </a:p>
          <a:p>
            <a:pPr indent="0" lvl="0" marL="0" rtl="0" algn="l">
              <a:spcBef>
                <a:spcPts val="1600"/>
              </a:spcBef>
              <a:spcAft>
                <a:spcPts val="1600"/>
              </a:spcAft>
              <a:buNone/>
            </a:pPr>
            <a:r>
              <a:rPr lang="en"/>
              <a:t>  Different from the contrast before, this time, we compare the bm26 with the combination module for the proving.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set</a:t>
            </a:r>
            <a:endParaRPr/>
          </a:p>
        </p:txBody>
      </p:sp>
      <p:sp>
        <p:nvSpPr>
          <p:cNvPr id="242" name="Google Shape;242;p37"/>
          <p:cNvSpPr txBox="1"/>
          <p:nvPr>
            <p:ph idx="1" type="body"/>
          </p:nvPr>
        </p:nvSpPr>
        <p:spPr>
          <a:xfrm>
            <a:off x="2738475" y="1304825"/>
            <a:ext cx="8520600" cy="8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original Data set.</a:t>
            </a:r>
            <a:endParaRPr/>
          </a:p>
        </p:txBody>
      </p:sp>
      <p:sp>
        <p:nvSpPr>
          <p:cNvPr id="243" name="Google Shape;243;p37"/>
          <p:cNvSpPr txBox="1"/>
          <p:nvPr>
            <p:ph idx="1" type="body"/>
          </p:nvPr>
        </p:nvSpPr>
        <p:spPr>
          <a:xfrm>
            <a:off x="2738475" y="2414150"/>
            <a:ext cx="8520600" cy="8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Ranklib Data set after combination.</a:t>
            </a:r>
            <a:endParaRPr/>
          </a:p>
        </p:txBody>
      </p:sp>
      <p:pic>
        <p:nvPicPr>
          <p:cNvPr id="244" name="Google Shape;244;p37"/>
          <p:cNvPicPr preferRelativeResize="0"/>
          <p:nvPr/>
        </p:nvPicPr>
        <p:blipFill>
          <a:blip r:embed="rId3">
            <a:alphaModFix/>
          </a:blip>
          <a:stretch>
            <a:fillRect/>
          </a:stretch>
        </p:blipFill>
        <p:spPr>
          <a:xfrm>
            <a:off x="311700" y="2127125"/>
            <a:ext cx="2376544" cy="1602250"/>
          </a:xfrm>
          <a:prstGeom prst="rect">
            <a:avLst/>
          </a:prstGeom>
          <a:noFill/>
          <a:ln>
            <a:noFill/>
          </a:ln>
        </p:spPr>
      </p:pic>
      <p:pic>
        <p:nvPicPr>
          <p:cNvPr id="245" name="Google Shape;245;p37"/>
          <p:cNvPicPr preferRelativeResize="0"/>
          <p:nvPr/>
        </p:nvPicPr>
        <p:blipFill>
          <a:blip r:embed="rId4">
            <a:alphaModFix/>
          </a:blip>
          <a:stretch>
            <a:fillRect/>
          </a:stretch>
        </p:blipFill>
        <p:spPr>
          <a:xfrm>
            <a:off x="542713" y="1401013"/>
            <a:ext cx="1914525" cy="34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modules</a:t>
            </a:r>
            <a:endParaRPr/>
          </a:p>
        </p:txBody>
      </p:sp>
      <p:sp>
        <p:nvSpPr>
          <p:cNvPr id="251" name="Google Shape;251;p38"/>
          <p:cNvSpPr txBox="1"/>
          <p:nvPr>
            <p:ph idx="1" type="body"/>
          </p:nvPr>
        </p:nvSpPr>
        <p:spPr>
          <a:xfrm>
            <a:off x="3840175" y="1229875"/>
            <a:ext cx="4992000" cy="22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After the processing of Ranklib, we get the modules of the four combination. We focus on the MAP and NDCG@10. After 12 times test, we get 6 different modules, and the MAP and NDCG@10 score of the combination.</a:t>
            </a:r>
            <a:endParaRPr/>
          </a:p>
        </p:txBody>
      </p:sp>
      <p:pic>
        <p:nvPicPr>
          <p:cNvPr id="252" name="Google Shape;252;p38"/>
          <p:cNvPicPr preferRelativeResize="0"/>
          <p:nvPr/>
        </p:nvPicPr>
        <p:blipFill>
          <a:blip r:embed="rId3">
            <a:alphaModFix/>
          </a:blip>
          <a:stretch>
            <a:fillRect/>
          </a:stretch>
        </p:blipFill>
        <p:spPr>
          <a:xfrm>
            <a:off x="962025" y="1123950"/>
            <a:ext cx="1790700" cy="2895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Constract</a:t>
            </a:r>
            <a:endParaRPr/>
          </a:p>
        </p:txBody>
      </p:sp>
      <p:sp>
        <p:nvSpPr>
          <p:cNvPr id="258" name="Google Shape;258;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39"/>
          <p:cNvPicPr preferRelativeResize="0"/>
          <p:nvPr/>
        </p:nvPicPr>
        <p:blipFill>
          <a:blip r:embed="rId3">
            <a:alphaModFix/>
          </a:blip>
          <a:stretch>
            <a:fillRect/>
          </a:stretch>
        </p:blipFill>
        <p:spPr>
          <a:xfrm>
            <a:off x="3460090" y="1400175"/>
            <a:ext cx="2370085" cy="316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Trained Modules (partial)</a:t>
            </a:r>
            <a:endParaRPr/>
          </a:p>
        </p:txBody>
      </p:sp>
      <p:sp>
        <p:nvSpPr>
          <p:cNvPr id="265" name="Google Shape;265;p40"/>
          <p:cNvSpPr txBox="1"/>
          <p:nvPr>
            <p:ph idx="1" type="body"/>
          </p:nvPr>
        </p:nvSpPr>
        <p:spPr>
          <a:xfrm>
            <a:off x="311700" y="1193438"/>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66" name="Google Shape;266;p40"/>
          <p:cNvPicPr preferRelativeResize="0"/>
          <p:nvPr/>
        </p:nvPicPr>
        <p:blipFill>
          <a:blip r:embed="rId3">
            <a:alphaModFix/>
          </a:blip>
          <a:stretch>
            <a:fillRect/>
          </a:stretch>
        </p:blipFill>
        <p:spPr>
          <a:xfrm>
            <a:off x="387888" y="1458463"/>
            <a:ext cx="5895975" cy="1285875"/>
          </a:xfrm>
          <a:prstGeom prst="rect">
            <a:avLst/>
          </a:prstGeom>
          <a:noFill/>
          <a:ln>
            <a:noFill/>
          </a:ln>
        </p:spPr>
      </p:pic>
      <p:pic>
        <p:nvPicPr>
          <p:cNvPr id="267" name="Google Shape;267;p40"/>
          <p:cNvPicPr preferRelativeResize="0"/>
          <p:nvPr/>
        </p:nvPicPr>
        <p:blipFill>
          <a:blip r:embed="rId4">
            <a:alphaModFix/>
          </a:blip>
          <a:stretch>
            <a:fillRect/>
          </a:stretch>
        </p:blipFill>
        <p:spPr>
          <a:xfrm>
            <a:off x="3261275" y="2610513"/>
            <a:ext cx="1771650" cy="1114425"/>
          </a:xfrm>
          <a:prstGeom prst="rect">
            <a:avLst/>
          </a:prstGeom>
          <a:noFill/>
          <a:ln>
            <a:noFill/>
          </a:ln>
        </p:spPr>
      </p:pic>
      <p:pic>
        <p:nvPicPr>
          <p:cNvPr id="268" name="Google Shape;268;p40"/>
          <p:cNvPicPr preferRelativeResize="0"/>
          <p:nvPr/>
        </p:nvPicPr>
        <p:blipFill>
          <a:blip r:embed="rId5">
            <a:alphaModFix/>
          </a:blip>
          <a:stretch>
            <a:fillRect/>
          </a:stretch>
        </p:blipFill>
        <p:spPr>
          <a:xfrm>
            <a:off x="387900" y="2610537"/>
            <a:ext cx="2323550" cy="118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of contrast</a:t>
            </a:r>
            <a:endParaRPr/>
          </a:p>
          <a:p>
            <a:pPr indent="0" lvl="0" marL="0" rtl="0" algn="l">
              <a:spcBef>
                <a:spcPts val="0"/>
              </a:spcBef>
              <a:spcAft>
                <a:spcPts val="0"/>
              </a:spcAft>
              <a:buNone/>
            </a:pPr>
            <a:r>
              <a:t/>
            </a:r>
            <a:endParaRPr/>
          </a:p>
        </p:txBody>
      </p:sp>
      <p:pic>
        <p:nvPicPr>
          <p:cNvPr id="274" name="Google Shape;274;p41"/>
          <p:cNvPicPr preferRelativeResize="0"/>
          <p:nvPr/>
        </p:nvPicPr>
        <p:blipFill>
          <a:blip r:embed="rId3">
            <a:alphaModFix/>
          </a:blip>
          <a:stretch>
            <a:fillRect/>
          </a:stretch>
        </p:blipFill>
        <p:spPr>
          <a:xfrm>
            <a:off x="2652275" y="1176800"/>
            <a:ext cx="3839450" cy="2334550"/>
          </a:xfrm>
          <a:prstGeom prst="rect">
            <a:avLst/>
          </a:prstGeom>
          <a:noFill/>
          <a:ln>
            <a:noFill/>
          </a:ln>
        </p:spPr>
      </p:pic>
      <p:pic>
        <p:nvPicPr>
          <p:cNvPr id="275" name="Google Shape;275;p41"/>
          <p:cNvPicPr preferRelativeResize="0"/>
          <p:nvPr/>
        </p:nvPicPr>
        <p:blipFill>
          <a:blip r:embed="rId4">
            <a:alphaModFix/>
          </a:blip>
          <a:stretch>
            <a:fillRect/>
          </a:stretch>
        </p:blipFill>
        <p:spPr>
          <a:xfrm>
            <a:off x="702575" y="3670350"/>
            <a:ext cx="7738850" cy="71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the Ranklib data set, we can give each query several features (in homework 2 we use 46 features ). In the first test, we process the data set in lucene, </a:t>
            </a:r>
            <a:r>
              <a:rPr lang="en"/>
              <a:t>respectively with the default, bm25, dfr and lm. Then, we get 4 different lists of score, we use the different rankings as the features and put it into another txt file as the training set for Ranklib.</a:t>
            </a:r>
            <a:endParaRPr/>
          </a:p>
          <a:p>
            <a:pPr indent="0" lvl="0" marL="0" rtl="0" algn="l">
              <a:spcBef>
                <a:spcPts val="1600"/>
              </a:spcBef>
              <a:spcAft>
                <a:spcPts val="1600"/>
              </a:spcAft>
              <a:buNone/>
            </a:pPr>
            <a:r>
              <a:rPr lang="en"/>
              <a:t>  This step, we use the combine programme to get the Ranklib data set, after input the data set in Ranklib, we use the MAP (Mean Average Precision) as the first standard and the NDCG (Normalized Discounted Cumulative Gain) as the second standard. Then, we can get the trained modules based on the four features.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of contrast</a:t>
            </a:r>
            <a:endParaRPr/>
          </a:p>
        </p:txBody>
      </p:sp>
      <p:pic>
        <p:nvPicPr>
          <p:cNvPr id="281" name="Google Shape;281;p42"/>
          <p:cNvPicPr preferRelativeResize="0"/>
          <p:nvPr/>
        </p:nvPicPr>
        <p:blipFill>
          <a:blip r:embed="rId3">
            <a:alphaModFix/>
          </a:blip>
          <a:stretch>
            <a:fillRect/>
          </a:stretch>
        </p:blipFill>
        <p:spPr>
          <a:xfrm>
            <a:off x="822725" y="3670348"/>
            <a:ext cx="7498549" cy="701025"/>
          </a:xfrm>
          <a:prstGeom prst="rect">
            <a:avLst/>
          </a:prstGeom>
          <a:noFill/>
          <a:ln>
            <a:noFill/>
          </a:ln>
        </p:spPr>
      </p:pic>
      <p:pic>
        <p:nvPicPr>
          <p:cNvPr id="282" name="Google Shape;282;p42"/>
          <p:cNvPicPr preferRelativeResize="0"/>
          <p:nvPr/>
        </p:nvPicPr>
        <p:blipFill>
          <a:blip r:embed="rId4">
            <a:alphaModFix/>
          </a:blip>
          <a:stretch>
            <a:fillRect/>
          </a:stretch>
        </p:blipFill>
        <p:spPr>
          <a:xfrm>
            <a:off x="2594313" y="1322600"/>
            <a:ext cx="3955379" cy="23477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of contrast</a:t>
            </a:r>
            <a:endParaRPr/>
          </a:p>
          <a:p>
            <a:pPr indent="0" lvl="0" marL="0" rtl="0" algn="l">
              <a:spcBef>
                <a:spcPts val="0"/>
              </a:spcBef>
              <a:spcAft>
                <a:spcPts val="0"/>
              </a:spcAft>
              <a:buNone/>
            </a:pPr>
            <a:r>
              <a:t/>
            </a:r>
            <a:endParaRPr/>
          </a:p>
        </p:txBody>
      </p:sp>
      <p:pic>
        <p:nvPicPr>
          <p:cNvPr id="288" name="Google Shape;288;p43"/>
          <p:cNvPicPr preferRelativeResize="0"/>
          <p:nvPr/>
        </p:nvPicPr>
        <p:blipFill>
          <a:blip r:embed="rId3">
            <a:alphaModFix/>
          </a:blip>
          <a:stretch>
            <a:fillRect/>
          </a:stretch>
        </p:blipFill>
        <p:spPr>
          <a:xfrm>
            <a:off x="1500175" y="3864025"/>
            <a:ext cx="6143625" cy="704850"/>
          </a:xfrm>
          <a:prstGeom prst="rect">
            <a:avLst/>
          </a:prstGeom>
          <a:noFill/>
          <a:ln>
            <a:noFill/>
          </a:ln>
        </p:spPr>
      </p:pic>
      <p:pic>
        <p:nvPicPr>
          <p:cNvPr id="289" name="Google Shape;289;p43"/>
          <p:cNvPicPr preferRelativeResize="0"/>
          <p:nvPr/>
        </p:nvPicPr>
        <p:blipFill>
          <a:blip r:embed="rId4">
            <a:alphaModFix/>
          </a:blip>
          <a:stretch>
            <a:fillRect/>
          </a:stretch>
        </p:blipFill>
        <p:spPr>
          <a:xfrm>
            <a:off x="2000238" y="1312188"/>
            <a:ext cx="5143500" cy="2257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of contrast</a:t>
            </a:r>
            <a:endParaRPr/>
          </a:p>
        </p:txBody>
      </p:sp>
      <p:pic>
        <p:nvPicPr>
          <p:cNvPr id="295" name="Google Shape;295;p44"/>
          <p:cNvPicPr preferRelativeResize="0"/>
          <p:nvPr/>
        </p:nvPicPr>
        <p:blipFill>
          <a:blip r:embed="rId3">
            <a:alphaModFix/>
          </a:blip>
          <a:stretch>
            <a:fillRect/>
          </a:stretch>
        </p:blipFill>
        <p:spPr>
          <a:xfrm>
            <a:off x="1485900" y="3825925"/>
            <a:ext cx="6172200" cy="742950"/>
          </a:xfrm>
          <a:prstGeom prst="rect">
            <a:avLst/>
          </a:prstGeom>
          <a:noFill/>
          <a:ln>
            <a:noFill/>
          </a:ln>
        </p:spPr>
      </p:pic>
      <p:pic>
        <p:nvPicPr>
          <p:cNvPr id="296" name="Google Shape;296;p44"/>
          <p:cNvPicPr preferRelativeResize="0"/>
          <p:nvPr/>
        </p:nvPicPr>
        <p:blipFill>
          <a:blip r:embed="rId4">
            <a:alphaModFix/>
          </a:blip>
          <a:stretch>
            <a:fillRect/>
          </a:stretch>
        </p:blipFill>
        <p:spPr>
          <a:xfrm>
            <a:off x="2009775" y="1229875"/>
            <a:ext cx="5124450" cy="2305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02" name="Google Shape;302;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Based on the graph, we can say the improvement of bm25 is obvious, and also, the single improvement is better than the combination. </a:t>
            </a:r>
            <a:endParaRPr/>
          </a:p>
          <a:p>
            <a:pPr indent="0" lvl="0" marL="0" rtl="0" algn="l">
              <a:spcBef>
                <a:spcPts val="1600"/>
              </a:spcBef>
              <a:spcAft>
                <a:spcPts val="0"/>
              </a:spcAft>
              <a:buNone/>
            </a:pPr>
            <a:r>
              <a:rPr lang="en"/>
              <a:t>  Compared with the processing time, the new method costs same time but can improve 20%. </a:t>
            </a:r>
            <a:endParaRPr/>
          </a:p>
          <a:p>
            <a:pPr indent="0" lvl="0" marL="0" rtl="0" algn="l">
              <a:spcBef>
                <a:spcPts val="1600"/>
              </a:spcBef>
              <a:spcAft>
                <a:spcPts val="0"/>
              </a:spcAft>
              <a:buNone/>
            </a:pPr>
            <a:r>
              <a:rPr lang="en"/>
              <a:t>  After we change δ as the paper said, we also use the retraining module to get a new δ based on it, but as the time limitation, we don’t test the new δ in modules.</a:t>
            </a:r>
            <a:endParaRPr/>
          </a:p>
          <a:p>
            <a:pPr indent="0" lvl="0" marL="0" rtl="0" algn="l">
              <a:spcBef>
                <a:spcPts val="1600"/>
              </a:spcBef>
              <a:spcAft>
                <a:spcPts val="1600"/>
              </a:spcAft>
              <a:buNone/>
            </a:pPr>
            <a:r>
              <a:rPr lang="en"/>
              <a:t>  And also, through the whole project, we review the whole process of search, ranking, training and reranking. But also, there are some things we can do better.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6"/>
          <p:cNvSpPr txBox="1"/>
          <p:nvPr>
            <p:ph type="ctrTitle"/>
          </p:nvPr>
        </p:nvSpPr>
        <p:spPr>
          <a:xfrm>
            <a:off x="46095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47"/>
          <p:cNvPicPr preferRelativeResize="0"/>
          <p:nvPr/>
        </p:nvPicPr>
        <p:blipFill>
          <a:blip r:embed="rId3">
            <a:alphaModFix/>
          </a:blip>
          <a:stretch>
            <a:fillRect/>
          </a:stretch>
        </p:blipFill>
        <p:spPr>
          <a:xfrm>
            <a:off x="338138" y="190500"/>
            <a:ext cx="8467725"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ompare the performance of 4 scoring functions: DEFAULT, BM25, DFR, and LM </a:t>
            </a:r>
            <a:endParaRPr/>
          </a:p>
          <a:p>
            <a:pPr indent="0" lvl="0" marL="0" rtl="0" algn="l">
              <a:spcBef>
                <a:spcPts val="1600"/>
              </a:spcBef>
              <a:spcAft>
                <a:spcPts val="0"/>
              </a:spcAft>
              <a:buNone/>
            </a:pPr>
            <a:r>
              <a:rPr lang="en"/>
              <a:t>Document set: Trec Disks 4-5</a:t>
            </a:r>
            <a:endParaRPr/>
          </a:p>
          <a:p>
            <a:pPr indent="0" lvl="0" marL="0" rtl="0" algn="l">
              <a:spcBef>
                <a:spcPts val="1600"/>
              </a:spcBef>
              <a:spcAft>
                <a:spcPts val="0"/>
              </a:spcAft>
              <a:buNone/>
            </a:pPr>
            <a:r>
              <a:rPr lang="en"/>
              <a:t>Query set: Title Queries 300-450</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Method</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algorithm, and each query, return all relevant documents in descending order of scores</a:t>
            </a:r>
            <a:endParaRPr/>
          </a:p>
          <a:p>
            <a:pPr indent="0" lvl="0" marL="0" rtl="0" algn="l">
              <a:spcBef>
                <a:spcPts val="1600"/>
              </a:spcBef>
              <a:spcAft>
                <a:spcPts val="0"/>
              </a:spcAft>
              <a:buNone/>
            </a:pPr>
            <a:r>
              <a:rPr lang="en"/>
              <a:t>For each query, cross compare the documents returned by each algorithm and only keep documents that were returned by all four</a:t>
            </a:r>
            <a:endParaRPr/>
          </a:p>
          <a:p>
            <a:pPr indent="0" lvl="0" marL="0" rtl="0" algn="l">
              <a:spcBef>
                <a:spcPts val="1600"/>
              </a:spcBef>
              <a:spcAft>
                <a:spcPts val="0"/>
              </a:spcAft>
              <a:buNone/>
            </a:pPr>
            <a:r>
              <a:rPr lang="en"/>
              <a:t>Construct a feature vector for each algorithm consisting of the scores for the documents that remain under each query</a:t>
            </a:r>
            <a:endParaRPr/>
          </a:p>
          <a:p>
            <a:pPr indent="0" lvl="0" marL="0" rtl="0" algn="l">
              <a:spcBef>
                <a:spcPts val="1600"/>
              </a:spcBef>
              <a:spcAft>
                <a:spcPts val="0"/>
              </a:spcAft>
              <a:buNone/>
            </a:pPr>
            <a:r>
              <a:rPr lang="en"/>
              <a:t>Use the learn-to-rank algorithms in RankLib to rank the features in terms of NDCG@10 and MAP and get the trained modules.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Learn-To-Rank Algorithms Used</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a:t>
            </a:r>
            <a:endParaRPr/>
          </a:p>
          <a:p>
            <a:pPr indent="0" lvl="0" marL="0" rtl="0" algn="l">
              <a:spcBef>
                <a:spcPts val="1600"/>
              </a:spcBef>
              <a:spcAft>
                <a:spcPts val="0"/>
              </a:spcAft>
              <a:buNone/>
            </a:pPr>
            <a:r>
              <a:rPr lang="en"/>
              <a:t>RankNet</a:t>
            </a:r>
            <a:endParaRPr/>
          </a:p>
          <a:p>
            <a:pPr indent="0" lvl="0" marL="0" rtl="0" algn="l">
              <a:spcBef>
                <a:spcPts val="1600"/>
              </a:spcBef>
              <a:spcAft>
                <a:spcPts val="0"/>
              </a:spcAft>
              <a:buNone/>
            </a:pPr>
            <a:r>
              <a:rPr lang="en"/>
              <a:t>AdaRank</a:t>
            </a:r>
            <a:endParaRPr/>
          </a:p>
          <a:p>
            <a:pPr indent="0" lvl="0" marL="0" rtl="0" algn="l">
              <a:spcBef>
                <a:spcPts val="1600"/>
              </a:spcBef>
              <a:spcAft>
                <a:spcPts val="0"/>
              </a:spcAft>
              <a:buNone/>
            </a:pPr>
            <a:r>
              <a:rPr lang="en"/>
              <a:t>Coordinate Ascent</a:t>
            </a:r>
            <a:endParaRPr/>
          </a:p>
          <a:p>
            <a:pPr indent="0" lvl="0" marL="0" rtl="0" algn="l">
              <a:spcBef>
                <a:spcPts val="1600"/>
              </a:spcBef>
              <a:spcAft>
                <a:spcPts val="1600"/>
              </a:spcAft>
              <a:buNone/>
            </a:pPr>
            <a:r>
              <a:rPr lang="en"/>
              <a:t>LambdaMART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contrast</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use the BM25 score as the contrast.</a:t>
            </a:r>
            <a:endParaRPr/>
          </a:p>
          <a:p>
            <a:pPr indent="0" lvl="0" marL="0" rtl="0" algn="l">
              <a:spcBef>
                <a:spcPts val="1600"/>
              </a:spcBef>
              <a:spcAft>
                <a:spcPts val="1600"/>
              </a:spcAft>
              <a:buNone/>
            </a:pPr>
            <a:r>
              <a:rPr lang="en"/>
              <a:t>  In the tables, we use the NDCG@10 and MAP of BM25 as the baseline to compare with the </a:t>
            </a:r>
            <a:r>
              <a:rPr lang="en"/>
              <a:t>NDCG@10 and MAP of the 4 feature combination module.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set</a:t>
            </a:r>
            <a:endParaRPr/>
          </a:p>
        </p:txBody>
      </p:sp>
      <p:sp>
        <p:nvSpPr>
          <p:cNvPr id="128" name="Google Shape;128;p20"/>
          <p:cNvSpPr txBox="1"/>
          <p:nvPr>
            <p:ph idx="1" type="body"/>
          </p:nvPr>
        </p:nvSpPr>
        <p:spPr>
          <a:xfrm>
            <a:off x="2738475" y="1304825"/>
            <a:ext cx="8520600" cy="8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original Data set.</a:t>
            </a:r>
            <a:endParaRPr/>
          </a:p>
        </p:txBody>
      </p:sp>
      <p:pic>
        <p:nvPicPr>
          <p:cNvPr id="129" name="Google Shape;129;p20"/>
          <p:cNvPicPr preferRelativeResize="0"/>
          <p:nvPr/>
        </p:nvPicPr>
        <p:blipFill>
          <a:blip r:embed="rId3">
            <a:alphaModFix/>
          </a:blip>
          <a:stretch>
            <a:fillRect/>
          </a:stretch>
        </p:blipFill>
        <p:spPr>
          <a:xfrm>
            <a:off x="311700" y="1229875"/>
            <a:ext cx="1981200" cy="704850"/>
          </a:xfrm>
          <a:prstGeom prst="rect">
            <a:avLst/>
          </a:prstGeom>
          <a:noFill/>
          <a:ln>
            <a:noFill/>
          </a:ln>
        </p:spPr>
      </p:pic>
      <p:pic>
        <p:nvPicPr>
          <p:cNvPr id="130" name="Google Shape;130;p20"/>
          <p:cNvPicPr preferRelativeResize="0"/>
          <p:nvPr/>
        </p:nvPicPr>
        <p:blipFill>
          <a:blip r:embed="rId4">
            <a:alphaModFix/>
          </a:blip>
          <a:stretch>
            <a:fillRect/>
          </a:stretch>
        </p:blipFill>
        <p:spPr>
          <a:xfrm>
            <a:off x="184150" y="2052175"/>
            <a:ext cx="2554314" cy="2786525"/>
          </a:xfrm>
          <a:prstGeom prst="rect">
            <a:avLst/>
          </a:prstGeom>
          <a:noFill/>
          <a:ln>
            <a:noFill/>
          </a:ln>
        </p:spPr>
      </p:pic>
      <p:sp>
        <p:nvSpPr>
          <p:cNvPr id="131" name="Google Shape;131;p20"/>
          <p:cNvSpPr txBox="1"/>
          <p:nvPr>
            <p:ph idx="1" type="body"/>
          </p:nvPr>
        </p:nvSpPr>
        <p:spPr>
          <a:xfrm>
            <a:off x="2738475" y="2414150"/>
            <a:ext cx="8520600" cy="8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Ranklib Data set after combination.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modules</a:t>
            </a:r>
            <a:endParaRPr/>
          </a:p>
        </p:txBody>
      </p:sp>
      <p:sp>
        <p:nvSpPr>
          <p:cNvPr id="137" name="Google Shape;137;p21"/>
          <p:cNvSpPr txBox="1"/>
          <p:nvPr>
            <p:ph idx="1" type="body"/>
          </p:nvPr>
        </p:nvSpPr>
        <p:spPr>
          <a:xfrm>
            <a:off x="3840175" y="1229875"/>
            <a:ext cx="4992000" cy="22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After the processing of Ranklib, we get the modules of the four combination. We focus on the MAP and NDCG@10. After 10 times test, we get 5 different modules, and the MAP and NDCG@10 score of the combination.</a:t>
            </a:r>
            <a:endParaRPr/>
          </a:p>
        </p:txBody>
      </p:sp>
      <p:pic>
        <p:nvPicPr>
          <p:cNvPr id="138" name="Google Shape;138;p21"/>
          <p:cNvPicPr preferRelativeResize="0"/>
          <p:nvPr/>
        </p:nvPicPr>
        <p:blipFill>
          <a:blip r:embed="rId3">
            <a:alphaModFix/>
          </a:blip>
          <a:stretch>
            <a:fillRect/>
          </a:stretch>
        </p:blipFill>
        <p:spPr>
          <a:xfrm>
            <a:off x="311707" y="1229882"/>
            <a:ext cx="3528475" cy="340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