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21A3CC3-C5E8-4F8D-ADC8-6A63E76544AC}" type="datetimeFigureOut">
              <a:rPr lang="en-CA" smtClean="0"/>
              <a:t>2022-01-18</a:t>
            </a:fld>
            <a:endParaRPr lang="en-CA"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6ACF9AD-1F85-4727-BF0F-01441EBCB876}" type="slidenum">
              <a:rPr lang="en-CA" smtClean="0"/>
              <a:t>‹#›</a:t>
            </a:fld>
            <a:endParaRPr lang="en-CA"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182104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21A3CC3-C5E8-4F8D-ADC8-6A63E76544AC}" type="datetimeFigureOut">
              <a:rPr lang="en-CA" smtClean="0"/>
              <a:t>2022-01-18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6ACF9AD-1F85-4727-BF0F-01441EBCB876}" type="slidenum">
              <a:rPr lang="en-CA" smtClean="0"/>
              <a:t>‹#›</a:t>
            </a:fld>
            <a:endParaRPr lang="en-CA" dirty="0"/>
          </a:p>
        </p:txBody>
      </p:sp>
    </p:spTree>
    <p:extLst>
      <p:ext uri="{BB962C8B-B14F-4D97-AF65-F5344CB8AC3E}">
        <p14:creationId xmlns:p14="http://schemas.microsoft.com/office/powerpoint/2010/main" val="383775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21A3CC3-C5E8-4F8D-ADC8-6A63E76544AC}" type="datetimeFigureOut">
              <a:rPr lang="en-CA" smtClean="0"/>
              <a:t>2022-01-18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6ACF9AD-1F85-4727-BF0F-01441EBCB876}" type="slidenum">
              <a:rPr lang="en-CA" smtClean="0"/>
              <a:t>‹#›</a:t>
            </a:fld>
            <a:endParaRPr lang="en-CA" dirty="0"/>
          </a:p>
        </p:txBody>
      </p:sp>
    </p:spTree>
    <p:extLst>
      <p:ext uri="{BB962C8B-B14F-4D97-AF65-F5344CB8AC3E}">
        <p14:creationId xmlns:p14="http://schemas.microsoft.com/office/powerpoint/2010/main" val="3386329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21A3CC3-C5E8-4F8D-ADC8-6A63E76544AC}" type="datetimeFigureOut">
              <a:rPr lang="en-CA" smtClean="0"/>
              <a:t>2022-01-18</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6ACF9AD-1F85-4727-BF0F-01441EBCB876}" type="slidenum">
              <a:rPr lang="en-CA" smtClean="0"/>
              <a:t>‹#›</a:t>
            </a:fld>
            <a:endParaRPr lang="en-CA" dirty="0"/>
          </a:p>
        </p:txBody>
      </p:sp>
    </p:spTree>
    <p:extLst>
      <p:ext uri="{BB962C8B-B14F-4D97-AF65-F5344CB8AC3E}">
        <p14:creationId xmlns:p14="http://schemas.microsoft.com/office/powerpoint/2010/main" val="92022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21A3CC3-C5E8-4F8D-ADC8-6A63E76544AC}" type="datetimeFigureOut">
              <a:rPr lang="en-CA" smtClean="0"/>
              <a:t>2022-01-18</a:t>
            </a:fld>
            <a:endParaRPr lang="en-CA"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6ACF9AD-1F85-4727-BF0F-01441EBCB876}" type="slidenum">
              <a:rPr lang="en-CA" smtClean="0"/>
              <a:t>‹#›</a:t>
            </a:fld>
            <a:endParaRPr lang="en-CA"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757498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21A3CC3-C5E8-4F8D-ADC8-6A63E76544AC}" type="datetimeFigureOut">
              <a:rPr lang="en-CA" smtClean="0"/>
              <a:t>2022-01-18</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6ACF9AD-1F85-4727-BF0F-01441EBCB876}" type="slidenum">
              <a:rPr lang="en-CA" smtClean="0"/>
              <a:t>‹#›</a:t>
            </a:fld>
            <a:endParaRPr lang="en-CA" dirty="0"/>
          </a:p>
        </p:txBody>
      </p:sp>
    </p:spTree>
    <p:extLst>
      <p:ext uri="{BB962C8B-B14F-4D97-AF65-F5344CB8AC3E}">
        <p14:creationId xmlns:p14="http://schemas.microsoft.com/office/powerpoint/2010/main" val="262343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21A3CC3-C5E8-4F8D-ADC8-6A63E76544AC}" type="datetimeFigureOut">
              <a:rPr lang="en-CA" smtClean="0"/>
              <a:t>2022-01-18</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56ACF9AD-1F85-4727-BF0F-01441EBCB876}" type="slidenum">
              <a:rPr lang="en-CA" smtClean="0"/>
              <a:t>‹#›</a:t>
            </a:fld>
            <a:endParaRPr lang="en-CA" dirty="0"/>
          </a:p>
        </p:txBody>
      </p:sp>
    </p:spTree>
    <p:extLst>
      <p:ext uri="{BB962C8B-B14F-4D97-AF65-F5344CB8AC3E}">
        <p14:creationId xmlns:p14="http://schemas.microsoft.com/office/powerpoint/2010/main" val="273246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1A3CC3-C5E8-4F8D-ADC8-6A63E76544AC}" type="datetimeFigureOut">
              <a:rPr lang="en-CA" smtClean="0"/>
              <a:t>2022-01-18</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56ACF9AD-1F85-4727-BF0F-01441EBCB876}" type="slidenum">
              <a:rPr lang="en-CA" smtClean="0"/>
              <a:t>‹#›</a:t>
            </a:fld>
            <a:endParaRPr lang="en-CA" dirty="0"/>
          </a:p>
        </p:txBody>
      </p:sp>
    </p:spTree>
    <p:extLst>
      <p:ext uri="{BB962C8B-B14F-4D97-AF65-F5344CB8AC3E}">
        <p14:creationId xmlns:p14="http://schemas.microsoft.com/office/powerpoint/2010/main" val="270731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1A3CC3-C5E8-4F8D-ADC8-6A63E76544AC}" type="datetimeFigureOut">
              <a:rPr lang="en-CA" smtClean="0"/>
              <a:t>2022-01-18</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56ACF9AD-1F85-4727-BF0F-01441EBCB876}" type="slidenum">
              <a:rPr lang="en-CA" smtClean="0"/>
              <a:t>‹#›</a:t>
            </a:fld>
            <a:endParaRPr lang="en-CA" dirty="0"/>
          </a:p>
        </p:txBody>
      </p:sp>
    </p:spTree>
    <p:extLst>
      <p:ext uri="{BB962C8B-B14F-4D97-AF65-F5344CB8AC3E}">
        <p14:creationId xmlns:p14="http://schemas.microsoft.com/office/powerpoint/2010/main" val="261793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21A3CC3-C5E8-4F8D-ADC8-6A63E76544AC}" type="datetimeFigureOut">
              <a:rPr lang="en-CA" smtClean="0"/>
              <a:t>2022-01-18</a:t>
            </a:fld>
            <a:endParaRPr lang="en-CA"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6ACF9AD-1F85-4727-BF0F-01441EBCB876}" type="slidenum">
              <a:rPr lang="en-CA" smtClean="0"/>
              <a:t>‹#›</a:t>
            </a:fld>
            <a:endParaRPr lang="en-CA"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8275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21A3CC3-C5E8-4F8D-ADC8-6A63E76544AC}" type="datetimeFigureOut">
              <a:rPr lang="en-CA" smtClean="0"/>
              <a:t>2022-01-18</a:t>
            </a:fld>
            <a:endParaRPr lang="en-CA"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6ACF9AD-1F85-4727-BF0F-01441EBCB876}" type="slidenum">
              <a:rPr lang="en-CA" smtClean="0"/>
              <a:t>‹#›</a:t>
            </a:fld>
            <a:endParaRPr lang="en-CA"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197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21A3CC3-C5E8-4F8D-ADC8-6A63E76544AC}" type="datetimeFigureOut">
              <a:rPr lang="en-CA" smtClean="0"/>
              <a:t>2022-01-18</a:t>
            </a:fld>
            <a:endParaRPr lang="en-CA"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6ACF9AD-1F85-4727-BF0F-01441EBCB876}" type="slidenum">
              <a:rPr lang="en-CA" smtClean="0"/>
              <a:t>‹#›</a:t>
            </a:fld>
            <a:endParaRPr lang="en-CA"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69777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f-courses-data.s3.us.cloud-object-storage.appdomain.cloud/IBMDeveloperSkillsNetwork-DS0701EN-SkillsNetwork/labs/newyork_data.json" TargetMode="External"/><Relationship Id="rId2" Type="http://schemas.openxmlformats.org/officeDocument/2006/relationships/hyperlink" Target="https://render.githubusercontent.com/view/ipynb?color_mode=light&amp;commit=d91196e5f0eb76e8616a4e1057831aa754a71ed5&amp;enc_url=68747470733a2f2f7261772e67697468756275736572636f6e74656e742e636f6d2f7a68696368656e677a6875372f436f7572736572615f43617073746f6e652f643931313936653566306562373665383631366134653130353738333161613735346137316564352f496e737472756374696f6e2e6970796e62&amp;nwo=zhichengzhu7%2FCoursera_Capstone&amp;path=Instruction.ipynb&amp;repository_id=345463585&amp;repository_type=Repository#2.1-Data-Colle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CB0E0D-AC1B-4E83-84EA-237BFA206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6DCB3B1-E1A7-4510-831B-77C8EFF56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10132A3B-10CF-4EEB-BA1F-A63D2ED61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3" name="Freeform 6">
              <a:extLst>
                <a:ext uri="{FF2B5EF4-FFF2-40B4-BE49-F238E27FC236}">
                  <a16:creationId xmlns:a16="http://schemas.microsoft.com/office/drawing/2014/main" id="{014E52ED-3C51-46E6-BE4B-14FFAB2C3D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标题 1">
            <a:extLst>
              <a:ext uri="{FF2B5EF4-FFF2-40B4-BE49-F238E27FC236}">
                <a16:creationId xmlns:a16="http://schemas.microsoft.com/office/drawing/2014/main" id="{26EC245E-F139-4CF5-BC96-A71B16028231}"/>
              </a:ext>
            </a:extLst>
          </p:cNvPr>
          <p:cNvSpPr>
            <a:spLocks noGrp="1"/>
          </p:cNvSpPr>
          <p:nvPr>
            <p:ph type="ctrTitle"/>
          </p:nvPr>
        </p:nvSpPr>
        <p:spPr>
          <a:xfrm>
            <a:off x="1478521" y="1480930"/>
            <a:ext cx="5751537" cy="3848521"/>
          </a:xfrm>
        </p:spPr>
        <p:txBody>
          <a:bodyPr anchor="ctr">
            <a:normAutofit/>
          </a:bodyPr>
          <a:lstStyle/>
          <a:p>
            <a:pPr algn="r"/>
            <a:r>
              <a:rPr lang="en-US" sz="4600">
                <a:latin typeface="Times New Roman" panose="02020603050405020304" pitchFamily="18" charset="0"/>
                <a:cs typeface="Times New Roman" panose="02020603050405020304" pitchFamily="18" charset="0"/>
              </a:rPr>
              <a:t>Best location for a Chinese restaurant in New York</a:t>
            </a:r>
            <a:br>
              <a:rPr lang="en-US" sz="4600">
                <a:latin typeface="Times New Roman" panose="02020603050405020304" pitchFamily="18" charset="0"/>
                <a:cs typeface="Times New Roman" panose="02020603050405020304" pitchFamily="18" charset="0"/>
              </a:rPr>
            </a:br>
            <a:r>
              <a:rPr lang="en-US" sz="4600">
                <a:latin typeface="Times New Roman" panose="02020603050405020304" pitchFamily="18" charset="0"/>
                <a:cs typeface="Times New Roman" panose="02020603050405020304" pitchFamily="18" charset="0"/>
              </a:rPr>
              <a:t>- IBM Capstone Project</a:t>
            </a:r>
            <a:endParaRPr lang="en-CA" sz="460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FD0F944F-B114-4E35-A1A8-1B26D0BDF2A5}"/>
              </a:ext>
            </a:extLst>
          </p:cNvPr>
          <p:cNvSpPr>
            <a:spLocks noGrp="1"/>
          </p:cNvSpPr>
          <p:nvPr>
            <p:ph type="subTitle" idx="1"/>
          </p:nvPr>
        </p:nvSpPr>
        <p:spPr>
          <a:xfrm>
            <a:off x="8261272" y="1169844"/>
            <a:ext cx="2593610" cy="3848522"/>
          </a:xfrm>
        </p:spPr>
        <p:txBody>
          <a:bodyPr anchor="ctr">
            <a:normAutofit/>
          </a:bodyPr>
          <a:lstStyle/>
          <a:p>
            <a:pPr algn="l">
              <a:spcAft>
                <a:spcPts val="600"/>
              </a:spcAft>
            </a:pPr>
            <a:endParaRPr lang="en-CA" dirty="0"/>
          </a:p>
          <a:p>
            <a:pPr algn="l">
              <a:spcAft>
                <a:spcPts val="600"/>
              </a:spcAft>
            </a:pPr>
            <a:r>
              <a:rPr lang="en-CA" dirty="0"/>
              <a:t>Zhicheng Zhu</a:t>
            </a:r>
          </a:p>
        </p:txBody>
      </p:sp>
      <p:cxnSp>
        <p:nvCxnSpPr>
          <p:cNvPr id="15" name="Straight Connector 14">
            <a:extLst>
              <a:ext uri="{FF2B5EF4-FFF2-40B4-BE49-F238E27FC236}">
                <a16:creationId xmlns:a16="http://schemas.microsoft.com/office/drawing/2014/main" id="{6116DDC6-8F07-46CC-8751-E5C9346B2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4964" y="2388358"/>
            <a:ext cx="0" cy="1856096"/>
          </a:xfrm>
          <a:prstGeom prst="line">
            <a:avLst/>
          </a:prstGeom>
          <a:ln w="25400"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BEBD59-8ADD-415C-AF56-08B1C083EEC6}"/>
              </a:ext>
            </a:extLst>
          </p:cNvPr>
          <p:cNvSpPr txBox="1"/>
          <p:nvPr/>
        </p:nvSpPr>
        <p:spPr>
          <a:xfrm>
            <a:off x="4792998" y="3338819"/>
            <a:ext cx="3248066" cy="707886"/>
          </a:xfrm>
          <a:prstGeom prst="rect">
            <a:avLst/>
          </a:prstGeom>
          <a:noFill/>
        </p:spPr>
        <p:txBody>
          <a:bodyPr wrap="square" rtlCol="0">
            <a:spAutoFit/>
          </a:bodyPr>
          <a:lstStyle/>
          <a:p>
            <a:pPr>
              <a:spcAft>
                <a:spcPts val="600"/>
              </a:spcAft>
            </a:pPr>
            <a:br>
              <a:rPr lang="en-US" sz="2000" dirty="0">
                <a:latin typeface="Times New Roman" panose="02020603050405020304" pitchFamily="18" charset="0"/>
                <a:cs typeface="Times New Roman" panose="02020603050405020304" pitchFamily="18" charset="0"/>
              </a:rPr>
            </a:br>
            <a:endParaRPr lang="en-CA" sz="2000"/>
          </a:p>
        </p:txBody>
      </p:sp>
    </p:spTree>
    <p:extLst>
      <p:ext uri="{BB962C8B-B14F-4D97-AF65-F5344CB8AC3E}">
        <p14:creationId xmlns:p14="http://schemas.microsoft.com/office/powerpoint/2010/main" val="15099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578754-25BA-47A5-937A-DB6A3ACA3C20}"/>
              </a:ext>
            </a:extLst>
          </p:cNvPr>
          <p:cNvSpPr>
            <a:spLocks noGrp="1"/>
          </p:cNvSpPr>
          <p:nvPr>
            <p:ph idx="1"/>
          </p:nvPr>
        </p:nvSpPr>
        <p:spPr>
          <a:xfrm>
            <a:off x="1393524" y="1463042"/>
            <a:ext cx="9601200" cy="1580948"/>
          </a:xfrm>
        </p:spPr>
        <p:txBody>
          <a:bodyPr/>
          <a:lstStyle/>
          <a:p>
            <a:r>
              <a:rPr lang="en-CA" dirty="0"/>
              <a:t>Then use this function to group the neighborhoods into clusters, and use the K-means clustering algorithm to complete this task. In addition, the Folium library can also visualize the communities in Queens and its emerging clusters.</a:t>
            </a:r>
          </a:p>
        </p:txBody>
      </p:sp>
      <p:sp>
        <p:nvSpPr>
          <p:cNvPr id="4" name="标题 1">
            <a:extLst>
              <a:ext uri="{FF2B5EF4-FFF2-40B4-BE49-F238E27FC236}">
                <a16:creationId xmlns:a16="http://schemas.microsoft.com/office/drawing/2014/main" id="{933C1824-A87F-42E7-A428-BAC336453DF6}"/>
              </a:ext>
            </a:extLst>
          </p:cNvPr>
          <p:cNvSpPr txBox="1">
            <a:spLocks/>
          </p:cNvSpPr>
          <p:nvPr/>
        </p:nvSpPr>
        <p:spPr>
          <a:xfrm>
            <a:off x="1524000" y="587943"/>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CA" dirty="0"/>
              <a:t>Cluster 4</a:t>
            </a:r>
          </a:p>
        </p:txBody>
      </p:sp>
      <p:pic>
        <p:nvPicPr>
          <p:cNvPr id="8" name="图片 7" descr="图形用户界面, 应用程序&#10;&#10;描述已自动生成">
            <a:extLst>
              <a:ext uri="{FF2B5EF4-FFF2-40B4-BE49-F238E27FC236}">
                <a16:creationId xmlns:a16="http://schemas.microsoft.com/office/drawing/2014/main" id="{2366A263-4476-48A2-B951-14A8BDECA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711667"/>
            <a:ext cx="10166684" cy="2204687"/>
          </a:xfrm>
          <a:prstGeom prst="rect">
            <a:avLst/>
          </a:prstGeom>
        </p:spPr>
      </p:pic>
    </p:spTree>
    <p:extLst>
      <p:ext uri="{BB962C8B-B14F-4D97-AF65-F5344CB8AC3E}">
        <p14:creationId xmlns:p14="http://schemas.microsoft.com/office/powerpoint/2010/main" val="221721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70DBA-8A01-4B0B-8697-0328BD87D81B}"/>
              </a:ext>
            </a:extLst>
          </p:cNvPr>
          <p:cNvSpPr>
            <a:spLocks noGrp="1"/>
          </p:cNvSpPr>
          <p:nvPr>
            <p:ph type="title"/>
          </p:nvPr>
        </p:nvSpPr>
        <p:spPr/>
        <p:txBody>
          <a:bodyPr/>
          <a:lstStyle/>
          <a:p>
            <a:r>
              <a:rPr lang="en-CA" dirty="0"/>
              <a:t>Result</a:t>
            </a:r>
          </a:p>
        </p:txBody>
      </p:sp>
      <p:sp>
        <p:nvSpPr>
          <p:cNvPr id="3" name="内容占位符 2">
            <a:extLst>
              <a:ext uri="{FF2B5EF4-FFF2-40B4-BE49-F238E27FC236}">
                <a16:creationId xmlns:a16="http://schemas.microsoft.com/office/drawing/2014/main" id="{667B6281-3A30-4929-8504-FF7AFFA64CEF}"/>
              </a:ext>
            </a:extLst>
          </p:cNvPr>
          <p:cNvSpPr>
            <a:spLocks noGrp="1"/>
          </p:cNvSpPr>
          <p:nvPr>
            <p:ph idx="1"/>
          </p:nvPr>
        </p:nvSpPr>
        <p:spPr/>
        <p:txBody>
          <a:bodyPr/>
          <a:lstStyle/>
          <a:p>
            <a:r>
              <a:rPr lang="en-CA" dirty="0"/>
              <a:t>After the project, We got the conclusion, The cluster 3 will be the best position to have the restaurant</a:t>
            </a:r>
          </a:p>
          <a:p>
            <a:endParaRPr lang="en-CA" dirty="0"/>
          </a:p>
        </p:txBody>
      </p:sp>
      <p:pic>
        <p:nvPicPr>
          <p:cNvPr id="4" name="图片 3">
            <a:extLst>
              <a:ext uri="{FF2B5EF4-FFF2-40B4-BE49-F238E27FC236}">
                <a16:creationId xmlns:a16="http://schemas.microsoft.com/office/drawing/2014/main" id="{001023BF-0C08-44A0-9C21-38639B931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699" y="3317510"/>
            <a:ext cx="11011568" cy="1242281"/>
          </a:xfrm>
          <a:prstGeom prst="rect">
            <a:avLst/>
          </a:prstGeom>
        </p:spPr>
      </p:pic>
    </p:spTree>
    <p:extLst>
      <p:ext uri="{BB962C8B-B14F-4D97-AF65-F5344CB8AC3E}">
        <p14:creationId xmlns:p14="http://schemas.microsoft.com/office/powerpoint/2010/main" val="373176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24783-AF16-4C89-B2FD-AE22AB7ADC5A}"/>
              </a:ext>
            </a:extLst>
          </p:cNvPr>
          <p:cNvSpPr>
            <a:spLocks noGrp="1"/>
          </p:cNvSpPr>
          <p:nvPr>
            <p:ph type="title"/>
          </p:nvPr>
        </p:nvSpPr>
        <p:spPr/>
        <p:txBody>
          <a:bodyPr/>
          <a:lstStyle/>
          <a:p>
            <a:r>
              <a:rPr lang="en-CA" dirty="0"/>
              <a:t>Discussion and conclusion</a:t>
            </a:r>
          </a:p>
        </p:txBody>
      </p:sp>
      <p:sp>
        <p:nvSpPr>
          <p:cNvPr id="3" name="内容占位符 2">
            <a:extLst>
              <a:ext uri="{FF2B5EF4-FFF2-40B4-BE49-F238E27FC236}">
                <a16:creationId xmlns:a16="http://schemas.microsoft.com/office/drawing/2014/main" id="{FABCF870-0C8E-41B5-ADAE-D117737D8085}"/>
              </a:ext>
            </a:extLst>
          </p:cNvPr>
          <p:cNvSpPr>
            <a:spLocks noGrp="1"/>
          </p:cNvSpPr>
          <p:nvPr>
            <p:ph idx="1"/>
          </p:nvPr>
        </p:nvSpPr>
        <p:spPr/>
        <p:txBody>
          <a:bodyPr/>
          <a:lstStyle/>
          <a:p>
            <a:r>
              <a:rPr lang="en-CA" dirty="0"/>
              <a:t>All the result could be works for limited data but not for a large and unstable one. The result reflects that it could be correct or not. Which is unstable. There are a lot of area might be good for the restaurant but the analyst result is not include. Which means it might be not reliable. It need people to double check could be the best way after the data analyse. It can only provide some of position as recommend and the truth should be explore by real people. </a:t>
            </a:r>
          </a:p>
          <a:p>
            <a:endParaRPr lang="en-CA" dirty="0"/>
          </a:p>
        </p:txBody>
      </p:sp>
    </p:spTree>
    <p:extLst>
      <p:ext uri="{BB962C8B-B14F-4D97-AF65-F5344CB8AC3E}">
        <p14:creationId xmlns:p14="http://schemas.microsoft.com/office/powerpoint/2010/main" val="156805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D435-5BED-4F43-9172-820272DFF6C2}"/>
              </a:ext>
            </a:extLst>
          </p:cNvPr>
          <p:cNvSpPr>
            <a:spLocks noGrp="1"/>
          </p:cNvSpPr>
          <p:nvPr>
            <p:ph type="title"/>
          </p:nvPr>
        </p:nvSpPr>
        <p:spPr/>
        <p:txBody>
          <a:bodyPr/>
          <a:lstStyle/>
          <a:p>
            <a:r>
              <a:rPr lang="en-CA" dirty="0"/>
              <a:t>Introduction</a:t>
            </a:r>
            <a:br>
              <a:rPr lang="en-CA" dirty="0"/>
            </a:br>
            <a:endParaRPr lang="en-CA" dirty="0"/>
          </a:p>
        </p:txBody>
      </p:sp>
      <p:sp>
        <p:nvSpPr>
          <p:cNvPr id="3" name="内容占位符 2">
            <a:extLst>
              <a:ext uri="{FF2B5EF4-FFF2-40B4-BE49-F238E27FC236}">
                <a16:creationId xmlns:a16="http://schemas.microsoft.com/office/drawing/2014/main" id="{EFCD7C25-A88D-4DFC-A4F6-BA68C62F7579}"/>
              </a:ext>
            </a:extLst>
          </p:cNvPr>
          <p:cNvSpPr>
            <a:spLocks noGrp="1"/>
          </p:cNvSpPr>
          <p:nvPr>
            <p:ph idx="1"/>
          </p:nvPr>
        </p:nvSpPr>
        <p:spPr>
          <a:xfrm>
            <a:off x="1371600" y="1638300"/>
            <a:ext cx="10261600" cy="3581400"/>
          </a:xfrm>
        </p:spPr>
        <p:txBody>
          <a:bodyPr>
            <a:normAutofit/>
          </a:bodyPr>
          <a:lstStyle/>
          <a:p>
            <a:pPr algn="l"/>
            <a:r>
              <a:rPr lang="en-CA" i="0" dirty="0">
                <a:solidFill>
                  <a:srgbClr val="000000"/>
                </a:solidFill>
                <a:effectLst/>
                <a:latin typeface="inherit"/>
              </a:rPr>
              <a:t>1.1 Business Problem</a:t>
            </a:r>
          </a:p>
          <a:p>
            <a:pPr algn="l"/>
            <a:r>
              <a:rPr lang="en-CA" i="0" dirty="0">
                <a:solidFill>
                  <a:srgbClr val="000000"/>
                </a:solidFill>
                <a:effectLst/>
                <a:latin typeface="inherit"/>
              </a:rPr>
              <a:t>New York is a city located in New York State, USA, and is the most populous city in the United States. In this project, we going to choose this city as an example to use data analyst skill I learnt in the IBM data science course.</a:t>
            </a:r>
            <a:br>
              <a:rPr lang="en-CA" i="0" dirty="0">
                <a:solidFill>
                  <a:srgbClr val="000000"/>
                </a:solidFill>
                <a:effectLst/>
                <a:latin typeface="inherit"/>
              </a:rPr>
            </a:br>
            <a:r>
              <a:rPr lang="en-CA" i="0" dirty="0">
                <a:solidFill>
                  <a:srgbClr val="000000"/>
                </a:solidFill>
                <a:effectLst/>
                <a:latin typeface="inherit"/>
              </a:rPr>
              <a:t>We intend to find the best place to open an Chinese restaurant in New York at Queens. The target audience could be the one who want to find a place to open the Chinese restaurant in New York. We will find the place without too much Chinese restaurant and also with enough people lives. To use k-means clustering and foursquare to analyze data and create maps and also use panda to import data.</a:t>
            </a:r>
          </a:p>
          <a:p>
            <a:pPr algn="l"/>
            <a:endParaRPr lang="en-CA" b="1" i="0" dirty="0">
              <a:solidFill>
                <a:srgbClr val="000000"/>
              </a:solidFill>
              <a:effectLst/>
              <a:latin typeface="inherit"/>
            </a:endParaRPr>
          </a:p>
        </p:txBody>
      </p:sp>
    </p:spTree>
    <p:extLst>
      <p:ext uri="{BB962C8B-B14F-4D97-AF65-F5344CB8AC3E}">
        <p14:creationId xmlns:p14="http://schemas.microsoft.com/office/powerpoint/2010/main" val="12573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8FF38-B33C-4608-B0D7-CB6BB8270363}"/>
              </a:ext>
            </a:extLst>
          </p:cNvPr>
          <p:cNvSpPr>
            <a:spLocks noGrp="1"/>
          </p:cNvSpPr>
          <p:nvPr>
            <p:ph type="title"/>
          </p:nvPr>
        </p:nvSpPr>
        <p:spPr/>
        <p:txBody>
          <a:bodyPr/>
          <a:lstStyle/>
          <a:p>
            <a:r>
              <a:rPr lang="en-CA" dirty="0"/>
              <a:t>Introduction</a:t>
            </a:r>
          </a:p>
        </p:txBody>
      </p:sp>
      <p:sp>
        <p:nvSpPr>
          <p:cNvPr id="3" name="内容占位符 2">
            <a:extLst>
              <a:ext uri="{FF2B5EF4-FFF2-40B4-BE49-F238E27FC236}">
                <a16:creationId xmlns:a16="http://schemas.microsoft.com/office/drawing/2014/main" id="{3FDE0309-FA4E-4466-A131-CCB33E22346E}"/>
              </a:ext>
            </a:extLst>
          </p:cNvPr>
          <p:cNvSpPr>
            <a:spLocks noGrp="1"/>
          </p:cNvSpPr>
          <p:nvPr>
            <p:ph idx="1"/>
          </p:nvPr>
        </p:nvSpPr>
        <p:spPr>
          <a:xfrm>
            <a:off x="1371600" y="1638300"/>
            <a:ext cx="9601200" cy="3581400"/>
          </a:xfrm>
        </p:spPr>
        <p:txBody>
          <a:bodyPr/>
          <a:lstStyle/>
          <a:p>
            <a:pPr algn="l"/>
            <a:r>
              <a:rPr lang="en-CA" i="0" dirty="0">
                <a:solidFill>
                  <a:srgbClr val="000000"/>
                </a:solidFill>
                <a:effectLst/>
                <a:latin typeface="Times New Roman" panose="02020603050405020304" pitchFamily="18" charset="0"/>
                <a:cs typeface="Times New Roman" panose="02020603050405020304" pitchFamily="18" charset="0"/>
              </a:rPr>
              <a:t>1.2Methodology</a:t>
            </a:r>
          </a:p>
          <a:p>
            <a:pPr algn="l"/>
            <a:r>
              <a:rPr lang="en-CA" i="0" dirty="0">
                <a:solidFill>
                  <a:srgbClr val="000000"/>
                </a:solidFill>
                <a:effectLst/>
                <a:latin typeface="Times New Roman" panose="02020603050405020304" pitchFamily="18" charset="0"/>
                <a:cs typeface="Times New Roman" panose="02020603050405020304" pitchFamily="18" charset="0"/>
              </a:rPr>
              <a:t>The purpose of the analysis is to highlight the best Chinese restaurant locations in order to provide entrepreneurs with valuable suggestions. To this end, we will use the machine learning K-Means algorithm to divide New York into several clusters and give a "scoring" form for developing restaurant business from the most interesting area to the least interesting area. But before that, we will first explore the downtown area of New York to get all the restaurant information (data) in the downtown area. This will help us easily highlight the most visited food districts.</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3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DF2A3-4C0F-42ED-987B-CF76C9F18FCB}"/>
              </a:ext>
            </a:extLst>
          </p:cNvPr>
          <p:cNvSpPr>
            <a:spLocks noGrp="1"/>
          </p:cNvSpPr>
          <p:nvPr>
            <p:ph type="title"/>
          </p:nvPr>
        </p:nvSpPr>
        <p:spPr/>
        <p:txBody>
          <a:bodyPr/>
          <a:lstStyle/>
          <a:p>
            <a:r>
              <a:rPr lang="en-CA" dirty="0"/>
              <a:t>Data Mining</a:t>
            </a:r>
          </a:p>
        </p:txBody>
      </p:sp>
      <p:sp>
        <p:nvSpPr>
          <p:cNvPr id="3" name="内容占位符 2">
            <a:extLst>
              <a:ext uri="{FF2B5EF4-FFF2-40B4-BE49-F238E27FC236}">
                <a16:creationId xmlns:a16="http://schemas.microsoft.com/office/drawing/2014/main" id="{8B65DCF3-F148-4800-90FB-D4E691C9AE3D}"/>
              </a:ext>
            </a:extLst>
          </p:cNvPr>
          <p:cNvSpPr>
            <a:spLocks noGrp="1"/>
          </p:cNvSpPr>
          <p:nvPr>
            <p:ph idx="1"/>
          </p:nvPr>
        </p:nvSpPr>
        <p:spPr>
          <a:xfrm>
            <a:off x="1371600" y="1638300"/>
            <a:ext cx="9601200" cy="3581400"/>
          </a:xfrm>
        </p:spPr>
        <p:txBody>
          <a:bodyPr>
            <a:normAutofit fontScale="92500" lnSpcReduction="20000"/>
          </a:bodyPr>
          <a:lstStyle/>
          <a:p>
            <a:pPr algn="l"/>
            <a:r>
              <a:rPr lang="en-CA" i="0" dirty="0">
                <a:solidFill>
                  <a:srgbClr val="000000"/>
                </a:solidFill>
                <a:effectLst/>
                <a:latin typeface="inherit"/>
              </a:rPr>
              <a:t>2.1 Data Collection</a:t>
            </a:r>
            <a:r>
              <a:rPr lang="en-CA" i="0" u="none" strike="noStrike" dirty="0">
                <a:solidFill>
                  <a:srgbClr val="0088CC"/>
                </a:solidFill>
                <a:effectLst/>
                <a:latin typeface="inherit"/>
                <a:hlinkClick r:id="rId2"/>
              </a:rPr>
              <a:t>¶</a:t>
            </a:r>
            <a:endParaRPr lang="en-CA" i="0" dirty="0">
              <a:solidFill>
                <a:srgbClr val="000000"/>
              </a:solidFill>
              <a:effectLst/>
              <a:latin typeface="inherit"/>
            </a:endParaRPr>
          </a:p>
          <a:p>
            <a:pPr algn="just"/>
            <a:r>
              <a:rPr lang="en-CA" i="0" dirty="0">
                <a:solidFill>
                  <a:srgbClr val="000000"/>
                </a:solidFill>
                <a:effectLst/>
                <a:latin typeface="Helvetica Neue"/>
              </a:rPr>
              <a:t>All geographic coordinates of Queens, New York will be downloaded here: </a:t>
            </a:r>
            <a:r>
              <a:rPr lang="en-CA" i="0" u="sng" dirty="0">
                <a:solidFill>
                  <a:srgbClr val="0088CC"/>
                </a:solidFill>
                <a:effectLst/>
                <a:latin typeface="Helvetica Neue"/>
                <a:hlinkClick r:id="rId3"/>
              </a:rPr>
              <a:t>https://cf-courses-data.s3.us.cloud-object-storage.appdomain.cloud/IBMDeveloperSkillsNetwork-DS0701EN-SkillsNetwork/labs/newyork_data.json</a:t>
            </a:r>
            <a:r>
              <a:rPr lang="en-CA" i="0" dirty="0">
                <a:solidFill>
                  <a:srgbClr val="000000"/>
                </a:solidFill>
                <a:effectLst/>
                <a:latin typeface="Helvetica Neue"/>
              </a:rPr>
              <a:t> we will Create a table in which each region is listed as a row, and the longitude and latitude are listed as columns.</a:t>
            </a:r>
          </a:p>
          <a:p>
            <a:pPr algn="just"/>
            <a:r>
              <a:rPr lang="en-CA" i="0" dirty="0">
                <a:solidFill>
                  <a:srgbClr val="000000"/>
                </a:solidFill>
                <a:effectLst/>
                <a:latin typeface="Helvetica Neue"/>
              </a:rPr>
              <a:t>In the next step, we collect the locations of each department (listed in the table above) and look at the most common locations. In this step, we will use the Foursquare API to collect the name, category, GPS coordinates of all the data about the place. After collecting the data and sorting it into a panda data frame, we will get a table listing the top 10 locations for each department.</a:t>
            </a:r>
          </a:p>
          <a:p>
            <a:pPr algn="just"/>
            <a:r>
              <a:rPr lang="en-CA" i="0" dirty="0">
                <a:solidFill>
                  <a:srgbClr val="000000"/>
                </a:solidFill>
                <a:effectLst/>
                <a:latin typeface="Helvetica Neue"/>
              </a:rPr>
              <a:t>The final task is to use unsupervised machine learning techniques to cluster them according to the most common places, and use the Folio library to visualize all clusters.</a:t>
            </a:r>
          </a:p>
          <a:p>
            <a:endParaRPr lang="en-CA" dirty="0"/>
          </a:p>
        </p:txBody>
      </p:sp>
    </p:spTree>
    <p:extLst>
      <p:ext uri="{BB962C8B-B14F-4D97-AF65-F5344CB8AC3E}">
        <p14:creationId xmlns:p14="http://schemas.microsoft.com/office/powerpoint/2010/main" val="3037420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AD5FD-E38A-40D2-A462-4140CFF2893A}"/>
              </a:ext>
            </a:extLst>
          </p:cNvPr>
          <p:cNvSpPr>
            <a:spLocks noGrp="1"/>
          </p:cNvSpPr>
          <p:nvPr>
            <p:ph type="title"/>
          </p:nvPr>
        </p:nvSpPr>
        <p:spPr/>
        <p:txBody>
          <a:bodyPr/>
          <a:lstStyle/>
          <a:p>
            <a:r>
              <a:rPr lang="en-CA" dirty="0"/>
              <a:t>Data Mining</a:t>
            </a:r>
          </a:p>
        </p:txBody>
      </p:sp>
      <p:sp>
        <p:nvSpPr>
          <p:cNvPr id="3" name="内容占位符 2">
            <a:extLst>
              <a:ext uri="{FF2B5EF4-FFF2-40B4-BE49-F238E27FC236}">
                <a16:creationId xmlns:a16="http://schemas.microsoft.com/office/drawing/2014/main" id="{AF260EF9-BB92-4BD1-9A04-276F5D1D9601}"/>
              </a:ext>
            </a:extLst>
          </p:cNvPr>
          <p:cNvSpPr>
            <a:spLocks noGrp="1"/>
          </p:cNvSpPr>
          <p:nvPr>
            <p:ph idx="1"/>
          </p:nvPr>
        </p:nvSpPr>
        <p:spPr>
          <a:xfrm>
            <a:off x="1371600" y="2573867"/>
            <a:ext cx="9601200" cy="1371600"/>
          </a:xfrm>
        </p:spPr>
        <p:txBody>
          <a:bodyPr/>
          <a:lstStyle/>
          <a:p>
            <a:r>
              <a:rPr lang="en-CA" dirty="0"/>
              <a:t>After we use the data frame we found that, in Queens, there are currently 999 Chinese restaurants opens. So we need do next step to analyze data, and found at least top  or top 10 position for our business.</a:t>
            </a:r>
          </a:p>
        </p:txBody>
      </p:sp>
    </p:spTree>
    <p:extLst>
      <p:ext uri="{BB962C8B-B14F-4D97-AF65-F5344CB8AC3E}">
        <p14:creationId xmlns:p14="http://schemas.microsoft.com/office/powerpoint/2010/main" val="141335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E16E7-060D-41E6-ABA4-5D8563A44E88}"/>
              </a:ext>
            </a:extLst>
          </p:cNvPr>
          <p:cNvSpPr>
            <a:spLocks noGrp="1"/>
          </p:cNvSpPr>
          <p:nvPr>
            <p:ph type="title"/>
          </p:nvPr>
        </p:nvSpPr>
        <p:spPr/>
        <p:txBody>
          <a:bodyPr/>
          <a:lstStyle/>
          <a:p>
            <a:r>
              <a:rPr lang="en-CA" dirty="0"/>
              <a:t>Data Mining</a:t>
            </a:r>
          </a:p>
        </p:txBody>
      </p:sp>
      <p:sp>
        <p:nvSpPr>
          <p:cNvPr id="3" name="内容占位符 2">
            <a:extLst>
              <a:ext uri="{FF2B5EF4-FFF2-40B4-BE49-F238E27FC236}">
                <a16:creationId xmlns:a16="http://schemas.microsoft.com/office/drawing/2014/main" id="{EC066C79-5624-43D7-B708-777E9EFDB4FC}"/>
              </a:ext>
            </a:extLst>
          </p:cNvPr>
          <p:cNvSpPr>
            <a:spLocks noGrp="1"/>
          </p:cNvSpPr>
          <p:nvPr>
            <p:ph idx="1"/>
          </p:nvPr>
        </p:nvSpPr>
        <p:spPr>
          <a:xfrm>
            <a:off x="1295400" y="5359400"/>
            <a:ext cx="9601200" cy="635000"/>
          </a:xfrm>
        </p:spPr>
        <p:txBody>
          <a:bodyPr/>
          <a:lstStyle/>
          <a:p>
            <a:r>
              <a:rPr lang="en-CA" dirty="0"/>
              <a:t>After we using API to search in Queens, we will find the top 5 location</a:t>
            </a:r>
          </a:p>
        </p:txBody>
      </p:sp>
      <p:pic>
        <p:nvPicPr>
          <p:cNvPr id="5" name="图片 4" descr="文本&#10;&#10;描述已自动生成">
            <a:extLst>
              <a:ext uri="{FF2B5EF4-FFF2-40B4-BE49-F238E27FC236}">
                <a16:creationId xmlns:a16="http://schemas.microsoft.com/office/drawing/2014/main" id="{FF3F0D1D-0C32-42B7-991A-5E02D9817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5666"/>
            <a:ext cx="6505182" cy="2776097"/>
          </a:xfrm>
          <a:prstGeom prst="rect">
            <a:avLst/>
          </a:prstGeom>
        </p:spPr>
      </p:pic>
    </p:spTree>
    <p:extLst>
      <p:ext uri="{BB962C8B-B14F-4D97-AF65-F5344CB8AC3E}">
        <p14:creationId xmlns:p14="http://schemas.microsoft.com/office/powerpoint/2010/main" val="257448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79C52-5F1E-44D7-802B-CF9DB5B397D0}"/>
              </a:ext>
            </a:extLst>
          </p:cNvPr>
          <p:cNvSpPr>
            <a:spLocks noGrp="1"/>
          </p:cNvSpPr>
          <p:nvPr>
            <p:ph type="title"/>
          </p:nvPr>
        </p:nvSpPr>
        <p:spPr/>
        <p:txBody>
          <a:bodyPr/>
          <a:lstStyle/>
          <a:p>
            <a:r>
              <a:rPr lang="en-CA"/>
              <a:t>Data Mining</a:t>
            </a:r>
            <a:endParaRPr lang="en-CA" dirty="0"/>
          </a:p>
        </p:txBody>
      </p:sp>
      <p:sp>
        <p:nvSpPr>
          <p:cNvPr id="3" name="内容占位符 2">
            <a:extLst>
              <a:ext uri="{FF2B5EF4-FFF2-40B4-BE49-F238E27FC236}">
                <a16:creationId xmlns:a16="http://schemas.microsoft.com/office/drawing/2014/main" id="{9D1CD15E-F8D5-4F75-82EC-85FC6A818E77}"/>
              </a:ext>
            </a:extLst>
          </p:cNvPr>
          <p:cNvSpPr>
            <a:spLocks noGrp="1"/>
          </p:cNvSpPr>
          <p:nvPr>
            <p:ph idx="1"/>
          </p:nvPr>
        </p:nvSpPr>
        <p:spPr>
          <a:xfrm>
            <a:off x="1544854" y="5705792"/>
            <a:ext cx="9601200" cy="1181099"/>
          </a:xfrm>
        </p:spPr>
        <p:txBody>
          <a:bodyPr/>
          <a:lstStyle/>
          <a:p>
            <a:r>
              <a:rPr lang="en-CA" dirty="0"/>
              <a:t>Then, foursquare will going to help us to find all kind of restaurant in all around the queens</a:t>
            </a:r>
          </a:p>
        </p:txBody>
      </p:sp>
      <p:pic>
        <p:nvPicPr>
          <p:cNvPr id="5" name="图片 4" descr="地图&#10;&#10;描述已自动生成">
            <a:extLst>
              <a:ext uri="{FF2B5EF4-FFF2-40B4-BE49-F238E27FC236}">
                <a16:creationId xmlns:a16="http://schemas.microsoft.com/office/drawing/2014/main" id="{BCAE18FA-E327-4DC7-8791-C4850B89A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854" y="1428750"/>
            <a:ext cx="4889813" cy="4204251"/>
          </a:xfrm>
          <a:prstGeom prst="rect">
            <a:avLst/>
          </a:prstGeom>
        </p:spPr>
      </p:pic>
      <p:pic>
        <p:nvPicPr>
          <p:cNvPr id="7" name="图片 6" descr="图片包含 背景图案&#10;&#10;描述已自动生成">
            <a:extLst>
              <a:ext uri="{FF2B5EF4-FFF2-40B4-BE49-F238E27FC236}">
                <a16:creationId xmlns:a16="http://schemas.microsoft.com/office/drawing/2014/main" id="{55E4C9C2-03AA-43E9-A6A9-1134BA426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921" y="1428750"/>
            <a:ext cx="4980896" cy="4204251"/>
          </a:xfrm>
          <a:prstGeom prst="rect">
            <a:avLst/>
          </a:prstGeom>
        </p:spPr>
      </p:pic>
    </p:spTree>
    <p:extLst>
      <p:ext uri="{BB962C8B-B14F-4D97-AF65-F5344CB8AC3E}">
        <p14:creationId xmlns:p14="http://schemas.microsoft.com/office/powerpoint/2010/main" val="307247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578754-25BA-47A5-937A-DB6A3ACA3C20}"/>
              </a:ext>
            </a:extLst>
          </p:cNvPr>
          <p:cNvSpPr>
            <a:spLocks noGrp="1"/>
          </p:cNvSpPr>
          <p:nvPr>
            <p:ph idx="1"/>
          </p:nvPr>
        </p:nvSpPr>
        <p:spPr>
          <a:xfrm>
            <a:off x="1422400" y="1848052"/>
            <a:ext cx="9601200" cy="1580948"/>
          </a:xfrm>
        </p:spPr>
        <p:txBody>
          <a:bodyPr/>
          <a:lstStyle/>
          <a:p>
            <a:r>
              <a:rPr lang="en-CA" dirty="0"/>
              <a:t>Then use this function to group the neighborhoods into clusters, and use the K-means clustering algorithm to complete this task. In addition, the Folium library can also visualize the communities in Queens and its emerging clusters.</a:t>
            </a:r>
          </a:p>
        </p:txBody>
      </p:sp>
      <p:sp>
        <p:nvSpPr>
          <p:cNvPr id="4" name="标题 1">
            <a:extLst>
              <a:ext uri="{FF2B5EF4-FFF2-40B4-BE49-F238E27FC236}">
                <a16:creationId xmlns:a16="http://schemas.microsoft.com/office/drawing/2014/main" id="{933C1824-A87F-42E7-A428-BAC336453DF6}"/>
              </a:ext>
            </a:extLst>
          </p:cNvPr>
          <p:cNvSpPr txBox="1">
            <a:spLocks/>
          </p:cNvSpPr>
          <p:nvPr/>
        </p:nvSpPr>
        <p:spPr>
          <a:xfrm>
            <a:off x="1524000" y="838200"/>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CA" dirty="0"/>
              <a:t>Cluster 1</a:t>
            </a:r>
          </a:p>
        </p:txBody>
      </p:sp>
      <p:pic>
        <p:nvPicPr>
          <p:cNvPr id="6" name="图片 5" descr="表格&#10;&#10;描述已自动生成">
            <a:extLst>
              <a:ext uri="{FF2B5EF4-FFF2-40B4-BE49-F238E27FC236}">
                <a16:creationId xmlns:a16="http://schemas.microsoft.com/office/drawing/2014/main" id="{BA228E6F-DF09-4BA0-9612-2DCACA198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132" y="2786511"/>
            <a:ext cx="7575133" cy="3768291"/>
          </a:xfrm>
          <a:prstGeom prst="rect">
            <a:avLst/>
          </a:prstGeom>
        </p:spPr>
      </p:pic>
    </p:spTree>
    <p:extLst>
      <p:ext uri="{BB962C8B-B14F-4D97-AF65-F5344CB8AC3E}">
        <p14:creationId xmlns:p14="http://schemas.microsoft.com/office/powerpoint/2010/main" val="403479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C578754-25BA-47A5-937A-DB6A3ACA3C20}"/>
              </a:ext>
            </a:extLst>
          </p:cNvPr>
          <p:cNvSpPr>
            <a:spLocks noGrp="1"/>
          </p:cNvSpPr>
          <p:nvPr>
            <p:ph idx="1"/>
          </p:nvPr>
        </p:nvSpPr>
        <p:spPr>
          <a:xfrm>
            <a:off x="1393524" y="1463042"/>
            <a:ext cx="9601200" cy="1580948"/>
          </a:xfrm>
        </p:spPr>
        <p:txBody>
          <a:bodyPr/>
          <a:lstStyle/>
          <a:p>
            <a:r>
              <a:rPr lang="en-CA" dirty="0"/>
              <a:t>Then use this function to group the neighborhoods into clusters, and use the K-means clustering algorithm to complete this task. In addition, the Folium library can also visualize the communities in Queens and its emerging clusters.</a:t>
            </a:r>
          </a:p>
        </p:txBody>
      </p:sp>
      <p:sp>
        <p:nvSpPr>
          <p:cNvPr id="4" name="标题 1">
            <a:extLst>
              <a:ext uri="{FF2B5EF4-FFF2-40B4-BE49-F238E27FC236}">
                <a16:creationId xmlns:a16="http://schemas.microsoft.com/office/drawing/2014/main" id="{933C1824-A87F-42E7-A428-BAC336453DF6}"/>
              </a:ext>
            </a:extLst>
          </p:cNvPr>
          <p:cNvSpPr txBox="1">
            <a:spLocks/>
          </p:cNvSpPr>
          <p:nvPr/>
        </p:nvSpPr>
        <p:spPr>
          <a:xfrm>
            <a:off x="1524000" y="587943"/>
            <a:ext cx="9601200" cy="1485900"/>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CA" dirty="0"/>
              <a:t>Cluster 2 and 3</a:t>
            </a:r>
          </a:p>
        </p:txBody>
      </p:sp>
      <p:pic>
        <p:nvPicPr>
          <p:cNvPr id="5" name="图片 4" descr="图形用户界面&#10;&#10;描述已自动生成">
            <a:extLst>
              <a:ext uri="{FF2B5EF4-FFF2-40B4-BE49-F238E27FC236}">
                <a16:creationId xmlns:a16="http://schemas.microsoft.com/office/drawing/2014/main" id="{22C9A3CE-428B-41C6-B22C-E963748E4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032" y="2475443"/>
            <a:ext cx="10876547" cy="2407631"/>
          </a:xfrm>
          <a:prstGeom prst="rect">
            <a:avLst/>
          </a:prstGeom>
        </p:spPr>
      </p:pic>
      <p:pic>
        <p:nvPicPr>
          <p:cNvPr id="7" name="图片 6">
            <a:extLst>
              <a:ext uri="{FF2B5EF4-FFF2-40B4-BE49-F238E27FC236}">
                <a16:creationId xmlns:a16="http://schemas.microsoft.com/office/drawing/2014/main" id="{021DEFCB-CBC2-438F-BC7B-F73900EBA8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032" y="5027776"/>
            <a:ext cx="10909968" cy="1242281"/>
          </a:xfrm>
          <a:prstGeom prst="rect">
            <a:avLst/>
          </a:prstGeom>
        </p:spPr>
      </p:pic>
    </p:spTree>
    <p:extLst>
      <p:ext uri="{BB962C8B-B14F-4D97-AF65-F5344CB8AC3E}">
        <p14:creationId xmlns:p14="http://schemas.microsoft.com/office/powerpoint/2010/main" val="996883956"/>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42</TotalTime>
  <Words>768</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Helvetica Neue</vt:lpstr>
      <vt:lpstr>inherit</vt:lpstr>
      <vt:lpstr>Franklin Gothic Book</vt:lpstr>
      <vt:lpstr>Times New Roman</vt:lpstr>
      <vt:lpstr>剪切</vt:lpstr>
      <vt:lpstr>Best location for a Chinese restaurant in New York - IBM Capstone Project</vt:lpstr>
      <vt:lpstr>Introduction </vt:lpstr>
      <vt:lpstr>Introduction</vt:lpstr>
      <vt:lpstr>Data Mining</vt:lpstr>
      <vt:lpstr>Data Mining</vt:lpstr>
      <vt:lpstr>Data Mining</vt:lpstr>
      <vt:lpstr>Data Mining</vt:lpstr>
      <vt:lpstr>PowerPoint Presentation</vt:lpstr>
      <vt:lpstr>PowerPoint Presentation</vt:lpstr>
      <vt:lpstr>PowerPoint Presentation</vt:lpstr>
      <vt:lpstr>Result</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dc:title>
  <dc:creator>Zhicheng Zhu</dc:creator>
  <cp:lastModifiedBy>Zhicheng Zhu</cp:lastModifiedBy>
  <cp:revision>5</cp:revision>
  <dcterms:created xsi:type="dcterms:W3CDTF">2021-04-05T04:16:11Z</dcterms:created>
  <dcterms:modified xsi:type="dcterms:W3CDTF">2022-01-18T20:14:45Z</dcterms:modified>
</cp:coreProperties>
</file>