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9" r:id="rId4"/>
    <p:sldId id="260" r:id="rId5"/>
    <p:sldId id="286" r:id="rId6"/>
    <p:sldId id="289" r:id="rId7"/>
    <p:sldId id="290" r:id="rId8"/>
    <p:sldId id="281" r:id="rId9"/>
    <p:sldId id="292" r:id="rId1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109" d="100"/>
          <a:sy n="109" d="100"/>
        </p:scale>
        <p:origin x="306" y="114"/>
      </p:cViewPr>
      <p:guideLst>
        <p:guide orient="horz" pos="2236"/>
        <p:guide pos="294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文本框 62"/>
          <p:cNvSpPr txBox="1">
            <a:spLocks noChangeArrowheads="1"/>
          </p:cNvSpPr>
          <p:nvPr/>
        </p:nvSpPr>
        <p:spPr bwMode="auto">
          <a:xfrm>
            <a:off x="1526223" y="1832293"/>
            <a:ext cx="969899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4800" b="1" dirty="0">
                <a:solidFill>
                  <a:schemeClr val="tx1"/>
                </a:solidFill>
              </a:rPr>
              <a:t>基于TensorFlow.js的垃圾分类识别</a:t>
            </a:r>
            <a:endParaRPr lang="zh-CN" altLang="en-US" sz="4800" b="1" dirty="0">
              <a:solidFill>
                <a:schemeClr val="tx1"/>
              </a:solidFill>
            </a:endParaRPr>
          </a:p>
          <a:p>
            <a:pPr algn="ctr" eaLnBrk="1" hangingPunct="1">
              <a:lnSpc>
                <a:spcPct val="100000"/>
              </a:lnSpc>
              <a:spcBef>
                <a:spcPct val="0"/>
              </a:spcBef>
              <a:buFontTx/>
              <a:buNone/>
            </a:pPr>
            <a:r>
              <a:rPr lang="zh-CN" altLang="en-US" sz="4800" b="1" dirty="0">
                <a:solidFill>
                  <a:schemeClr val="tx1"/>
                </a:solidFill>
              </a:rPr>
              <a:t>软件设计与实现</a:t>
            </a:r>
            <a:endParaRPr lang="zh-CN" altLang="en-US" sz="4800" b="1" dirty="0">
              <a:solidFill>
                <a:schemeClr val="tx1"/>
              </a:solidFill>
            </a:endParaRPr>
          </a:p>
        </p:txBody>
      </p:sp>
      <p:sp>
        <p:nvSpPr>
          <p:cNvPr id="26633" name="文本框 1027"/>
          <p:cNvSpPr txBox="1">
            <a:spLocks noChangeArrowheads="1"/>
          </p:cNvSpPr>
          <p:nvPr/>
        </p:nvSpPr>
        <p:spPr bwMode="auto">
          <a:xfrm>
            <a:off x="2077403" y="5128578"/>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答辩人：程远</a:t>
            </a:r>
            <a:r>
              <a:rPr lang="en-US" altLang="zh-CN" sz="1800"/>
              <a:t>	</a:t>
            </a:r>
            <a:endParaRPr lang="en-US" altLang="zh-CN" sz="1800"/>
          </a:p>
        </p:txBody>
      </p:sp>
      <p:sp>
        <p:nvSpPr>
          <p:cNvPr id="26634" name="文本框 112"/>
          <p:cNvSpPr txBox="1">
            <a:spLocks noChangeArrowheads="1"/>
          </p:cNvSpPr>
          <p:nvPr/>
        </p:nvSpPr>
        <p:spPr bwMode="auto">
          <a:xfrm>
            <a:off x="8833485" y="517620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指导教师：陈勇</a:t>
            </a:r>
            <a:endParaRPr lang="zh-CN" altLang="en-US" sz="1800"/>
          </a:p>
        </p:txBody>
      </p:sp>
      <p:sp>
        <p:nvSpPr>
          <p:cNvPr id="3" name="文本框 1027"/>
          <p:cNvSpPr txBox="1">
            <a:spLocks noChangeArrowheads="1"/>
          </p:cNvSpPr>
          <p:nvPr/>
        </p:nvSpPr>
        <p:spPr bwMode="auto">
          <a:xfrm>
            <a:off x="4221798" y="5148263"/>
            <a:ext cx="4069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专业：计算机科学与技术（职教师资）</a:t>
            </a: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741998" y="417830"/>
            <a:ext cx="32308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4800" b="1" dirty="0">
                <a:solidFill>
                  <a:schemeClr val="tx1"/>
                </a:solidFill>
              </a:rPr>
              <a:t>项目背景：</a:t>
            </a:r>
            <a:endParaRPr lang="zh-CN" altLang="en-US" sz="4800" b="1" dirty="0">
              <a:solidFill>
                <a:schemeClr val="tx1"/>
              </a:solidFill>
            </a:endParaRPr>
          </a:p>
        </p:txBody>
      </p:sp>
      <p:sp>
        <p:nvSpPr>
          <p:cNvPr id="27659" name="文本框 10"/>
          <p:cNvSpPr txBox="1">
            <a:spLocks noChangeArrowheads="1"/>
          </p:cNvSpPr>
          <p:nvPr/>
        </p:nvSpPr>
        <p:spPr bwMode="auto">
          <a:xfrm>
            <a:off x="1676400" y="2119630"/>
            <a:ext cx="887730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eaLnBrk="1" latinLnBrk="0" hangingPunct="1">
              <a:lnSpc>
                <a:spcPct val="150000"/>
              </a:lnSpc>
              <a:spcBef>
                <a:spcPct val="0"/>
              </a:spcBef>
              <a:buFontTx/>
              <a:buNone/>
            </a:pPr>
            <a:r>
              <a:rPr lang="zh-CN" altLang="en-US" sz="2400">
                <a:solidFill>
                  <a:srgbClr val="404040"/>
                </a:solidFill>
              </a:rPr>
              <a:t>随着我国经济的飞速发展，保护环境和垃圾分类也越来越受到国家和人民的重视。但日常生活中垃圾的分类问题却是一个让人十分头疼的问题，常常有“这到底是可回收垃圾还是其他垃圾啊，这到底是厨余垃圾还是有害垃圾？”这样的疑问。于是设计了这款垃圾分类系统来帮助人们解决日常生活中的这类问题。</a:t>
            </a:r>
            <a:endParaRPr lang="zh-CN" altLang="en-US" sz="2400">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741998" y="417830"/>
            <a:ext cx="20116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4800" b="1" dirty="0">
                <a:solidFill>
                  <a:schemeClr val="tx1"/>
                </a:solidFill>
              </a:rPr>
              <a:t>目录：</a:t>
            </a:r>
            <a:endParaRPr lang="zh-CN" altLang="en-US" sz="4800" b="1" dirty="0">
              <a:solidFill>
                <a:schemeClr val="tx1"/>
              </a:solidFill>
            </a:endParaRPr>
          </a:p>
        </p:txBody>
      </p:sp>
      <p:sp>
        <p:nvSpPr>
          <p:cNvPr id="27659" name="文本框 10"/>
          <p:cNvSpPr txBox="1">
            <a:spLocks noChangeArrowheads="1"/>
          </p:cNvSpPr>
          <p:nvPr/>
        </p:nvSpPr>
        <p:spPr bwMode="auto">
          <a:xfrm>
            <a:off x="1952625" y="2119630"/>
            <a:ext cx="578231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eaLnBrk="1" latinLnBrk="0" hangingPunct="1">
              <a:lnSpc>
                <a:spcPct val="200000"/>
              </a:lnSpc>
              <a:spcBef>
                <a:spcPts val="600"/>
              </a:spcBef>
              <a:buFontTx/>
              <a:buNone/>
            </a:pPr>
            <a:r>
              <a:rPr lang="en-US" altLang="zh-CN" sz="2400">
                <a:solidFill>
                  <a:srgbClr val="404040"/>
                </a:solidFill>
              </a:rPr>
              <a:t>1</a:t>
            </a:r>
            <a:r>
              <a:rPr lang="zh-CN" altLang="en-US" sz="2400">
                <a:solidFill>
                  <a:srgbClr val="404040"/>
                </a:solidFill>
              </a:rPr>
              <a:t>、技术选型介绍</a:t>
            </a:r>
            <a:endParaRPr lang="zh-CN" altLang="en-US"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2</a:t>
            </a:r>
            <a:r>
              <a:rPr lang="zh-CN" altLang="en-US" sz="2400">
                <a:solidFill>
                  <a:srgbClr val="404040"/>
                </a:solidFill>
                <a:sym typeface="+mn-ea"/>
              </a:rPr>
              <a:t>、主要功能介绍</a:t>
            </a:r>
            <a:endParaRPr lang="en-US" altLang="zh-CN"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3</a:t>
            </a:r>
            <a:r>
              <a:rPr lang="zh-CN" altLang="en-US" sz="2400">
                <a:solidFill>
                  <a:srgbClr val="404040"/>
                </a:solidFill>
                <a:sym typeface="+mn-ea"/>
              </a:rPr>
              <a:t>、视频演示部分</a:t>
            </a:r>
            <a:endParaRPr lang="en-US" altLang="zh-CN"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4</a:t>
            </a:r>
            <a:r>
              <a:rPr lang="zh-CN" altLang="en-US" sz="2400">
                <a:solidFill>
                  <a:srgbClr val="404040"/>
                </a:solidFill>
                <a:sym typeface="+mn-ea"/>
              </a:rPr>
              <a:t>、系统答疑环节</a:t>
            </a:r>
            <a:endParaRPr lang="en-US" altLang="zh-CN" sz="2400">
              <a:solidFill>
                <a:srgbClr val="40404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741998" y="417830"/>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4800">
                <a:solidFill>
                  <a:srgbClr val="404040"/>
                </a:solidFill>
                <a:sym typeface="+mn-ea"/>
              </a:rPr>
              <a:t>技术选型</a:t>
            </a:r>
            <a:endParaRPr lang="zh-CN" altLang="en-US" sz="4800" b="1" dirty="0">
              <a:solidFill>
                <a:schemeClr val="tx1"/>
              </a:solidFill>
            </a:endParaRPr>
          </a:p>
        </p:txBody>
      </p:sp>
      <p:sp>
        <p:nvSpPr>
          <p:cNvPr id="27659" name="文本框 10"/>
          <p:cNvSpPr txBox="1">
            <a:spLocks noChangeArrowheads="1"/>
          </p:cNvSpPr>
          <p:nvPr/>
        </p:nvSpPr>
        <p:spPr bwMode="auto">
          <a:xfrm>
            <a:off x="1952625" y="2119630"/>
            <a:ext cx="876236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eaLnBrk="1" latinLnBrk="0" hangingPunct="1">
              <a:lnSpc>
                <a:spcPct val="200000"/>
              </a:lnSpc>
              <a:spcBef>
                <a:spcPts val="600"/>
              </a:spcBef>
              <a:buFontTx/>
              <a:buNone/>
            </a:pPr>
            <a:r>
              <a:rPr lang="en-US" altLang="zh-CN" sz="2400">
                <a:solidFill>
                  <a:srgbClr val="404040"/>
                </a:solidFill>
              </a:rPr>
              <a:t>1</a:t>
            </a:r>
            <a:r>
              <a:rPr lang="zh-CN" altLang="en-US" sz="2400">
                <a:solidFill>
                  <a:srgbClr val="404040"/>
                </a:solidFill>
              </a:rPr>
              <a:t>、后端：</a:t>
            </a:r>
            <a:r>
              <a:rPr lang="en-US" altLang="zh-CN" sz="2400">
                <a:solidFill>
                  <a:srgbClr val="404040"/>
                </a:solidFill>
              </a:rPr>
              <a:t>Node.js</a:t>
            </a:r>
            <a:r>
              <a:rPr lang="zh-CN" altLang="en-US" sz="2400">
                <a:solidFill>
                  <a:srgbClr val="404040"/>
                </a:solidFill>
              </a:rPr>
              <a:t>，</a:t>
            </a:r>
            <a:r>
              <a:rPr lang="en-US" altLang="zh-CN" sz="2400">
                <a:solidFill>
                  <a:srgbClr val="404040"/>
                </a:solidFill>
              </a:rPr>
              <a:t>Koa</a:t>
            </a:r>
            <a:r>
              <a:rPr lang="zh-CN" altLang="en-US" sz="2400">
                <a:solidFill>
                  <a:srgbClr val="404040"/>
                </a:solidFill>
              </a:rPr>
              <a:t>，</a:t>
            </a:r>
            <a:r>
              <a:rPr lang="en-US" altLang="zh-CN" sz="2400">
                <a:solidFill>
                  <a:srgbClr val="404040"/>
                </a:solidFill>
              </a:rPr>
              <a:t>MySQL</a:t>
            </a:r>
            <a:endParaRPr lang="zh-CN" altLang="en-US"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2</a:t>
            </a:r>
            <a:r>
              <a:rPr lang="zh-CN" altLang="en-US" sz="2400">
                <a:solidFill>
                  <a:srgbClr val="404040"/>
                </a:solidFill>
                <a:sym typeface="+mn-ea"/>
              </a:rPr>
              <a:t>、图像识别：</a:t>
            </a:r>
            <a:r>
              <a:rPr lang="en-US" altLang="zh-CN" sz="2400">
                <a:solidFill>
                  <a:srgbClr val="404040"/>
                </a:solidFill>
                <a:sym typeface="+mn-ea"/>
              </a:rPr>
              <a:t>TensorFlow.js</a:t>
            </a:r>
            <a:r>
              <a:rPr lang="zh-CN" altLang="en-US" sz="2400">
                <a:solidFill>
                  <a:srgbClr val="404040"/>
                </a:solidFill>
                <a:sym typeface="+mn-ea"/>
              </a:rPr>
              <a:t>，</a:t>
            </a:r>
            <a:r>
              <a:rPr lang="en-US" altLang="zh-CN" sz="2400">
                <a:solidFill>
                  <a:srgbClr val="404040"/>
                </a:solidFill>
                <a:sym typeface="+mn-ea"/>
              </a:rPr>
              <a:t>Mobilenet</a:t>
            </a:r>
            <a:r>
              <a:rPr lang="zh-CN" altLang="en-US" sz="2400">
                <a:solidFill>
                  <a:srgbClr val="404040"/>
                </a:solidFill>
                <a:sym typeface="+mn-ea"/>
              </a:rPr>
              <a:t>模型，模型截断</a:t>
            </a:r>
            <a:endParaRPr lang="en-US" altLang="zh-CN"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3</a:t>
            </a:r>
            <a:r>
              <a:rPr lang="zh-CN" altLang="en-US" sz="2400">
                <a:solidFill>
                  <a:srgbClr val="404040"/>
                </a:solidFill>
                <a:sym typeface="+mn-ea"/>
              </a:rPr>
              <a:t>、前端：</a:t>
            </a:r>
            <a:r>
              <a:rPr lang="en-US" altLang="zh-CN" sz="2400">
                <a:solidFill>
                  <a:srgbClr val="404040"/>
                </a:solidFill>
                <a:sym typeface="+mn-ea"/>
              </a:rPr>
              <a:t>Vue.js</a:t>
            </a:r>
            <a:r>
              <a:rPr lang="zh-CN" altLang="en-US" sz="2400">
                <a:solidFill>
                  <a:srgbClr val="404040"/>
                </a:solidFill>
                <a:sym typeface="+mn-ea"/>
              </a:rPr>
              <a:t>，</a:t>
            </a:r>
            <a:r>
              <a:rPr lang="en-US" altLang="zh-CN" sz="2400">
                <a:solidFill>
                  <a:srgbClr val="404040"/>
                </a:solidFill>
                <a:sym typeface="+mn-ea"/>
              </a:rPr>
              <a:t>Vant</a:t>
            </a:r>
            <a:r>
              <a:rPr lang="zh-CN" altLang="en-US" sz="2400">
                <a:solidFill>
                  <a:srgbClr val="404040"/>
                </a:solidFill>
                <a:sym typeface="+mn-ea"/>
              </a:rPr>
              <a:t>组件库，</a:t>
            </a:r>
            <a:r>
              <a:rPr lang="en-US" altLang="zh-CN" sz="2400">
                <a:solidFill>
                  <a:srgbClr val="404040"/>
                </a:solidFill>
                <a:sym typeface="+mn-ea"/>
              </a:rPr>
              <a:t>Axios</a:t>
            </a:r>
            <a:endParaRPr lang="en-US" altLang="zh-CN" sz="2400">
              <a:solidFill>
                <a:srgbClr val="404040"/>
              </a:solidFill>
            </a:endParaRPr>
          </a:p>
          <a:p>
            <a:pPr indent="457200" eaLnBrk="1" latinLnBrk="0" hangingPunct="1">
              <a:lnSpc>
                <a:spcPct val="200000"/>
              </a:lnSpc>
              <a:spcBef>
                <a:spcPts val="600"/>
              </a:spcBef>
              <a:buFontTx/>
              <a:buNone/>
            </a:pPr>
            <a:r>
              <a:rPr lang="en-US" altLang="zh-CN" sz="2400">
                <a:solidFill>
                  <a:srgbClr val="404040"/>
                </a:solidFill>
                <a:sym typeface="+mn-ea"/>
              </a:rPr>
              <a:t>4</a:t>
            </a:r>
            <a:r>
              <a:rPr lang="zh-CN" altLang="en-US" sz="2400">
                <a:solidFill>
                  <a:srgbClr val="404040"/>
                </a:solidFill>
                <a:sym typeface="+mn-ea"/>
              </a:rPr>
              <a:t>、操作系统：</a:t>
            </a:r>
            <a:r>
              <a:rPr lang="en-US" altLang="zh-CN" sz="2400">
                <a:solidFill>
                  <a:srgbClr val="404040"/>
                </a:solidFill>
                <a:sym typeface="+mn-ea"/>
              </a:rPr>
              <a:t>Windows10</a:t>
            </a:r>
            <a:endParaRPr lang="en-US" altLang="zh-CN" sz="2400">
              <a:solidFill>
                <a:srgbClr val="40404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741998" y="417830"/>
            <a:ext cx="32308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4800">
                <a:solidFill>
                  <a:srgbClr val="404040"/>
                </a:solidFill>
                <a:sym typeface="+mn-ea"/>
              </a:rPr>
              <a:t>主要功能</a:t>
            </a:r>
            <a:r>
              <a:rPr lang="zh-CN" altLang="en-US" sz="4800" b="1" dirty="0">
                <a:solidFill>
                  <a:schemeClr val="tx1"/>
                </a:solidFill>
              </a:rPr>
              <a:t>：</a:t>
            </a:r>
            <a:endParaRPr lang="zh-CN" altLang="en-US" sz="4800" b="1" dirty="0">
              <a:solidFill>
                <a:schemeClr val="tx1"/>
              </a:solidFill>
            </a:endParaRPr>
          </a:p>
        </p:txBody>
      </p:sp>
      <p:sp>
        <p:nvSpPr>
          <p:cNvPr id="27659" name="文本框 10"/>
          <p:cNvSpPr txBox="1">
            <a:spLocks noChangeArrowheads="1"/>
          </p:cNvSpPr>
          <p:nvPr/>
        </p:nvSpPr>
        <p:spPr bwMode="auto">
          <a:xfrm>
            <a:off x="2051050" y="1000125"/>
            <a:ext cx="32251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algn="l" eaLnBrk="1" latinLnBrk="0" hangingPunct="1">
              <a:lnSpc>
                <a:spcPct val="200000"/>
              </a:lnSpc>
              <a:spcBef>
                <a:spcPts val="600"/>
              </a:spcBef>
              <a:buFontTx/>
              <a:buNone/>
            </a:pPr>
            <a:r>
              <a:rPr lang="en-US" altLang="zh-CN" sz="2400">
                <a:solidFill>
                  <a:srgbClr val="404040"/>
                </a:solidFill>
              </a:rPr>
              <a:t>1</a:t>
            </a:r>
            <a:r>
              <a:rPr lang="zh-CN" altLang="en-US" sz="2400">
                <a:solidFill>
                  <a:srgbClr val="404040"/>
                </a:solidFill>
              </a:rPr>
              <a:t>、文字搜索</a:t>
            </a:r>
            <a:endParaRPr lang="en-US" altLang="zh-CN" sz="2400">
              <a:solidFill>
                <a:srgbClr val="404040"/>
              </a:solidFill>
            </a:endParaRPr>
          </a:p>
        </p:txBody>
      </p:sp>
      <p:pic>
        <p:nvPicPr>
          <p:cNvPr id="14" name="图片 13"/>
          <p:cNvPicPr>
            <a:picLocks noChangeAspect="1"/>
          </p:cNvPicPr>
          <p:nvPr>
            <p:custDataLst>
              <p:tags r:id="rId1"/>
            </p:custDataLst>
          </p:nvPr>
        </p:nvPicPr>
        <p:blipFill>
          <a:blip r:embed="rId2"/>
          <a:stretch>
            <a:fillRect/>
          </a:stretch>
        </p:blipFill>
        <p:spPr>
          <a:xfrm>
            <a:off x="2481580" y="1991360"/>
            <a:ext cx="2576195" cy="4559935"/>
          </a:xfrm>
          <a:prstGeom prst="rect">
            <a:avLst/>
          </a:prstGeom>
        </p:spPr>
      </p:pic>
      <p:sp>
        <p:nvSpPr>
          <p:cNvPr id="15" name="文本框 10"/>
          <p:cNvSpPr txBox="1">
            <a:spLocks noChangeArrowheads="1"/>
          </p:cNvSpPr>
          <p:nvPr/>
        </p:nvSpPr>
        <p:spPr bwMode="auto">
          <a:xfrm>
            <a:off x="6259195" y="977265"/>
            <a:ext cx="32251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algn="l" eaLnBrk="1" latinLnBrk="0" hangingPunct="1">
              <a:lnSpc>
                <a:spcPct val="200000"/>
              </a:lnSpc>
              <a:spcBef>
                <a:spcPts val="600"/>
              </a:spcBef>
              <a:buFontTx/>
              <a:buNone/>
            </a:pPr>
            <a:r>
              <a:rPr lang="en-US" altLang="zh-CN" sz="2400">
                <a:solidFill>
                  <a:srgbClr val="404040"/>
                </a:solidFill>
              </a:rPr>
              <a:t>2</a:t>
            </a:r>
            <a:r>
              <a:rPr lang="zh-CN" altLang="en-US" sz="2400">
                <a:solidFill>
                  <a:srgbClr val="404040"/>
                </a:solidFill>
              </a:rPr>
              <a:t>、图片识别</a:t>
            </a:r>
            <a:endParaRPr lang="en-US" altLang="zh-CN" sz="2400">
              <a:solidFill>
                <a:srgbClr val="404040"/>
              </a:solidFill>
            </a:endParaRPr>
          </a:p>
        </p:txBody>
      </p:sp>
      <p:pic>
        <p:nvPicPr>
          <p:cNvPr id="20" name="图片 19"/>
          <p:cNvPicPr>
            <a:picLocks noChangeAspect="1"/>
          </p:cNvPicPr>
          <p:nvPr/>
        </p:nvPicPr>
        <p:blipFill>
          <a:blip r:embed="rId3"/>
          <a:stretch>
            <a:fillRect/>
          </a:stretch>
        </p:blipFill>
        <p:spPr>
          <a:xfrm>
            <a:off x="6598285" y="1988185"/>
            <a:ext cx="2547620" cy="4563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741998" y="417830"/>
            <a:ext cx="32308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4800">
                <a:solidFill>
                  <a:srgbClr val="404040"/>
                </a:solidFill>
                <a:sym typeface="+mn-ea"/>
              </a:rPr>
              <a:t>视频演示</a:t>
            </a:r>
            <a:r>
              <a:rPr lang="zh-CN" altLang="en-US" sz="4800" b="1" dirty="0">
                <a:solidFill>
                  <a:schemeClr val="tx1"/>
                </a:solidFill>
              </a:rPr>
              <a:t>：</a:t>
            </a:r>
            <a:endParaRPr lang="zh-CN" altLang="en-US" sz="4800" b="1" dirty="0">
              <a:solidFill>
                <a:schemeClr val="tx1"/>
              </a:solidFill>
            </a:endParaRPr>
          </a:p>
        </p:txBody>
      </p:sp>
      <p:pic>
        <p:nvPicPr>
          <p:cNvPr id="15" name="图片 14"/>
          <p:cNvPicPr>
            <a:picLocks noChangeAspect="1"/>
          </p:cNvPicPr>
          <p:nvPr/>
        </p:nvPicPr>
        <p:blipFill>
          <a:blip r:embed="rId1"/>
          <a:stretch>
            <a:fillRect/>
          </a:stretch>
        </p:blipFill>
        <p:spPr>
          <a:xfrm>
            <a:off x="1830070" y="1525270"/>
            <a:ext cx="9086850" cy="4762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
          <p:cNvSpPr txBox="1">
            <a:spLocks noChangeArrowheads="1"/>
          </p:cNvSpPr>
          <p:nvPr/>
        </p:nvSpPr>
        <p:spPr bwMode="auto">
          <a:xfrm>
            <a:off x="3311525" y="2324735"/>
            <a:ext cx="532447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8800">
                <a:solidFill>
                  <a:srgbClr val="404040"/>
                </a:solidFill>
                <a:sym typeface="+mn-ea"/>
              </a:rPr>
              <a:t>系统答疑</a:t>
            </a:r>
            <a:endParaRPr lang="zh-CN" altLang="en-US" sz="8800" b="1" dirty="0">
              <a:solidFill>
                <a:srgbClr val="40404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9135" y="2592705"/>
            <a:ext cx="10908030" cy="1322070"/>
          </a:xfrm>
          <a:prstGeom prst="rect">
            <a:avLst/>
          </a:prstGeom>
          <a:noFill/>
        </p:spPr>
        <p:txBody>
          <a:bodyPr wrap="none" rtlCol="0" anchor="t">
            <a:spAutoFit/>
          </a:bodyPr>
          <a:p>
            <a:r>
              <a:rPr lang="zh-CN" altLang="en-US" sz="8000">
                <a:solidFill>
                  <a:srgbClr val="404040"/>
                </a:solidFill>
                <a:sym typeface="+mn-ea"/>
              </a:rPr>
              <a:t>展示完毕 感谢您的聆听 </a:t>
            </a:r>
            <a:endParaRPr lang="zh-CN" altLang="en-US" sz="8000">
              <a:solidFill>
                <a:srgbClr val="404040"/>
              </a:solidFill>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9930,&quot;width&quot;:5610}"/>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Words>
  <Application>WPS 演示</Application>
  <PresentationFormat>宽屏</PresentationFormat>
  <Paragraphs>39</Paragraphs>
  <Slides>8</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微软雅黑</vt:lpstr>
      <vt:lpstr>Calibri</vt:lpstr>
      <vt:lpstr>汉仪菱心体简</vt:lpstr>
      <vt:lpstr>Calibri</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17计师程远</cp:lastModifiedBy>
  <cp:revision>44</cp:revision>
  <dcterms:created xsi:type="dcterms:W3CDTF">2016-01-15T03:19:00Z</dcterms:created>
  <dcterms:modified xsi:type="dcterms:W3CDTF">2021-05-05T12:17:14Z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7BF77BC4A97D4EFDA232E32411DFCFD8</vt:lpwstr>
  </property>
  <property fmtid="{D5CDD505-2E9C-101B-9397-08002B2CF9AE}" pid="4" name="KSOSaveFontToCloudKey">
    <vt:lpwstr>311229901_btnclosed</vt:lpwstr>
  </property>
</Properties>
</file>