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695B-524D-4A59-A354-B2FF17D113F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FDA3-0A6E-4BF7-B031-491B7614A13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7C037C90-DF62-46D7-9E14-0233C9F99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123" y="6374691"/>
            <a:ext cx="2549628" cy="48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8841B3-10FF-4C7F-8975-31FBE59D47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88825" cy="635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695B-524D-4A59-A354-B2FF17D113F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FDA3-0A6E-4BF7-B031-491B7614A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695B-524D-4A59-A354-B2FF17D113F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FDA3-0A6E-4BF7-B031-491B7614A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8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695B-524D-4A59-A354-B2FF17D113F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FDA3-0A6E-4BF7-B031-491B7614A13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3165644-7D21-4C76-AC1D-7DAC996476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123" y="6374691"/>
            <a:ext cx="2549628" cy="48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1552F1-88BA-4964-8B65-075A58958B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88825" cy="635124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44425C4-3D7D-489B-A63D-9C2839DD4229}"/>
              </a:ext>
            </a:extLst>
          </p:cNvPr>
          <p:cNvSpPr/>
          <p:nvPr userDrawn="1"/>
        </p:nvSpPr>
        <p:spPr>
          <a:xfrm>
            <a:off x="344775" y="263156"/>
            <a:ext cx="11499273" cy="5901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4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695B-524D-4A59-A354-B2FF17D113F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FDA3-0A6E-4BF7-B031-491B7614A13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53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695B-524D-4A59-A354-B2FF17D113F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FDA3-0A6E-4BF7-B031-491B7614A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2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695B-524D-4A59-A354-B2FF17D113F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FDA3-0A6E-4BF7-B031-491B7614A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0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695B-524D-4A59-A354-B2FF17D113F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FDA3-0A6E-4BF7-B031-491B7614A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7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695B-524D-4A59-A354-B2FF17D113F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FDA3-0A6E-4BF7-B031-491B7614A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0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D1695B-524D-4A59-A354-B2FF17D113F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24FDA3-0A6E-4BF7-B031-491B7614A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695B-524D-4A59-A354-B2FF17D113F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FDA3-0A6E-4BF7-B031-491B7614A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D1695B-524D-4A59-A354-B2FF17D113F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24FDA3-0A6E-4BF7-B031-491B7614A13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A3666-E66E-4D30-9866-FCC5FBE6B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29" y="473341"/>
            <a:ext cx="10058400" cy="1631073"/>
          </a:xfrm>
        </p:spPr>
        <p:txBody>
          <a:bodyPr/>
          <a:lstStyle/>
          <a:p>
            <a:r>
              <a:rPr lang="zh-CN" altLang="en-US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Blackadder ITC" panose="020B0604020202020204" pitchFamily="82" charset="0"/>
              </a:rPr>
              <a:t>忆读书</a:t>
            </a:r>
            <a:r>
              <a:rPr lang="en-US" altLang="zh-CN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Blackadder ITC" panose="020B0604020202020204" pitchFamily="82" charset="0"/>
              </a:rPr>
              <a:t>——</a:t>
            </a:r>
            <a:r>
              <a:rPr lang="zh-CN" altLang="en-US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Blackadder ITC" panose="020B0604020202020204" pitchFamily="82" charset="0"/>
              </a:rPr>
              <a:t>课文理解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15DBC3-B567-4D42-96E2-D9E113D2E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1899" y="6657242"/>
            <a:ext cx="4425678" cy="401515"/>
          </a:xfrm>
        </p:spPr>
        <p:txBody>
          <a:bodyPr>
            <a:normAutofit/>
          </a:bodyPr>
          <a:lstStyle/>
          <a:p>
            <a:r>
              <a: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https://zhifeifly.00wr.cn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60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48E55-EEF4-4323-84AA-CF0606A2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337" y="117986"/>
            <a:ext cx="10058400" cy="1450757"/>
          </a:xfrm>
        </p:spPr>
        <p:txBody>
          <a:bodyPr/>
          <a:lstStyle/>
          <a:p>
            <a:r>
              <a:rPr lang="zh-CN" altLang="en-US" b="1" spc="-300" dirty="0">
                <a:solidFill>
                  <a:schemeClr val="accent2">
                    <a:lumMod val="75000"/>
                  </a:schemeClr>
                </a:solidFill>
              </a:rPr>
              <a:t>朗读课文，自行理解</a:t>
            </a:r>
          </a:p>
        </p:txBody>
      </p:sp>
      <p:pic>
        <p:nvPicPr>
          <p:cNvPr id="1026" name="Picture 2" descr="朗读 的图像结果">
            <a:extLst>
              <a:ext uri="{FF2B5EF4-FFF2-40B4-BE49-F238E27FC236}">
                <a16:creationId xmlns:a16="http://schemas.microsoft.com/office/drawing/2014/main" id="{0A042DF2-4FD7-40D2-99DE-62D17E533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3" y="569384"/>
            <a:ext cx="1056034" cy="108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64AA6B2-48C1-4A50-9ABC-792BD590E9E7}"/>
              </a:ext>
            </a:extLst>
          </p:cNvPr>
          <p:cNvCxnSpPr/>
          <p:nvPr/>
        </p:nvCxnSpPr>
        <p:spPr>
          <a:xfrm>
            <a:off x="1740310" y="1568743"/>
            <a:ext cx="58895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FDAB0D5-7042-4423-8D40-66D9BEBF6FA5}"/>
              </a:ext>
            </a:extLst>
          </p:cNvPr>
          <p:cNvSpPr/>
          <p:nvPr/>
        </p:nvSpPr>
        <p:spPr>
          <a:xfrm>
            <a:off x="648050" y="2967335"/>
            <a:ext cx="108959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  <a:reflection blurRad="6350" stA="55000" endA="50" endPos="85000" dist="29997" dir="5400000" sy="-100000" algn="bl" rotWithShape="0"/>
                </a:effectLst>
              </a:rPr>
              <a:t>如果你还有一些不知道地方的就跟我们来到今天的课堂吧！</a:t>
            </a:r>
            <a:endParaRPr lang="zh-CN" altLang="en-US" sz="3200" b="1" cap="none" spc="0" dirty="0">
              <a:ln w="12700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dist="38100" dir="2640000" algn="bl" rotWithShape="0">
                  <a:schemeClr val="accent1"/>
                </a:outerShdw>
                <a:reflection blurRad="6350" stA="55000" endA="50" endPos="85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77249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B9A8CB4-0712-49EE-840E-44E76F731719}"/>
              </a:ext>
            </a:extLst>
          </p:cNvPr>
          <p:cNvCxnSpPr>
            <a:cxnSpLocks/>
          </p:cNvCxnSpPr>
          <p:nvPr/>
        </p:nvCxnSpPr>
        <p:spPr>
          <a:xfrm>
            <a:off x="8981440" y="508000"/>
            <a:ext cx="0" cy="511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058C567-2D93-4EBA-925A-D6294423B223}"/>
              </a:ext>
            </a:extLst>
          </p:cNvPr>
          <p:cNvSpPr txBox="1"/>
          <p:nvPr/>
        </p:nvSpPr>
        <p:spPr>
          <a:xfrm>
            <a:off x="806244" y="632500"/>
            <a:ext cx="774781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　　一谈到读书，我的话就多了！</a:t>
            </a:r>
            <a:br>
              <a:rPr lang="zh-CN" altLang="en-US" sz="2000" b="1" dirty="0"/>
            </a:br>
            <a:r>
              <a:rPr lang="zh-CN" altLang="en-US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　　我会认字后不到几年，就开始读书。倒不是四岁时读母亲教给我的国文教科书，而是七岁时开始自己读“话说天下大势，分久必合，合久必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……”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三国演义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br>
              <a:rPr lang="zh-CN" altLang="en-US" sz="2000" b="1" dirty="0"/>
            </a:br>
            <a:r>
              <a:rPr lang="zh-CN" altLang="en-US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　　那时，我的舅父杨子敬先生每天晚饭后，必给我们几个表兄妹讲一段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三国演义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，我听得津津有味，什么“宴桃园豪杰三结义，斩黄巾英雄首立功”，真是好听极了。但是他讲了半个钟头，就停下去干他的公事了。我只好带着对故事下文的无限期待，在母亲的催促下含泪上床。</a:t>
            </a:r>
            <a:br>
              <a:rPr lang="zh-CN" altLang="en-US" sz="2000" b="1" dirty="0"/>
            </a:br>
            <a:r>
              <a:rPr lang="zh-CN" altLang="en-US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　　此后，我决定咬了牙拿起一本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三国演义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，自己一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知半解地读了起来，居然越看越明白。虽然字音都读得不对，比如把“凯”念作“岂”，把“诸”念作“者”之类，因为只学过那个字的一半。</a:t>
            </a:r>
            <a:br>
              <a:rPr lang="zh-CN" altLang="en-US" sz="2000" b="1" dirty="0"/>
            </a:br>
            <a:r>
              <a:rPr lang="zh-CN" altLang="en-US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　　我第一次读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三国演义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，读到关羽死了，哭了一场，便把书丢下了。第二次再读时，到诸葛亮死了，又哭了一场，又把书丢下了。后来忘了是什么时候才把全书读到“分久必合”的结局。</a:t>
            </a:r>
            <a:br>
              <a:rPr lang="zh-CN" altLang="en-US" b="1" dirty="0"/>
            </a:br>
            <a:r>
              <a:rPr lang="zh-CN" altLang="en-US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　　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　　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1274647-C107-4AFD-A5C6-0B5E3490FDA3}"/>
              </a:ext>
            </a:extLst>
          </p:cNvPr>
          <p:cNvCxnSpPr>
            <a:cxnSpLocks/>
          </p:cNvCxnSpPr>
          <p:nvPr/>
        </p:nvCxnSpPr>
        <p:spPr>
          <a:xfrm>
            <a:off x="1347020" y="4650658"/>
            <a:ext cx="71185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24CF22A-1BD4-4B43-B05A-09FDEABE87C6}"/>
              </a:ext>
            </a:extLst>
          </p:cNvPr>
          <p:cNvCxnSpPr>
            <a:cxnSpLocks/>
          </p:cNvCxnSpPr>
          <p:nvPr/>
        </p:nvCxnSpPr>
        <p:spPr>
          <a:xfrm>
            <a:off x="884903" y="4960374"/>
            <a:ext cx="74479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F2D3A78-BA4D-4069-87DA-49E3120E01A5}"/>
              </a:ext>
            </a:extLst>
          </p:cNvPr>
          <p:cNvSpPr txBox="1"/>
          <p:nvPr/>
        </p:nvSpPr>
        <p:spPr>
          <a:xfrm>
            <a:off x="9517626" y="665865"/>
            <a:ext cx="20647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    </a:t>
            </a:r>
            <a:r>
              <a:rPr lang="zh-CN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这一段写出了作者已经充分的沉浸到书中的内容中去了，你在读书的时候有没有这样的经历呢？</a:t>
            </a:r>
          </a:p>
        </p:txBody>
      </p:sp>
    </p:spTree>
    <p:extLst>
      <p:ext uri="{BB962C8B-B14F-4D97-AF65-F5344CB8AC3E}">
        <p14:creationId xmlns:p14="http://schemas.microsoft.com/office/powerpoint/2010/main" val="13585574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4CB7A-E9F6-47E6-A8B9-3B3AD18FE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958" y="774019"/>
            <a:ext cx="7132320" cy="4023360"/>
          </a:xfrm>
        </p:spPr>
        <p:txBody>
          <a:bodyPr>
            <a:no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红楼梦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我在十二三岁时看的，起初我对它的兴趣并不大，贾宝玉的女声女气，林黛玉的哭哭啼啼都使我厌烦。还是到了中年以后再拿起这部书看时，才尝到“满纸荒唐言，一把辛酸泪”所包含的一个朝代和家庭兴亡盛衰的滋味。</a:t>
            </a:r>
            <a:br>
              <a:rPr lang="zh-CN" altLang="en-US" b="1" dirty="0"/>
            </a:br>
            <a:r>
              <a:rPr lang="zh-CN" altLang="en-US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　　总而言之，统而言之，我这一辈子读到的中外文艺作品不能算太少。我永远感到读书是我生命中最大的快乐！从读书中我还得到了做人处世要独立思考的大道理，这都是从修身课本中得不到的。</a:t>
            </a:r>
            <a:br>
              <a:rPr lang="zh-CN" altLang="en-US" b="1" dirty="0"/>
            </a:br>
            <a:r>
              <a:rPr lang="zh-CN" altLang="en-US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　　我自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1980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年到日本访问回来后，即因腿伤闭门不出，“行万里路”做不到了，“读万卷书”便是我唯一的消遣。我每天都会得到许多书刊，知道了许多事情，也认识了许多人物。同时，书看多了，我也会挑选、比较。比如说看了精彩的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西游记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就会丢下烦琐的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封神榜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，看了人物栩栩如生的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水浒传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就不会看索然无味的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荡寇志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对于现代的文艺作品，那些写得朦朦胧胧的、堆砌了许多华丽词句的、无病而呻的文字，我一看就从脑中抹去。但是那些满带着真情实感、十分质朴浅显的篇章，哪怕只有几百上千字，也往往使我心动神移，不能自己！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　　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8FC1405-1128-4AC8-BDE9-B8AE46E12AE8}"/>
              </a:ext>
            </a:extLst>
          </p:cNvPr>
          <p:cNvCxnSpPr>
            <a:cxnSpLocks/>
          </p:cNvCxnSpPr>
          <p:nvPr/>
        </p:nvCxnSpPr>
        <p:spPr>
          <a:xfrm>
            <a:off x="8981440" y="508000"/>
            <a:ext cx="0" cy="511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222CD586-3EA4-4D6E-B955-7658EDA190E6}"/>
              </a:ext>
            </a:extLst>
          </p:cNvPr>
          <p:cNvSpPr txBox="1"/>
          <p:nvPr/>
        </p:nvSpPr>
        <p:spPr>
          <a:xfrm>
            <a:off x="9517626" y="665865"/>
            <a:ext cx="20647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理解“读书是我生命中最大的快乐”</a:t>
            </a:r>
          </a:p>
          <a:p>
            <a:pPr algn="just"/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默读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2-11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段，你从哪里感受到了“读书是我生命中最大的快乐”？联系自己的生活，谈谈你的理解。</a:t>
            </a:r>
          </a:p>
          <a:p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8BC941B-8653-4201-AB71-2ACF43D3B673}"/>
              </a:ext>
            </a:extLst>
          </p:cNvPr>
          <p:cNvCxnSpPr/>
          <p:nvPr/>
        </p:nvCxnSpPr>
        <p:spPr>
          <a:xfrm>
            <a:off x="3559278" y="2467897"/>
            <a:ext cx="30873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7919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B05246D-C163-49DA-A6AF-830A55577FB8}"/>
              </a:ext>
            </a:extLst>
          </p:cNvPr>
          <p:cNvCxnSpPr>
            <a:cxnSpLocks/>
          </p:cNvCxnSpPr>
          <p:nvPr/>
        </p:nvCxnSpPr>
        <p:spPr>
          <a:xfrm>
            <a:off x="8981440" y="508000"/>
            <a:ext cx="0" cy="511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B5C4C94-3E3B-4A3A-8F36-A661947B9E43}"/>
              </a:ext>
            </a:extLst>
          </p:cNvPr>
          <p:cNvSpPr txBox="1"/>
          <p:nvPr/>
        </p:nvSpPr>
        <p:spPr>
          <a:xfrm>
            <a:off x="1474839" y="84367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荡寇志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对于现代的文艺作品，那些写得朦朦胧胧的、堆砌了许多华丽词句的、无病而呻的文字，我一看就从脑中抹去。但是那些满带着真情实感、十分质朴浅显的篇章，哪怕只有几百上千字，也往往使我心动神移，不能自己！</a:t>
            </a:r>
            <a:br>
              <a:rPr lang="zh-CN" altLang="en-US" sz="1800" b="1" dirty="0"/>
            </a:b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　　书看多了，从中也得到了一个体会，物怕比，人怕比，书也怕比，“不比不知道，一比吓一跳”。</a:t>
            </a:r>
            <a:br>
              <a:rPr lang="zh-CN" altLang="en-US" sz="1800" b="1" dirty="0"/>
            </a:b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　　因此，某年的“六一”国际儿童节，有个儿童刊物要我给儿童写几句指导读书的话，我只写了九个字，就是：</a:t>
            </a:r>
            <a:br>
              <a:rPr lang="zh-CN" altLang="en-US" sz="1800" b="1" dirty="0"/>
            </a:b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　　读书好，多读书，读好书。</a:t>
            </a:r>
            <a:endParaRPr lang="zh-CN" altLang="en-US" sz="1800" b="1" dirty="0"/>
          </a:p>
        </p:txBody>
      </p:sp>
      <p:pic>
        <p:nvPicPr>
          <p:cNvPr id="2050" name="Picture 2" descr="书卡通 的图像结果">
            <a:extLst>
              <a:ext uri="{FF2B5EF4-FFF2-40B4-BE49-F238E27FC236}">
                <a16:creationId xmlns:a16="http://schemas.microsoft.com/office/drawing/2014/main" id="{C8C39AF2-96AF-4CBD-B232-94E72E0CA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86" y="4248745"/>
            <a:ext cx="2056785" cy="157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红楼梦书 的图像结果">
            <a:extLst>
              <a:ext uri="{FF2B5EF4-FFF2-40B4-BE49-F238E27FC236}">
                <a16:creationId xmlns:a16="http://schemas.microsoft.com/office/drawing/2014/main" id="{A072451A-FB1B-4ED1-9DE1-0AAA3174A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439" y="4248745"/>
            <a:ext cx="1510457" cy="151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C5E68CB-B7FC-4A17-A987-10987ECE9BE8}"/>
              </a:ext>
            </a:extLst>
          </p:cNvPr>
          <p:cNvCxnSpPr>
            <a:cxnSpLocks/>
          </p:cNvCxnSpPr>
          <p:nvPr/>
        </p:nvCxnSpPr>
        <p:spPr>
          <a:xfrm>
            <a:off x="1995949" y="3308555"/>
            <a:ext cx="26055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2ECBFD9-4F1F-4246-BBBC-3BB8FF17380C}"/>
              </a:ext>
            </a:extLst>
          </p:cNvPr>
          <p:cNvSpPr txBox="1"/>
          <p:nvPr/>
        </p:nvSpPr>
        <p:spPr>
          <a:xfrm>
            <a:off x="9291485" y="843677"/>
            <a:ext cx="24128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</a:rPr>
              <a:t>     首先“读书好”指开卷有益，要基于自己的兴趣去阅读，兴趣是最好的老师；其次“多读书”指博览群书，有对比才有收获；最后“读好书”是说要读对身心发展有益的书，择善而从之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9999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06DB7-8A71-4C35-A85B-260098A7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556" y="1978243"/>
            <a:ext cx="10058400" cy="1450757"/>
          </a:xfrm>
        </p:spPr>
        <p:txBody>
          <a:bodyPr>
            <a:normAutofit/>
          </a:bodyPr>
          <a:lstStyle/>
          <a:p>
            <a:r>
              <a:rPr lang="zh-CN" altLang="en-US" sz="6000" b="1" spc="6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谢谢大家的倾听！</a:t>
            </a:r>
          </a:p>
        </p:txBody>
      </p:sp>
      <p:pic>
        <p:nvPicPr>
          <p:cNvPr id="5122" name="Picture 2" descr="四大名著书 的图像结果">
            <a:extLst>
              <a:ext uri="{FF2B5EF4-FFF2-40B4-BE49-F238E27FC236}">
                <a16:creationId xmlns:a16="http://schemas.microsoft.com/office/drawing/2014/main" id="{6ABD9C66-300E-46AE-8923-CC1AE31A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076" y="1978243"/>
            <a:ext cx="2341880" cy="165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3A95B5A-43A1-4627-AFAD-E1C3065F793D}"/>
              </a:ext>
            </a:extLst>
          </p:cNvPr>
          <p:cNvCxnSpPr/>
          <p:nvPr/>
        </p:nvCxnSpPr>
        <p:spPr>
          <a:xfrm>
            <a:off x="2133600" y="3850640"/>
            <a:ext cx="837184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E29358-7FBE-4223-A66E-858EEE8D599E}"/>
              </a:ext>
            </a:extLst>
          </p:cNvPr>
          <p:cNvCxnSpPr/>
          <p:nvPr/>
        </p:nvCxnSpPr>
        <p:spPr>
          <a:xfrm>
            <a:off x="2133600" y="4043680"/>
            <a:ext cx="837184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861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</TotalTime>
  <Words>896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Microsoft YaHei</vt:lpstr>
      <vt:lpstr>Arial</vt:lpstr>
      <vt:lpstr>Blackadder ITC</vt:lpstr>
      <vt:lpstr>Calibri</vt:lpstr>
      <vt:lpstr>Calibri Light</vt:lpstr>
      <vt:lpstr>回顾</vt:lpstr>
      <vt:lpstr>忆读书——课文理解</vt:lpstr>
      <vt:lpstr>朗读课文，自行理解</vt:lpstr>
      <vt:lpstr>PowerPoint 演示文稿</vt:lpstr>
      <vt:lpstr>PowerPoint 演示文稿</vt:lpstr>
      <vt:lpstr>PowerPoint 演示文稿</vt:lpstr>
      <vt:lpstr>谢谢大家的倾听！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haozhe liu</dc:creator>
  <cp:lastModifiedBy>haozhe liu</cp:lastModifiedBy>
  <cp:revision>4</cp:revision>
  <dcterms:created xsi:type="dcterms:W3CDTF">2021-12-10T13:33:51Z</dcterms:created>
  <dcterms:modified xsi:type="dcterms:W3CDTF">2021-12-12T13:04:33Z</dcterms:modified>
</cp:coreProperties>
</file>