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25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4D1D-F846-41A1-92B8-02D7DB4D9FBB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7C8B-782B-45DA-B6B4-E350ECB8E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1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7C8B-782B-45DA-B6B4-E350ECB8EC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7C8B-782B-45DA-B6B4-E350ECB8EC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9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Extractor means only extract records have got update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7C8B-782B-45DA-B6B4-E350ECB8EC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3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32381-64F4-472A-B61B-3B48CE2C7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A29A1-83F9-4328-AD64-59A3A1442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A5C1-3830-4D9B-83F4-9B9744D2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B875-8D7A-4585-9C83-E6F3279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B1BB4-469B-4D05-BCE6-7E4AFEA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3F86-8F46-4923-AAB3-23BE561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85870-090B-4406-9485-FD950ED2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5A17B-66BA-4614-89C1-463A84D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D110B-F99B-48DB-8D8E-06712D84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E2ECE-18AF-47E4-912C-8B9BE65A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C06EDB-6209-4425-AC4C-A44A073D1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1D475-468D-480A-AC7C-8CECCB45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82388-63C0-4E89-AC6F-AFEF70B8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5FDF1-07DB-47BB-9B43-05F57ED1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15CAA-0BC6-49BD-BAE1-EC47E2E1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2A70-7427-4E1B-8947-9CC7B09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7F1FD-3B22-401C-97C2-71072D93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853BC-5BFC-4ABF-B230-D5C837D1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F20C2-1BB5-49C2-AA3E-D0983A55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01341-038B-435F-BE5F-3521BBB3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F312-6C27-4135-86A4-D9F15DC8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8C03A-5735-448B-90B7-EC49169F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FBE61-097E-4695-880E-875B5B61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5FA78-7FA6-4107-BAA7-F8E293B2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5502D-8014-4154-A302-E627EE35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788E-F9BF-47C9-8877-51AC7981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C9A4E-978A-44B8-966E-61CF7D678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A2353-FB12-40A3-A670-4CE3A47F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C3BBB-B216-472E-935C-F1F85541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AB197-02E9-49E2-B37D-E8FF059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637DC-4441-4A0A-BF59-33BDFD98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ED93-6E7C-4492-9BDE-823A6B91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95463-C8A2-4A29-9109-443DBF3E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333E9-2F5D-4264-B478-5812F17C9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541BE5-5A5A-46B3-9127-8471A5E7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EEB199-7017-47E7-8B85-942D944E3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05CFE8-66CC-4A6C-9ADF-DD6829D8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5E62-C054-4291-85BF-F034E11D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D6B56-1429-4055-BE02-2B8113D0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3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16EF-4C6C-465F-B1D3-95910E34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68314-3CCF-4912-BCF9-1192AD39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D30DB-612A-499B-ADA5-5D2DF52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F1494-59C2-479D-83F2-EDA0597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3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85191-9526-49F6-81B0-B1A8F7C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09C70-4F53-4CE0-BFF6-7A258570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4D19C-B822-4281-8E3B-A5B4CE40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0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1AD3-7893-4686-81F2-035EB018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99D5B-A4D7-439E-B2FC-F0FFA7C1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4563C-A745-49A2-82CF-6976EB74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504B4-31C5-4815-B115-BBCDE20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2BB33-0721-47D1-8077-C6770F1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24909-A9AB-44F0-A12A-B5BD039E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D7DB9-D3A2-4AB4-9956-CC0ED65E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88F58-CA4C-4747-A801-27331B7A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0DE79-A400-46AD-9BBD-88F33A0D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6E55A-5330-4271-B691-ADA82FD5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4A84C-9635-4B22-8C75-A18405BA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0F710-039C-42BC-A10B-A9B36BE2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4A516-575F-4100-AC58-5FAB4493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F1B28-D54B-4ABB-8EB5-8657DAC7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98945-D634-4E67-8048-817D95181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D2F5-2C24-4947-AA73-86E8CD357E0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EE05D-75A4-47A6-8EF2-7CE3DBE3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96C56-83F8-4F55-8F62-1B718CA0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BB3D-52A5-4670-A197-1236299A5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F043B-3261-44FA-B2D6-0D058FF2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Ingest data flow version one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E499AC-2B1A-4FED-BFEC-319AF8460546}"/>
              </a:ext>
            </a:extLst>
          </p:cNvPr>
          <p:cNvSpPr/>
          <p:nvPr/>
        </p:nvSpPr>
        <p:spPr>
          <a:xfrm>
            <a:off x="7978373" y="1701574"/>
            <a:ext cx="1250291" cy="914400"/>
          </a:xfrm>
          <a:prstGeom prst="ellipse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rebuchet MS" pitchFamily="34" charset="0"/>
              </a:rPr>
              <a:t>ES</a:t>
            </a:r>
            <a:endParaRPr lang="zh-CN" altLang="en-US" sz="2000" b="1" dirty="0">
              <a:latin typeface="Trebuchet MS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4F9AA5-7E78-4525-908E-4B51F1CFE289}"/>
              </a:ext>
            </a:extLst>
          </p:cNvPr>
          <p:cNvSpPr/>
          <p:nvPr/>
        </p:nvSpPr>
        <p:spPr>
          <a:xfrm>
            <a:off x="9810561" y="1690688"/>
            <a:ext cx="1376597" cy="914400"/>
          </a:xfrm>
          <a:prstGeom prst="ellipse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rebuchet MS" pitchFamily="34" charset="0"/>
              </a:rPr>
              <a:t>Neo4j</a:t>
            </a:r>
            <a:endParaRPr lang="zh-CN" altLang="en-US" sz="2000" b="1" dirty="0">
              <a:latin typeface="Trebuchet MS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C754F6-355B-40B2-8AD8-9673BF0DF5F9}"/>
              </a:ext>
            </a:extLst>
          </p:cNvPr>
          <p:cNvGrpSpPr/>
          <p:nvPr/>
        </p:nvGrpSpPr>
        <p:grpSpPr>
          <a:xfrm>
            <a:off x="8603519" y="2605089"/>
            <a:ext cx="1895340" cy="1155926"/>
            <a:chOff x="8603519" y="2605089"/>
            <a:chExt cx="1895340" cy="115592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C27EA3-32D7-4A2B-A844-FFF330AFC86D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H="1" flipV="1">
              <a:off x="8603519" y="2615974"/>
              <a:ext cx="426" cy="114504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513A695-B531-4D83-B010-9358F0F6796B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rot="5400000" flipH="1" flipV="1">
              <a:off x="8973439" y="2235594"/>
              <a:ext cx="1155926" cy="1894915"/>
            </a:xfrm>
            <a:prstGeom prst="bentConnector3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FBC374-33A3-41E3-932B-E9D7D3CB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14" y="1839686"/>
            <a:ext cx="6522284" cy="3124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转换逻辑</a:t>
            </a:r>
            <a:r>
              <a:rPr lang="zh-CN" altLang="en-US" dirty="0"/>
              <a:t>硬编码</a:t>
            </a:r>
            <a:endParaRPr lang="en-US" altLang="zh-CN" dirty="0"/>
          </a:p>
          <a:p>
            <a:pPr lvl="1"/>
            <a:r>
              <a:rPr lang="zh-CN" altLang="en-US" dirty="0"/>
              <a:t>实体映射</a:t>
            </a:r>
            <a:endParaRPr lang="en-US" altLang="zh-CN" dirty="0"/>
          </a:p>
          <a:p>
            <a:pPr lvl="1"/>
            <a:r>
              <a:rPr lang="zh-CN" altLang="en-US" dirty="0"/>
              <a:t>关系映射</a:t>
            </a:r>
            <a:endParaRPr lang="en-US" altLang="zh-CN" dirty="0"/>
          </a:p>
          <a:p>
            <a:pPr lvl="1"/>
            <a:r>
              <a:rPr lang="zh-CN" altLang="en-US" dirty="0"/>
              <a:t>实体到</a:t>
            </a:r>
            <a:r>
              <a:rPr lang="en-US" altLang="zh-CN" dirty="0"/>
              <a:t>ES</a:t>
            </a:r>
            <a:r>
              <a:rPr lang="zh-CN" altLang="en-US" dirty="0"/>
              <a:t>文档转换逻辑</a:t>
            </a:r>
            <a:endParaRPr lang="en-US" altLang="zh-CN" dirty="0"/>
          </a:p>
          <a:p>
            <a:pPr lvl="1"/>
            <a:r>
              <a:rPr lang="zh-CN" altLang="en-US" dirty="0"/>
              <a:t>实、关系到</a:t>
            </a:r>
            <a:r>
              <a:rPr lang="en-US" altLang="zh-CN" dirty="0"/>
              <a:t>Neo4 CSV</a:t>
            </a:r>
            <a:r>
              <a:rPr lang="zh-CN" altLang="en-US" dirty="0"/>
              <a:t>生成逻辑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数据定义（元数据）</a:t>
            </a:r>
            <a:r>
              <a:rPr lang="zh-CN" altLang="en-US" dirty="0"/>
              <a:t>硬编码</a:t>
            </a:r>
            <a:endParaRPr lang="en-US" altLang="zh-CN" dirty="0"/>
          </a:p>
          <a:p>
            <a:pPr lvl="1"/>
            <a:r>
              <a:rPr lang="zh-CN" altLang="en-US" dirty="0"/>
              <a:t>源头数据类型</a:t>
            </a:r>
            <a:endParaRPr lang="en-US" altLang="zh-CN" dirty="0"/>
          </a:p>
          <a:p>
            <a:pPr lvl="1"/>
            <a:r>
              <a:rPr lang="zh-CN" altLang="en-US" dirty="0"/>
              <a:t>目标数据类型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数据融合</a:t>
            </a:r>
            <a:r>
              <a:rPr lang="zh-CN" altLang="en-US" dirty="0"/>
              <a:t>不支持</a:t>
            </a:r>
            <a:endParaRPr lang="en-US" altLang="zh-CN" dirty="0"/>
          </a:p>
          <a:p>
            <a:pPr lvl="1"/>
            <a:r>
              <a:rPr lang="zh-CN" altLang="en-US" dirty="0"/>
              <a:t>相同实体会相互覆盖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6AD225E-04C1-40C7-A675-F0ABC349D84A}"/>
              </a:ext>
            </a:extLst>
          </p:cNvPr>
          <p:cNvSpPr/>
          <p:nvPr/>
        </p:nvSpPr>
        <p:spPr>
          <a:xfrm>
            <a:off x="7881257" y="3761014"/>
            <a:ext cx="1445376" cy="914400"/>
          </a:xfrm>
          <a:prstGeom prst="ellipse">
            <a:avLst/>
          </a:prstGeom>
          <a:solidFill>
            <a:srgbClr val="C4EAC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Trebuchet MS" pitchFamily="34" charset="0"/>
              </a:rPr>
              <a:t>data source</a:t>
            </a:r>
            <a:endParaRPr lang="zh-CN" altLang="en-US" sz="20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BAB6C-1427-4314-9E12-300DAE23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ingest data flow version two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866CC9-AE78-4A9E-B24A-7137720DA7F3}"/>
              </a:ext>
            </a:extLst>
          </p:cNvPr>
          <p:cNvSpPr/>
          <p:nvPr/>
        </p:nvSpPr>
        <p:spPr>
          <a:xfrm>
            <a:off x="7096632" y="3319122"/>
            <a:ext cx="1250290" cy="914400"/>
          </a:xfrm>
          <a:prstGeom prst="ellipse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rebuchet MS" pitchFamily="34" charset="0"/>
              </a:rPr>
              <a:t>实体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9BA4F8F-EEC7-4627-B052-13E739A33A23}"/>
              </a:ext>
            </a:extLst>
          </p:cNvPr>
          <p:cNvSpPr/>
          <p:nvPr/>
        </p:nvSpPr>
        <p:spPr>
          <a:xfrm>
            <a:off x="10205618" y="3319122"/>
            <a:ext cx="1365038" cy="914400"/>
          </a:xfrm>
          <a:prstGeom prst="ellipse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rebuchet MS" pitchFamily="34" charset="0"/>
              </a:rPr>
              <a:t>关系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7882AA-8BDA-4ADB-8478-C25E0F1DB2C4}"/>
              </a:ext>
            </a:extLst>
          </p:cNvPr>
          <p:cNvSpPr/>
          <p:nvPr/>
        </p:nvSpPr>
        <p:spPr>
          <a:xfrm>
            <a:off x="7096631" y="1712460"/>
            <a:ext cx="1250291" cy="914400"/>
          </a:xfrm>
          <a:prstGeom prst="ellipse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rebuchet MS" pitchFamily="34" charset="0"/>
              </a:rPr>
              <a:t>ES</a:t>
            </a:r>
            <a:endParaRPr lang="zh-CN" altLang="en-US" sz="2000" b="1" dirty="0">
              <a:latin typeface="Trebuchet MS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D6789A-36D1-4B05-AD7D-2BCE3134BA32}"/>
              </a:ext>
            </a:extLst>
          </p:cNvPr>
          <p:cNvSpPr/>
          <p:nvPr/>
        </p:nvSpPr>
        <p:spPr>
          <a:xfrm>
            <a:off x="10194059" y="1690688"/>
            <a:ext cx="1376597" cy="914400"/>
          </a:xfrm>
          <a:prstGeom prst="ellipse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rebuchet MS" pitchFamily="34" charset="0"/>
              </a:rPr>
              <a:t>Neo4j</a:t>
            </a:r>
            <a:endParaRPr lang="zh-CN" altLang="en-US" sz="2000" b="1" dirty="0">
              <a:latin typeface="Trebuchet MS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427C37A-595A-4CF2-9C22-D5F29E9387F2}"/>
              </a:ext>
            </a:extLst>
          </p:cNvPr>
          <p:cNvCxnSpPr>
            <a:cxnSpLocks/>
            <a:stCxn id="12" idx="0"/>
            <a:endCxn id="15" idx="4"/>
          </p:cNvCxnSpPr>
          <p:nvPr/>
        </p:nvCxnSpPr>
        <p:spPr>
          <a:xfrm flipV="1">
            <a:off x="7721777" y="2626860"/>
            <a:ext cx="0" cy="6922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0BF73D-4AC6-4784-9D28-96CD14A5A280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H="1" flipV="1">
            <a:off x="7721777" y="4233522"/>
            <a:ext cx="427" cy="9260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AE5D35D-907E-4637-BBA9-8E90C556E371}"/>
              </a:ext>
            </a:extLst>
          </p:cNvPr>
          <p:cNvCxnSpPr>
            <a:cxnSpLocks/>
            <a:stCxn id="55" idx="0"/>
            <a:endCxn id="13" idx="4"/>
          </p:cNvCxnSpPr>
          <p:nvPr/>
        </p:nvCxnSpPr>
        <p:spPr>
          <a:xfrm rot="5400000" flipH="1" flipV="1">
            <a:off x="8842146" y="3113581"/>
            <a:ext cx="926049" cy="3165933"/>
          </a:xfrm>
          <a:prstGeom prst="bentConnector3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047FD26D-74B8-46C3-8A5A-5F4D77223BD9}"/>
              </a:ext>
            </a:extLst>
          </p:cNvPr>
          <p:cNvSpPr/>
          <p:nvPr/>
        </p:nvSpPr>
        <p:spPr>
          <a:xfrm>
            <a:off x="9343056" y="3297351"/>
            <a:ext cx="1250290" cy="914400"/>
          </a:xfrm>
          <a:prstGeom prst="ellipse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rebuchet MS" pitchFamily="34" charset="0"/>
              </a:rPr>
              <a:t>节点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504ED45-58BA-417A-AB6A-C95BCEED1678}"/>
              </a:ext>
            </a:extLst>
          </p:cNvPr>
          <p:cNvGrpSpPr/>
          <p:nvPr/>
        </p:nvGrpSpPr>
        <p:grpSpPr>
          <a:xfrm>
            <a:off x="9968201" y="2605088"/>
            <a:ext cx="914157" cy="714034"/>
            <a:chOff x="9978211" y="2605088"/>
            <a:chExt cx="914157" cy="714034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304F395-1808-4D21-9BF7-1208B1FC1972}"/>
                </a:ext>
              </a:extLst>
            </p:cNvPr>
            <p:cNvCxnSpPr>
              <a:cxnSpLocks/>
              <a:stCxn id="13" idx="0"/>
              <a:endCxn id="16" idx="4"/>
            </p:cNvCxnSpPr>
            <p:nvPr/>
          </p:nvCxnSpPr>
          <p:spPr>
            <a:xfrm flipH="1" flipV="1">
              <a:off x="10882358" y="2605088"/>
              <a:ext cx="5779" cy="71403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6573DDC0-4440-44B6-B928-172EEC53277A}"/>
                </a:ext>
              </a:extLst>
            </p:cNvPr>
            <p:cNvCxnSpPr>
              <a:cxnSpLocks/>
              <a:stCxn id="37" idx="0"/>
              <a:endCxn id="16" idx="4"/>
            </p:cNvCxnSpPr>
            <p:nvPr/>
          </p:nvCxnSpPr>
          <p:spPr>
            <a:xfrm rot="5400000" flipH="1" flipV="1">
              <a:off x="10089158" y="2494142"/>
              <a:ext cx="692263" cy="91415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8A3578-9C31-44A8-900E-73A1C9B7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14" y="1839686"/>
            <a:ext cx="6522284" cy="3124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转换逻辑</a:t>
            </a:r>
            <a:r>
              <a:rPr lang="zh-CN" altLang="en-US" dirty="0"/>
              <a:t>配置化</a:t>
            </a:r>
            <a:endParaRPr lang="en-US" altLang="zh-CN" dirty="0"/>
          </a:p>
          <a:p>
            <a:pPr lvl="1"/>
            <a:r>
              <a:rPr lang="zh-CN" altLang="en-US" dirty="0"/>
              <a:t>源到</a:t>
            </a:r>
            <a:r>
              <a:rPr lang="en-US" altLang="zh-CN" dirty="0"/>
              <a:t>ES</a:t>
            </a:r>
            <a:r>
              <a:rPr lang="zh-CN" altLang="en-US" dirty="0"/>
              <a:t>文档转换逻辑</a:t>
            </a:r>
            <a:endParaRPr lang="en-US" altLang="zh-CN" dirty="0"/>
          </a:p>
          <a:p>
            <a:pPr lvl="1"/>
            <a:r>
              <a:rPr lang="zh-CN" altLang="en-US" dirty="0"/>
              <a:t>源到</a:t>
            </a:r>
            <a:r>
              <a:rPr lang="en-US" altLang="zh-CN" dirty="0"/>
              <a:t>Neo4 CSV</a:t>
            </a:r>
            <a:r>
              <a:rPr lang="zh-CN" altLang="en-US" dirty="0"/>
              <a:t>生成逻辑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数据定义（元数据）配置化</a:t>
            </a:r>
            <a:endParaRPr lang="en-US" altLang="zh-CN" dirty="0"/>
          </a:p>
          <a:p>
            <a:pPr lvl="1"/>
            <a:r>
              <a:rPr lang="zh-CN" altLang="en-US" dirty="0"/>
              <a:t>源头数据类型</a:t>
            </a:r>
            <a:endParaRPr lang="en-US" altLang="zh-CN" dirty="0"/>
          </a:p>
          <a:p>
            <a:pPr lvl="1"/>
            <a:r>
              <a:rPr lang="zh-CN" altLang="en-US" dirty="0"/>
              <a:t>目标数据类型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数据融合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相同实体会融合</a:t>
            </a:r>
            <a:endParaRPr lang="en-US" altLang="zh-CN" dirty="0"/>
          </a:p>
          <a:p>
            <a:pPr lvl="1"/>
            <a:r>
              <a:rPr lang="zh-CN" altLang="en-US" dirty="0"/>
              <a:t>相同连接去重</a:t>
            </a:r>
            <a:endParaRPr lang="en-US" altLang="zh-CN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6836550-A02B-47BD-8D2F-4066742A5518}"/>
              </a:ext>
            </a:extLst>
          </p:cNvPr>
          <p:cNvCxnSpPr>
            <a:stCxn id="12" idx="6"/>
            <a:endCxn id="37" idx="2"/>
          </p:cNvCxnSpPr>
          <p:nvPr/>
        </p:nvCxnSpPr>
        <p:spPr>
          <a:xfrm flipV="1">
            <a:off x="8346922" y="3754551"/>
            <a:ext cx="996134" cy="217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EC0A16B-03F1-4E5C-ACC2-5D7C33F78E23}"/>
              </a:ext>
            </a:extLst>
          </p:cNvPr>
          <p:cNvSpPr/>
          <p:nvPr/>
        </p:nvSpPr>
        <p:spPr>
          <a:xfrm>
            <a:off x="7021286" y="5159571"/>
            <a:ext cx="1401835" cy="914400"/>
          </a:xfrm>
          <a:prstGeom prst="ellipse">
            <a:avLst/>
          </a:prstGeom>
          <a:solidFill>
            <a:srgbClr val="C4EAC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Trebuchet MS" pitchFamily="34" charset="0"/>
              </a:rPr>
              <a:t>Data source</a:t>
            </a:r>
            <a:endParaRPr lang="zh-CN" altLang="en-US" sz="2000" b="1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0">
            <a:extLst>
              <a:ext uri="{FF2B5EF4-FFF2-40B4-BE49-F238E27FC236}">
                <a16:creationId xmlns:a16="http://schemas.microsoft.com/office/drawing/2014/main" id="{D9415F8D-E473-4001-98CA-AB43A81CCBCD}"/>
              </a:ext>
            </a:extLst>
          </p:cNvPr>
          <p:cNvSpPr/>
          <p:nvPr/>
        </p:nvSpPr>
        <p:spPr bwMode="auto">
          <a:xfrm>
            <a:off x="1959430" y="2079172"/>
            <a:ext cx="8382000" cy="3881764"/>
          </a:xfrm>
          <a:prstGeom prst="rect">
            <a:avLst/>
          </a:prstGeom>
          <a:solidFill>
            <a:schemeClr val="accent1">
              <a:alpha val="1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Source to Entity transformation</a:t>
            </a:r>
            <a:endParaRPr kumimoji="0" lang="en-US" b="1" i="0" u="none" strike="noStrike" cap="none" normalizeH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455B0B-4ABF-4C95-8EA7-7CDFB45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实体生成逻辑框图</a:t>
            </a:r>
          </a:p>
        </p:txBody>
      </p:sp>
      <p:sp>
        <p:nvSpPr>
          <p:cNvPr id="4" name="Rounded Rectangle 50">
            <a:extLst>
              <a:ext uri="{FF2B5EF4-FFF2-40B4-BE49-F238E27FC236}">
                <a16:creationId xmlns:a16="http://schemas.microsoft.com/office/drawing/2014/main" id="{137D5BBA-CDA5-4377-AC3A-4F4C998C6814}"/>
              </a:ext>
            </a:extLst>
          </p:cNvPr>
          <p:cNvSpPr/>
          <p:nvPr/>
        </p:nvSpPr>
        <p:spPr bwMode="auto">
          <a:xfrm>
            <a:off x="2217718" y="3184994"/>
            <a:ext cx="2086098" cy="633211"/>
          </a:xfrm>
          <a:prstGeom prst="roundRec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rebuchet MS" pitchFamily="34" charset="0"/>
              </a:rPr>
              <a:t>Source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rebuchet MS" pitchFamily="34" charset="0"/>
              </a:rPr>
              <a:t>extractor</a:t>
            </a:r>
          </a:p>
        </p:txBody>
      </p:sp>
      <p:sp>
        <p:nvSpPr>
          <p:cNvPr id="5" name="Rounded Rectangle 50">
            <a:extLst>
              <a:ext uri="{FF2B5EF4-FFF2-40B4-BE49-F238E27FC236}">
                <a16:creationId xmlns:a16="http://schemas.microsoft.com/office/drawing/2014/main" id="{61596703-3FC9-4793-A385-445A2F69C9B7}"/>
              </a:ext>
            </a:extLst>
          </p:cNvPr>
          <p:cNvSpPr/>
          <p:nvPr/>
        </p:nvSpPr>
        <p:spPr bwMode="auto">
          <a:xfrm>
            <a:off x="5203372" y="2362202"/>
            <a:ext cx="2086098" cy="633211"/>
          </a:xfrm>
          <a:prstGeom prst="roundRect">
            <a:avLst/>
          </a:prstGeom>
          <a:solidFill>
            <a:srgbClr val="C4F7EA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rebuchet MS" pitchFamily="34" charset="0"/>
              </a:rPr>
              <a:t>transform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Rounded Rectangle 50">
            <a:extLst>
              <a:ext uri="{FF2B5EF4-FFF2-40B4-BE49-F238E27FC236}">
                <a16:creationId xmlns:a16="http://schemas.microsoft.com/office/drawing/2014/main" id="{A83D3AC5-4941-49BE-A794-E95D0147EA97}"/>
              </a:ext>
            </a:extLst>
          </p:cNvPr>
          <p:cNvSpPr/>
          <p:nvPr/>
        </p:nvSpPr>
        <p:spPr bwMode="auto">
          <a:xfrm>
            <a:off x="8090558" y="2362202"/>
            <a:ext cx="2086098" cy="633211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rebuchet MS" pitchFamily="34" charset="0"/>
              </a:rPr>
              <a:t>writer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389A3CB-CA18-485B-9D3D-4BED37184BCC}"/>
              </a:ext>
            </a:extLst>
          </p:cNvPr>
          <p:cNvSpPr/>
          <p:nvPr/>
        </p:nvSpPr>
        <p:spPr bwMode="auto">
          <a:xfrm>
            <a:off x="2217718" y="4112617"/>
            <a:ext cx="2086098" cy="633211"/>
          </a:xfrm>
          <a:prstGeom prst="roundRec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rebuchet MS" pitchFamily="34" charset="0"/>
              </a:rPr>
              <a:t>Source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Meta reader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44C538BF-EA90-4B75-A545-EA428F839062}"/>
              </a:ext>
            </a:extLst>
          </p:cNvPr>
          <p:cNvSpPr/>
          <p:nvPr/>
        </p:nvSpPr>
        <p:spPr bwMode="auto">
          <a:xfrm>
            <a:off x="2217718" y="4891444"/>
            <a:ext cx="2086098" cy="633211"/>
          </a:xfrm>
          <a:prstGeom prst="roundRec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rebuchet MS" pitchFamily="34" charset="0"/>
              </a:rPr>
              <a:t>target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Meta reader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C5009C-EBC8-4F04-B54D-3413B88E5C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9470" y="2678808"/>
            <a:ext cx="80108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059FFBA-568E-4478-BBEC-1B22DDF7B100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4303816" y="2995413"/>
            <a:ext cx="1942605" cy="143381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C48B0C2-D389-4AD9-A252-0FE84F0C5D14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4303816" y="2995413"/>
            <a:ext cx="1942605" cy="221263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F66A2569-7E85-423C-86D8-8A0C7C018C20}"/>
              </a:ext>
            </a:extLst>
          </p:cNvPr>
          <p:cNvSpPr/>
          <p:nvPr/>
        </p:nvSpPr>
        <p:spPr>
          <a:xfrm>
            <a:off x="319399" y="2111421"/>
            <a:ext cx="1417122" cy="612648"/>
          </a:xfrm>
          <a:prstGeom prst="flowChartDocumen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rebuchet MS" pitchFamily="34" charset="0"/>
              </a:rPr>
              <a:t>rule</a:t>
            </a:r>
            <a:endParaRPr lang="zh-CN" altLang="en-US" sz="2000" b="1" dirty="0">
              <a:latin typeface="Trebuchet MS" pitchFamily="34" charset="0"/>
            </a:endParaRPr>
          </a:p>
        </p:txBody>
      </p:sp>
      <p:sp>
        <p:nvSpPr>
          <p:cNvPr id="30" name="流程图: 多文档 29">
            <a:extLst>
              <a:ext uri="{FF2B5EF4-FFF2-40B4-BE49-F238E27FC236}">
                <a16:creationId xmlns:a16="http://schemas.microsoft.com/office/drawing/2014/main" id="{DE7F2A7C-A77F-46BD-B6AF-AF36C19BBCDC}"/>
              </a:ext>
            </a:extLst>
          </p:cNvPr>
          <p:cNvSpPr/>
          <p:nvPr/>
        </p:nvSpPr>
        <p:spPr>
          <a:xfrm>
            <a:off x="318657" y="2886757"/>
            <a:ext cx="1347847" cy="889583"/>
          </a:xfrm>
          <a:prstGeom prst="flowChartMultidocumen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Trebuchet MS" pitchFamily="34" charset="0"/>
              </a:rPr>
              <a:t>Raw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rebuchet MS" pitchFamily="34" charset="0"/>
              </a:rPr>
              <a:t>data</a:t>
            </a:r>
            <a:endParaRPr lang="zh-CN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1" name="流程图: 多文档 30">
            <a:extLst>
              <a:ext uri="{FF2B5EF4-FFF2-40B4-BE49-F238E27FC236}">
                <a16:creationId xmlns:a16="http://schemas.microsoft.com/office/drawing/2014/main" id="{40CB9B5E-7A8B-402F-84B9-EA0341BC2FA8}"/>
              </a:ext>
            </a:extLst>
          </p:cNvPr>
          <p:cNvSpPr/>
          <p:nvPr/>
        </p:nvSpPr>
        <p:spPr>
          <a:xfrm>
            <a:off x="295896" y="3939028"/>
            <a:ext cx="1313208" cy="952416"/>
          </a:xfrm>
          <a:prstGeom prst="flowChartMultidocumen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Trebuchet MS" pitchFamily="34" charset="0"/>
              </a:rPr>
              <a:t>Raw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Trebuchet MS" pitchFamily="34" charset="0"/>
              </a:rPr>
              <a:t>meta data</a:t>
            </a:r>
            <a:endParaRPr lang="zh-CN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2" name="流程图: 多文档 31">
            <a:extLst>
              <a:ext uri="{FF2B5EF4-FFF2-40B4-BE49-F238E27FC236}">
                <a16:creationId xmlns:a16="http://schemas.microsoft.com/office/drawing/2014/main" id="{B1AB80E6-1AF9-4EBC-B0E2-B4549B1A1F1A}"/>
              </a:ext>
            </a:extLst>
          </p:cNvPr>
          <p:cNvSpPr/>
          <p:nvPr/>
        </p:nvSpPr>
        <p:spPr>
          <a:xfrm>
            <a:off x="285751" y="5054132"/>
            <a:ext cx="1333498" cy="758952"/>
          </a:xfrm>
          <a:prstGeom prst="flowChartMultidocumen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rebuchet MS" pitchFamily="34" charset="0"/>
              </a:rPr>
              <a:t>Ontology meta data</a:t>
            </a:r>
            <a:endParaRPr lang="zh-CN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9789D9B-6FA3-4AE3-9222-A3768F6C8DAF}"/>
              </a:ext>
            </a:extLst>
          </p:cNvPr>
          <p:cNvSpPr/>
          <p:nvPr/>
        </p:nvSpPr>
        <p:spPr>
          <a:xfrm>
            <a:off x="10662561" y="2248822"/>
            <a:ext cx="1250290" cy="914400"/>
          </a:xfrm>
          <a:prstGeom prst="ellipse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rebuchet MS" pitchFamily="34" charset="0"/>
              </a:rPr>
              <a:t>实体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FB4123-6BA3-42CA-9B22-866AF690A434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0212783" y="2706022"/>
            <a:ext cx="44977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Rounded Rectangle 50">
            <a:extLst>
              <a:ext uri="{FF2B5EF4-FFF2-40B4-BE49-F238E27FC236}">
                <a16:creationId xmlns:a16="http://schemas.microsoft.com/office/drawing/2014/main" id="{C2243448-821F-49CF-98A1-6EE9AF18D66A}"/>
              </a:ext>
            </a:extLst>
          </p:cNvPr>
          <p:cNvSpPr/>
          <p:nvPr/>
        </p:nvSpPr>
        <p:spPr bwMode="auto">
          <a:xfrm>
            <a:off x="2217718" y="2357541"/>
            <a:ext cx="2086098" cy="633211"/>
          </a:xfrm>
          <a:prstGeom prst="roundRect">
            <a:avLst/>
          </a:prstGeom>
          <a:solidFill>
            <a:srgbClr val="D0DDA8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rebuchet MS" pitchFamily="34" charset="0"/>
              </a:rPr>
              <a:t>Rule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rebuchet MS" pitchFamily="34" charset="0"/>
              </a:rPr>
              <a:t>reader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9040D97-B2CB-4C99-8027-87C015AA296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03816" y="2995413"/>
            <a:ext cx="1942605" cy="50627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75845DC-BCF9-4A38-9DAD-BE3E1E796D45}"/>
              </a:ext>
            </a:extLst>
          </p:cNvPr>
          <p:cNvCxnSpPr>
            <a:cxnSpLocks/>
            <a:stCxn id="44" idx="3"/>
            <a:endCxn id="5" idx="1"/>
          </p:cNvCxnSpPr>
          <p:nvPr/>
        </p:nvCxnSpPr>
        <p:spPr>
          <a:xfrm>
            <a:off x="4303816" y="2674147"/>
            <a:ext cx="899556" cy="466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53A0AB4A-22F9-4480-BD4E-A9F78A1631B9}"/>
              </a:ext>
            </a:extLst>
          </p:cNvPr>
          <p:cNvSpPr/>
          <p:nvPr/>
        </p:nvSpPr>
        <p:spPr>
          <a:xfrm>
            <a:off x="10728655" y="3248550"/>
            <a:ext cx="1250290" cy="914400"/>
          </a:xfrm>
          <a:prstGeom prst="ellipse">
            <a:avLst/>
          </a:prstGeom>
          <a:solidFill>
            <a:srgbClr val="FFCCCC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rebuchet MS" pitchFamily="34" charset="0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8928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1D534-C891-4E53-A039-4A2C352E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35618-481B-482E-B2A7-356718B8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实体映射</a:t>
            </a:r>
            <a:endParaRPr lang="en-US" altLang="zh-CN" dirty="0"/>
          </a:p>
          <a:p>
            <a:pPr lvl="1"/>
            <a:r>
              <a:rPr lang="zh-CN" altLang="en-US" dirty="0"/>
              <a:t>主键字段</a:t>
            </a:r>
            <a:endParaRPr lang="en-US" altLang="zh-CN" dirty="0"/>
          </a:p>
          <a:p>
            <a:pPr lvl="1"/>
            <a:r>
              <a:rPr lang="zh-CN" altLang="en-US" dirty="0"/>
              <a:t>系统字段</a:t>
            </a:r>
            <a:endParaRPr lang="en-US" altLang="zh-CN" dirty="0"/>
          </a:p>
          <a:p>
            <a:pPr lvl="1"/>
            <a:r>
              <a:rPr lang="zh-CN" altLang="en-US" dirty="0"/>
              <a:t>属性字段</a:t>
            </a:r>
            <a:endParaRPr lang="en-US" altLang="zh-CN" dirty="0"/>
          </a:p>
          <a:p>
            <a:r>
              <a:rPr lang="zh-CN" altLang="en-US" dirty="0"/>
              <a:t>关系映射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1"/>
            <a:r>
              <a:rPr lang="en-US" altLang="zh-CN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6815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4217-A5AC-46FD-AFAC-37D0ABBC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融合规则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DAB0-BE85-459F-9FC7-22BB3E3A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161</Words>
  <Application>Microsoft Office PowerPoint</Application>
  <PresentationFormat>宽屏</PresentationFormat>
  <Paragraphs>67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Trebuchet MS</vt:lpstr>
      <vt:lpstr>Office 主题​​</vt:lpstr>
      <vt:lpstr>Ingest data flow version one</vt:lpstr>
      <vt:lpstr>ingest data flow version two</vt:lpstr>
      <vt:lpstr>实体生成逻辑框图</vt:lpstr>
      <vt:lpstr>转化规则（rule）</vt:lpstr>
      <vt:lpstr>融合规则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zhifeng</dc:creator>
  <cp:lastModifiedBy>Ma zhifeng</cp:lastModifiedBy>
  <cp:revision>87</cp:revision>
  <dcterms:created xsi:type="dcterms:W3CDTF">2017-09-09T11:42:54Z</dcterms:created>
  <dcterms:modified xsi:type="dcterms:W3CDTF">2017-09-12T00:01:22Z</dcterms:modified>
</cp:coreProperties>
</file>