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>
        <p:scale>
          <a:sx n="75" d="100"/>
          <a:sy n="75" d="100"/>
        </p:scale>
        <p:origin x="20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97B7-38BA-4318-A713-36BD63668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C7FF7-8987-420C-9D95-3A62A0BF4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856C0-69E6-4059-A350-0A9B8BEC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FBED-0B1D-44A0-BA41-E4597B36198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2400C-CA5E-4FF5-9DB0-00E4BDE1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6737D-E2F1-47DD-BC7C-4EA8F352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A444-C2BD-4640-874E-85D72BDE0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9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88E57-42E8-47F4-B888-4802A3D7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E9AF5-2A9A-4684-81D5-118F19052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3FA15-3CE2-410A-998A-87B5228A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FBED-0B1D-44A0-BA41-E4597B36198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D8BB2-F9A4-4503-8662-8F705CCD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43193-2843-4073-8420-B6A94C86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A444-C2BD-4640-874E-85D72BDE0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A0A9FF-FC97-46F6-BA14-16138DB5E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C19D0-2A3B-47AB-8A13-DC4AB018F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DBC59-AC00-49D0-9E42-2930BEF5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FBED-0B1D-44A0-BA41-E4597B36198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79A2D-20DC-4801-9EFA-378FE0DD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79327-0F3B-49A6-BA53-989EE3C9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A444-C2BD-4640-874E-85D72BDE0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0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75C5-2C46-4A84-8824-0BDB5AF2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B7143-7A21-4CF5-9FA9-F9AF4E31E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01761-5197-4C96-A8ED-B1EA029F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FBED-0B1D-44A0-BA41-E4597B36198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EC871-324B-4E29-B1FB-1A64FDCA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61A43-CF11-45FF-9895-2BFD1806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A444-C2BD-4640-874E-85D72BDE0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2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4528-2C8A-49A7-B6C1-859B92D8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0A7CF-B7AE-4C47-9B08-D4752104F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EB14B-D2C7-414E-9996-72289C61C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FBED-0B1D-44A0-BA41-E4597B36198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1AC6F-F9A2-4D91-A8C1-FD6BDB1FB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1BD35-7DD1-4CFF-93D2-54C5B74A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A444-C2BD-4640-874E-85D72BDE0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5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BCD1-4BB6-4C63-A939-E619A696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92E0-E761-46E2-B673-8249E4C29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CEF45-2FF1-4D7A-AE1E-BB86DC0CA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0803F-B65B-45DF-974E-20C3C3173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FBED-0B1D-44A0-BA41-E4597B36198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10AA4-FC32-4A0D-A85C-9B993B12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4F692-0029-4AE7-91C6-F2E11009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A444-C2BD-4640-874E-85D72BDE0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0B5D-510A-4973-B978-6EB529BEC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91149-D696-464A-967F-81D04F0AB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1E05B-3FF0-48BF-B156-37018C473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A8B1A-4C74-4753-9470-9CC558A5A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D9AECB-8752-4C6B-B2FC-948C1D6FA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21F55-1824-42E0-B720-61C9FEEE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FBED-0B1D-44A0-BA41-E4597B36198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01E18-F269-403E-AD6A-699670DB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E4BACA-DFB4-4200-B105-BAF55572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A444-C2BD-4640-874E-85D72BDE0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3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6BB8-2140-4667-9EC4-F87AFBE4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A3EBD-E942-4319-A9F5-7D48C362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FBED-0B1D-44A0-BA41-E4597B36198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E1D6B-69A7-461F-9EE3-5A920571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DB1B5-8C28-471E-8CF2-84DCDC8A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A444-C2BD-4640-874E-85D72BDE0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3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8D324-07F8-4777-8F5D-13356AD6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FBED-0B1D-44A0-BA41-E4597B36198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7ABFF-C863-469A-B6D4-EC82F8DF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1CB5A-9656-422D-8932-4375C236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A444-C2BD-4640-874E-85D72BDE0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54441-19D8-4178-A8B8-D112EBC0B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7AE33-80B2-4AD8-9D86-416730179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48CF8-EED1-4B7B-8E37-2CD004F7D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F03AF-F0EA-4104-959B-84B6A2CC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FBED-0B1D-44A0-BA41-E4597B36198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FDD74-48CF-4BE1-B047-6A1233A6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FF7B3-A70E-41B6-97F9-90356669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A444-C2BD-4640-874E-85D72BDE0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3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3518-400C-4FF8-9B59-34BFC086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3460B6-AE6B-46AF-925E-77B8D7192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D3139-2F3F-4B28-95B4-9D2F13B8D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AA855-08BE-450A-ACDA-7B32D388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FBED-0B1D-44A0-BA41-E4597B36198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364E8-EB81-4C49-B820-588AC632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1F393-B69A-4005-BE78-59F952C5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A444-C2BD-4640-874E-85D72BDE0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3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552FD-F168-4145-A921-D85715B7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79DA9-B782-4C34-A31E-3DA15264A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4208E-2CB0-4E3F-A3BB-5CDB56BDF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FBED-0B1D-44A0-BA41-E4597B36198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A8932-3130-42B2-9D7A-3316BF2DC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19DF6-D9D9-474F-8A73-3495A2FD9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8A444-C2BD-4640-874E-85D72BDE0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BF-12FB-4B09-AF11-A2045C2F2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75931"/>
            <a:ext cx="6858000" cy="2387600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metabolic interaction influences microbial co-occurrence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4DA5A-27D4-4628-8527-E822EB9F5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79875"/>
            <a:ext cx="6858000" cy="165576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Zhifeng Yang 12/4/2020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Microbiology and Plant Biology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A3398D-0A0A-4F12-9845-3D9536C1BD81}"/>
              </a:ext>
            </a:extLst>
          </p:cNvPr>
          <p:cNvSpPr txBox="1"/>
          <p:nvPr/>
        </p:nvSpPr>
        <p:spPr>
          <a:xfrm>
            <a:off x="0" y="859477"/>
            <a:ext cx="2184400" cy="40011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3539015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F14D-1B1D-458B-B23A-3625D9ADE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Metabolic competition and complementarity indexes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99CC61-6230-4268-912A-C20399E00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887" y="1825625"/>
            <a:ext cx="5121213" cy="34780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05807-C9E3-46E4-BD1A-3683EF38AD8F}"/>
              </a:ext>
            </a:extLst>
          </p:cNvPr>
          <p:cNvSpPr txBox="1"/>
          <p:nvPr/>
        </p:nvSpPr>
        <p:spPr>
          <a:xfrm>
            <a:off x="533400" y="5438638"/>
            <a:ext cx="831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complementarity index for Streptomyces -&gt; </a:t>
            </a:r>
            <a:r>
              <a:rPr lang="en-US" dirty="0" err="1"/>
              <a:t>E.Coli</a:t>
            </a:r>
            <a:r>
              <a:rPr lang="en-US" dirty="0"/>
              <a:t> is 22/(22 + 227) = 0.0883534</a:t>
            </a:r>
          </a:p>
        </p:txBody>
      </p:sp>
    </p:spTree>
    <p:extLst>
      <p:ext uri="{BB962C8B-B14F-4D97-AF65-F5344CB8AC3E}">
        <p14:creationId xmlns:p14="http://schemas.microsoft.com/office/powerpoint/2010/main" val="44366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070E-C651-47F2-BD44-DCB7FAD2E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Calculate the two indexes for all microbes </a:t>
            </a:r>
            <a:r>
              <a:rPr lang="en-US" altLang="zh-CN" dirty="0"/>
              <a:t>in KEGG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0D57D9-9B37-496B-9A85-289B119A9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84375"/>
            <a:ext cx="7886700" cy="33226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3DEFF4-9315-4965-9EF9-E6401CE4533F}"/>
              </a:ext>
            </a:extLst>
          </p:cNvPr>
          <p:cNvSpPr txBox="1"/>
          <p:nvPr/>
        </p:nvSpPr>
        <p:spPr>
          <a:xfrm>
            <a:off x="977900" y="5600698"/>
            <a:ext cx="570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1429 species are used to calculate the two indexes by pair. </a:t>
            </a:r>
          </a:p>
        </p:txBody>
      </p:sp>
    </p:spTree>
    <p:extLst>
      <p:ext uri="{BB962C8B-B14F-4D97-AF65-F5344CB8AC3E}">
        <p14:creationId xmlns:p14="http://schemas.microsoft.com/office/powerpoint/2010/main" val="2064175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5AEC-E429-41D8-8C62-E2112B898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 The coexistence microbial network at human gut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B3B465-7B5F-4A69-9588-DF1C46571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937" y="1931193"/>
            <a:ext cx="4741863" cy="38027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66B146-8320-48F6-953C-6743D1C5FEFB}"/>
              </a:ext>
            </a:extLst>
          </p:cNvPr>
          <p:cNvSpPr txBox="1"/>
          <p:nvPr/>
        </p:nvSpPr>
        <p:spPr>
          <a:xfrm>
            <a:off x="5600700" y="2578100"/>
            <a:ext cx="3263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altLang="zh-CN" dirty="0"/>
              <a:t>nclude both positive (red) and negative(blue) correlation</a:t>
            </a:r>
          </a:p>
          <a:p>
            <a:endParaRPr lang="en-US" altLang="zh-CN" dirty="0"/>
          </a:p>
          <a:p>
            <a:r>
              <a:rPr lang="en-US" altLang="zh-CN" dirty="0"/>
              <a:t>Red: coexistence</a:t>
            </a:r>
          </a:p>
          <a:p>
            <a:r>
              <a:rPr lang="en-US" altLang="zh-CN" dirty="0"/>
              <a:t>Blue: exclude each other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824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2CC6-91FD-4EAE-83BE-35669D20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Final: test whether metabolic interaction influences coexistence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E1A60-AC22-4709-BC5B-A1686F35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709737"/>
            <a:ext cx="8334375" cy="3438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047379-4082-4423-81E0-48028C10D280}"/>
              </a:ext>
            </a:extLst>
          </p:cNvPr>
          <p:cNvSpPr txBox="1"/>
          <p:nvPr/>
        </p:nvSpPr>
        <p:spPr>
          <a:xfrm>
            <a:off x="628650" y="5115004"/>
            <a:ext cx="561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result is against my hypothesis.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25010-0F51-486B-AB8E-8BC0C84994DF}"/>
              </a:ext>
            </a:extLst>
          </p:cNvPr>
          <p:cNvSpPr txBox="1"/>
          <p:nvPr/>
        </p:nvSpPr>
        <p:spPr>
          <a:xfrm>
            <a:off x="628650" y="5558135"/>
            <a:ext cx="7194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If two species compete for food (higher competition index), they tend to coexist. </a:t>
            </a:r>
          </a:p>
          <a:p>
            <a:r>
              <a:rPr lang="en-US" dirty="0">
                <a:solidFill>
                  <a:srgbClr val="0070C0"/>
                </a:solidFill>
              </a:rPr>
              <a:t>If they could provide food to each (higher complementarity index), they tend to not coexist</a:t>
            </a:r>
          </a:p>
        </p:txBody>
      </p:sp>
    </p:spTree>
    <p:extLst>
      <p:ext uri="{BB962C8B-B14F-4D97-AF65-F5344CB8AC3E}">
        <p14:creationId xmlns:p14="http://schemas.microsoft.com/office/powerpoint/2010/main" val="1016619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C3AE-ED43-49DD-8F8F-8CDB5044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D1454-CB81-4DF9-BD6D-6B32E4E4B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Metabolic interaction could influence coexistence. </a:t>
            </a:r>
          </a:p>
          <a:p>
            <a:r>
              <a:rPr lang="en-US" dirty="0">
                <a:solidFill>
                  <a:schemeClr val="tx1"/>
                </a:solidFill>
              </a:rPr>
              <a:t>Species competing for food tend to live together in human gut.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/>
              <a:t>Limitation:</a:t>
            </a:r>
          </a:p>
          <a:p>
            <a:r>
              <a:rPr lang="en-US" dirty="0">
                <a:solidFill>
                  <a:schemeClr val="tx1"/>
                </a:solidFill>
              </a:rPr>
              <a:t>The question need to be tested in more environments.</a:t>
            </a:r>
          </a:p>
          <a:p>
            <a:r>
              <a:rPr lang="en-US" dirty="0">
                <a:solidFill>
                  <a:schemeClr val="tx1"/>
                </a:solidFill>
              </a:rPr>
              <a:t>The nodes should be attributed weight for their importance in network. </a:t>
            </a:r>
          </a:p>
        </p:txBody>
      </p:sp>
    </p:spTree>
    <p:extLst>
      <p:ext uri="{BB962C8B-B14F-4D97-AF65-F5344CB8AC3E}">
        <p14:creationId xmlns:p14="http://schemas.microsoft.com/office/powerpoint/2010/main" val="174169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9ACE-7526-41D4-8969-2D35D2B7D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Diverse microbes coexist in earth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A1D542-F398-4EED-B097-178F039B8D06}"/>
              </a:ext>
            </a:extLst>
          </p:cNvPr>
          <p:cNvSpPr txBox="1"/>
          <p:nvPr/>
        </p:nvSpPr>
        <p:spPr>
          <a:xfrm>
            <a:off x="628650" y="5019705"/>
            <a:ext cx="8362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longest evolution </a:t>
            </a:r>
            <a:r>
              <a:rPr lang="en-US" altLang="zh-CN" sz="2000" dirty="0"/>
              <a:t>makes t</a:t>
            </a:r>
            <a:r>
              <a:rPr lang="en-US" sz="2000" dirty="0"/>
              <a:t>he </a:t>
            </a:r>
            <a:r>
              <a:rPr lang="en-US" sz="2000" dirty="0">
                <a:solidFill>
                  <a:srgbClr val="FF0000"/>
                </a:solidFill>
              </a:rPr>
              <a:t>most diverse group</a:t>
            </a:r>
          </a:p>
          <a:p>
            <a:r>
              <a:rPr lang="en-US" sz="2000" dirty="0"/>
              <a:t>Distributed nearly </a:t>
            </a:r>
            <a:r>
              <a:rPr lang="en-US" sz="2000" dirty="0">
                <a:solidFill>
                  <a:srgbClr val="FF0000"/>
                </a:solidFill>
              </a:rPr>
              <a:t>everywhere</a:t>
            </a:r>
            <a:r>
              <a:rPr lang="en-US" sz="2000" dirty="0"/>
              <a:t>: Deep sea, ice, air, soil, body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Diverse metabolism </a:t>
            </a:r>
            <a:r>
              <a:rPr lang="en-US" sz="2000" dirty="0"/>
              <a:t>of microbes generate complex nutrient cycle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98801D-4C4D-4CF1-9FD3-168ED2233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2198688"/>
            <a:ext cx="4729163" cy="23130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C6B001-9A92-46DB-B35D-0FE6B0E1E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164" y="2160588"/>
            <a:ext cx="3697286" cy="25368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3F6591-1390-4D1C-A422-B3EAC5D90113}"/>
              </a:ext>
            </a:extLst>
          </p:cNvPr>
          <p:cNvSpPr txBox="1"/>
          <p:nvPr/>
        </p:nvSpPr>
        <p:spPr>
          <a:xfrm>
            <a:off x="7988300" y="6488668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Fan, 2020</a:t>
            </a:r>
          </a:p>
        </p:txBody>
      </p:sp>
    </p:spTree>
    <p:extLst>
      <p:ext uri="{BB962C8B-B14F-4D97-AF65-F5344CB8AC3E}">
        <p14:creationId xmlns:p14="http://schemas.microsoft.com/office/powerpoint/2010/main" val="149348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6E26-4146-4A79-A2ED-56DDC137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Metabolic network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D0336-4096-4A4D-9F9F-1236B3E0E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151" y="1993348"/>
            <a:ext cx="4808149" cy="31389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56D7E5-0DE7-470C-B2A9-2C4ED9133A92}"/>
              </a:ext>
            </a:extLst>
          </p:cNvPr>
          <p:cNvSpPr txBox="1"/>
          <p:nvPr/>
        </p:nvSpPr>
        <p:spPr>
          <a:xfrm>
            <a:off x="385910" y="5420648"/>
            <a:ext cx="6408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metabolic network is composed hundreds of pathways.</a:t>
            </a:r>
          </a:p>
          <a:p>
            <a:r>
              <a:rPr lang="en-US" dirty="0"/>
              <a:t>The network covers the main trait of the species, such as the energy generation, construction of cell components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C3C9F537-9BC7-46D7-8858-37E99EC30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979061"/>
            <a:ext cx="3674888" cy="29232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7E8761-80FC-44CB-A904-D73942510817}"/>
              </a:ext>
            </a:extLst>
          </p:cNvPr>
          <p:cNvSpPr txBox="1"/>
          <p:nvPr/>
        </p:nvSpPr>
        <p:spPr>
          <a:xfrm>
            <a:off x="1524000" y="1535205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TCA cycle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6EEFB8-320F-4E20-A0F5-31862C98CAA6}"/>
              </a:ext>
            </a:extLst>
          </p:cNvPr>
          <p:cNvSpPr txBox="1"/>
          <p:nvPr/>
        </p:nvSpPr>
        <p:spPr>
          <a:xfrm>
            <a:off x="5226048" y="1535205"/>
            <a:ext cx="328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whole network for all species</a:t>
            </a:r>
          </a:p>
        </p:txBody>
      </p:sp>
    </p:spTree>
    <p:extLst>
      <p:ext uri="{BB962C8B-B14F-4D97-AF65-F5344CB8AC3E}">
        <p14:creationId xmlns:p14="http://schemas.microsoft.com/office/powerpoint/2010/main" val="21139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EC70-A0BF-4796-84D2-51831480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Metabolic interaction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A459D8-3774-4BEF-AFEA-61F1FDBDA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954530"/>
            <a:ext cx="6724650" cy="3009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3FFDC1-3E7D-4F55-AC25-A60C0D0E6CF6}"/>
              </a:ext>
            </a:extLst>
          </p:cNvPr>
          <p:cNvSpPr txBox="1"/>
          <p:nvPr/>
        </p:nvSpPr>
        <p:spPr>
          <a:xfrm>
            <a:off x="850900" y="5113972"/>
            <a:ext cx="690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Competition</a:t>
            </a:r>
          </a:p>
          <a:p>
            <a:r>
              <a:rPr lang="en-US" dirty="0"/>
              <a:t>Two metabolic network may compete for food</a:t>
            </a:r>
          </a:p>
          <a:p>
            <a:r>
              <a:rPr lang="en-US" dirty="0">
                <a:solidFill>
                  <a:srgbClr val="FF0000"/>
                </a:solidFill>
              </a:rPr>
              <a:t>Complementary</a:t>
            </a:r>
            <a:endParaRPr lang="en-US" altLang="zh-CN" dirty="0"/>
          </a:p>
          <a:p>
            <a:r>
              <a:rPr lang="en-US" dirty="0"/>
              <a:t>Two metabolic network may provide food to each other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9CEB9-773C-44B7-8103-6377CF49EDC2}"/>
              </a:ext>
            </a:extLst>
          </p:cNvPr>
          <p:cNvSpPr txBox="1"/>
          <p:nvPr/>
        </p:nvSpPr>
        <p:spPr>
          <a:xfrm>
            <a:off x="6299200" y="6457948"/>
            <a:ext cx="292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(Levy and </a:t>
            </a:r>
            <a:r>
              <a:rPr lang="en-US" dirty="0" err="1"/>
              <a:t>Borenstein</a:t>
            </a:r>
            <a:r>
              <a:rPr lang="en-US" dirty="0"/>
              <a:t> 2013).</a:t>
            </a:r>
          </a:p>
        </p:txBody>
      </p:sp>
    </p:spTree>
    <p:extLst>
      <p:ext uri="{BB962C8B-B14F-4D97-AF65-F5344CB8AC3E}">
        <p14:creationId xmlns:p14="http://schemas.microsoft.com/office/powerpoint/2010/main" val="81830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A061-3067-4576-9F7C-B8DEA31D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he coexistence of microbes?</a:t>
            </a:r>
            <a:endParaRPr lang="en-US" dirty="0"/>
          </a:p>
        </p:txBody>
      </p:sp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FB0E59B3-4398-4E8A-8579-C8561AEAA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297" y="1690689"/>
            <a:ext cx="4512904" cy="3937509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CEBDDC-1CA0-43BB-AEBE-76A698804C2D}"/>
              </a:ext>
            </a:extLst>
          </p:cNvPr>
          <p:cNvSpPr txBox="1"/>
          <p:nvPr/>
        </p:nvSpPr>
        <p:spPr>
          <a:xfrm>
            <a:off x="5588000" y="2159000"/>
            <a:ext cx="309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he coexistence of microbes depends on a lot of factors:</a:t>
            </a:r>
          </a:p>
          <a:p>
            <a:r>
              <a:rPr lang="en-US" dirty="0"/>
              <a:t>Environment</a:t>
            </a:r>
          </a:p>
          <a:p>
            <a:r>
              <a:rPr lang="en-US" dirty="0"/>
              <a:t>Competition and mutualism</a:t>
            </a:r>
          </a:p>
          <a:p>
            <a:r>
              <a:rPr lang="en-US" dirty="0"/>
              <a:t>Chance</a:t>
            </a:r>
          </a:p>
          <a:p>
            <a:r>
              <a:rPr lang="en-US" dirty="0"/>
              <a:t>Evolution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2B83DB-DB98-47C5-943E-1222BCFC0EFB}"/>
              </a:ext>
            </a:extLst>
          </p:cNvPr>
          <p:cNvSpPr txBox="1"/>
          <p:nvPr/>
        </p:nvSpPr>
        <p:spPr>
          <a:xfrm>
            <a:off x="770297" y="5305032"/>
            <a:ext cx="7302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Question:</a:t>
            </a:r>
          </a:p>
          <a:p>
            <a:r>
              <a:rPr lang="en-US" dirty="0">
                <a:solidFill>
                  <a:srgbClr val="FF0000"/>
                </a:solidFill>
              </a:rPr>
              <a:t>How metabolic interaction influences microbial co-occurrence</a:t>
            </a:r>
          </a:p>
          <a:p>
            <a:r>
              <a:rPr lang="en-US" dirty="0">
                <a:solidFill>
                  <a:srgbClr val="0070C0"/>
                </a:solidFill>
              </a:rPr>
              <a:t>Hypothesis:</a:t>
            </a:r>
          </a:p>
          <a:p>
            <a:r>
              <a:rPr lang="en-US" dirty="0">
                <a:solidFill>
                  <a:srgbClr val="0070C0"/>
                </a:solidFill>
              </a:rPr>
              <a:t>If two species compete for food, they tend to not coexist. If they could provide food to each, they tend to coexist</a:t>
            </a:r>
          </a:p>
        </p:txBody>
      </p:sp>
    </p:spTree>
    <p:extLst>
      <p:ext uri="{BB962C8B-B14F-4D97-AF65-F5344CB8AC3E}">
        <p14:creationId xmlns:p14="http://schemas.microsoft.com/office/powerpoint/2010/main" val="164298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8739-D43B-4FB9-8941-397487B0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Collect metabolic network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7480C6-07A3-496E-967D-DCC861819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KEGG: Kyoto Encyclopedia of Genes and Genomes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E97192-0878-47B5-9F90-6A501735D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2455969"/>
            <a:ext cx="4946650" cy="33447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8876CE-07AC-42FB-AD78-4A0097011446}"/>
              </a:ext>
            </a:extLst>
          </p:cNvPr>
          <p:cNvSpPr txBox="1"/>
          <p:nvPr/>
        </p:nvSpPr>
        <p:spPr>
          <a:xfrm>
            <a:off x="5448300" y="34290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network of E.coli</a:t>
            </a:r>
          </a:p>
          <a:p>
            <a:endParaRPr lang="en-US" dirty="0"/>
          </a:p>
          <a:p>
            <a:r>
              <a:rPr lang="en-US" dirty="0"/>
              <a:t>Nodes are compounds;</a:t>
            </a:r>
          </a:p>
          <a:p>
            <a:r>
              <a:rPr lang="en-US" dirty="0"/>
              <a:t>Edges are reactions.</a:t>
            </a:r>
          </a:p>
        </p:txBody>
      </p:sp>
    </p:spTree>
    <p:extLst>
      <p:ext uri="{BB962C8B-B14F-4D97-AF65-F5344CB8AC3E}">
        <p14:creationId xmlns:p14="http://schemas.microsoft.com/office/powerpoint/2010/main" val="18408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3A548-93CC-464D-847C-D41335A3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Simplify the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58BD9-7E89-411A-8F9E-86F95CF41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04875"/>
          </a:xfrm>
        </p:spPr>
        <p:txBody>
          <a:bodyPr/>
          <a:lstStyle/>
          <a:p>
            <a:r>
              <a:rPr lang="en-US" dirty="0"/>
              <a:t>Find the strongly connected components and replace them with nodes.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D3B9DBE-34A7-470A-9B89-93B7505EFB37}"/>
              </a:ext>
            </a:extLst>
          </p:cNvPr>
          <p:cNvSpPr/>
          <p:nvPr/>
        </p:nvSpPr>
        <p:spPr>
          <a:xfrm>
            <a:off x="1549400" y="3340100"/>
            <a:ext cx="431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588660-7147-40A1-80FC-3041FB5CFC48}"/>
              </a:ext>
            </a:extLst>
          </p:cNvPr>
          <p:cNvSpPr/>
          <p:nvPr/>
        </p:nvSpPr>
        <p:spPr>
          <a:xfrm>
            <a:off x="1117600" y="4127500"/>
            <a:ext cx="431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96B237-F3F9-462F-AD4D-B520EB161144}"/>
              </a:ext>
            </a:extLst>
          </p:cNvPr>
          <p:cNvSpPr/>
          <p:nvPr/>
        </p:nvSpPr>
        <p:spPr>
          <a:xfrm>
            <a:off x="2038350" y="4262436"/>
            <a:ext cx="431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7E05C0-E559-4905-9222-EB77B1E847A7}"/>
              </a:ext>
            </a:extLst>
          </p:cNvPr>
          <p:cNvCxnSpPr>
            <a:stCxn id="5" idx="0"/>
            <a:endCxn id="4" idx="3"/>
          </p:cNvCxnSpPr>
          <p:nvPr/>
        </p:nvCxnSpPr>
        <p:spPr>
          <a:xfrm flipV="1">
            <a:off x="1333500" y="3665304"/>
            <a:ext cx="279136" cy="46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205B16-7C8E-4DCD-B817-F289D39BF06E}"/>
              </a:ext>
            </a:extLst>
          </p:cNvPr>
          <p:cNvCxnSpPr>
            <a:stCxn id="4" idx="6"/>
          </p:cNvCxnSpPr>
          <p:nvPr/>
        </p:nvCxnSpPr>
        <p:spPr>
          <a:xfrm>
            <a:off x="1981200" y="3530600"/>
            <a:ext cx="273050" cy="73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9CBF99-6E86-48E9-8789-5DE039E24085}"/>
              </a:ext>
            </a:extLst>
          </p:cNvPr>
          <p:cNvCxnSpPr>
            <a:endCxn id="5" idx="6"/>
          </p:cNvCxnSpPr>
          <p:nvPr/>
        </p:nvCxnSpPr>
        <p:spPr>
          <a:xfrm flipH="1" flipV="1">
            <a:off x="1549400" y="4318000"/>
            <a:ext cx="488950" cy="7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9B5604D-0BC1-4855-8832-FE06B6EF68E5}"/>
              </a:ext>
            </a:extLst>
          </p:cNvPr>
          <p:cNvSpPr/>
          <p:nvPr/>
        </p:nvSpPr>
        <p:spPr>
          <a:xfrm>
            <a:off x="2863850" y="5062536"/>
            <a:ext cx="431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00F350-560B-4061-A43C-A4B275615103}"/>
              </a:ext>
            </a:extLst>
          </p:cNvPr>
          <p:cNvCxnSpPr>
            <a:stCxn id="6" idx="5"/>
            <a:endCxn id="13" idx="1"/>
          </p:cNvCxnSpPr>
          <p:nvPr/>
        </p:nvCxnSpPr>
        <p:spPr>
          <a:xfrm>
            <a:off x="2406914" y="4587640"/>
            <a:ext cx="520172" cy="53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D7690EC-3CF1-4932-805B-9FA0AFE4EA39}"/>
              </a:ext>
            </a:extLst>
          </p:cNvPr>
          <p:cNvSpPr/>
          <p:nvPr/>
        </p:nvSpPr>
        <p:spPr>
          <a:xfrm>
            <a:off x="6337300" y="4071936"/>
            <a:ext cx="4318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C040CBD-093D-434F-B411-723EA61D9DEA}"/>
              </a:ext>
            </a:extLst>
          </p:cNvPr>
          <p:cNvSpPr/>
          <p:nvPr/>
        </p:nvSpPr>
        <p:spPr>
          <a:xfrm>
            <a:off x="7162800" y="4872036"/>
            <a:ext cx="431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405F8C-C4E6-405B-8D41-E79E80CCB74D}"/>
              </a:ext>
            </a:extLst>
          </p:cNvPr>
          <p:cNvCxnSpPr>
            <a:stCxn id="18" idx="5"/>
            <a:endCxn id="22" idx="1"/>
          </p:cNvCxnSpPr>
          <p:nvPr/>
        </p:nvCxnSpPr>
        <p:spPr>
          <a:xfrm>
            <a:off x="6705864" y="4397140"/>
            <a:ext cx="520172" cy="53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C596A80-512B-43BB-B4CF-8455E1A75892}"/>
              </a:ext>
            </a:extLst>
          </p:cNvPr>
          <p:cNvSpPr/>
          <p:nvPr/>
        </p:nvSpPr>
        <p:spPr>
          <a:xfrm>
            <a:off x="4064000" y="3822700"/>
            <a:ext cx="1066800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B74710-F5FC-4C96-8DA9-4902491A3D1B}"/>
              </a:ext>
            </a:extLst>
          </p:cNvPr>
          <p:cNvSpPr txBox="1"/>
          <p:nvPr/>
        </p:nvSpPr>
        <p:spPr>
          <a:xfrm>
            <a:off x="812800" y="5562600"/>
            <a:ext cx="779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replacement, the nodes without indegree should be the food of microbes.</a:t>
            </a:r>
          </a:p>
        </p:txBody>
      </p:sp>
    </p:spTree>
    <p:extLst>
      <p:ext uri="{BB962C8B-B14F-4D97-AF65-F5344CB8AC3E}">
        <p14:creationId xmlns:p14="http://schemas.microsoft.com/office/powerpoint/2010/main" val="139992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7DAC05-91A7-4C22-AB8E-A8003F4CC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933"/>
            <a:ext cx="8064500" cy="55490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7ED390-3473-410B-9631-4530858F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Determine seed set and product set for the simplified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3E71C-E46D-4193-B8E3-069399DB8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50" y="4810957"/>
            <a:ext cx="2971800" cy="1681917"/>
          </a:xfrm>
          <a:solidFill>
            <a:schemeClr val="accent5"/>
          </a:solidFill>
        </p:spPr>
        <p:txBody>
          <a:bodyPr/>
          <a:lstStyle/>
          <a:p>
            <a:r>
              <a:rPr lang="en-US" sz="2400" dirty="0"/>
              <a:t>seed set: the nodes without indegrees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product set: the left node</a:t>
            </a:r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8483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3BE5-871B-45CB-BAEB-754407B82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Metabolic competition and complementarity indexes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5424A3-9191-47FF-B734-ADC00C190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4705350" cy="31561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81F74C-E811-4AC6-88BD-E079DF70274F}"/>
              </a:ext>
            </a:extLst>
          </p:cNvPr>
          <p:cNvSpPr txBox="1"/>
          <p:nvPr/>
        </p:nvSpPr>
        <p:spPr>
          <a:xfrm>
            <a:off x="628650" y="5167311"/>
            <a:ext cx="7283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competition index for Streptomyces -&gt; </a:t>
            </a:r>
            <a:r>
              <a:rPr lang="en-US" dirty="0" err="1"/>
              <a:t>E.Coli</a:t>
            </a:r>
            <a:r>
              <a:rPr lang="en-US" dirty="0"/>
              <a:t> = 152/(96 + 152) = 0.6 while the index for E. coli -&gt; </a:t>
            </a:r>
            <a:r>
              <a:rPr lang="en-US" dirty="0" err="1"/>
              <a:t>Streptomycesis</a:t>
            </a:r>
            <a:r>
              <a:rPr lang="en-US" dirty="0"/>
              <a:t> =140/(140 + 152) = 0.5. </a:t>
            </a:r>
          </a:p>
        </p:txBody>
      </p:sp>
    </p:spTree>
    <p:extLst>
      <p:ext uri="{BB962C8B-B14F-4D97-AF65-F5344CB8AC3E}">
        <p14:creationId xmlns:p14="http://schemas.microsoft.com/office/powerpoint/2010/main" val="289354827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F18B2BB-0C65-4051-BB2A-B9A5EC838442}" vid="{7C2D19E4-4268-4A61-9A7F-8146FDA838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471</Words>
  <Application>Microsoft Office PowerPoint</Application>
  <PresentationFormat>On-screen Show (4:3)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Theme1</vt:lpstr>
      <vt:lpstr>How metabolic interaction influences microbial co-occurrence</vt:lpstr>
      <vt:lpstr>Diverse microbes coexist in earth</vt:lpstr>
      <vt:lpstr>Metabolic network </vt:lpstr>
      <vt:lpstr>Metabolic interaction</vt:lpstr>
      <vt:lpstr>The coexistence of microbes?</vt:lpstr>
      <vt:lpstr>1. Collect metabolic network</vt:lpstr>
      <vt:lpstr>2. Simplify the network</vt:lpstr>
      <vt:lpstr>3. Determine seed set and product set for the simplified network</vt:lpstr>
      <vt:lpstr>4. Metabolic competition and complementarity indexes</vt:lpstr>
      <vt:lpstr>4. Metabolic competition and complementarity indexes</vt:lpstr>
      <vt:lpstr>5. Calculate the two indexes for all microbes in KEGG</vt:lpstr>
      <vt:lpstr>6. The coexistence microbial network at human gut </vt:lpstr>
      <vt:lpstr>Final: test whether metabolic interaction influences coexistence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metabolic interaction influences microbial co-occurrence</dc:title>
  <dc:creator>Yang, Zhifeng</dc:creator>
  <cp:lastModifiedBy>Yang, Zhifeng</cp:lastModifiedBy>
  <cp:revision>6</cp:revision>
  <dcterms:created xsi:type="dcterms:W3CDTF">2020-12-05T01:45:23Z</dcterms:created>
  <dcterms:modified xsi:type="dcterms:W3CDTF">2020-12-05T02:45:23Z</dcterms:modified>
</cp:coreProperties>
</file>