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83" r:id="rId2"/>
    <p:sldId id="257" r:id="rId3"/>
    <p:sldId id="381" r:id="rId4"/>
    <p:sldId id="274" r:id="rId5"/>
    <p:sldId id="348" r:id="rId6"/>
    <p:sldId id="280" r:id="rId7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80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7" autoAdjust="0"/>
    <p:restoredTop sz="90929"/>
  </p:normalViewPr>
  <p:slideViewPr>
    <p:cSldViewPr>
      <p:cViewPr varScale="1">
        <p:scale>
          <a:sx n="130" d="100"/>
          <a:sy n="130" d="100"/>
        </p:scale>
        <p:origin x="6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CB433963-1B3C-4627-8849-E7CEFE9076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37F4EFE9-0851-4B9C-A0A1-9ECE9F250A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30FBB1E8-EB18-4ACE-BDE5-2F68AC96ED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59FCB45-6349-442A-B706-34C68E6A58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pPr>
              <a:defRPr/>
            </a:pPr>
            <a:fld id="{515E659F-A6FF-4CA4-8064-B146ABB12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9368B6F-D890-4F43-ABE0-6DC7375B9B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CC25530-AB7D-40B4-8BD7-05695B101A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F8CCE4-8510-401F-97F1-FEBA69E6AE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618B57D-8888-4E23-9432-FF9DEF5E4F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617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D42D7AE1-4222-472A-BF46-CCAF4AE191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611AE02-8283-4A57-94B1-A7E28C76D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B4F850-2EBA-4098-BF29-483F5F13F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9DC2C16-8277-45E3-B232-D3C580C9515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E1A17F1-65D3-43E2-BE15-2B86ED048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E18889D-C045-42DD-9DDB-71283C46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5277358-034D-4A44-BEEF-AC153A43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BB7E728-D12E-4306-9AEB-C5808B60C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2CD9F41-3FE3-42D4-AE76-FA1F3FBAD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F8056EF-35DB-4A74-A44C-8CF1AD5C9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F62A885-04DF-49B3-97B2-430962B1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8E69880-4EF9-491B-A099-BDCB8B4C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3CF87CB-38ED-4C64-9DD2-BB533953C5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3D35C4A-8CBF-4A52-9E32-1333CB31A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E6D9599-24AB-43A4-B373-9AB1511956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1A96DBD-E099-45C1-8856-FB3799F0D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2AB828B-BE2D-4034-AB2C-99A4E5DC7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9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3F0649-614B-4329-B251-45E4AC302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8B443B7-316F-4159-AC41-D7CCE67C8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9377FB-8D1F-41DE-81EA-B8C1678D1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255E9-709A-47F1-9277-AD42DF2EA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38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A9FC898-D81A-470B-9BD9-534A7C642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4A2470-CE76-42A4-9790-A0D64B834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F8DE8B0-EFB9-469F-8648-D762E9924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4499-E232-4F22-A929-0D4E0FF43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3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AA7C42B-2F9F-4DCB-A7D6-451834757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1972115-10A0-466C-A050-222A6FA15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222C9C7-2327-4516-BB73-98E3C9D10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040AB-83C5-4262-977C-FEC41FC3D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8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F22D1F-D22E-4A2A-A7DA-2328D071A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2B94002-0EDA-4C47-9984-AF87CE3FD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9BE195-2E6F-4ACF-9265-063286A64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EEF6A-C096-498F-837A-6C5387A21A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04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34FF82-01D2-4DA8-95EA-133716606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CCB7CBC-DFD0-451E-82C9-A2FE04DA8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834A166-FB0D-4063-83D3-59B0E2BCB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0311-D3C4-4F33-98C6-8FEFE09C9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6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B979A28-A7DF-43D0-8CEF-D47828192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F12E36-C52E-40B4-BC3F-6F0E8C790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30279FB-5DDA-4FD5-808F-96BBBC7C8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CB9F-683A-479F-8033-89C997395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4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F532A9B-9982-4475-9418-A04CACCA4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336024F-29F9-48C3-9506-8FADB93EF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B3B2A00-D19C-4108-9D55-F4BEF5F8A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B48DF-6332-4D36-B0C0-8CFB92F60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6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7E8DB6-035D-4B8F-873C-4E6855636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EE72244-6FE9-4716-B218-FD0BF2BFC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64DBDBF-DE5B-40FB-9EE2-0199BDA15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0C9A2-D24E-4206-B8DC-268470664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6E4D78B-3EF7-4097-BD72-956444E74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11F3B3-2F44-47E2-9EF3-8A2F69EDB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B089C3D-42D0-4FA1-9F5D-BEDD7C27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8B96C-02A8-4AC5-AB4E-75EBAA3D4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3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C73D4C2-DDF0-44A4-85E2-AA1FBB82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C98CB19-E760-46E3-91C4-97541E7BC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EEDF2F8-A7EE-4DFE-A97B-FA9117A98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877B-F9BD-4581-A86F-D98404554F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5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26081D-642A-4369-9362-638DBBD174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94E32D-70F4-4C2F-8E57-55C147C0EC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45D627-A999-4334-B903-5006B4CF46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C0AAA6-7248-4236-824A-8E499C4973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C5CCF1-AFAE-4775-864D-79C93063A8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ED78EC-3D33-4244-96FB-DBDDAE738B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563A8EF-10B3-48F2-83BE-F88EDC3209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F6AB0D4-2CE9-4481-B4E3-9736DC6AB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AC6CBB1-70AA-4312-BC44-79261FB2A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8872518C-162D-469A-AF76-201A6FF9CE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34F177C-B1D6-4F0C-8F16-A47B7D8A3C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6EE27C9E-DB9C-44BA-9845-EFC16F26EA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F9FF71B-85BD-4B1F-BBB3-8254EB564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tmp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章预习作业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810000" y="4381500"/>
            <a:ext cx="1524000" cy="381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1500">
                <a:solidFill>
                  <a:srgbClr val="000000"/>
                </a:solidFill>
              </a:rPr>
              <a:t>总分</a:t>
            </a:r>
            <a:r>
              <a:rPr lang="en-US" altLang="zh-CN" sz="1500">
                <a:solidFill>
                  <a:srgbClr val="000000"/>
                </a:solidFill>
              </a:rPr>
              <a:t>: 1</a:t>
            </a:r>
            <a:endParaRPr lang="zh-CN" altLang="en-US" sz="15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2524125" y="5905500"/>
            <a:ext cx="409575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15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28875" y="6203156"/>
            <a:ext cx="4286250" cy="357188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2975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496425" y="6298523"/>
            <a:ext cx="3707130" cy="369332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20250" y="952500"/>
            <a:ext cx="3459480" cy="32316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15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439275" y="0"/>
            <a:ext cx="3821430" cy="485775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3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27D89C1C-C68F-4D5E-989D-D3BF13B5ACDE}"/>
              </a:ext>
            </a:extLst>
          </p:cNvPr>
          <p:cNvSpPr txBox="1">
            <a:spLocks noChangeArrowheads="1"/>
          </p:cNvSpPr>
          <p:nvPr/>
        </p:nvSpPr>
        <p:spPr>
          <a:xfrm>
            <a:off x="900113" y="1371600"/>
            <a:ext cx="7993062" cy="50815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kern="0" dirty="0"/>
              <a:t>根据学案预习第</a:t>
            </a:r>
            <a:r>
              <a:rPr lang="en-US" altLang="zh-CN" kern="0" dirty="0"/>
              <a:t>2</a:t>
            </a:r>
            <a:r>
              <a:rPr lang="zh-CN" altLang="en-US" kern="0" dirty="0"/>
              <a:t>章前三部分，完成下面作业：</a:t>
            </a:r>
            <a:endParaRPr lang="en-US" altLang="zh-CN" kern="0" dirty="0"/>
          </a:p>
          <a:p>
            <a:pPr marL="0" indent="0" eaLnBrk="1" hangingPunct="1">
              <a:buNone/>
            </a:pPr>
            <a:r>
              <a:rPr lang="en-US" altLang="zh-CN" kern="0" dirty="0"/>
              <a:t>1</a:t>
            </a:r>
            <a:r>
              <a:rPr lang="zh-CN" altLang="en-US" kern="0" dirty="0"/>
              <a:t>、</a:t>
            </a:r>
            <a:r>
              <a:rPr lang="en-US" altLang="zh-CN" kern="0" dirty="0"/>
              <a:t>CFG</a:t>
            </a:r>
            <a:r>
              <a:rPr lang="zh-CN" altLang="en-US" kern="0" dirty="0"/>
              <a:t>设计（第</a:t>
            </a:r>
            <a:r>
              <a:rPr lang="en-US" altLang="zh-CN" kern="0" dirty="0"/>
              <a:t>3</a:t>
            </a:r>
            <a:r>
              <a:rPr lang="zh-CN" altLang="en-US" kern="0" dirty="0"/>
              <a:t>页）</a:t>
            </a:r>
            <a:endParaRPr lang="en-US" altLang="zh-CN" kern="0" dirty="0"/>
          </a:p>
          <a:p>
            <a:pPr marL="0" indent="0" eaLnBrk="1" hangingPunct="1">
              <a:buNone/>
            </a:pPr>
            <a:r>
              <a:rPr lang="en-US" altLang="zh-CN" kern="0" dirty="0"/>
              <a:t>2</a:t>
            </a:r>
            <a:r>
              <a:rPr lang="zh-CN" altLang="en-US" kern="0" dirty="0"/>
              <a:t>、推导、语法树（第</a:t>
            </a:r>
            <a:r>
              <a:rPr lang="en-US" altLang="zh-CN" kern="0" dirty="0"/>
              <a:t>5</a:t>
            </a:r>
            <a:r>
              <a:rPr lang="zh-CN" altLang="en-US" kern="0" dirty="0"/>
              <a:t>页）</a:t>
            </a:r>
            <a:endParaRPr lang="en-US" altLang="zh-CN" kern="0" dirty="0"/>
          </a:p>
          <a:p>
            <a:pPr marL="0" indent="0" eaLnBrk="1" hangingPunct="1">
              <a:buNone/>
            </a:pPr>
            <a:r>
              <a:rPr lang="en-US" altLang="zh-CN" kern="0" dirty="0"/>
              <a:t>3</a:t>
            </a:r>
            <a:r>
              <a:rPr lang="zh-CN" altLang="en-US" kern="0" dirty="0"/>
              <a:t>、语法制导定义（第</a:t>
            </a:r>
            <a:r>
              <a:rPr lang="en-US" altLang="zh-CN" kern="0" dirty="0"/>
              <a:t>6</a:t>
            </a:r>
            <a:r>
              <a:rPr lang="zh-CN" altLang="en-US" kern="0" dirty="0"/>
              <a:t>页）</a:t>
            </a:r>
            <a:endParaRPr lang="en-US" altLang="zh-CN" kern="0" dirty="0"/>
          </a:p>
          <a:p>
            <a:pPr marL="0" indent="0" eaLnBrk="1" hangingPunct="1">
              <a:buNone/>
            </a:pPr>
            <a:r>
              <a:rPr lang="en-US" altLang="zh-CN" kern="0" dirty="0"/>
              <a:t>4</a:t>
            </a:r>
            <a:r>
              <a:rPr lang="zh-CN" altLang="en-US" kern="0" dirty="0"/>
              <a:t>、有哪些理解不好的知识点？</a:t>
            </a:r>
            <a:endParaRPr lang="en-US" altLang="zh-CN" kern="0" dirty="0"/>
          </a:p>
          <a:p>
            <a:pPr marL="0" indent="0" eaLnBrk="1" hangingPunct="1">
              <a:buNone/>
            </a:pPr>
            <a:endParaRPr lang="en-US" altLang="zh-CN" kern="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4286250" cy="490220"/>
            <a:chOff x="-3238500" y="0"/>
            <a:chExt cx="5715000" cy="653627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-323850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32385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-2899833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9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568027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EF7540-8D37-48B7-802C-704093B43B52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BD4B537-6F1F-4D22-829C-449B5D8D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</a:rPr>
              <a:t>预习作业</a:t>
            </a:r>
            <a:r>
              <a:rPr lang="en-US" altLang="zh-CN" sz="4400">
                <a:solidFill>
                  <a:schemeClr val="tx2"/>
                </a:solidFill>
              </a:rPr>
              <a:t>——CFG</a:t>
            </a:r>
            <a:r>
              <a:rPr lang="zh-CN" altLang="en-US" sz="4400">
                <a:solidFill>
                  <a:schemeClr val="tx2"/>
                </a:solidFill>
              </a:rPr>
              <a:t>设计练习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4FA94C4-3CF1-4909-809F-C1928D47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2954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设计产生式描述</a:t>
            </a:r>
            <a:r>
              <a:rPr lang="en-US" altLang="zh-CN" sz="2400" dirty="0"/>
              <a:t>while</a:t>
            </a:r>
            <a:r>
              <a:rPr lang="zh-CN" altLang="en-US" sz="2400" dirty="0"/>
              <a:t>语句</a:t>
            </a:r>
            <a:br>
              <a:rPr lang="en-US" altLang="zh-CN" sz="2400" dirty="0"/>
            </a:br>
            <a:r>
              <a:rPr lang="en-US" altLang="zh-CN" sz="2400" b="1" dirty="0"/>
              <a:t>while</a:t>
            </a:r>
            <a:r>
              <a:rPr lang="en-US" altLang="zh-CN" sz="2400" dirty="0"/>
              <a:t> (expression) statement</a:t>
            </a:r>
            <a:br>
              <a:rPr lang="en-US" altLang="zh-CN" sz="2400" dirty="0"/>
            </a:br>
            <a:br>
              <a:rPr lang="en-US" altLang="zh-CN" sz="2400" dirty="0"/>
            </a:br>
            <a:endParaRPr kumimoji="0" lang="en-US" altLang="zh-CN" sz="2400" i="1" dirty="0">
              <a:sym typeface="Symbol" panose="05050102010706020507" pitchFamily="18" charset="2"/>
            </a:endParaRPr>
          </a:p>
          <a:p>
            <a:pPr eaLnBrk="1" hangingPunct="1">
              <a:spcAft>
                <a:spcPct val="40000"/>
              </a:spcAft>
              <a:defRPr/>
            </a:pPr>
            <a:r>
              <a:rPr kumimoji="0" lang="zh-CN" altLang="en-US" sz="2400" dirty="0">
                <a:sym typeface="Symbol" panose="05050102010706020507" pitchFamily="18" charset="2"/>
              </a:rPr>
              <a:t>设计产生式描述</a:t>
            </a:r>
            <a:r>
              <a:rPr kumimoji="0" lang="en-US" altLang="zh-CN" sz="2400" dirty="0">
                <a:sym typeface="Symbol" panose="05050102010706020507" pitchFamily="18" charset="2"/>
              </a:rPr>
              <a:t>for</a:t>
            </a:r>
            <a:r>
              <a:rPr kumimoji="0" lang="zh-CN" altLang="en-US" sz="2400" dirty="0">
                <a:sym typeface="Symbol" panose="05050102010706020507" pitchFamily="18" charset="2"/>
              </a:rPr>
              <a:t>语句</a:t>
            </a:r>
            <a:br>
              <a:rPr kumimoji="0" lang="en-US" altLang="zh-CN" sz="2400" b="1" dirty="0">
                <a:sym typeface="Symbol" panose="05050102010706020507" pitchFamily="18" charset="2"/>
              </a:rPr>
            </a:br>
            <a:r>
              <a:rPr kumimoji="0" lang="en-US" altLang="zh-CN" sz="2400" b="1" dirty="0">
                <a:sym typeface="Symbol" panose="05050102010706020507" pitchFamily="18" charset="2"/>
              </a:rPr>
              <a:t>for</a:t>
            </a:r>
            <a:r>
              <a:rPr kumimoji="0" lang="en-US" altLang="zh-CN" sz="2400" dirty="0">
                <a:sym typeface="Symbol" panose="05050102010706020507" pitchFamily="18" charset="2"/>
              </a:rPr>
              <a:t> (expression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ym typeface="Symbol" panose="05050102010706020507" pitchFamily="18" charset="2"/>
              </a:rPr>
              <a:t>; expression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ym typeface="Symbol" panose="05050102010706020507" pitchFamily="18" charset="2"/>
              </a:rPr>
              <a:t>; expression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0" lang="en-US" altLang="zh-CN" sz="2400" dirty="0">
                <a:sym typeface="Symbol" panose="05050102010706020507" pitchFamily="18" charset="2"/>
              </a:rPr>
              <a:t>)</a:t>
            </a:r>
            <a:br>
              <a:rPr kumimoji="0" lang="en-US" altLang="zh-CN" sz="2400" dirty="0">
                <a:sym typeface="Symbol" panose="05050102010706020507" pitchFamily="18" charset="2"/>
              </a:rPr>
            </a:br>
            <a:r>
              <a:rPr kumimoji="0" lang="en-US" altLang="zh-CN" sz="2400" dirty="0" err="1">
                <a:sym typeface="Symbol" panose="05050102010706020507" pitchFamily="18" charset="2"/>
              </a:rPr>
              <a:t>statment</a:t>
            </a:r>
            <a:endParaRPr kumimoji="0" lang="en-US" altLang="zh-CN" sz="2400" dirty="0">
              <a:sym typeface="Symbol" panose="05050102010706020507" pitchFamily="18" charset="2"/>
            </a:endParaRPr>
          </a:p>
          <a:p>
            <a:pPr eaLnBrk="1" hangingPunct="1">
              <a:spcAft>
                <a:spcPct val="40000"/>
              </a:spcAft>
              <a:defRPr/>
            </a:pPr>
            <a:endParaRPr kumimoji="0" lang="en-US" altLang="zh-CN" sz="2400" dirty="0">
              <a:sym typeface="Symbol" panose="05050102010706020507" pitchFamily="18" charset="2"/>
            </a:endParaRPr>
          </a:p>
          <a:p>
            <a:pPr eaLnBrk="1" hangingPunct="1">
              <a:spcAft>
                <a:spcPct val="40000"/>
              </a:spcAft>
              <a:defRPr/>
            </a:pPr>
            <a:r>
              <a:rPr kumimoji="0" lang="zh-CN" altLang="en-US" sz="2400" dirty="0">
                <a:sym typeface="Symbol" panose="05050102010706020507" pitchFamily="18" charset="2"/>
              </a:rPr>
              <a:t>设计产生式描述变量声明语句（思考）</a:t>
            </a:r>
            <a:br>
              <a:rPr kumimoji="0" lang="en-US" altLang="zh-CN" sz="2400" dirty="0">
                <a:sym typeface="Symbol" panose="05050102010706020507" pitchFamily="18" charset="2"/>
              </a:rPr>
            </a:br>
            <a:r>
              <a:rPr kumimoji="0" lang="en-US" altLang="zh-CN" sz="2400" b="1" dirty="0">
                <a:sym typeface="Symbol" panose="05050102010706020507" pitchFamily="18" charset="2"/>
              </a:rPr>
              <a:t>int</a:t>
            </a:r>
            <a:r>
              <a:rPr kumimoji="0" lang="en-US" altLang="zh-CN" sz="2400" dirty="0">
                <a:sym typeface="Symbol" panose="05050102010706020507" pitchFamily="18" charset="2"/>
              </a:rPr>
              <a:t>(</a:t>
            </a:r>
            <a:r>
              <a:rPr kumimoji="0" lang="en-US" altLang="zh-CN" sz="2400" b="1" dirty="0">
                <a:sym typeface="Symbol" panose="05050102010706020507" pitchFamily="18" charset="2"/>
              </a:rPr>
              <a:t>float</a:t>
            </a:r>
            <a:r>
              <a:rPr kumimoji="0" lang="en-US" altLang="zh-CN" sz="2400" dirty="0">
                <a:sym typeface="Symbol" panose="05050102010706020507" pitchFamily="18" charset="2"/>
              </a:rPr>
              <a:t>, </a:t>
            </a:r>
            <a:r>
              <a:rPr kumimoji="0" lang="en-US" altLang="zh-CN" sz="2400" b="1" dirty="0">
                <a:sym typeface="Symbol" panose="05050102010706020507" pitchFamily="18" charset="2"/>
              </a:rPr>
              <a:t>double</a:t>
            </a:r>
            <a:r>
              <a:rPr kumimoji="0" lang="en-US" altLang="zh-CN" sz="2400" dirty="0">
                <a:sym typeface="Symbol" panose="05050102010706020507" pitchFamily="18" charset="2"/>
              </a:rPr>
              <a:t>, </a:t>
            </a:r>
            <a:r>
              <a:rPr kumimoji="0" lang="en-US" altLang="zh-CN" sz="2400" b="1" dirty="0">
                <a:sym typeface="Symbol" panose="05050102010706020507" pitchFamily="18" charset="2"/>
              </a:rPr>
              <a:t>char</a:t>
            </a:r>
            <a:r>
              <a:rPr kumimoji="0" lang="en-US" altLang="zh-CN" sz="2400" dirty="0">
                <a:sym typeface="Symbol" panose="05050102010706020507" pitchFamily="18" charset="2"/>
              </a:rPr>
              <a:t>) id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ym typeface="Symbol" panose="05050102010706020507" pitchFamily="18" charset="2"/>
              </a:rPr>
              <a:t>, id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ym typeface="Symbol" panose="05050102010706020507" pitchFamily="18" charset="2"/>
              </a:rPr>
              <a:t>, …;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br>
              <a:rPr kumimoji="0" lang="en-US" altLang="zh-CN" sz="2400" dirty="0">
                <a:sym typeface="Symbol" panose="05050102010706020507" pitchFamily="18" charset="2"/>
              </a:rPr>
            </a:br>
            <a:endParaRPr kumimoji="0" lang="en-US" altLang="zh-CN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8635FD-A82D-4BD8-A99C-118D467EC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结合优先级的表达式文法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09B00E-A8C6-452C-957F-61422DD74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i="1"/>
              <a:t>expr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 i="1">
                <a:sym typeface="Math1" pitchFamily="2" charset="2"/>
              </a:rPr>
              <a:t>expr + term | expr – term | term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i="1">
                <a:sym typeface="Math1" pitchFamily="2" charset="2"/>
              </a:rPr>
              <a:t>term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>
                <a:sym typeface="Math1" pitchFamily="2" charset="2"/>
              </a:rPr>
              <a:t>  </a:t>
            </a:r>
            <a:r>
              <a:rPr kumimoji="0" lang="en-US" altLang="zh-CN" sz="2800" i="1">
                <a:sym typeface="Math1" pitchFamily="2" charset="2"/>
              </a:rPr>
              <a:t>term * factor | term / factor | factor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i="1">
                <a:sym typeface="Math1" pitchFamily="2" charset="2"/>
              </a:rPr>
              <a:t>factor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>
                <a:sym typeface="Math1" pitchFamily="2" charset="2"/>
              </a:rPr>
              <a:t> 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 b="1">
                <a:ea typeface="黑体" panose="02010609060101010101" pitchFamily="49" charset="-122"/>
                <a:sym typeface="Math1" pitchFamily="2" charset="2"/>
              </a:rPr>
              <a:t>digit</a:t>
            </a:r>
            <a:r>
              <a:rPr kumimoji="0" lang="en-US" altLang="zh-CN" sz="2800" i="1">
                <a:sym typeface="Math1" pitchFamily="2" charset="2"/>
              </a:rPr>
              <a:t> | (  expr  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sym typeface="Math1" pitchFamily="2" charset="2"/>
              </a:rPr>
              <a:t>digit</a:t>
            </a:r>
            <a:r>
              <a:rPr kumimoji="0" lang="en-US" altLang="zh-CN" sz="2800" i="1">
                <a:sym typeface="Math1" pitchFamily="2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>
                <a:sym typeface="Math1" pitchFamily="2" charset="2"/>
              </a:rPr>
              <a:t> </a:t>
            </a:r>
            <a:r>
              <a:rPr kumimoji="0" lang="en-US" altLang="zh-CN" sz="2800">
                <a:sym typeface="Math1" pitchFamily="2" charset="2"/>
              </a:rPr>
              <a:t> 0 | 1 | 2 | 3 | … | 9</a:t>
            </a:r>
            <a:endParaRPr lang="en-US" altLang="zh-CN" sz="2800"/>
          </a:p>
          <a:p>
            <a:pPr eaLnBrk="1" hangingPunct="1"/>
            <a:r>
              <a:rPr lang="en-US" altLang="zh-CN"/>
              <a:t>expr</a:t>
            </a:r>
            <a:r>
              <a:rPr lang="zh-CN" altLang="en-US"/>
              <a:t>、</a:t>
            </a:r>
            <a:r>
              <a:rPr lang="en-US" altLang="zh-CN"/>
              <a:t>term</a:t>
            </a:r>
            <a:r>
              <a:rPr lang="zh-CN" altLang="en-US"/>
              <a:t>、</a:t>
            </a:r>
            <a:r>
              <a:rPr lang="en-US" altLang="zh-CN"/>
              <a:t>factor——</a:t>
            </a:r>
            <a:r>
              <a:rPr lang="zh-CN" altLang="en-US"/>
              <a:t>不同的优先级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5C4081E-0A47-4858-B70C-FC637A025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——</a:t>
            </a:r>
            <a:r>
              <a:rPr lang="zh-CN" altLang="en-US" dirty="0"/>
              <a:t>推导练习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860D69A-E695-47FB-9A2A-30AEF19BD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对上页的算术表达式文法，给出下面句子的推导过程，画出相应的语法分析树</a:t>
            </a:r>
            <a:br>
              <a:rPr lang="en-US" altLang="zh-CN" dirty="0"/>
            </a:br>
            <a:r>
              <a:rPr lang="en-US" altLang="zh-CN" dirty="0"/>
              <a:t>7 – 3 * (4 + 6)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3EDA9E88-4FCF-4977-A23D-14C00C03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注释语法分析树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对句子进行分析，画出语法分析树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利用语法制导定义计算树中每个节点的属性值，属性依赖关系决定计算顺序</a:t>
            </a:r>
            <a:r>
              <a:rPr lang="en-US" altLang="zh-CN" kern="0" dirty="0"/>
              <a:t>——</a:t>
            </a:r>
            <a:r>
              <a:rPr lang="zh-CN" altLang="en-US" kern="0" dirty="0"/>
              <a:t>综合属性，父节点依赖孩子节点，自底向上计算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根节点的属性值即为翻译结果</a:t>
            </a:r>
            <a:endParaRPr lang="en-US" altLang="zh-CN" kern="0" dirty="0"/>
          </a:p>
          <a:p>
            <a:pPr eaLnBrk="1" hangingPunct="1"/>
            <a:r>
              <a:rPr lang="zh-CN" altLang="en-US" kern="0" dirty="0"/>
              <a:t>对句子</a:t>
            </a:r>
            <a:r>
              <a:rPr lang="en-US" altLang="zh-CN" kern="0" dirty="0"/>
              <a:t>9-5+2</a:t>
            </a:r>
            <a:r>
              <a:rPr lang="zh-CN" altLang="en-US" kern="0"/>
              <a:t>，给出其注释语法分析树</a:t>
            </a:r>
            <a:endParaRPr lang="zh-CN" altLang="en-US" kern="0" dirty="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46F213-5CF0-4BFB-8281-121FF3423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——</a:t>
            </a:r>
            <a:r>
              <a:rPr lang="zh-CN" altLang="en-US" dirty="0"/>
              <a:t>注释语法分析树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1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7601</TotalTime>
  <Words>366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Math1</vt:lpstr>
      <vt:lpstr>Microsoft Yahei</vt:lpstr>
      <vt:lpstr>黑体</vt:lpstr>
      <vt:lpstr>宋体</vt:lpstr>
      <vt:lpstr>Symbol</vt:lpstr>
      <vt:lpstr>Tahoma</vt:lpstr>
      <vt:lpstr>Times New Roman</vt:lpstr>
      <vt:lpstr>Wingdings</vt:lpstr>
      <vt:lpstr>Blends</vt:lpstr>
      <vt:lpstr>第2章预习作业-1</vt:lpstr>
      <vt:lpstr>PowerPoint 演示文稿</vt:lpstr>
      <vt:lpstr>PowerPoint 演示文稿</vt:lpstr>
      <vt:lpstr>结合优先级的表达式文法</vt:lpstr>
      <vt:lpstr>预习作业——推导练习</vt:lpstr>
      <vt:lpstr>预习作业——注释语法分析树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王刚</cp:lastModifiedBy>
  <cp:revision>819</cp:revision>
  <dcterms:created xsi:type="dcterms:W3CDTF">2003-06-05T11:51:39Z</dcterms:created>
  <dcterms:modified xsi:type="dcterms:W3CDTF">2021-09-07T10:38:19Z</dcterms:modified>
</cp:coreProperties>
</file>