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83" r:id="rId2"/>
    <p:sldId id="257" r:id="rId3"/>
    <p:sldId id="343" r:id="rId4"/>
    <p:sldId id="276" r:id="rId5"/>
    <p:sldId id="277" r:id="rId6"/>
    <p:sldId id="306" r:id="rId7"/>
    <p:sldId id="341" r:id="rId8"/>
    <p:sldId id="342" r:id="rId9"/>
  </p:sldIdLst>
  <p:sldSz cx="9144000" cy="6858000" type="screen4x3"/>
  <p:notesSz cx="6759575" cy="98679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CC"/>
    <a:srgbClr val="800000"/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37" autoAdjust="0"/>
    <p:restoredTop sz="90929"/>
  </p:normalViewPr>
  <p:slideViewPr>
    <p:cSldViewPr>
      <p:cViewPr varScale="1">
        <p:scale>
          <a:sx n="62" d="100"/>
          <a:sy n="62" d="100"/>
        </p:scale>
        <p:origin x="90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CB433963-1B3C-4627-8849-E7CEFE9076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37F4EFE9-0851-4B9C-A0A1-9ECE9F250A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4196" name="Rectangle 4">
            <a:extLst>
              <a:ext uri="{FF2B5EF4-FFF2-40B4-BE49-F238E27FC236}">
                <a16:creationId xmlns:a16="http://schemas.microsoft.com/office/drawing/2014/main" id="{30FBB1E8-EB18-4ACE-BDE5-2F68AC96EDC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4197" name="Rectangle 5">
            <a:extLst>
              <a:ext uri="{FF2B5EF4-FFF2-40B4-BE49-F238E27FC236}">
                <a16:creationId xmlns:a16="http://schemas.microsoft.com/office/drawing/2014/main" id="{359FCB45-6349-442A-B706-34C68E6A58E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/>
            </a:lvl1pPr>
          </a:lstStyle>
          <a:p>
            <a:pPr>
              <a:defRPr/>
            </a:pPr>
            <a:fld id="{515E659F-A6FF-4CA4-8064-B146ABB12B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9368B6F-D890-4F43-ABE0-6DC7375B9B6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CC25530-AB7D-40B4-8BD7-05695B101A8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BF8CCE4-8510-401F-97F1-FEBA69E6AED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E618B57D-8888-4E23-9432-FF9DEF5E4F9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87888"/>
            <a:ext cx="4956175" cy="44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D42D7AE1-4222-472A-BF46-CCAF4AE1916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4611AE02-8283-4A57-94B1-A7E28C76DD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B4F850-2EBA-4098-BF29-483F5F13F0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5D05436C-F7FB-4019-8BCB-7C4711FDCB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A7CEB9BA-2D8E-479F-9A45-19AA90EC01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AE7E62E9-8A69-4D0A-924D-EBD9066E8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20AC42A-8D69-4FCD-AE7D-91407AD7C168}" type="slidenum">
              <a:rPr lang="zh-CN" altLang="en-US" sz="1200" smtClean="0"/>
              <a:pPr/>
              <a:t>7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49DC2C16-8277-45E3-B232-D3C580C95152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BE1A17F1-65D3-43E2-BE15-2B86ED048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E18889D-C045-42DD-9DDB-71283C461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35277358-034D-4A44-BEEF-AC153A432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BB7E728-D12E-4306-9AEB-C5808B60C6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62CD9F41-3FE3-42D4-AE76-FA1F3FBAD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1F8056EF-35DB-4A74-A44C-8CF1AD5C9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F62A885-04DF-49B3-97B2-430962B16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E8E69880-4EF9-491B-A099-BDCB8B4C1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D3CF87CB-38ED-4C64-9DD2-BB533953C5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83D35C4A-8CBF-4A52-9E32-1333CB31A3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0E6D9599-24AB-43A4-B373-9AB1511956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D1A96DBD-E099-45C1-8856-FB3799F0D5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2AB828B-BE2D-4034-AB2C-99A4E5DC73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999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13F0649-614B-4329-B251-45E4AC302C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8B443B7-316F-4159-AC41-D7CCE67C81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A9377FB-8D1F-41DE-81EA-B8C1678D1F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255E9-709A-47F1-9277-AD42DF2EA0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638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76200"/>
            <a:ext cx="1951038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76200"/>
            <a:ext cx="5700712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A9FC898-D81A-470B-9BD9-534A7C642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34A2470-CE76-42A4-9790-A0D64B8346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F8DE8B0-EFB9-469F-8648-D762E9924A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24499-E232-4F22-A929-0D4E0FF433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34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AA7C42B-2F9F-4DCB-A7D6-4518347578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1972115-10A0-466C-A050-222A6FA156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222C9C7-2327-4516-BB73-98E3C9D10E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040AB-83C5-4262-977C-FEC41FC3DC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86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4F22D1F-D22E-4A2A-A7DA-2328D071A2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2B94002-0EDA-4C47-9984-AF87CE3FDC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79BE195-2E6F-4ACF-9265-063286A64E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EEF6A-C096-498F-837A-6C5387A21A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04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D34FF82-01D2-4DA8-95EA-133716606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CCB7CBC-DFD0-451E-82C9-A2FE04DA81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834A166-FB0D-4063-83D3-59B0E2BCB5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0311-D3C4-4F33-98C6-8FEFE09C99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69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B979A28-A7DF-43D0-8CEF-D47828192D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0F12E36-C52E-40B4-BC3F-6F0E8C7906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F30279FB-5DDA-4FD5-808F-96BBBC7C8B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ACB9F-683A-479F-8033-89C997395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45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5F532A9B-9982-4475-9418-A04CACCA4D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336024F-29F9-48C3-9506-8FADB93EF3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B3B2A00-D19C-4108-9D55-F4BEF5F8A3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B48DF-6332-4D36-B0C0-8CFB92F604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65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D47E8DB6-035D-4B8F-873C-4E68556367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EE72244-6FE9-4716-B218-FD0BF2BFCA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64DBDBF-DE5B-40FB-9EE2-0199BDA15C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0C9A2-D24E-4206-B8DC-268470664B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74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6E4D78B-3EF7-4097-BD72-956444E74E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811F3B3-2F44-47E2-9EF3-8A2F69EDB5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B089C3D-42D0-4FA1-9F5D-BEDD7C2795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8B96C-02A8-4AC5-AB4E-75EBAA3D49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237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C73D4C2-DDF0-44A4-85E2-AA1FBB82C4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C98CB19-E760-46E3-91C4-97541E7BC0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EEDF2F8-A7EE-4DFE-A97B-FA9117A989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9877B-F9BD-4581-A86F-D98404554F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57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D26081D-642A-4369-9362-638DBBD174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572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994E32D-70F4-4C2F-8E57-55C147C0EC6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572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945D627-A999-4334-B903-5006B4CF46F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9794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8C0AAA6-7248-4236-824A-8E499C49738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9794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1C5CCF1-AFAE-4775-864D-79C93063A89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06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4ED78EC-3D33-4244-96FB-DBDDAE738B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492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8563A8EF-10B3-48F2-83BE-F88EDC3209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5F6AB0D4-2CE9-4481-B4E3-9736DC6AB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AAC6CBB1-70AA-4312-BC44-79261FB2A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8872518C-162D-469A-AF76-201A6FF9CE0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F34F177C-B1D6-4F0C-8F16-A47B7D8A3C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6EE27C9E-DB9C-44BA-9845-EFC16F26EA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1F9FF71B-85BD-4B1F-BBB3-8254EB5643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5000"/>
        <a:buFont typeface="Wingdings" panose="05000000000000000000" pitchFamily="2" charset="2"/>
        <a:buChar char="m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9000"/>
        <a:buFont typeface="Wingdings" panose="05000000000000000000" pitchFamily="2" charset="2"/>
        <a:buChar char="q"/>
        <a:defRPr kumimoji="1" sz="2800">
          <a:solidFill>
            <a:srgbClr val="3333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Ø"/>
        <a:defRPr kumimoji="1" sz="2400">
          <a:solidFill>
            <a:srgbClr val="FF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image" Target="../media/image1.tmp"/><Relationship Id="rId2" Type="http://schemas.openxmlformats.org/officeDocument/2006/relationships/tags" Target="../tags/tag4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image" Target="../media/image1.tmp"/><Relationship Id="rId2" Type="http://schemas.openxmlformats.org/officeDocument/2006/relationships/tags" Target="../tags/tag19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md%20/k%20%22../tools/splint/splint-3.1.1/bin/splint.exe%20../tools/splint/splint-3.1.1/bin/null.c%2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E69F9-6B9D-41C3-8482-4D5D712E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zh-CN" altLang="en-US"/>
              <a:t>预习作业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C1760D-74E7-48BB-9E02-82097326799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810000" y="4381500"/>
            <a:ext cx="1524000" cy="381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1500">
                <a:solidFill>
                  <a:srgbClr val="000000"/>
                </a:solidFill>
              </a:rPr>
              <a:t>总分</a:t>
            </a:r>
            <a:r>
              <a:rPr lang="en-US" altLang="zh-CN" sz="1500">
                <a:solidFill>
                  <a:srgbClr val="000000"/>
                </a:solidFill>
              </a:rPr>
              <a:t>: 2</a:t>
            </a:r>
            <a:endParaRPr lang="zh-CN" altLang="en-US" sz="1500">
              <a:solidFill>
                <a:srgbClr val="0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B5FE55-C2F3-4FF3-80DC-0AEF06A93098}"/>
              </a:ext>
            </a:extLst>
          </p:cNvPr>
          <p:cNvSpPr txBox="1"/>
          <p:nvPr/>
        </p:nvSpPr>
        <p:spPr>
          <a:xfrm>
            <a:off x="2524125" y="5905500"/>
            <a:ext cx="4095750" cy="762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15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255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3BAAD9DE-EB78-4700-A73F-C2061EC1FF9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428875" y="6203156"/>
            <a:ext cx="4286250" cy="357188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125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125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125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2" name="矩形 11" hidden="1">
            <a:extLst>
              <a:ext uri="{FF2B5EF4-FFF2-40B4-BE49-F238E27FC236}">
                <a16:creationId xmlns:a16="http://schemas.microsoft.com/office/drawing/2014/main" id="{7A532EE4-4327-46BD-BB9E-53F7E23F91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42975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7" name="文本框 16" hidden="1">
            <a:extLst>
              <a:ext uri="{FF2B5EF4-FFF2-40B4-BE49-F238E27FC236}">
                <a16:creationId xmlns:a16="http://schemas.microsoft.com/office/drawing/2014/main" id="{1DC77BFC-C8B6-4964-B43B-DCB46B4513E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496425" y="6298523"/>
            <a:ext cx="3707130" cy="369332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9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9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9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 hidden="1">
            <a:extLst>
              <a:ext uri="{FF2B5EF4-FFF2-40B4-BE49-F238E27FC236}">
                <a16:creationId xmlns:a16="http://schemas.microsoft.com/office/drawing/2014/main" id="{2F3BA613-906C-4F7E-9545-5B4E18EE593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620250" y="952500"/>
            <a:ext cx="3459480" cy="323165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15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此处添加答案解析</a:t>
            </a:r>
          </a:p>
        </p:txBody>
      </p:sp>
      <p:grpSp>
        <p:nvGrpSpPr>
          <p:cNvPr id="16" name="组合 15" hidden="1">
            <a:extLst>
              <a:ext uri="{FF2B5EF4-FFF2-40B4-BE49-F238E27FC236}">
                <a16:creationId xmlns:a16="http://schemas.microsoft.com/office/drawing/2014/main" id="{8094A5E6-38E2-421E-9349-DAD6344CA4F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439275" y="0"/>
            <a:ext cx="3821430" cy="485775"/>
            <a:chOff x="6108700" y="0"/>
            <a:chExt cx="5095240" cy="647700"/>
          </a:xfrm>
        </p:grpSpPr>
        <p:sp>
          <p:nvSpPr>
            <p:cNvPr id="13" name="RemarkBack" hidden="1">
              <a:extLst>
                <a:ext uri="{FF2B5EF4-FFF2-40B4-BE49-F238E27FC236}">
                  <a16:creationId xmlns:a16="http://schemas.microsoft.com/office/drawing/2014/main" id="{E151523A-162A-4DC7-8B3A-4E8646C6824D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RemarkBlock" hidden="1">
              <a:extLst>
                <a:ext uri="{FF2B5EF4-FFF2-40B4-BE49-F238E27FC236}">
                  <a16:creationId xmlns:a16="http://schemas.microsoft.com/office/drawing/2014/main" id="{46CB9BE8-ABF5-476E-AEF1-0A391167ED5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" name="RemarkTitleText" hidden="1">
              <a:extLst>
                <a:ext uri="{FF2B5EF4-FFF2-40B4-BE49-F238E27FC236}">
                  <a16:creationId xmlns:a16="http://schemas.microsoft.com/office/drawing/2014/main" id="{DE3F1CD5-B80D-44A8-9477-23D015EAB726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35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27D89C1C-C68F-4D5E-989D-D3BF13B5ACDE}"/>
              </a:ext>
            </a:extLst>
          </p:cNvPr>
          <p:cNvSpPr txBox="1">
            <a:spLocks noChangeArrowheads="1"/>
          </p:cNvSpPr>
          <p:nvPr/>
        </p:nvSpPr>
        <p:spPr>
          <a:xfrm>
            <a:off x="900113" y="1371600"/>
            <a:ext cx="7993062" cy="50815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kern="0" dirty="0"/>
              <a:t>预习作业总体说明</a:t>
            </a:r>
            <a:endParaRPr lang="en-US" altLang="zh-CN" kern="0" dirty="0"/>
          </a:p>
          <a:p>
            <a:pPr lvl="1" eaLnBrk="1" hangingPunct="1"/>
            <a:r>
              <a:rPr lang="zh-CN" altLang="en-US" kern="0" dirty="0"/>
              <a:t>与出勤一起考核，一共</a:t>
            </a:r>
            <a:r>
              <a:rPr lang="en-US" altLang="zh-CN" kern="0" dirty="0"/>
              <a:t>5</a:t>
            </a:r>
            <a:r>
              <a:rPr lang="zh-CN" altLang="en-US" kern="0" dirty="0"/>
              <a:t>次或以上未完成</a:t>
            </a:r>
            <a:r>
              <a:rPr lang="en-US" altLang="zh-CN" kern="0" dirty="0"/>
              <a:t>/</a:t>
            </a:r>
            <a:r>
              <a:rPr lang="zh-CN" altLang="en-US" kern="0" dirty="0"/>
              <a:t>未出勤，课程没有成绩</a:t>
            </a:r>
            <a:endParaRPr lang="en-US" altLang="zh-CN" kern="0" dirty="0"/>
          </a:p>
          <a:p>
            <a:pPr lvl="1" eaLnBrk="1" hangingPunct="1"/>
            <a:r>
              <a:rPr lang="zh-CN" altLang="en-US" kern="0" dirty="0"/>
              <a:t>预习方式</a:t>
            </a:r>
            <a:endParaRPr lang="en-US" altLang="zh-CN" kern="0" dirty="0"/>
          </a:p>
          <a:p>
            <a:pPr lvl="2" eaLnBrk="1" hangingPunct="1"/>
            <a:r>
              <a:rPr lang="zh-CN" altLang="en-US" kern="0" dirty="0"/>
              <a:t>首先学习“学案”（</a:t>
            </a:r>
            <a:r>
              <a:rPr lang="en-US" altLang="zh-CN" kern="0" dirty="0"/>
              <a:t>QQ</a:t>
            </a:r>
            <a:r>
              <a:rPr lang="zh-CN" altLang="en-US" kern="0" dirty="0"/>
              <a:t>群），了解此次课程学习目标、学习内容和重点难点</a:t>
            </a:r>
            <a:endParaRPr lang="en-US" altLang="zh-CN" kern="0" dirty="0"/>
          </a:p>
          <a:p>
            <a:pPr lvl="2" eaLnBrk="1" hangingPunct="1"/>
            <a:r>
              <a:rPr lang="zh-CN" altLang="en-US" kern="0" dirty="0"/>
              <a:t>然后按学案给出的线索具体学习预习</a:t>
            </a:r>
            <a:r>
              <a:rPr lang="en-US" altLang="zh-CN" kern="0" dirty="0"/>
              <a:t>PPT</a:t>
            </a:r>
            <a:r>
              <a:rPr lang="zh-CN" altLang="en-US" kern="0" dirty="0"/>
              <a:t>（</a:t>
            </a:r>
            <a:r>
              <a:rPr lang="en-US" altLang="zh-CN" kern="0" dirty="0"/>
              <a:t>QQ</a:t>
            </a:r>
            <a:r>
              <a:rPr lang="zh-CN" altLang="en-US" kern="0" dirty="0"/>
              <a:t>群）</a:t>
            </a:r>
            <a:endParaRPr lang="en-US" altLang="zh-CN" kern="0" dirty="0"/>
          </a:p>
          <a:p>
            <a:pPr lvl="2" eaLnBrk="1" hangingPunct="1"/>
            <a:r>
              <a:rPr lang="zh-CN" altLang="en-US" kern="0" dirty="0"/>
              <a:t>遇到难点可选择听</a:t>
            </a:r>
            <a:r>
              <a:rPr lang="en-US" altLang="zh-CN" kern="0" dirty="0"/>
              <a:t>PPT</a:t>
            </a:r>
            <a:r>
              <a:rPr lang="zh-CN" altLang="en-US" kern="0" dirty="0"/>
              <a:t>中的音频讲解</a:t>
            </a:r>
            <a:endParaRPr lang="en-US" altLang="zh-CN" kern="0" dirty="0"/>
          </a:p>
          <a:p>
            <a:pPr lvl="2" eaLnBrk="1" hangingPunct="1"/>
            <a:r>
              <a:rPr lang="zh-CN" altLang="en-US" kern="0" dirty="0"/>
              <a:t>完成预习作业，反馈遇到的难点问题</a:t>
            </a:r>
            <a:endParaRPr lang="en-US" altLang="zh-CN" kern="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DF90F35-0C7F-426F-8EAB-71862230F6D9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0" y="0"/>
            <a:ext cx="4286250" cy="490220"/>
            <a:chOff x="-3238500" y="0"/>
            <a:chExt cx="5715000" cy="653627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DF222A90-94AC-4E86-8347-C91EF71E85A7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-323850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0ADDDE70-69FC-43F6-8995-F5149CF5ECB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-32385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BFBDE1A9-C343-4924-BF9E-8B9BE6BF2BD8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-2899833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95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400DF923-22EE-45B8-B11F-B69D1BBF1255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-1568027" y="145627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4EF7540-8D37-48B7-802C-704093B43B52}"/>
              </a:ext>
            </a:extLst>
          </p:cNvPr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261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3BAAD9DE-EB78-4700-A73F-C2061EC1FF9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428875" y="6203156"/>
            <a:ext cx="4286250" cy="357188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125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125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125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2" name="矩形 11" hidden="1">
            <a:extLst>
              <a:ext uri="{FF2B5EF4-FFF2-40B4-BE49-F238E27FC236}">
                <a16:creationId xmlns:a16="http://schemas.microsoft.com/office/drawing/2014/main" id="{7A532EE4-4327-46BD-BB9E-53F7E23F91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42975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7" name="文本框 16" hidden="1">
            <a:extLst>
              <a:ext uri="{FF2B5EF4-FFF2-40B4-BE49-F238E27FC236}">
                <a16:creationId xmlns:a16="http://schemas.microsoft.com/office/drawing/2014/main" id="{1DC77BFC-C8B6-4964-B43B-DCB46B4513E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496425" y="6298523"/>
            <a:ext cx="3707130" cy="369332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9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9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9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 hidden="1">
            <a:extLst>
              <a:ext uri="{FF2B5EF4-FFF2-40B4-BE49-F238E27FC236}">
                <a16:creationId xmlns:a16="http://schemas.microsoft.com/office/drawing/2014/main" id="{2F3BA613-906C-4F7E-9545-5B4E18EE593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620250" y="952500"/>
            <a:ext cx="3459480" cy="323165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15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此处添加答案解析</a:t>
            </a:r>
          </a:p>
        </p:txBody>
      </p:sp>
      <p:grpSp>
        <p:nvGrpSpPr>
          <p:cNvPr id="16" name="组合 15" hidden="1">
            <a:extLst>
              <a:ext uri="{FF2B5EF4-FFF2-40B4-BE49-F238E27FC236}">
                <a16:creationId xmlns:a16="http://schemas.microsoft.com/office/drawing/2014/main" id="{8094A5E6-38E2-421E-9349-DAD6344CA4F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439275" y="0"/>
            <a:ext cx="3821430" cy="485775"/>
            <a:chOff x="6108700" y="0"/>
            <a:chExt cx="5095240" cy="647700"/>
          </a:xfrm>
        </p:grpSpPr>
        <p:sp>
          <p:nvSpPr>
            <p:cNvPr id="13" name="RemarkBack" hidden="1">
              <a:extLst>
                <a:ext uri="{FF2B5EF4-FFF2-40B4-BE49-F238E27FC236}">
                  <a16:creationId xmlns:a16="http://schemas.microsoft.com/office/drawing/2014/main" id="{E151523A-162A-4DC7-8B3A-4E8646C6824D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RemarkBlock" hidden="1">
              <a:extLst>
                <a:ext uri="{FF2B5EF4-FFF2-40B4-BE49-F238E27FC236}">
                  <a16:creationId xmlns:a16="http://schemas.microsoft.com/office/drawing/2014/main" id="{46CB9BE8-ABF5-476E-AEF1-0A391167ED5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" name="RemarkTitleText" hidden="1">
              <a:extLst>
                <a:ext uri="{FF2B5EF4-FFF2-40B4-BE49-F238E27FC236}">
                  <a16:creationId xmlns:a16="http://schemas.microsoft.com/office/drawing/2014/main" id="{DE3F1CD5-B80D-44A8-9477-23D015EAB726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35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27D89C1C-C68F-4D5E-989D-D3BF13B5ACDE}"/>
              </a:ext>
            </a:extLst>
          </p:cNvPr>
          <p:cNvSpPr txBox="1">
            <a:spLocks noChangeArrowheads="1"/>
          </p:cNvSpPr>
          <p:nvPr/>
        </p:nvSpPr>
        <p:spPr>
          <a:xfrm>
            <a:off x="900113" y="1371600"/>
            <a:ext cx="7993062" cy="50815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kern="0" dirty="0"/>
              <a:t>本次预习作业内容</a:t>
            </a:r>
            <a:endParaRPr lang="en-US" altLang="zh-CN" kern="0" dirty="0"/>
          </a:p>
          <a:p>
            <a:pPr marL="0" indent="0" eaLnBrk="1" hangingPunct="1">
              <a:buNone/>
            </a:pPr>
            <a:r>
              <a:rPr lang="en-US" altLang="zh-CN" kern="0" dirty="0"/>
              <a:t>1</a:t>
            </a:r>
            <a:r>
              <a:rPr lang="zh-CN" altLang="en-US" kern="0" dirty="0"/>
              <a:t>、</a:t>
            </a:r>
            <a:r>
              <a:rPr lang="en-US" altLang="zh-CN" kern="0" dirty="0"/>
              <a:t>C</a:t>
            </a:r>
            <a:r>
              <a:rPr lang="zh-CN" altLang="en-US" kern="0" dirty="0"/>
              <a:t>程序优化（第</a:t>
            </a:r>
            <a:r>
              <a:rPr lang="en-US" altLang="zh-CN" kern="0" dirty="0"/>
              <a:t>5</a:t>
            </a:r>
            <a:r>
              <a:rPr lang="zh-CN" altLang="en-US" kern="0" dirty="0"/>
              <a:t>页）</a:t>
            </a:r>
            <a:endParaRPr lang="en-US" altLang="zh-CN" kern="0" dirty="0"/>
          </a:p>
          <a:p>
            <a:pPr marL="0" indent="0" eaLnBrk="1" hangingPunct="1">
              <a:buNone/>
            </a:pPr>
            <a:r>
              <a:rPr lang="en-US" altLang="zh-CN" kern="0" dirty="0"/>
              <a:t>2</a:t>
            </a:r>
            <a:r>
              <a:rPr lang="zh-CN" altLang="en-US" kern="0" dirty="0"/>
              <a:t>、程序错误（第</a:t>
            </a:r>
            <a:r>
              <a:rPr lang="en-US" altLang="zh-CN" kern="0"/>
              <a:t>8</a:t>
            </a:r>
            <a:r>
              <a:rPr lang="zh-CN" altLang="en-US" kern="0"/>
              <a:t>页</a:t>
            </a:r>
            <a:r>
              <a:rPr lang="zh-CN" altLang="en-US" kern="0" dirty="0"/>
              <a:t>）</a:t>
            </a:r>
            <a:endParaRPr lang="en-US" altLang="zh-CN" kern="0" dirty="0"/>
          </a:p>
          <a:p>
            <a:pPr marL="0" indent="0" eaLnBrk="1" hangingPunct="1">
              <a:buNone/>
            </a:pPr>
            <a:r>
              <a:rPr lang="en-US" altLang="zh-CN" kern="0" dirty="0"/>
              <a:t>3</a:t>
            </a:r>
            <a:r>
              <a:rPr lang="zh-CN" altLang="en-US" kern="0" dirty="0"/>
              <a:t>、第</a:t>
            </a:r>
            <a:r>
              <a:rPr lang="en-US" altLang="zh-CN" kern="0" dirty="0"/>
              <a:t>0</a:t>
            </a:r>
            <a:r>
              <a:rPr lang="zh-CN" altLang="en-US" kern="0" dirty="0"/>
              <a:t>、</a:t>
            </a:r>
            <a:r>
              <a:rPr lang="en-US" altLang="zh-CN" kern="0" dirty="0"/>
              <a:t>1</a:t>
            </a:r>
            <a:r>
              <a:rPr lang="zh-CN" altLang="en-US" kern="0" dirty="0"/>
              <a:t>章预习中遇到什么难点？请阐述清楚</a:t>
            </a:r>
            <a:endParaRPr lang="en-US" altLang="zh-CN" kern="0" dirty="0"/>
          </a:p>
          <a:p>
            <a:pPr marL="0" indent="0" eaLnBrk="1" hangingPunct="1">
              <a:buNone/>
            </a:pPr>
            <a:endParaRPr lang="en-US" altLang="zh-CN" kern="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DF90F35-0C7F-426F-8EAB-71862230F6D9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0" y="0"/>
            <a:ext cx="4286250" cy="490220"/>
            <a:chOff x="-3238500" y="0"/>
            <a:chExt cx="5715000" cy="653627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DF222A90-94AC-4E86-8347-C91EF71E85A7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-323850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0ADDDE70-69FC-43F6-8995-F5149CF5ECB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-32385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BFBDE1A9-C343-4924-BF9E-8B9BE6BF2BD8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-2899833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95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400DF923-22EE-45B8-B11F-B69D1BBF1255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-1568027" y="145627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4EF7540-8D37-48B7-802C-704093B43B52}"/>
              </a:ext>
            </a:extLst>
          </p:cNvPr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339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E097F78-DA75-42E0-B06E-F1B95C041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</a:t>
            </a:r>
            <a:r>
              <a:rPr lang="zh-CN" altLang="en-US"/>
              <a:t>语言编程和优化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EC1A7AC-8DC8-43AE-8E74-054DD33DB3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3800" y="1371600"/>
            <a:ext cx="3951288" cy="4724400"/>
          </a:xfrm>
        </p:spPr>
        <p:txBody>
          <a:bodyPr/>
          <a:lstStyle/>
          <a:p>
            <a:pPr eaLnBrk="1" hangingPunct="1"/>
            <a:r>
              <a:rPr lang="zh-CN" altLang="en-US"/>
              <a:t>为了获得运行更快的目标程序，你选择哪种编程方式？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F59FD77B-25CA-42C8-9B96-5E0DC9416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341438"/>
            <a:ext cx="3749675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9E2CE41-7E09-4190-A488-74E838492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预习作业</a:t>
            </a:r>
            <a:r>
              <a:rPr lang="en-US" altLang="zh-CN" dirty="0"/>
              <a:t>1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A19432A-CEBC-4A9A-9AF1-B94AF361C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回答上页</a:t>
            </a:r>
            <a:r>
              <a:rPr lang="en-US" altLang="zh-CN" dirty="0"/>
              <a:t>PPT</a:t>
            </a:r>
            <a:r>
              <a:rPr lang="zh-CN" altLang="en-US" dirty="0"/>
              <a:t>的问题</a:t>
            </a:r>
            <a:endParaRPr lang="en-US" altLang="zh-CN" dirty="0"/>
          </a:p>
          <a:p>
            <a:pPr eaLnBrk="1" hangingPunct="1"/>
            <a:r>
              <a:rPr lang="zh-CN" altLang="en-US" dirty="0"/>
              <a:t>不是通过纸面分析给出（猜测）答案</a:t>
            </a:r>
            <a:endParaRPr lang="en-US" altLang="zh-CN" dirty="0"/>
          </a:p>
          <a:p>
            <a:pPr eaLnBrk="1" hangingPunct="1"/>
            <a:r>
              <a:rPr lang="zh-CN" altLang="en-US" dirty="0"/>
              <a:t>在实际的计算机上测试两段代码，撰写简短文档、给出定量的结果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补充一些代码，形成完整的程序，包括准确的计时（见性能测试方法</a:t>
            </a:r>
            <a:r>
              <a:rPr lang="en-US" altLang="zh-CN" dirty="0"/>
              <a:t>.pptx</a:t>
            </a:r>
            <a:r>
              <a:rPr lang="zh-CN" altLang="en-US"/>
              <a:t>）</a:t>
            </a:r>
            <a:endParaRPr lang="en-US" altLang="zh-CN"/>
          </a:p>
          <a:p>
            <a:pPr lvl="1" eaLnBrk="1" hangingPunct="1"/>
            <a:r>
              <a:rPr lang="zh-CN" altLang="en-US" dirty="0"/>
              <a:t>思考更完整的测试方案，包括不同问题规模、不同编译器优化级别、甚至不同编译器、不同机器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82B35A8-F8AA-4117-BD08-E8E1DCEE5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软件工具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4DC3ED5-D919-4C2D-A237-E5F0D8C64C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lvl="1" eaLnBrk="1" hangingPunct="1"/>
            <a:r>
              <a:rPr lang="zh-CN" altLang="en-US" b="1" i="1" dirty="0"/>
              <a:t>静态检查</a:t>
            </a:r>
          </a:p>
          <a:p>
            <a:pPr lvl="2" eaLnBrk="1" hangingPunct="1"/>
            <a:r>
              <a:rPr lang="zh-CN" altLang="en-US" dirty="0"/>
              <a:t>“简单”、“快速”的编译，检查可能的语义错误，甚至逻辑错误</a:t>
            </a:r>
          </a:p>
          <a:p>
            <a:pPr lvl="2" eaLnBrk="1" hangingPunct="1"/>
            <a:r>
              <a:rPr lang="en-US" altLang="zh-CN" dirty="0"/>
              <a:t>PC-LINT</a:t>
            </a:r>
            <a:r>
              <a:rPr lang="zh-CN" altLang="en-US" dirty="0"/>
              <a:t>：不会执行的程序段、判断非负整数是否大于等于</a:t>
            </a:r>
            <a:r>
              <a:rPr lang="en-US" altLang="zh-CN" dirty="0"/>
              <a:t>0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char firstChar1 (char *s)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return *s;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749266E-D5C6-49DF-B4DA-D1A97B179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静态检查例子（续）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8967225-C4D7-4C53-A37F-7ABCD0799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int *glob;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int *f (int **x)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{  int sa[2] = { 0, 1 };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int loc = 3;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glob = &amp;loc;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*x = &amp;sa[0];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return &amp;loc;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void h(void)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{  unsigned int i;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if (i &gt;= 0)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printf("&gt;=0\n");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else printf("&lt;0");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hlinkClick r:id="rId3" action="ppaction://program"/>
              </a:rPr>
              <a:t>Splint</a:t>
            </a:r>
            <a:r>
              <a:rPr lang="zh-CN" altLang="en-US" sz="2000">
                <a:hlinkClick r:id="rId3" action="ppaction://program"/>
              </a:rPr>
              <a:t>检查此程序的结果</a:t>
            </a:r>
            <a:endParaRPr lang="en-US" altLang="zh-CN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26939-E48A-4701-A38E-7CA8C111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预习作业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D7B0F-E554-4867-A070-F6445CC2D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前两页的程序中存在什么错误？</a:t>
            </a:r>
            <a:endParaRPr lang="en-US" altLang="zh-CN" dirty="0"/>
          </a:p>
          <a:p>
            <a:r>
              <a:rPr lang="zh-CN" altLang="en-US" dirty="0"/>
              <a:t>实际编译两段程序，编译器是否给出错误或警告信息？尝试调整编译器警告级别，编译器输出是否有变化？</a:t>
            </a:r>
            <a:endParaRPr lang="en-US" altLang="zh-CN" dirty="0"/>
          </a:p>
          <a:p>
            <a:r>
              <a:rPr lang="zh-CN" altLang="en-US" dirty="0"/>
              <a:t>鼓励用代码静态检查工具，</a:t>
            </a:r>
            <a:r>
              <a:rPr lang="en-US" altLang="zh-CN" dirty="0"/>
              <a:t>Windows</a:t>
            </a:r>
            <a:r>
              <a:rPr lang="zh-CN" altLang="en-US" dirty="0"/>
              <a:t>版本名为</a:t>
            </a:r>
            <a:r>
              <a:rPr lang="en-US" altLang="zh-CN" dirty="0"/>
              <a:t>splint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8136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False"/>
  <p:tag name="PROBLEMSCORE" val="1.0"/>
  <p:tag name="PROBLEMVOICEALLOWED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False"/>
  <p:tag name="PROBLEMSCORE" val="1.0"/>
  <p:tag name="PROBLEMVOICEALLOWED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7640</TotalTime>
  <Words>548</Words>
  <Application>Microsoft Office PowerPoint</Application>
  <PresentationFormat>全屏显示(4:3)</PresentationFormat>
  <Paragraphs>64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Microsoft Yahei</vt:lpstr>
      <vt:lpstr>宋体</vt:lpstr>
      <vt:lpstr>Tahoma</vt:lpstr>
      <vt:lpstr>Times New Roman</vt:lpstr>
      <vt:lpstr>Wingdings</vt:lpstr>
      <vt:lpstr>Blends</vt:lpstr>
      <vt:lpstr>第1章预习作业</vt:lpstr>
      <vt:lpstr>PowerPoint 演示文稿</vt:lpstr>
      <vt:lpstr>PowerPoint 演示文稿</vt:lpstr>
      <vt:lpstr>C语言编程和优化</vt:lpstr>
      <vt:lpstr>预习作业1</vt:lpstr>
      <vt:lpstr>软件工具</vt:lpstr>
      <vt:lpstr>静态检查例子（续）</vt:lpstr>
      <vt:lpstr>预习作业2</vt:lpstr>
    </vt:vector>
  </TitlesOfParts>
  <Company>南开大学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介绍</dc:title>
  <dc:creator>王刚</dc:creator>
  <cp:lastModifiedBy>王刚</cp:lastModifiedBy>
  <cp:revision>820</cp:revision>
  <dcterms:created xsi:type="dcterms:W3CDTF">2003-06-05T11:51:39Z</dcterms:created>
  <dcterms:modified xsi:type="dcterms:W3CDTF">2021-08-30T05:46:58Z</dcterms:modified>
</cp:coreProperties>
</file>