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60" r:id="rId3"/>
    <p:sldId id="261" r:id="rId5"/>
    <p:sldId id="265" r:id="rId6"/>
    <p:sldId id="262" r:id="rId7"/>
    <p:sldId id="287" r:id="rId8"/>
    <p:sldId id="286" r:id="rId9"/>
    <p:sldId id="288" r:id="rId10"/>
    <p:sldId id="289" r:id="rId11"/>
    <p:sldId id="263" r:id="rId12"/>
    <p:sldId id="264" r:id="rId13"/>
    <p:sldId id="290" r:id="rId14"/>
    <p:sldId id="268" r:id="rId15"/>
    <p:sldId id="267" r:id="rId16"/>
    <p:sldId id="314" r:id="rId17"/>
    <p:sldId id="270" r:id="rId18"/>
    <p:sldId id="271" r:id="rId19"/>
    <p:sldId id="315" r:id="rId20"/>
    <p:sldId id="316" r:id="rId21"/>
    <p:sldId id="285" r:id="rId22"/>
    <p:sldId id="317" r:id="rId23"/>
    <p:sldId id="320" r:id="rId24"/>
    <p:sldId id="321" r:id="rId25"/>
    <p:sldId id="272" r:id="rId26"/>
    <p:sldId id="319" r:id="rId27"/>
    <p:sldId id="284" r:id="rId28"/>
  </p:sldIdLst>
  <p:sldSz cx="12192000" cy="6858000"/>
  <p:notesSz cx="6858000" cy="9144000"/>
  <p:custDataLst>
    <p:tags r:id="rId33"/>
  </p:custDataLst>
  <p:defaultTextStyle>
    <a:defPPr>
      <a:defRPr lang="zh-CN"/>
    </a:defPPr>
    <a:lvl1pPr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59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31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03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75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63F"/>
    <a:srgbClr val="CE8983"/>
    <a:srgbClr val="222832"/>
    <a:srgbClr val="2C3441"/>
    <a:srgbClr val="007BC6"/>
    <a:srgbClr val="2194B3"/>
    <a:srgbClr val="225F74"/>
    <a:srgbClr val="1C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4" autoAdjust="0"/>
    <p:restoredTop sz="94660" autoAdjust="0"/>
  </p:normalViewPr>
  <p:slideViewPr>
    <p:cSldViewPr snapToGrid="0" showGuides="1">
      <p:cViewPr varScale="1">
        <p:scale>
          <a:sx n="110" d="100"/>
          <a:sy n="110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F50BDC0E-2239-45DF-9524-A1CF3E0711BE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0E607BD0-D7C9-48FE-820C-9907E3322313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84F37D08-85E4-4BFC-AC0F-A700EED159BA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E0E6BE5-EEEF-48E6-89B7-39F5FAB15DA9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C2294-2A10-4BFF-BAB4-CF89F71F9993}" type="slidenum">
              <a:rPr lang="zh-CN" altLang="en-US" smtClean="0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18977-4CC0-4604-B727-B0E627050D5D}" type="slidenum">
              <a:rPr lang="zh-CN" altLang="en-US" smtClean="0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264090-062A-4AB0-B5F3-EB3798E9AB97}" type="slidenum">
              <a:rPr lang="zh-CN" altLang="en-US" smtClean="0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965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Tm="965">
    <p:push dir="u"/>
  </p:transition>
  <p:txStyles>
    <p:titleStyle>
      <a:lvl1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330" indent="-227330" algn="l" defTabSz="912495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1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://graphql.cn/" TargetMode="External"/><Relationship Id="rId2" Type="http://schemas.openxmlformats.org/officeDocument/2006/relationships/hyperlink" Target="http://graphql.cn/graphql-js/language/#source" TargetMode="Externa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5239979" y="2536825"/>
            <a:ext cx="45977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GraphQL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93188" name="直接连接符 6"/>
          <p:cNvCxnSpPr/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189" name="图片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0367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68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示例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771330" y="1688089"/>
            <a:ext cx="3517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/users </a:t>
            </a:r>
            <a:r>
              <a:rPr lang="en-US" altLang="zh-CN" sz="1600" b="1" dirty="0" smtClean="0"/>
              <a:t>		 get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users/</a:t>
            </a:r>
            <a:r>
              <a:rPr lang="en-US" altLang="zh-CN" sz="1600" b="1" dirty="0" err="1" smtClean="0"/>
              <a:t>userId</a:t>
            </a:r>
            <a:r>
              <a:rPr lang="en-US" altLang="zh-CN" sz="1600" b="1" dirty="0" smtClean="0"/>
              <a:t>	 </a:t>
            </a:r>
            <a:r>
              <a:rPr lang="en-US" altLang="zh-CN" sz="1600" b="1" dirty="0"/>
              <a:t>get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		 </a:t>
            </a:r>
            <a:r>
              <a:rPr lang="en-US" altLang="zh-CN" sz="1600" b="1" dirty="0"/>
              <a:t>post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users/</a:t>
            </a:r>
            <a:r>
              <a:rPr lang="en-US" altLang="zh-CN" sz="1600" b="1" dirty="0" err="1" smtClean="0"/>
              <a:t>userId</a:t>
            </a:r>
            <a:r>
              <a:rPr lang="en-US" altLang="zh-CN" sz="1600" b="1" dirty="0" smtClean="0"/>
              <a:t>	 put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users/</a:t>
            </a:r>
            <a:r>
              <a:rPr lang="en-US" altLang="zh-CN" sz="1600" b="1" dirty="0" err="1" smtClean="0"/>
              <a:t>userId</a:t>
            </a:r>
            <a:r>
              <a:rPr lang="en-US" altLang="zh-CN" sz="1600" b="1" dirty="0" smtClean="0"/>
              <a:t>	 </a:t>
            </a:r>
            <a:r>
              <a:rPr lang="en-US" altLang="zh-CN" sz="1600" b="1" dirty="0"/>
              <a:t>delete</a:t>
            </a:r>
            <a:endParaRPr lang="en-US" altLang="zh-CN" sz="16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0367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68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特性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1026" name="Picture 2" descr="https://img-blog.csdn.net/20170625151347639?watermark/2/text/aHR0cDovL2Jsb2cuY3Nkbi5uZXQvY2hlbnhpYW9jaGFu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98" y="2157502"/>
            <a:ext cx="72009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2442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443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规范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27269" y="1288869"/>
            <a:ext cx="4891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不要返回纯文本，返回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数据格式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避免在 </a:t>
            </a:r>
            <a:r>
              <a:rPr lang="en-US" altLang="zh-CN" dirty="0"/>
              <a:t>URI </a:t>
            </a:r>
            <a:r>
              <a:rPr lang="zh-CN" altLang="en-US" dirty="0"/>
              <a:t>中使用</a:t>
            </a:r>
            <a:r>
              <a:rPr lang="zh-CN" altLang="en-US" dirty="0" smtClean="0"/>
              <a:t>动词，建议使用复数名词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正确使用</a:t>
            </a:r>
            <a:r>
              <a:rPr lang="zh-CN" altLang="fr-FR" dirty="0" smtClean="0"/>
              <a:t> </a:t>
            </a:r>
            <a:r>
              <a:rPr lang="fr-FR" altLang="zh-CN" dirty="0"/>
              <a:t>status </a:t>
            </a:r>
            <a:r>
              <a:rPr lang="fr-FR" altLang="zh-CN" dirty="0" smtClean="0"/>
              <a:t>code</a:t>
            </a:r>
            <a:endParaRPr lang="fr-FR" altLang="zh-CN" dirty="0" smtClean="0"/>
          </a:p>
          <a:p>
            <a:pPr marL="342900" indent="-342900">
              <a:buFont typeface="+mj-lt"/>
              <a:buAutoNum type="arabicPeriod"/>
            </a:pPr>
            <a:endParaRPr lang="fr-FR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基于安全考虑，不要使用 </a:t>
            </a:r>
            <a:r>
              <a:rPr lang="en-US" altLang="zh-CN" dirty="0" smtClean="0"/>
              <a:t>403 Status Code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fr-FR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fr-FR" altLang="zh-CN" dirty="0" smtClean="0"/>
              <a:t>URI </a:t>
            </a:r>
            <a:r>
              <a:rPr lang="zh-CN" altLang="en-US" dirty="0" smtClean="0"/>
              <a:t>后面不要添加</a:t>
            </a:r>
            <a:r>
              <a:rPr lang="zh-CN" altLang="en-US" dirty="0"/>
              <a:t>尾部斜</a:t>
            </a:r>
            <a:r>
              <a:rPr lang="zh-CN" altLang="en-US" dirty="0" smtClean="0"/>
              <a:t>杠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1414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1415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优缺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929810" y="1557338"/>
            <a:ext cx="9079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优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对于系统本身耦合性低，调用者不再需要了解接口内部处理和实现细节提升</a:t>
            </a:r>
            <a:r>
              <a:rPr lang="zh-CN" altLang="en-US" sz="1600" dirty="0" smtClean="0"/>
              <a:t>系统可维护性和持续交付能力 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重复使用了一些 </a:t>
            </a:r>
            <a:r>
              <a:rPr lang="en-US" altLang="zh-CN" sz="1600" dirty="0"/>
              <a:t>http </a:t>
            </a:r>
            <a:r>
              <a:rPr lang="zh-CN" altLang="en-US" sz="1600" dirty="0"/>
              <a:t>协议中的已定义好的部分状态动词，增强语义</a:t>
            </a:r>
            <a:r>
              <a:rPr lang="zh-CN" altLang="en-US" sz="1600" dirty="0" smtClean="0"/>
              <a:t>表现力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便于版本演变和管理</a:t>
            </a:r>
            <a:r>
              <a:rPr lang="en-US" altLang="zh-CN" sz="1600" dirty="0" smtClean="0"/>
              <a:t>	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</a:t>
            </a:r>
            <a:endParaRPr lang="zh-CN" altLang="en-US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返回的数据冗余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模型组装，依赖多个请求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1" cstate="screen"/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303" y="3237234"/>
            <a:ext cx="557212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GraphQL</a:t>
            </a:r>
            <a:endParaRPr lang="en-US" altLang="zh-CN" sz="3600" dirty="0" err="1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2"/>
              </a:rPr>
              <a:t>http://graphql.cn/graphql-js/language/#source</a:t>
            </a:r>
            <a:endParaRPr lang="en-US" altLang="zh-CN" sz="3600" dirty="0" err="1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400" u="sng" dirty="0" err="1" smtClean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3"/>
              </a:rPr>
              <a:t>http://graphql.cn/</a:t>
            </a:r>
            <a:endParaRPr lang="en-US" altLang="zh-CN" sz="1400" u="sng" dirty="0" err="1" smtClean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hlinkClick r:id="rId3"/>
            </a:endParaRPr>
          </a:p>
          <a:p>
            <a:pPr algn="ctr"/>
            <a:endParaRPr lang="en-US" altLang="zh-CN" sz="1400" u="sng" dirty="0" err="1" smtClean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hlinkClick r:id="rId3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446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446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916555" y="1557655"/>
            <a:ext cx="9158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GraphQL 是一个用于 API 的查询语言，是一个使用基于类型系统来执行查询的服务端运行时（类型系统由你的数据定义）。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GraphQL 并没有和任何特定数据库或者存储引擎绑定，而是依靠你现有的代码和数据支撑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/>
          <p:nvPr/>
        </p:nvGrpSpPr>
        <p:grpSpPr bwMode="auto">
          <a:xfrm>
            <a:off x="-125730" y="-3556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类型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4955" y="612140"/>
            <a:ext cx="817499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zh-CN" altLang="en-US"/>
              <a:t>默认标量类型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Int </a:t>
            </a:r>
            <a:r>
              <a:rPr lang="zh-CN" altLang="en-US"/>
              <a:t>有符合的</a:t>
            </a:r>
            <a:r>
              <a:rPr lang="en-US" altLang="zh-CN"/>
              <a:t>32</a:t>
            </a:r>
            <a:r>
              <a:rPr lang="zh-CN" altLang="en-US"/>
              <a:t>位整型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Float </a:t>
            </a:r>
            <a:r>
              <a:rPr lang="zh-CN" altLang="en-US"/>
              <a:t>有符合的双精度浮点型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String  UTF-8</a:t>
            </a:r>
            <a:r>
              <a:rPr lang="zh-CN" altLang="en-US"/>
              <a:t>字符串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Boolean </a:t>
            </a:r>
            <a:r>
              <a:rPr lang="zh-CN" altLang="en-US"/>
              <a:t>布尔型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ID 常用于获取数据的唯一标志，或缓存的键值，它也会被序列化为String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zh-CN" altLang="en-US"/>
              <a:t>通过 scalar 可以自定义标量类型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/>
          <p:nvPr/>
        </p:nvGrpSpPr>
        <p:grpSpPr bwMode="auto">
          <a:xfrm>
            <a:off x="-125730" y="-3556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类型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4955" y="612140"/>
            <a:ext cx="461772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/>
              <a:t>枚举</a:t>
            </a:r>
            <a:endParaRPr lang="zh-CN" altLang="en-US"/>
          </a:p>
          <a:p>
            <a:pPr marL="457200" lvl="1" indent="0" algn="l">
              <a:buNone/>
            </a:pPr>
            <a:r>
              <a:rPr lang="en-US" altLang="zh-CN"/>
              <a:t>enum Role{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/>
              <a:t>	Admin,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/>
              <a:t>	Normal	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列表</a:t>
            </a:r>
            <a:endParaRPr lang="zh-CN" altLang="en-US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[String]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>
                <a:sym typeface="+mn-ea"/>
              </a:rPr>
              <a:t>非空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>
                <a:sym typeface="+mn-ea"/>
              </a:rPr>
              <a:t>[string ]! </a:t>
            </a:r>
            <a:r>
              <a:rPr lang="zh-CN" altLang="en-US">
                <a:sym typeface="+mn-ea"/>
              </a:rPr>
              <a:t>列表不能为空，子项可为空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>
                <a:sym typeface="+mn-ea"/>
              </a:rPr>
              <a:t>[string !]  </a:t>
            </a:r>
            <a:r>
              <a:rPr lang="zh-CN" altLang="en-US">
                <a:sym typeface="+mn-ea"/>
              </a:rPr>
              <a:t>列表可为空，子项不能为空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>
                <a:sym typeface="+mn-ea"/>
              </a:rPr>
              <a:t>[string !]!  </a:t>
            </a:r>
            <a:r>
              <a:rPr lang="zh-CN" altLang="en-US">
                <a:sym typeface="+mn-ea"/>
              </a:rPr>
              <a:t>列表和子项都不能为空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接口</a:t>
            </a:r>
            <a:endParaRPr lang="zh-CN" altLang="en-US"/>
          </a:p>
          <a:p>
            <a:pPr marL="457200" lvl="1" indent="0" algn="l">
              <a:buNone/>
            </a:pPr>
            <a:r>
              <a:rPr lang="zh-CN" altLang="en-US"/>
              <a:t>interface </a:t>
            </a:r>
            <a:r>
              <a:rPr lang="en-US" altLang="zh-CN"/>
              <a:t>User{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对象</a:t>
            </a:r>
            <a:endParaRPr lang="zh-CN" altLang="en-US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type AdminUser implements User{</a:t>
            </a:r>
            <a:endParaRPr lang="en-US" altLang="zh-CN">
              <a:sym typeface="+mn-ea"/>
            </a:endParaRPr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457200" lvl="1" indent="0" algn="l">
              <a:buNone/>
            </a:pPr>
            <a:endParaRPr lang="zh-CN" altLang="en-US"/>
          </a:p>
          <a:p>
            <a:pPr marL="457200" lvl="1" indent="0" algn="l">
              <a:buNone/>
            </a:pP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/>
          <p:nvPr/>
        </p:nvGrpSpPr>
        <p:grpSpPr bwMode="auto">
          <a:xfrm>
            <a:off x="-125730" y="-3556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类型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4955" y="612140"/>
            <a:ext cx="92208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/>
              <a:t>输入类型</a:t>
            </a:r>
            <a:endParaRPr lang="zh-CN" altLang="en-US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input UserInput {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  name: String!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  firstName: String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联合类型</a:t>
            </a:r>
            <a:endParaRPr lang="zh-CN" altLang="en-US"/>
          </a:p>
          <a:p>
            <a:pPr marL="457200" lvl="1" indent="0" algn="l">
              <a:buNone/>
            </a:pPr>
            <a:r>
              <a:rPr lang="zh-CN" altLang="en-US"/>
              <a:t>union </a:t>
            </a:r>
            <a:r>
              <a:rPr lang="en-US" altLang="zh-CN"/>
              <a:t>User</a:t>
            </a:r>
            <a:r>
              <a:rPr lang="zh-CN" altLang="en-US"/>
              <a:t>Result = </a:t>
            </a:r>
            <a:r>
              <a:rPr lang="en-US" altLang="zh-CN"/>
              <a:t>AdminUser</a:t>
            </a:r>
            <a:r>
              <a:rPr lang="zh-CN" altLang="en-US"/>
              <a:t>| </a:t>
            </a:r>
            <a:r>
              <a:rPr lang="en-US" altLang="zh-CN"/>
              <a:t>NormaUser</a:t>
            </a:r>
            <a:endParaRPr lang="en-US" altLang="zh-CN"/>
          </a:p>
          <a:p>
            <a:pPr marL="457200" lvl="1" indent="0" algn="l">
              <a:buNone/>
            </a:pP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查询和变更类型</a:t>
            </a:r>
            <a:r>
              <a:rPr lang="en-US" altLang="zh-CN"/>
              <a:t>(每一个 GraphQL 服务都有一个 query 类型，可能有一个 mutation 类型</a:t>
            </a:r>
            <a:r>
              <a:rPr lang="zh-CN" altLang="en-US"/>
              <a:t>；除了作为 schema 的入口，Query 和 Mutation 类型与其它 GraphQL 对象类型别无二致，它们的字段也是一样的工作方式</a:t>
            </a:r>
            <a:r>
              <a:rPr lang="en-US" altLang="zh-CN"/>
              <a:t>)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query </a:t>
            </a:r>
            <a:r>
              <a:rPr lang="zh-CN" altLang="en-US"/>
              <a:t>查询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mutation </a:t>
            </a:r>
            <a:r>
              <a:rPr lang="zh-CN" altLang="en-US"/>
              <a:t>变更，用于创建、更新、删除数据</a:t>
            </a:r>
            <a:endParaRPr lang="zh-CN" altLang="en-US"/>
          </a:p>
          <a:p>
            <a:pPr marL="457200" lvl="1" indent="0" algn="l">
              <a:buNone/>
            </a:pPr>
            <a:endParaRPr lang="zh-CN" altLang="en-US"/>
          </a:p>
          <a:p>
            <a:pPr marL="457200" lvl="1" indent="0" algn="l">
              <a:buNone/>
            </a:pP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参数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253740" y="1500505"/>
            <a:ext cx="87014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+mj-lt"/>
              <a:buNone/>
            </a:pPr>
            <a:r>
              <a:rPr lang="en-US" altLang="zh-CN"/>
              <a:t>GraphQL 对象类型上的每一个字段都可能有零个或者多个参数</a:t>
            </a:r>
            <a:r>
              <a:rPr lang="zh-CN" altLang="en-US"/>
              <a:t>；入口的变量名要求以</a:t>
            </a:r>
            <a:r>
              <a:rPr lang="en-US" altLang="zh-CN"/>
              <a:t>'$'</a:t>
            </a:r>
            <a:r>
              <a:rPr lang="zh-CN" altLang="en-US"/>
              <a:t>开头，内部的传递无要求，可以设定默认值和 非空</a:t>
            </a:r>
            <a:r>
              <a:rPr lang="en-US" altLang="zh-CN"/>
              <a:t>(!)</a:t>
            </a:r>
            <a:r>
              <a:rPr lang="zh-CN" altLang="en-US"/>
              <a:t>。</a:t>
            </a:r>
            <a:endParaRPr lang="zh-CN" altLang="en-US"/>
          </a:p>
          <a:p>
            <a:pPr marL="0" indent="0" algn="l">
              <a:buFont typeface="+mj-lt"/>
              <a:buNone/>
            </a:pPr>
            <a:endParaRPr lang="zh-CN" altLang="en-US"/>
          </a:p>
          <a:p>
            <a:pPr marL="0" indent="0" algn="l">
              <a:buFont typeface="+mj-lt"/>
              <a:buNone/>
            </a:pPr>
            <a:r>
              <a:rPr lang="en-US" altLang="zh-CN"/>
              <a:t>query adminUser($roleId:Role){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	admin(roleId:</a:t>
            </a:r>
            <a:r>
              <a:rPr lang="en-US" altLang="zh-CN">
                <a:sym typeface="+mn-ea"/>
              </a:rPr>
              <a:t>$roleId</a:t>
            </a:r>
            <a:r>
              <a:rPr lang="en-US" altLang="zh-CN"/>
              <a:t>){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		name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		firstName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 algn="l">
              <a:buFont typeface="+mj-lt"/>
              <a:buNone/>
            </a:pPr>
            <a:endParaRPr lang="zh-CN" altLang="en-US"/>
          </a:p>
          <a:p>
            <a:pPr marL="0" indent="0" algn="l">
              <a:buFont typeface="+mj-lt"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组合 13"/>
          <p:cNvGrpSpPr/>
          <p:nvPr/>
        </p:nvGrpSpPr>
        <p:grpSpPr bwMode="auto">
          <a:xfrm>
            <a:off x="2144713" y="0"/>
            <a:ext cx="80962" cy="6858000"/>
            <a:chOff x="2144315" y="0"/>
            <a:chExt cx="81439" cy="6858000"/>
          </a:xfrm>
        </p:grpSpPr>
        <p:sp>
          <p:nvSpPr>
            <p:cNvPr id="9" name="椭圆 8"/>
            <p:cNvSpPr/>
            <p:nvPr/>
          </p:nvSpPr>
          <p:spPr bwMode="auto">
            <a:xfrm>
              <a:off x="2144315" y="1419225"/>
              <a:ext cx="81439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defTabSz="912495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2184236" y="0"/>
              <a:ext cx="0" cy="14192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184236" y="3000375"/>
              <a:ext cx="0" cy="38576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椭圆 17"/>
            <p:cNvSpPr/>
            <p:nvPr/>
          </p:nvSpPr>
          <p:spPr bwMode="auto">
            <a:xfrm>
              <a:off x="2144315" y="2919413"/>
              <a:ext cx="81439" cy="825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defTabSz="912495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0" name="文本框 6"/>
          <p:cNvSpPr txBox="1">
            <a:spLocks noChangeArrowheads="1"/>
          </p:cNvSpPr>
          <p:nvPr/>
        </p:nvSpPr>
        <p:spPr bwMode="auto">
          <a:xfrm>
            <a:off x="1865313" y="1538288"/>
            <a:ext cx="658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5236" name="图片 20"/>
          <p:cNvPicPr>
            <a:picLocks noChangeAspect="1"/>
          </p:cNvPicPr>
          <p:nvPr/>
        </p:nvPicPr>
        <p:blipFill>
          <a:blip r:embed="rId1" cstate="screen"/>
          <a:srcRect l="25368" b="7591"/>
          <a:stretch>
            <a:fillRect/>
          </a:stretch>
        </p:blipFill>
        <p:spPr bwMode="auto">
          <a:xfrm>
            <a:off x="0" y="709613"/>
            <a:ext cx="4965700" cy="61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 bwMode="auto">
          <a:xfrm>
            <a:off x="2871788" y="1819275"/>
            <a:ext cx="1398547" cy="382550"/>
            <a:chOff x="1629" y="2412"/>
            <a:chExt cx="2202" cy="601"/>
          </a:xfrm>
        </p:grpSpPr>
        <p:sp>
          <p:nvSpPr>
            <p:cNvPr id="95254" name="文本框 20"/>
            <p:cNvSpPr txBox="1">
              <a:spLocks noChangeArrowheads="1"/>
            </p:cNvSpPr>
            <p:nvPr/>
          </p:nvSpPr>
          <p:spPr bwMode="auto">
            <a:xfrm>
              <a:off x="1629" y="2412"/>
              <a:ext cx="1584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RP</a:t>
              </a:r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C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346" y="2494"/>
              <a:ext cx="485" cy="4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57" name="文本框 23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879725" y="3384280"/>
            <a:ext cx="1390475" cy="373874"/>
            <a:chOff x="1641" y="2424"/>
            <a:chExt cx="2189" cy="591"/>
          </a:xfrm>
        </p:grpSpPr>
        <p:sp>
          <p:nvSpPr>
            <p:cNvPr id="95250" name="文本框 26"/>
            <p:cNvSpPr txBox="1">
              <a:spLocks noChangeArrowheads="1"/>
            </p:cNvSpPr>
            <p:nvPr/>
          </p:nvSpPr>
          <p:spPr bwMode="auto">
            <a:xfrm>
              <a:off x="1641" y="2424"/>
              <a:ext cx="2011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err="1" smtClean="0">
                  <a:latin typeface="幼圆" panose="02010509060101010101" pitchFamily="49" charset="-122"/>
                  <a:ea typeface="幼圆" panose="02010509060101010101" pitchFamily="49" charset="-122"/>
                </a:rPr>
                <a:t>GraphQL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53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2879725" y="4221347"/>
            <a:ext cx="1390475" cy="374297"/>
            <a:chOff x="1641" y="2424"/>
            <a:chExt cx="2189" cy="589"/>
          </a:xfrm>
        </p:grpSpPr>
        <p:sp>
          <p:nvSpPr>
            <p:cNvPr id="95246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End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345" y="2494"/>
              <a:ext cx="485" cy="4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49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95241" name="图片 9318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791450" y="1833563"/>
            <a:ext cx="3935413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2879725" y="2546715"/>
            <a:ext cx="1390475" cy="372609"/>
            <a:chOff x="1641" y="2424"/>
            <a:chExt cx="2189" cy="589"/>
          </a:xfrm>
        </p:grpSpPr>
        <p:sp>
          <p:nvSpPr>
            <p:cNvPr id="3" name="文本框 26"/>
            <p:cNvSpPr txBox="1">
              <a:spLocks noChangeArrowheads="1"/>
            </p:cNvSpPr>
            <p:nvPr/>
          </p:nvSpPr>
          <p:spPr bwMode="auto">
            <a:xfrm>
              <a:off x="1641" y="2424"/>
              <a:ext cx="2011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err="1" smtClean="0">
                  <a:latin typeface="幼圆" panose="02010509060101010101" pitchFamily="49" charset="-122"/>
                  <a:ea typeface="幼圆" panose="02010509060101010101" pitchFamily="49" charset="-122"/>
                </a:rPr>
                <a:t>RestFul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5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片段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20695" y="334645"/>
            <a:ext cx="70358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片段使你能够组织一组字段，然后在需要它们的的地方引入。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zh-CN" altLang="en-US"/>
              <a:t>普通片段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语法：fragment 片段名 on 字段来源对象或接口</a:t>
            </a:r>
            <a:r>
              <a:rPr lang="en-US" altLang="zh-CN"/>
              <a:t>{</a:t>
            </a:r>
            <a:endParaRPr lang="en-US" altLang="zh-CN"/>
          </a:p>
          <a:p>
            <a:pPr algn="l"/>
            <a:r>
              <a:rPr lang="en-US" altLang="zh-CN"/>
              <a:t>		</a:t>
            </a:r>
            <a:r>
              <a:rPr lang="zh-CN" altLang="en-US"/>
              <a:t>对象中的字段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例： </a:t>
            </a:r>
            <a:r>
              <a:rPr lang="en-US" altLang="zh-CN"/>
              <a:t>fragment userModel on User{</a:t>
            </a:r>
            <a:endParaRPr lang="en-US" altLang="zh-CN"/>
          </a:p>
          <a:p>
            <a:pPr algn="l"/>
            <a:r>
              <a:rPr lang="en-US" altLang="zh-CN"/>
              <a:t>		name</a:t>
            </a:r>
            <a:endParaRPr lang="en-US" altLang="zh-CN"/>
          </a:p>
          <a:p>
            <a:pPr algn="l"/>
            <a:r>
              <a:rPr lang="en-US" altLang="zh-CN"/>
              <a:t>		firstName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使用：</a:t>
            </a:r>
            <a:r>
              <a:rPr lang="en-US" altLang="zh-CN"/>
              <a:t>query  user{</a:t>
            </a:r>
            <a:endParaRPr lang="en-US" altLang="zh-CN"/>
          </a:p>
          <a:p>
            <a:pPr algn="l"/>
            <a:r>
              <a:rPr lang="en-US" altLang="zh-CN"/>
              <a:t>		adminUser(){</a:t>
            </a:r>
            <a:endParaRPr lang="en-US" altLang="zh-CN"/>
          </a:p>
          <a:p>
            <a:pPr algn="l"/>
            <a:r>
              <a:rPr lang="en-US" altLang="zh-CN"/>
              <a:t>			...</a:t>
            </a:r>
            <a:r>
              <a:rPr lang="en-US" altLang="zh-CN">
                <a:sym typeface="+mn-ea"/>
              </a:rPr>
              <a:t>userModel </a:t>
            </a:r>
            <a:endParaRPr lang="en-US" altLang="zh-CN"/>
          </a:p>
          <a:p>
            <a:pPr algn="l"/>
            <a:r>
              <a:rPr lang="en-US" altLang="zh-CN"/>
              <a:t>		}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normalUser(){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	...userModel 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}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特殊：片段中可以使用入口变量，变量名要求一致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片段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59480" y="386715"/>
            <a:ext cx="4747260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内联片段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适用内联类型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语法：</a:t>
            </a:r>
            <a:endParaRPr lang="zh-CN" altLang="en-US"/>
          </a:p>
          <a:p>
            <a:pPr algn="l"/>
            <a:r>
              <a:rPr lang="en-US" altLang="zh-CN"/>
              <a:t>	... on </a:t>
            </a:r>
            <a:r>
              <a:rPr lang="zh-CN" altLang="en-US"/>
              <a:t>对象或接口</a:t>
            </a:r>
            <a:r>
              <a:rPr lang="en-US" altLang="zh-CN"/>
              <a:t>{</a:t>
            </a:r>
            <a:endParaRPr lang="en-US" altLang="zh-CN"/>
          </a:p>
          <a:p>
            <a:pPr algn="l"/>
            <a:r>
              <a:rPr lang="en-US" altLang="zh-CN"/>
              <a:t>		</a:t>
            </a:r>
            <a:r>
              <a:rPr lang="zh-CN" altLang="en-US"/>
              <a:t>字段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示例：</a:t>
            </a:r>
            <a:endParaRPr lang="zh-CN" altLang="en-US"/>
          </a:p>
          <a:p>
            <a:pPr algn="l"/>
            <a:r>
              <a:rPr lang="en-US" altLang="zh-CN"/>
              <a:t>	query {</a:t>
            </a:r>
            <a:endParaRPr lang="en-US" altLang="zh-CN"/>
          </a:p>
          <a:p>
            <a:pPr algn="l"/>
            <a:r>
              <a:rPr lang="en-US" altLang="zh-CN"/>
              <a:t>		searchUser($roleId:Role){</a:t>
            </a:r>
            <a:endParaRPr lang="en-US" altLang="zh-CN"/>
          </a:p>
          <a:p>
            <a:pPr algn="l"/>
            <a:r>
              <a:rPr lang="en-US" altLang="zh-CN"/>
              <a:t>			...on AdminUser{</a:t>
            </a:r>
            <a:endParaRPr lang="en-US" altLang="zh-CN"/>
          </a:p>
          <a:p>
            <a:pPr algn="l"/>
            <a:r>
              <a:rPr lang="en-US" altLang="zh-CN"/>
              <a:t>				name</a:t>
            </a:r>
            <a:endParaRPr lang="en-US" altLang="zh-CN"/>
          </a:p>
          <a:p>
            <a:pPr algn="l"/>
            <a:r>
              <a:rPr lang="en-US" altLang="zh-CN"/>
              <a:t>			}</a:t>
            </a:r>
            <a:endParaRPr lang="en-US" altLang="zh-CN"/>
          </a:p>
          <a:p>
            <a:pPr algn="l"/>
            <a:r>
              <a:rPr lang="en-US" altLang="zh-CN"/>
              <a:t>			... on NormalUser{</a:t>
            </a:r>
            <a:br>
              <a:rPr lang="en-US" altLang="zh-CN"/>
            </a:br>
            <a:r>
              <a:rPr lang="en-US" altLang="zh-CN"/>
              <a:t>				firstName</a:t>
            </a:r>
            <a:endParaRPr lang="en-US" altLang="zh-CN"/>
          </a:p>
          <a:p>
            <a:pPr algn="l"/>
            <a:r>
              <a:rPr lang="en-US" altLang="zh-CN"/>
              <a:t>			}</a:t>
            </a:r>
            <a:endParaRPr lang="en-US" altLang="zh-CN"/>
          </a:p>
          <a:p>
            <a:pPr algn="l"/>
            <a:r>
              <a:rPr lang="en-US" altLang="zh-CN"/>
              <a:t>		}	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指令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65855" y="824230"/>
            <a:ext cx="500570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@include </a:t>
            </a:r>
            <a:r>
              <a:rPr lang="zh-CN" altLang="en-US"/>
              <a:t>当条件成立时，查询此字段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@skip </a:t>
            </a:r>
            <a:r>
              <a:rPr lang="zh-CN" altLang="en-US"/>
              <a:t>当条件成立时，不查询此字段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使用：</a:t>
            </a:r>
            <a:r>
              <a:rPr lang="en-US" altLang="zh-CN"/>
              <a:t>query User($isAdmin:Boolean){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user(){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resource @include(if:$isAdmin){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name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}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1385" y="492950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可以想想：指令可以作用在基础标量上吗？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6509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6510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优缺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70555" y="1500505"/>
            <a:ext cx="80759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优</a:t>
            </a:r>
            <a:endParaRPr lang="en-US" altLang="zh-CN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网络开销低，可以在单一请求中获取REST中使用多条请求获取的资源</a:t>
            </a:r>
            <a:r>
              <a:rPr lang="zh-CN" altLang="en-US" dirty="0" smtClean="0">
                <a:sym typeface="+mn-ea"/>
              </a:rPr>
              <a:t> </a:t>
            </a:r>
            <a:endParaRPr lang="en-US" altLang="zh-CN" dirty="0" smtClean="0"/>
          </a:p>
          <a:p>
            <a:pPr marL="798830" lvl="1" indent="-342900">
              <a:buFont typeface="+mj-lt"/>
              <a:buAutoNum type="arabicPeriod"/>
            </a:pPr>
            <a:r>
              <a:rPr dirty="0">
                <a:sym typeface="+mn-ea"/>
              </a:rPr>
              <a:t>强类型Schema（约束意味着可以根据规范形成文档、IDE、错误提示等生态工具）</a:t>
            </a:r>
            <a:endParaRPr dirty="0">
              <a:sym typeface="+mn-ea"/>
            </a:endParaRPr>
          </a:p>
          <a:p>
            <a:pPr marL="79883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特别适合图状数据结构的业务场景</a:t>
            </a:r>
            <a:r>
              <a:rPr lang="en-US" altLang="zh-CN" dirty="0" smtClean="0">
                <a:sym typeface="+mn-ea"/>
              </a:rPr>
              <a:t>	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缺</a:t>
            </a:r>
            <a:endParaRPr lang="zh-CN" altLang="en-US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本身的语法相比较REST和RPC均复杂一些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学习成本高</a:t>
            </a:r>
            <a:endParaRPr lang="zh-CN" altLang="en-US" dirty="0" smtClean="0">
              <a:sym typeface="+mn-ea"/>
            </a:endParaRPr>
          </a:p>
          <a:p>
            <a:pPr marL="79883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实现方面需要配套 Caching 以解决性能瓶颈</a:t>
            </a:r>
            <a:endParaRPr lang="zh-CN" altLang="en-US" dirty="0" smtClean="0">
              <a:sym typeface="+mn-ea"/>
            </a:endParaRPr>
          </a:p>
          <a:p>
            <a:pPr marL="798830" lvl="1" indent="-342900">
              <a:buFont typeface="+mj-lt"/>
              <a:buAutoNum type="arabicPeriod"/>
            </a:pP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6509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6510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选择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90595" y="709295"/>
            <a:ext cx="61601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en-US" altLang="zh-CN"/>
              <a:t>RPC (Command or Action API,Internal Micro Services API)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面向动作或者指令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仅需要简单的交互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消息密集型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对系统性能有较高要求</a:t>
            </a:r>
            <a:endParaRPr lang="en-US" altLang="zh-CN"/>
          </a:p>
          <a:p>
            <a:pPr marL="342900" indent="-342900" algn="l">
              <a:buAutoNum type="arabicPeriod"/>
            </a:pPr>
            <a:r>
              <a:rPr lang="en-US" altLang="zh-CN"/>
              <a:t>RestFul(Management API,Micro Services API)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>
                <a:sym typeface="+mn-ea"/>
              </a:rPr>
              <a:t>关注于对象与资源</a:t>
            </a:r>
            <a:endParaRPr lang="en-US" altLang="zh-CN">
              <a:sym typeface="+mn-ea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ym typeface="+mn-ea"/>
              </a:rPr>
              <a:t>会有多种不同的客户端</a:t>
            </a:r>
            <a:endParaRPr lang="en-US" altLang="zh-CN">
              <a:sym typeface="+mn-ea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ym typeface="+mn-ea"/>
              </a:rPr>
              <a:t>需要良好的可发现性和文档</a:t>
            </a:r>
            <a:endParaRPr lang="en-US" altLang="zh-CN">
              <a:sym typeface="+mn-ea"/>
            </a:endParaRPr>
          </a:p>
          <a:p>
            <a:pPr marL="800100" lvl="1" indent="-342900" algn="l">
              <a:buAutoNum type="arabicPeriod"/>
            </a:pPr>
            <a:r>
              <a:rPr lang="en-US" altLang="zh-CN"/>
              <a:t>期望系统开销较低</a:t>
            </a:r>
            <a:endParaRPr lang="en-US" altLang="zh-CN"/>
          </a:p>
          <a:p>
            <a:pPr marL="342900" indent="-342900" algn="l">
              <a:buAutoNum type="arabicPeriod"/>
            </a:pPr>
            <a:r>
              <a:rPr lang="en-US" altLang="zh-CN"/>
              <a:t>GraphQL(Data or Mobile API)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数据类型是具有图状的特点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希望对于高延迟场景可以有更好的优化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49750" y="6436360"/>
            <a:ext cx="4203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https://segmentfault.com/a/1190000013961872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04135" y="4830445"/>
            <a:ext cx="86455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</a:t>
            </a:r>
            <a:r>
              <a:rPr lang="en-US" altLang="zh-CN"/>
              <a:t>	</a:t>
            </a:r>
            <a:r>
              <a:rPr lang="zh-CN" altLang="en-US"/>
              <a:t>耦合性	约束性	复杂度	缓存</a:t>
            </a:r>
            <a:r>
              <a:rPr lang="en-US" altLang="zh-CN"/>
              <a:t>	</a:t>
            </a:r>
            <a:r>
              <a:rPr lang="zh-CN" altLang="en-US"/>
              <a:t>可发现性</a:t>
            </a:r>
            <a:r>
              <a:rPr lang="en-US" altLang="zh-CN"/>
              <a:t>	</a:t>
            </a:r>
            <a:r>
              <a:rPr lang="zh-CN" altLang="en-US"/>
              <a:t>版本控制</a:t>
            </a:r>
            <a:r>
              <a:rPr lang="zh-CN" altLang="en-US">
                <a:sym typeface="+mn-ea"/>
              </a:rPr>
              <a:t>	</a:t>
            </a:r>
            <a:endParaRPr lang="zh-CN" altLang="en-US"/>
          </a:p>
          <a:p>
            <a:r>
              <a:rPr lang="zh-CN" altLang="en-US"/>
              <a:t>RPC(Function)	high	medium	low	custom	bad	</a:t>
            </a:r>
            <a:r>
              <a:rPr lang="en-US" altLang="zh-CN"/>
              <a:t>	</a:t>
            </a:r>
            <a:r>
              <a:rPr lang="zh-CN" altLang="en-US"/>
              <a:t>hard</a:t>
            </a:r>
            <a:endParaRPr lang="zh-CN" altLang="en-US"/>
          </a:p>
          <a:p>
            <a:r>
              <a:rPr lang="zh-CN" altLang="en-US"/>
              <a:t>REST(Resource)	low	low	low	http	good	</a:t>
            </a:r>
            <a:r>
              <a:rPr lang="en-US" altLang="zh-CN"/>
              <a:t>	</a:t>
            </a:r>
            <a:r>
              <a:rPr lang="zh-CN" altLang="en-US"/>
              <a:t>easy</a:t>
            </a:r>
            <a:endParaRPr lang="zh-CN" altLang="en-US"/>
          </a:p>
          <a:p>
            <a:r>
              <a:rPr lang="zh-CN" altLang="en-US"/>
              <a:t>GraphQL(Query)	medium	high	medium	custom	good	</a:t>
            </a:r>
            <a:r>
              <a:rPr lang="en-US" altLang="zh-CN"/>
              <a:t>	</a:t>
            </a:r>
            <a:r>
              <a:rPr lang="zh-CN" altLang="en-US"/>
              <a:t>???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6498273" y="2879725"/>
            <a:ext cx="13131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1860" name="直接连接符 6"/>
          <p:cNvCxnSpPr/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1861" name="图片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1" cstate="screen"/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247394"/>
            <a:ext cx="5572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RP</a:t>
            </a:r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endParaRPr lang="en-US" altLang="zh-CN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2884" y="2298968"/>
            <a:ext cx="9291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RPC</a:t>
            </a:r>
            <a:r>
              <a:rPr lang="zh-CN" altLang="en-US" sz="1600" dirty="0"/>
              <a:t>（</a:t>
            </a:r>
            <a:r>
              <a:rPr lang="en-US" altLang="zh-CN" sz="1600" dirty="0"/>
              <a:t>Remote Procedure Call</a:t>
            </a:r>
            <a:r>
              <a:rPr lang="zh-CN" altLang="en-US" sz="1600" dirty="0"/>
              <a:t>）</a:t>
            </a:r>
            <a:r>
              <a:rPr lang="en-US" altLang="zh-CN" sz="1600" dirty="0"/>
              <a:t>—</a:t>
            </a:r>
            <a:r>
              <a:rPr lang="zh-CN" altLang="en-US" sz="1600" dirty="0"/>
              <a:t>远程过程调用，它是一种通过网络从远程计算机程序上请求服务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而</a:t>
            </a:r>
            <a:r>
              <a:rPr lang="zh-CN" altLang="en-US" sz="1600" dirty="0"/>
              <a:t>不需要了解</a:t>
            </a:r>
            <a:r>
              <a:rPr lang="zh-CN" altLang="en-US" sz="1600" dirty="0" smtClean="0"/>
              <a:t>底层</a:t>
            </a:r>
            <a:r>
              <a:rPr lang="zh-CN" altLang="en-US" sz="1600" dirty="0"/>
              <a:t>网络技术的</a:t>
            </a:r>
            <a:r>
              <a:rPr lang="zh-CN" altLang="en-US" sz="1600" dirty="0" smtClean="0"/>
              <a:t>协议。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RPC</a:t>
            </a:r>
            <a:r>
              <a:rPr lang="zh-CN" altLang="en-US" sz="1600" dirty="0"/>
              <a:t>协议假定某些传输协议的存在，如</a:t>
            </a:r>
            <a:r>
              <a:rPr lang="en-US" altLang="zh-CN" sz="1600" dirty="0"/>
              <a:t>TCP</a:t>
            </a:r>
            <a:r>
              <a:rPr lang="zh-CN" altLang="en-US" sz="1600" dirty="0"/>
              <a:t>或</a:t>
            </a:r>
            <a:r>
              <a:rPr lang="en-US" altLang="zh-CN" sz="1600" dirty="0"/>
              <a:t>UDP</a:t>
            </a:r>
            <a:r>
              <a:rPr lang="zh-CN" altLang="en-US" sz="1600" dirty="0" smtClean="0"/>
              <a:t>，为</a:t>
            </a:r>
            <a:r>
              <a:rPr lang="zh-CN" altLang="en-US" sz="1600" dirty="0"/>
              <a:t>通信程序之间携带信息数据。在</a:t>
            </a:r>
            <a:r>
              <a:rPr lang="en-US" altLang="zh-CN" sz="1600" dirty="0"/>
              <a:t>OSI</a:t>
            </a:r>
            <a:r>
              <a:rPr lang="zh-CN" altLang="en-US" sz="1600" dirty="0" smtClean="0"/>
              <a:t>网络通信</a:t>
            </a:r>
            <a:r>
              <a:rPr lang="zh-CN" altLang="en-US" sz="1600" dirty="0"/>
              <a:t>模型中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RPC</a:t>
            </a:r>
            <a:r>
              <a:rPr lang="zh-CN" altLang="en-US" sz="1600" dirty="0"/>
              <a:t>跨越了传输层和应用层。</a:t>
            </a:r>
            <a:r>
              <a:rPr lang="en-US" altLang="zh-CN" sz="1600" dirty="0"/>
              <a:t>RPC</a:t>
            </a:r>
            <a:r>
              <a:rPr lang="zh-CN" altLang="en-US" sz="1600" dirty="0"/>
              <a:t>使得开发包括网络分布式多程序在内的应用程序更加</a:t>
            </a:r>
            <a:r>
              <a:rPr lang="zh-CN" altLang="en-US" sz="1600" dirty="0" smtClean="0"/>
              <a:t>容易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一般</a:t>
            </a:r>
            <a:r>
              <a:rPr lang="zh-CN" altLang="en-US" sz="1600" dirty="0"/>
              <a:t>用来实现部署在不同机器上的系统之间的方法调用，使得程序能够像访问本地系统资源一样，通过网络传输去访问远端系统资源。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原理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71330" y="1688089"/>
            <a:ext cx="3517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		</a:t>
            </a:r>
            <a:endParaRPr lang="en-US" altLang="zh-CN" sz="1600" b="1" dirty="0"/>
          </a:p>
        </p:txBody>
      </p:sp>
      <p:pic>
        <p:nvPicPr>
          <p:cNvPr id="1026" name="Picture 2" descr="http://static.oschina.net/uploads/space/2016/0714/102634_AAIe_22433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75" y="4926"/>
            <a:ext cx="6819105" cy="407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440405" y="4174144"/>
            <a:ext cx="86630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服务消费方（</a:t>
            </a:r>
            <a:r>
              <a:rPr lang="en-US" altLang="zh-CN" dirty="0"/>
              <a:t>client</a:t>
            </a:r>
            <a:r>
              <a:rPr lang="zh-CN" altLang="en-US" dirty="0"/>
              <a:t>）调用以本地调用方式调用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client </a:t>
            </a:r>
            <a:r>
              <a:rPr lang="en-US" altLang="zh-CN" dirty="0"/>
              <a:t>stub</a:t>
            </a:r>
            <a:r>
              <a:rPr lang="zh-CN" altLang="en-US" dirty="0"/>
              <a:t>接收到调用后负责将方法、参数等组装成能够进行网络传输的消息</a:t>
            </a:r>
            <a:r>
              <a:rPr lang="zh-CN" altLang="en-US" dirty="0" smtClean="0"/>
              <a:t>体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client </a:t>
            </a:r>
            <a:r>
              <a:rPr lang="en-US" altLang="zh-CN" dirty="0"/>
              <a:t>stub</a:t>
            </a:r>
            <a:r>
              <a:rPr lang="zh-CN" altLang="en-US" dirty="0"/>
              <a:t>找到服务地址，并将</a:t>
            </a:r>
            <a:r>
              <a:rPr lang="zh-CN" altLang="en-US" dirty="0" smtClean="0"/>
              <a:t>消息发送</a:t>
            </a:r>
            <a:r>
              <a:rPr lang="zh-CN" altLang="en-US" dirty="0"/>
              <a:t>到服务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 </a:t>
            </a:r>
            <a:r>
              <a:rPr lang="en-US" altLang="zh-CN" dirty="0"/>
              <a:t>stub</a:t>
            </a:r>
            <a:r>
              <a:rPr lang="zh-CN" altLang="en-US" dirty="0"/>
              <a:t>收到消息后进行</a:t>
            </a:r>
            <a:r>
              <a:rPr lang="zh-CN" altLang="en-US" dirty="0" smtClean="0"/>
              <a:t>解码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 </a:t>
            </a:r>
            <a:r>
              <a:rPr lang="en-US" altLang="zh-CN" dirty="0"/>
              <a:t>stub</a:t>
            </a:r>
            <a:r>
              <a:rPr lang="zh-CN" altLang="en-US" dirty="0"/>
              <a:t>根据解码结果调用本地的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本地</a:t>
            </a:r>
            <a:r>
              <a:rPr lang="zh-CN" altLang="en-US" dirty="0"/>
              <a:t>服务执行并将结果返回给</a:t>
            </a:r>
            <a:r>
              <a:rPr lang="en-US" altLang="zh-CN" dirty="0"/>
              <a:t>server </a:t>
            </a:r>
            <a:r>
              <a:rPr lang="en-US" altLang="zh-CN" dirty="0" smtClean="0"/>
              <a:t>stub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 </a:t>
            </a:r>
            <a:r>
              <a:rPr lang="en-US" altLang="zh-CN" dirty="0"/>
              <a:t>stub</a:t>
            </a:r>
            <a:r>
              <a:rPr lang="zh-CN" altLang="en-US" dirty="0"/>
              <a:t>将返回结果打包成消息并发送至消费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client </a:t>
            </a:r>
            <a:r>
              <a:rPr lang="en-US" altLang="zh-CN" dirty="0"/>
              <a:t>stub</a:t>
            </a:r>
            <a:r>
              <a:rPr lang="zh-CN" altLang="en-US" dirty="0"/>
              <a:t>接收到消息，并进行</a:t>
            </a:r>
            <a:r>
              <a:rPr lang="zh-CN" altLang="en-US" dirty="0" smtClean="0"/>
              <a:t>解码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服务</a:t>
            </a:r>
            <a:r>
              <a:rPr lang="zh-CN" altLang="en-US" dirty="0"/>
              <a:t>消费方得到最终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优缺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6708" y="709612"/>
            <a:ext cx="84405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优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提升系统可扩展性</a:t>
            </a:r>
            <a:r>
              <a:rPr lang="zh-CN" altLang="en-US" sz="1600" dirty="0" smtClean="0"/>
              <a:t>高性能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提升系统可维护性和持续交付能力 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实现系统高可用</a:t>
            </a:r>
            <a:r>
              <a:rPr lang="en-US" altLang="zh-CN" sz="1600" dirty="0" smtClean="0"/>
              <a:t>	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一个完善的</a:t>
            </a:r>
            <a:r>
              <a:rPr lang="en-US" altLang="zh-CN" sz="1600" dirty="0"/>
              <a:t>RPC</a:t>
            </a:r>
            <a:r>
              <a:rPr lang="zh-CN" altLang="en-US" sz="1600" dirty="0"/>
              <a:t>框架开发难度大</a:t>
            </a:r>
            <a:r>
              <a:rPr lang="en-US" altLang="zh-CN" sz="1600" dirty="0"/>
              <a:t>,</a:t>
            </a:r>
            <a:r>
              <a:rPr lang="zh-CN" altLang="en-US" sz="1600" dirty="0"/>
              <a:t>需要人员配置多 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 </a:t>
            </a:r>
            <a:r>
              <a:rPr lang="en-US" altLang="zh-CN" sz="1600" dirty="0"/>
              <a:t>RPC</a:t>
            </a:r>
            <a:r>
              <a:rPr lang="zh-CN" altLang="en-US" sz="1600" dirty="0"/>
              <a:t>框架调用成功率受限于网络</a:t>
            </a:r>
            <a:r>
              <a:rPr lang="zh-CN" altLang="en-US" sz="1600" dirty="0" smtClean="0"/>
              <a:t>状况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调用远程方法对初学者来说难度</a:t>
            </a:r>
            <a:r>
              <a:rPr lang="zh-CN" altLang="en-US" sz="1600" dirty="0" smtClean="0"/>
              <a:t>大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版本管理难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对于系统本身耦合性高</a:t>
            </a:r>
            <a:endParaRPr lang="zh-CN" altLang="en-US" sz="1600" dirty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因为</a:t>
            </a:r>
            <a:r>
              <a:rPr lang="en-US" altLang="zh-CN" sz="1600" dirty="0"/>
              <a:t>RPC</a:t>
            </a:r>
            <a:r>
              <a:rPr lang="zh-CN" altLang="en-US" sz="1600" dirty="0"/>
              <a:t>本身很简单、轻量，因此很容易造成 </a:t>
            </a:r>
            <a:r>
              <a:rPr lang="en-US" altLang="zh-CN" sz="1600" dirty="0"/>
              <a:t>function </a:t>
            </a:r>
            <a:r>
              <a:rPr lang="en-US" altLang="zh-CN" sz="1600" dirty="0" smtClean="0"/>
              <a:t>explosion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需要有详细的文档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1" cstate="screen"/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247394"/>
            <a:ext cx="5572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RestFul</a:t>
            </a:r>
            <a:endParaRPr lang="en-US" altLang="zh-CN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97386" y="1500188"/>
            <a:ext cx="9098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REST</a:t>
            </a:r>
            <a:r>
              <a:rPr lang="zh-CN" altLang="en-US" sz="1600" dirty="0"/>
              <a:t>全称是</a:t>
            </a:r>
            <a:r>
              <a:rPr lang="en-US" altLang="zh-CN" sz="1600" dirty="0"/>
              <a:t>Representational State Transfer</a:t>
            </a:r>
            <a:r>
              <a:rPr lang="zh-CN" altLang="en-US" sz="1600" dirty="0"/>
              <a:t>，中文意思是</a:t>
            </a:r>
            <a:r>
              <a:rPr lang="zh-CN" altLang="en-US" sz="1600" dirty="0" smtClean="0"/>
              <a:t>表述性</a:t>
            </a:r>
            <a:r>
              <a:rPr lang="zh-CN" altLang="en-US" sz="1600" dirty="0"/>
              <a:t>状态</a:t>
            </a:r>
            <a:r>
              <a:rPr lang="zh-CN" altLang="en-US" sz="1600" dirty="0" smtClean="0"/>
              <a:t>转移。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REST</a:t>
            </a:r>
            <a:r>
              <a:rPr lang="zh-CN" altLang="en-US" sz="1600" dirty="0"/>
              <a:t>指的是一组架构约束条件和</a:t>
            </a:r>
            <a:r>
              <a:rPr lang="zh-CN" altLang="en-US" sz="1600" dirty="0" smtClean="0"/>
              <a:t>原则</a:t>
            </a:r>
            <a:r>
              <a:rPr lang="zh-CN" altLang="en-US" sz="1600" dirty="0"/>
              <a:t>，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如果一个架构符合</a:t>
            </a:r>
            <a:r>
              <a:rPr lang="en-US" altLang="zh-CN" sz="1600" dirty="0"/>
              <a:t>REST</a:t>
            </a:r>
            <a:r>
              <a:rPr lang="zh-CN" altLang="en-US" sz="1600" dirty="0"/>
              <a:t>的约束条件和原则，我们就称它为</a:t>
            </a:r>
            <a:r>
              <a:rPr lang="en-US" altLang="zh-CN" sz="1600" dirty="0" err="1"/>
              <a:t>RESTful</a:t>
            </a:r>
            <a:r>
              <a:rPr lang="zh-CN" altLang="en-US" sz="1600" dirty="0"/>
              <a:t>架构</a:t>
            </a:r>
            <a:endParaRPr lang="en-US" altLang="zh-CN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797386" y="6523502"/>
            <a:ext cx="3964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附：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://www.runoob.com/w3cnote/restful-architecture.html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组合 8"/>
          <p:cNvGrpSpPr/>
          <p:nvPr/>
        </p:nvGrpSpPr>
        <p:grpSpPr bwMode="auto">
          <a:xfrm>
            <a:off x="-147638" y="0"/>
            <a:ext cx="4965701" cy="6858000"/>
            <a:chOff x="0" y="0"/>
            <a:chExt cx="4965700" cy="6858000"/>
          </a:xfrm>
        </p:grpSpPr>
        <p:pic>
          <p:nvPicPr>
            <p:cNvPr id="99380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9381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3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1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1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3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原则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297790" y="1788170"/>
            <a:ext cx="866930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对网络上所有的资源都有一</a:t>
            </a:r>
            <a:r>
              <a:rPr lang="zh-CN" altLang="en-US" dirty="0" smtClean="0"/>
              <a:t>个</a:t>
            </a:r>
            <a:r>
              <a:rPr lang="zh-CN" altLang="en-US" dirty="0"/>
              <a:t>统一资源</a:t>
            </a:r>
            <a:r>
              <a:rPr lang="zh-CN" altLang="en-US" b="1" dirty="0"/>
              <a:t>标志</a:t>
            </a:r>
            <a:r>
              <a:rPr lang="zh-CN" altLang="en-US" b="1" dirty="0" smtClean="0"/>
              <a:t>符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对资源的操作不会改变</a:t>
            </a:r>
            <a:r>
              <a:rPr lang="zh-CN" altLang="en-US" dirty="0" smtClean="0"/>
              <a:t>标识符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同一资源有多种表现形式（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 err="1"/>
              <a:t>json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所有操作都是无状态的</a:t>
            </a:r>
            <a:r>
              <a:rPr lang="zh-CN" altLang="en-US" dirty="0" smtClean="0"/>
              <a:t>（即所有</a:t>
            </a:r>
            <a:r>
              <a:rPr lang="zh-CN" altLang="en-US" dirty="0"/>
              <a:t>的资源，都可以通过</a:t>
            </a:r>
            <a:r>
              <a:rPr lang="en-US" altLang="zh-CN" dirty="0"/>
              <a:t>URI</a:t>
            </a:r>
            <a:r>
              <a:rPr lang="zh-CN" altLang="en-US" dirty="0"/>
              <a:t>定位，而且这个定位与其他资源无关，也不会因为其他资源的变化而改变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统一接口</a:t>
            </a:r>
            <a:endParaRPr lang="en-US" altLang="zh-CN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GET  </a:t>
            </a:r>
            <a:r>
              <a:rPr lang="zh-CN" altLang="en-US" sz="1600" dirty="0" smtClean="0"/>
              <a:t>获取资源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POST </a:t>
            </a:r>
            <a:r>
              <a:rPr lang="zh-CN" altLang="en-US" sz="1600" dirty="0" smtClean="0"/>
              <a:t>新建资源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PUT </a:t>
            </a:r>
            <a:r>
              <a:rPr lang="zh-CN" altLang="en-US" sz="1600" dirty="0" smtClean="0"/>
              <a:t>更新资源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DELETE </a:t>
            </a:r>
            <a:r>
              <a:rPr lang="zh-CN" altLang="en-US" sz="1600" dirty="0" smtClean="0"/>
              <a:t>删除资源</a:t>
            </a:r>
            <a:endParaRPr lang="zh-CN" altLang="en-US" sz="1600" dirty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9|1.7|0.6|0.6|0.6|0.6|0.6|0.2|0.1|0.1|0.2|0.2|0.4|0.3|0.2|0.3|0.4|0.6"/>
</p:tagLst>
</file>

<file path=ppt/tags/tag2.xml><?xml version="1.0" encoding="utf-8"?>
<p:tagLst xmlns:p="http://schemas.openxmlformats.org/presentationml/2006/main">
  <p:tag name="KSO_WM_DOC_GUID" val="{37978558-06a1-4a4c-b353-50ede64a2125}"/>
</p:tagLst>
</file>

<file path=ppt/theme/theme1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3254</Words>
  <Application>WPS 演示</Application>
  <PresentationFormat>宽屏</PresentationFormat>
  <Paragraphs>310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Calibri</vt:lpstr>
      <vt:lpstr>Calibri Light</vt:lpstr>
      <vt:lpstr>方正兰亭超细黑简体</vt:lpstr>
      <vt:lpstr>幼圆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黑色简洁蒲公英</dc:title>
  <dc:creator>第一PPT</dc:creator>
  <cp:keywords>www.1ppt.com</cp:keywords>
  <dc:description>www.1ppt.com</dc:description>
  <cp:lastModifiedBy>航゛ら</cp:lastModifiedBy>
  <cp:revision>151</cp:revision>
  <dcterms:created xsi:type="dcterms:W3CDTF">2014-12-22T08:14:00Z</dcterms:created>
  <dcterms:modified xsi:type="dcterms:W3CDTF">2019-03-17T04:48:48Z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  <property fmtid="{D5CDD505-2E9C-101B-9397-08002B2CF9AE}" pid="3" name="name">
    <vt:lpwstr>zPEg8nTYF159641.ppt</vt:lpwstr>
  </property>
  <property fmtid="{D5CDD505-2E9C-101B-9397-08002B2CF9AE}" pid="4" name="fileid">
    <vt:lpwstr>523738</vt:lpwstr>
  </property>
</Properties>
</file>