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9" r:id="rId6"/>
    <p:sldId id="263" r:id="rId7"/>
    <p:sldId id="265" r:id="rId8"/>
    <p:sldId id="264" r:id="rId9"/>
    <p:sldId id="267" r:id="rId10"/>
    <p:sldId id="268" r:id="rId11"/>
    <p:sldId id="259" r:id="rId12"/>
    <p:sldId id="270" r:id="rId13"/>
    <p:sldId id="261" r:id="rId14"/>
    <p:sldId id="283" r:id="rId15"/>
    <p:sldId id="281"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包含了</a:t>
            </a:r>
            <a:r>
              <a:rPr lang="en-US" altLang="zh-CN"/>
              <a:t>BERT</a:t>
            </a:r>
            <a:r>
              <a:rPr lang="zh-CN" altLang="en-US"/>
              <a:t>为基础的中文纠错模型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sz="5400">
                <a:latin typeface="Chalkboard Regular" panose="03050602040202020205" charset="0"/>
                <a:cs typeface="Chalkboard Regular" panose="03050602040202020205" charset="0"/>
              </a:rPr>
              <a:t>Chinese Spelling Correction</a:t>
            </a:r>
            <a:endParaRPr lang="en-US" sz="5400">
              <a:latin typeface="Chalkboard Regular" panose="03050602040202020205" charset="0"/>
              <a:cs typeface="Chalkboard Regular" panose="03050602040202020205" charset="0"/>
            </a:endParaRPr>
          </a:p>
        </p:txBody>
      </p:sp>
      <p:sp>
        <p:nvSpPr>
          <p:cNvPr id="3" name="Subtitle 2"/>
          <p:cNvSpPr>
            <a:spLocks noGrp="1"/>
          </p:cNvSpPr>
          <p:nvPr>
            <p:ph type="subTitle" idx="1"/>
          </p:nvPr>
        </p:nvSpPr>
        <p:spPr/>
        <p:txBody>
          <a:bodyPr/>
          <a:p>
            <a:r>
              <a:rPr lang="en-US">
                <a:latin typeface="Chalkboard Regular" panose="03050602040202020205" charset="0"/>
                <a:cs typeface="Chalkboard Regular" panose="03050602040202020205" charset="0"/>
              </a:rPr>
              <a:t>Review update @ December 14, 2021</a:t>
            </a:r>
            <a:endParaRPr lang="en-US">
              <a:latin typeface="Chalkboard Regular" panose="03050602040202020205" charset="0"/>
              <a:cs typeface="Chalkboard Regular" panose="03050602040202020205"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38145"/>
            <a:ext cx="10515600" cy="1325563"/>
          </a:xfrm>
        </p:spPr>
        <p:txBody>
          <a:bodyPr>
            <a:normAutofit fontScale="90000"/>
          </a:bodyPr>
          <a:p>
            <a:pPr algn="ctr"/>
            <a:r>
              <a:rPr lang="en-US" sz="2780">
                <a:latin typeface="Chalkboard" panose="03050602040202020205" charset="0"/>
                <a:cs typeface="Chalkboard" panose="03050602040202020205" charset="0"/>
              </a:rPr>
              <a:t>Notice how Faspell and SpellGCN both</a:t>
            </a:r>
            <a:br>
              <a:rPr lang="en-US" sz="2780">
                <a:latin typeface="Chalkboard" panose="03050602040202020205" charset="0"/>
                <a:cs typeface="Chalkboard" panose="03050602040202020205" charset="0"/>
              </a:rPr>
            </a:br>
            <a:r>
              <a:rPr lang="en-US" sz="2780">
                <a:latin typeface="Chalkboard" panose="03050602040202020205" charset="0"/>
                <a:cs typeface="Chalkboard" panose="03050602040202020205" charset="0"/>
              </a:rPr>
              <a:t>utilize expert knowledge from visual</a:t>
            </a:r>
            <a:br>
              <a:rPr lang="en-US" sz="2780">
                <a:latin typeface="Chalkboard" panose="03050602040202020205" charset="0"/>
                <a:cs typeface="Chalkboard" panose="03050602040202020205" charset="0"/>
              </a:rPr>
            </a:br>
            <a:r>
              <a:rPr lang="en-US" sz="2780">
                <a:latin typeface="Chalkboard" panose="03050602040202020205" charset="0"/>
                <a:cs typeface="Chalkboard" panose="03050602040202020205" charset="0"/>
              </a:rPr>
              <a:t>and phonological similarity. </a:t>
            </a:r>
            <a:br>
              <a:rPr lang="en-US" sz="2780">
                <a:latin typeface="Chalkboard" panose="03050602040202020205" charset="0"/>
                <a:cs typeface="Chalkboard" panose="03050602040202020205" charset="0"/>
              </a:rPr>
            </a:br>
            <a:br>
              <a:rPr lang="en-US" sz="2780">
                <a:latin typeface="Chalkboard" panose="03050602040202020205" charset="0"/>
                <a:cs typeface="Chalkboard" panose="03050602040202020205" charset="0"/>
              </a:rPr>
            </a:br>
            <a:r>
              <a:rPr lang="en-US" sz="2780">
                <a:latin typeface="Chalkboard" panose="03050602040202020205" charset="0"/>
                <a:cs typeface="Chalkboard" panose="03050602040202020205" charset="0"/>
              </a:rPr>
              <a:t>Their primary difference seems to be that Faspell first generates the candidates and then applies expert knowledge in selection, while SpellGCN applies extra knowledge directly when generating the candidates.</a:t>
            </a:r>
            <a:endParaRPr lang="en-US" sz="2780">
              <a:latin typeface="Chalkboard" panose="03050602040202020205" charset="0"/>
              <a:cs typeface="Chalkboard" panose="03050602040202020205"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225" y="146685"/>
            <a:ext cx="10515600" cy="1325563"/>
          </a:xfrm>
        </p:spPr>
        <p:txBody>
          <a:bodyPr/>
          <a:p>
            <a:r>
              <a:rPr lang="en-US">
                <a:solidFill>
                  <a:schemeClr val="accent5">
                    <a:lumMod val="40000"/>
                    <a:lumOff val="60000"/>
                  </a:schemeClr>
                </a:solidFill>
                <a:latin typeface="Chalkboard Regular" panose="03050602040202020205" charset="0"/>
                <a:cs typeface="Chalkboard Regular" panose="03050602040202020205" charset="0"/>
              </a:rPr>
              <a:t>BERT/</a:t>
            </a:r>
            <a:r>
              <a:rPr lang="en-US">
                <a:latin typeface="Chalkboard Regular" panose="03050602040202020205" charset="0"/>
                <a:cs typeface="Chalkboard Regular" panose="03050602040202020205" charset="0"/>
              </a:rPr>
              <a:t>Soft-masked BERT</a:t>
            </a:r>
            <a:endParaRPr lang="en-US">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a:xfrm>
            <a:off x="229235" y="1285875"/>
            <a:ext cx="11732895" cy="1423035"/>
          </a:xfrm>
        </p:spPr>
        <p:txBody>
          <a:bodyPr>
            <a:noAutofit/>
          </a:bodyPr>
          <a:p>
            <a:pPr marL="0" lvl="1" indent="0">
              <a:buNone/>
            </a:pPr>
            <a:r>
              <a:rPr lang="en-US" sz="1500">
                <a:latin typeface="Chalkboard Regular" panose="03050602040202020205" charset="0"/>
                <a:cs typeface="Chalkboard Regular" panose="03050602040202020205" charset="0"/>
                <a:sym typeface="+mn-ea"/>
              </a:rPr>
              <a:t>Spelling Error Correction with Soft-Masked BERT, </a:t>
            </a:r>
            <a:r>
              <a:rPr lang="en-US" sz="1500" b="1">
                <a:latin typeface="Chalkboard Bold" panose="03050602040202020205" charset="0"/>
                <a:cs typeface="Chalkboard Bold" panose="03050602040202020205" charset="0"/>
                <a:sym typeface="+mn-ea"/>
              </a:rPr>
              <a:t>ACL 2020, Bytedance AI lab</a:t>
            </a:r>
            <a:endParaRPr lang="en-US" altLang="zh-CN" sz="1500">
              <a:latin typeface="Chalkboard Regular" panose="03050602040202020205" charset="0"/>
              <a:cs typeface="Chalkboard Regular" panose="03050602040202020205" charset="0"/>
              <a:sym typeface="+mn-ea"/>
            </a:endParaRPr>
          </a:p>
          <a:p>
            <a:pPr marL="0" lvl="1" indent="0">
              <a:buNone/>
            </a:pPr>
            <a:endParaRPr lang="en-US" altLang="zh-CN" sz="1500">
              <a:latin typeface="Chalkboard Regular" panose="03050602040202020205" charset="0"/>
              <a:cs typeface="Chalkboard Regular" panose="03050602040202020205" charset="0"/>
              <a:sym typeface="+mn-ea"/>
            </a:endParaRPr>
          </a:p>
          <a:p>
            <a:pPr marL="0" lvl="1" indent="0">
              <a:buNone/>
            </a:pPr>
            <a:r>
              <a:rPr lang="en-US" altLang="zh-CN" sz="1500">
                <a:latin typeface="Chalkboard Regular" panose="03050602040202020205" charset="0"/>
                <a:cs typeface="Chalkboard Regular" panose="03050602040202020205" charset="0"/>
                <a:sym typeface="+mn-ea"/>
              </a:rPr>
              <a:t>Architecture: BERT on the right, error correction network (bi-directional GRU)</a:t>
            </a:r>
            <a:r>
              <a:rPr lang="zh-CN" altLang="en-US" sz="1500">
                <a:latin typeface="Chalkboard Regular" panose="03050602040202020205" charset="0"/>
                <a:cs typeface="Chalkboard Regular" panose="03050602040202020205" charset="0"/>
                <a:sym typeface="+mn-ea"/>
              </a:rPr>
              <a:t> </a:t>
            </a:r>
            <a:r>
              <a:rPr lang="en-US" altLang="zh-CN" sz="1500">
                <a:latin typeface="Chalkboard Regular" panose="03050602040202020205" charset="0"/>
                <a:cs typeface="Chalkboard Regular" panose="03050602040202020205" charset="0"/>
                <a:sym typeface="+mn-ea"/>
              </a:rPr>
              <a:t>on the left </a:t>
            </a:r>
            <a:endParaRPr lang="en-US" altLang="zh-CN" sz="1500">
              <a:latin typeface="Chalkboard Regular" panose="03050602040202020205" charset="0"/>
              <a:cs typeface="Chalkboard Regular" panose="03050602040202020205" charset="0"/>
              <a:sym typeface="+mn-ea"/>
            </a:endParaRPr>
          </a:p>
          <a:p>
            <a:pPr marL="0" lvl="1" indent="0">
              <a:buNone/>
            </a:pPr>
            <a:r>
              <a:rPr lang="en-US" altLang="zh-CN" sz="1500">
                <a:latin typeface="Chalkboard Regular" panose="03050602040202020205" charset="0"/>
                <a:cs typeface="Chalkboard Regular" panose="03050602040202020205" charset="0"/>
                <a:sym typeface="+mn-ea"/>
              </a:rPr>
              <a:t>Intuition*: Error correction capability of using vanilla fine-tuned BERT is not high enough, but once an error is detected, the model has a better chance to make a right correction. Therefore, error detection is done with a separate network. Masking the error also forces the model to learn the right context (but the error itself is omitted). </a:t>
            </a:r>
            <a:endParaRPr lang="en-US" altLang="zh-CN" sz="1500">
              <a:latin typeface="Chalkboard Regular" panose="03050602040202020205" charset="0"/>
              <a:cs typeface="Chalkboard Regular" panose="03050602040202020205" charset="0"/>
            </a:endParaRPr>
          </a:p>
          <a:p>
            <a:pPr marL="0" indent="0">
              <a:buNone/>
            </a:pPr>
            <a:endParaRPr lang="en-US" altLang="zh-CN" sz="1200">
              <a:latin typeface="Chalkboard Regular" panose="03050602040202020205" charset="0"/>
              <a:cs typeface="Chalkboard Regular" panose="03050602040202020205" charset="0"/>
            </a:endParaRPr>
          </a:p>
        </p:txBody>
      </p:sp>
      <p:pic>
        <p:nvPicPr>
          <p:cNvPr id="5" name="Picture 4" descr="Screen Shot 2021-12-13 at 7.42.21 AM"/>
          <p:cNvPicPr>
            <a:picLocks noChangeAspect="1"/>
          </p:cNvPicPr>
          <p:nvPr/>
        </p:nvPicPr>
        <p:blipFill>
          <a:blip r:embed="rId1"/>
          <a:stretch>
            <a:fillRect/>
          </a:stretch>
        </p:blipFill>
        <p:spPr>
          <a:xfrm>
            <a:off x="361950" y="2966720"/>
            <a:ext cx="6414135" cy="3658870"/>
          </a:xfrm>
          <a:prstGeom prst="rect">
            <a:avLst/>
          </a:prstGeom>
        </p:spPr>
      </p:pic>
      <p:sp>
        <p:nvSpPr>
          <p:cNvPr id="6" name="Content Placeholder 2"/>
          <p:cNvSpPr>
            <a:spLocks noGrp="1"/>
          </p:cNvSpPr>
          <p:nvPr/>
        </p:nvSpPr>
        <p:spPr>
          <a:xfrm>
            <a:off x="7854950" y="3698240"/>
            <a:ext cx="3568065" cy="1423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200">
                <a:latin typeface="Chalkboard Regular" panose="03050602040202020205" charset="0"/>
                <a:cs typeface="Chalkboard Regular" panose="03050602040202020205" charset="0"/>
              </a:rPr>
              <a:t>For this reason, I'd expect soft-masked BERT to be less performant than Faspell, but the soft-masked BERT paper shows otherwise...</a:t>
            </a:r>
            <a:endParaRPr lang="en-US" altLang="zh-CN" sz="1200">
              <a:latin typeface="Chalkboard Regular" panose="03050602040202020205" charset="0"/>
              <a:cs typeface="Chalkboard Regular" panose="03050602040202020205" charset="0"/>
            </a:endParaRPr>
          </a:p>
          <a:p>
            <a:pPr marL="0" indent="0">
              <a:buNone/>
            </a:pPr>
            <a:r>
              <a:rPr lang="en-US" altLang="zh-CN" sz="1200">
                <a:latin typeface="Chalkboard Regular" panose="03050602040202020205" charset="0"/>
                <a:cs typeface="Chalkboard Regular" panose="03050602040202020205" charset="0"/>
              </a:rPr>
              <a:t>Currently, there seems to be no comparison between soft-masked BERT and SpellGCN, since they are concurrent work...</a:t>
            </a:r>
            <a:endParaRPr lang="en-US" altLang="zh-CN" sz="1200">
              <a:latin typeface="Chalkboard Regular" panose="03050602040202020205" charset="0"/>
              <a:cs typeface="Chalkboard Regular" panose="03050602040202020205" charset="0"/>
            </a:endParaRPr>
          </a:p>
        </p:txBody>
      </p:sp>
      <p:cxnSp>
        <p:nvCxnSpPr>
          <p:cNvPr id="7" name="Straight Arrow Connector 6"/>
          <p:cNvCxnSpPr/>
          <p:nvPr/>
        </p:nvCxnSpPr>
        <p:spPr>
          <a:xfrm>
            <a:off x="7192010" y="2641600"/>
            <a:ext cx="1367155" cy="999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225" y="146685"/>
            <a:ext cx="10515600" cy="1325563"/>
          </a:xfrm>
        </p:spPr>
        <p:txBody>
          <a:bodyPr>
            <a:normAutofit fontScale="90000"/>
          </a:bodyPr>
          <a:p>
            <a:r>
              <a:rPr lang="en-US" sz="3335">
                <a:solidFill>
                  <a:schemeClr val="accent5">
                    <a:lumMod val="40000"/>
                    <a:lumOff val="60000"/>
                  </a:schemeClr>
                </a:solidFill>
                <a:latin typeface="Chalkboard Regular" panose="03050602040202020205" charset="0"/>
                <a:cs typeface="Chalkboard Regular" panose="03050602040202020205" charset="0"/>
                <a:sym typeface="+mn-ea"/>
              </a:rPr>
              <a:t>data/</a:t>
            </a:r>
            <a:r>
              <a:rPr lang="en-US" sz="3335">
                <a:latin typeface="Chalkboard Regular" panose="03050602040202020205" charset="0"/>
                <a:cs typeface="Chalkboard Regular" panose="03050602040202020205" charset="0"/>
                <a:sym typeface="+mn-ea"/>
              </a:rPr>
              <a:t>A Hybrid Approach to Automatic Corpus Generation for Chinese Spelling Check</a:t>
            </a:r>
            <a:br>
              <a:rPr lang="en-US" sz="3335">
                <a:solidFill>
                  <a:schemeClr val="tx1"/>
                </a:solidFill>
                <a:latin typeface="Chalkboard Regular" panose="03050602040202020205" charset="0"/>
                <a:cs typeface="Chalkboard Regular" panose="03050602040202020205" charset="0"/>
                <a:sym typeface="+mn-ea"/>
              </a:rPr>
            </a:br>
            <a:endParaRPr lang="en-US" sz="3335">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a:xfrm>
            <a:off x="229235" y="1285875"/>
            <a:ext cx="11732895" cy="1423035"/>
          </a:xfrm>
        </p:spPr>
        <p:txBody>
          <a:bodyPr>
            <a:noAutofit/>
          </a:bodyPr>
          <a:p>
            <a:pPr marL="0" lvl="1" indent="0">
              <a:buNone/>
            </a:pPr>
            <a:r>
              <a:rPr lang="en-US" sz="1500">
                <a:latin typeface="Chalkboard Regular" panose="03050602040202020205" charset="0"/>
                <a:cs typeface="Chalkboard Regular" panose="03050602040202020205" charset="0"/>
                <a:sym typeface="+mn-ea"/>
              </a:rPr>
              <a:t>A Hybrid Approach to Automatic Corpus Generation for Chinese Spelling Check, </a:t>
            </a:r>
            <a:r>
              <a:rPr lang="en-US" sz="1500" b="1">
                <a:latin typeface="Chalkboard Regular" panose="03050602040202020205" charset="0"/>
                <a:cs typeface="Chalkboard Regular" panose="03050602040202020205" charset="0"/>
                <a:sym typeface="+mn-ea"/>
              </a:rPr>
              <a:t>EMNLP 2018, </a:t>
            </a:r>
            <a:r>
              <a:rPr lang="en-US" sz="1500" b="1">
                <a:latin typeface="Chalkboard Bold" panose="03050602040202020205" charset="0"/>
                <a:cs typeface="Chalkboard Bold" panose="03050602040202020205" charset="0"/>
                <a:sym typeface="+mn-ea"/>
              </a:rPr>
              <a:t>Tencent AI Lab</a:t>
            </a:r>
            <a:endParaRPr lang="en-US" altLang="zh-CN" sz="1500">
              <a:latin typeface="Chalkboard Regular" panose="03050602040202020205" charset="0"/>
              <a:cs typeface="Chalkboard Regular" panose="03050602040202020205" charset="0"/>
              <a:sym typeface="+mn-ea"/>
            </a:endParaRPr>
          </a:p>
          <a:p>
            <a:pPr marL="0" lvl="1" indent="0">
              <a:buNone/>
            </a:pPr>
            <a:endParaRPr lang="en-US" altLang="zh-CN" sz="1500">
              <a:latin typeface="Chalkboard Regular" panose="03050602040202020205" charset="0"/>
              <a:cs typeface="Chalkboard Regular" panose="03050602040202020205" charset="0"/>
              <a:sym typeface="+mn-ea"/>
            </a:endParaRPr>
          </a:p>
          <a:p>
            <a:pPr marL="0" lvl="1" indent="0">
              <a:buNone/>
            </a:pPr>
            <a:r>
              <a:rPr lang="en-US" altLang="zh-CN" sz="1500">
                <a:latin typeface="Chalkboard Regular" panose="03050602040202020205" charset="0"/>
                <a:cs typeface="Chalkboard Regular" panose="03050602040202020205" charset="0"/>
              </a:rPr>
              <a:t>Idea: Generate extra training data that fits a particular purpose (e.g., OCR, voice recognition). For example, if we generating extra data for OCR, we want to generate errors that are likely to appear in the OCR seeting.</a:t>
            </a:r>
            <a:endParaRPr lang="en-US" altLang="zh-CN" sz="1200">
              <a:latin typeface="Chalkboard Regular" panose="03050602040202020205" charset="0"/>
              <a:cs typeface="Chalkboard Regular" panose="03050602040202020205" charset="0"/>
            </a:endParaRPr>
          </a:p>
        </p:txBody>
      </p:sp>
      <p:pic>
        <p:nvPicPr>
          <p:cNvPr id="4" name="Picture 3"/>
          <p:cNvPicPr>
            <a:picLocks noChangeAspect="1"/>
          </p:cNvPicPr>
          <p:nvPr/>
        </p:nvPicPr>
        <p:blipFill>
          <a:blip r:embed="rId1"/>
          <a:stretch>
            <a:fillRect/>
          </a:stretch>
        </p:blipFill>
        <p:spPr>
          <a:xfrm>
            <a:off x="450215" y="3879215"/>
            <a:ext cx="7357110" cy="2416810"/>
          </a:xfrm>
          <a:prstGeom prst="rect">
            <a:avLst/>
          </a:prstGeom>
        </p:spPr>
      </p:pic>
      <p:sp>
        <p:nvSpPr>
          <p:cNvPr id="9" name="Content Placeholder 2"/>
          <p:cNvSpPr>
            <a:spLocks noGrp="1"/>
          </p:cNvSpPr>
          <p:nvPr/>
        </p:nvSpPr>
        <p:spPr>
          <a:xfrm>
            <a:off x="3212465" y="2899410"/>
            <a:ext cx="2573655" cy="5657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500">
                <a:latin typeface="Chalkboard Regular" panose="03050602040202020205" charset="0"/>
                <a:cs typeface="Chalkboard Regular" panose="03050602040202020205" charset="0"/>
              </a:rPr>
              <a:t>extra training data!!!</a:t>
            </a:r>
            <a:endParaRPr lang="en-US" altLang="zh-CN" sz="1500">
              <a:latin typeface="Chalkboard Regular" panose="03050602040202020205" charset="0"/>
              <a:cs typeface="Chalkboard Regular" panose="03050602040202020205" charset="0"/>
            </a:endParaRPr>
          </a:p>
        </p:txBody>
      </p:sp>
      <p:cxnSp>
        <p:nvCxnSpPr>
          <p:cNvPr id="11" name="Straight Arrow Connector 10"/>
          <p:cNvCxnSpPr/>
          <p:nvPr/>
        </p:nvCxnSpPr>
        <p:spPr>
          <a:xfrm flipH="1">
            <a:off x="1452245" y="3182620"/>
            <a:ext cx="2349500" cy="984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93870" y="3150870"/>
            <a:ext cx="2079625" cy="841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Chalkboard Regular" panose="03050602040202020205" charset="0"/>
                <a:cs typeface="Chalkboard Regular" panose="03050602040202020205" charset="0"/>
              </a:rPr>
              <a:t>Relevant blogs for reference</a:t>
            </a:r>
            <a:endParaRPr lang="en-US">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p:txBody>
          <a:bodyPr/>
          <a:p>
            <a:r>
              <a:rPr lang="en-US">
                <a:latin typeface="Chalkboard Regular" panose="03050602040202020205" charset="0"/>
                <a:cs typeface="Chalkboard Regular" panose="03050602040202020205" charset="0"/>
              </a:rPr>
              <a:t>https://www.icode9.com/content-4-898309.html</a:t>
            </a:r>
            <a:endParaRPr lang="en-US">
              <a:latin typeface="Chalkboard Regular" panose="03050602040202020205" charset="0"/>
              <a:cs typeface="Chalkboard Regular" panose="03050602040202020205" charset="0"/>
            </a:endParaRPr>
          </a:p>
          <a:p>
            <a:pPr marL="0" indent="0">
              <a:buNone/>
            </a:pPr>
            <a:endParaRPr lang="en-US">
              <a:latin typeface="Chalkboard Regular" panose="03050602040202020205" charset="0"/>
              <a:cs typeface="Chalkboard Regular" panose="03050602040202020205"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Chalkboard Regular" panose="03050602040202020205" charset="0"/>
                <a:cs typeface="Chalkboard Regular" panose="03050602040202020205" charset="0"/>
              </a:rPr>
              <a:t>Relevant papers and code</a:t>
            </a:r>
            <a:endParaRPr lang="en-US">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a:xfrm>
            <a:off x="838200" y="1825625"/>
            <a:ext cx="10515600" cy="4351338"/>
          </a:xfrm>
        </p:spPr>
        <p:txBody>
          <a:bodyPr>
            <a:noAutofit/>
          </a:bodyPr>
          <a:p>
            <a:pPr marL="0" indent="0" algn="l">
              <a:buNone/>
            </a:pPr>
            <a:r>
              <a:rPr lang="en-US" sz="1100" b="1">
                <a:latin typeface="Chalkboard Regular" panose="03050602040202020205" charset="0"/>
                <a:cs typeface="Chalkboard Regular" panose="03050602040202020205" charset="0"/>
              </a:rPr>
              <a:t>Earlier papers (not presented today due to poor performance)</a:t>
            </a:r>
            <a:endParaRPr lang="en-US" sz="1100" b="1">
              <a:latin typeface="Chalkboard Regular" panose="03050602040202020205" charset="0"/>
              <a:cs typeface="Chalkboard Regular" panose="03050602040202020205" charset="0"/>
            </a:endParaRPr>
          </a:p>
          <a:p>
            <a:pPr algn="l"/>
            <a:r>
              <a:rPr lang="en-US" sz="1100">
                <a:latin typeface="Chalkboard Regular" panose="03050602040202020205" charset="0"/>
                <a:cs typeface="Chalkboard Regular" panose="03050602040202020205" charset="0"/>
              </a:rPr>
              <a:t>2014 - 2015 (rules, conditional random field or hidden markov models)</a:t>
            </a:r>
            <a:endParaRPr lang="en-US" sz="1100">
              <a:latin typeface="Chalkboard Regular" panose="03050602040202020205" charset="0"/>
              <a:cs typeface="Chalkboard Regular" panose="03050602040202020205" charset="0"/>
            </a:endParaRPr>
          </a:p>
          <a:p>
            <a:pPr lvl="1" algn="l"/>
            <a:r>
              <a:rPr lang="en-US" sz="1100">
                <a:latin typeface="Chalkboard Regular" panose="03050602040202020205" charset="0"/>
                <a:cs typeface="Chalkboard Regular" panose="03050602040202020205" charset="0"/>
              </a:rPr>
              <a:t>Chinese Spelling error detection and correction based on language model, pronunciation, and shape, ACL 2014 -  language models and rules</a:t>
            </a:r>
            <a:endParaRPr lang="en-US" sz="1100">
              <a:latin typeface="Chalkboard Regular" panose="03050602040202020205" charset="0"/>
              <a:cs typeface="Chalkboard Regular" panose="03050602040202020205" charset="0"/>
            </a:endParaRPr>
          </a:p>
          <a:p>
            <a:pPr lvl="1" algn="l"/>
            <a:r>
              <a:rPr lang="en-US" sz="1100">
                <a:latin typeface="Chalkboard Regular" panose="03050602040202020205" charset="0"/>
                <a:cs typeface="Chalkboard Regular" panose="03050602040202020205" charset="0"/>
              </a:rPr>
              <a:t>Introduction to sighan 2015 bake-off for chinese speeling check, SIGHAN workshop 2015 - </a:t>
            </a:r>
            <a:r>
              <a:rPr lang="en-US" sz="1100">
                <a:latin typeface="Chalkboard Regular" panose="03050602040202020205" charset="0"/>
                <a:cs typeface="Chalkboard Regular" panose="03050602040202020205" charset="0"/>
                <a:sym typeface="+mn-ea"/>
              </a:rPr>
              <a:t>language models and rules</a:t>
            </a:r>
            <a:endParaRPr lang="en-US" sz="1100">
              <a:latin typeface="Chalkboard Regular" panose="03050602040202020205" charset="0"/>
              <a:cs typeface="Chalkboard Regular" panose="03050602040202020205" charset="0"/>
              <a:sym typeface="+mn-ea"/>
            </a:endParaRPr>
          </a:p>
          <a:p>
            <a:pPr lvl="1" algn="l"/>
            <a:r>
              <a:rPr lang="en-US" sz="1100">
                <a:latin typeface="Chalkboard Regular" panose="03050602040202020205" charset="0"/>
                <a:cs typeface="Chalkboard Regular" panose="03050602040202020205" charset="0"/>
                <a:sym typeface="+mn-ea"/>
              </a:rPr>
              <a:t>Hanspeller++: A united framework for chinese spelling correction, SIGHAN workshop 2015</a:t>
            </a:r>
            <a:endParaRPr lang="en-US" sz="1100">
              <a:latin typeface="Chalkboard Regular" panose="03050602040202020205" charset="0"/>
              <a:cs typeface="Chalkboard Regular" panose="03050602040202020205" charset="0"/>
            </a:endParaRPr>
          </a:p>
          <a:p>
            <a:pPr algn="l"/>
            <a:endParaRPr lang="en-US" sz="1100">
              <a:latin typeface="Chalkboard Regular" panose="03050602040202020205" charset="0"/>
              <a:cs typeface="Chalkboard Regular" panose="03050602040202020205" charset="0"/>
            </a:endParaRPr>
          </a:p>
          <a:p>
            <a:pPr marL="0" indent="0" algn="l">
              <a:buNone/>
            </a:pPr>
            <a:r>
              <a:rPr lang="en-US" sz="1100" b="1">
                <a:latin typeface="Chalkboard Regular" panose="03050602040202020205" charset="0"/>
                <a:cs typeface="Chalkboard Regular" panose="03050602040202020205" charset="0"/>
              </a:rPr>
              <a:t>Most relevant papers (performance &amp; authoring lab)</a:t>
            </a:r>
            <a:endParaRPr lang="en-US" sz="1100">
              <a:latin typeface="Chalkboard Regular" panose="03050602040202020205" charset="0"/>
              <a:cs typeface="Chalkboard Regular" panose="03050602040202020205" charset="0"/>
            </a:endParaRPr>
          </a:p>
          <a:p>
            <a:pPr algn="l"/>
            <a:r>
              <a:rPr lang="en-US" sz="1100">
                <a:latin typeface="Chalkboard Regular" panose="03050602040202020205" charset="0"/>
                <a:cs typeface="Chalkboard Regular" panose="03050602040202020205" charset="0"/>
              </a:rPr>
              <a:t>2018 - the year in which BERT is developed</a:t>
            </a:r>
            <a:endParaRPr lang="en-US" sz="1100">
              <a:latin typeface="Chalkboard Regular" panose="03050602040202020205" charset="0"/>
              <a:cs typeface="Chalkboard Regular" panose="03050602040202020205" charset="0"/>
            </a:endParaRPr>
          </a:p>
          <a:p>
            <a:pPr lvl="1" algn="l"/>
            <a:r>
              <a:rPr lang="en-US" sz="1100">
                <a:latin typeface="Chalkboard Regular" panose="03050602040202020205" charset="0"/>
                <a:cs typeface="Chalkboard Regular" panose="03050602040202020205" charset="0"/>
              </a:rPr>
              <a:t>A Hybrid Approach to Automatic Corpus Generation for Chinese Spelling Check, EMNLP 2018, </a:t>
            </a:r>
            <a:r>
              <a:rPr lang="en-US" sz="1100" u="sng">
                <a:latin typeface="Chalkboard Regular" panose="03050602040202020205" charset="0"/>
                <a:cs typeface="Chalkboard Regular" panose="03050602040202020205" charset="0"/>
              </a:rPr>
              <a:t>Tencent AI Lab</a:t>
            </a:r>
            <a:endParaRPr lang="en-US" sz="1100" u="sng">
              <a:latin typeface="Chalkboard Regular" panose="03050602040202020205" charset="0"/>
              <a:cs typeface="Chalkboard Regular" panose="03050602040202020205" charset="0"/>
            </a:endParaRPr>
          </a:p>
          <a:p>
            <a:pPr algn="l"/>
            <a:r>
              <a:rPr lang="en-US" sz="1100">
                <a:latin typeface="Chalkboard Regular" panose="03050602040202020205" charset="0"/>
                <a:cs typeface="Chalkboard Regular" panose="03050602040202020205" charset="0"/>
              </a:rPr>
              <a:t>2019</a:t>
            </a:r>
            <a:endParaRPr lang="en-US" sz="1100">
              <a:latin typeface="Chalkboard Regular" panose="03050602040202020205" charset="0"/>
              <a:cs typeface="Chalkboard Regular" panose="03050602040202020205" charset="0"/>
            </a:endParaRPr>
          </a:p>
          <a:p>
            <a:pPr lvl="1" algn="l"/>
            <a:r>
              <a:rPr lang="en-US" sz="1100">
                <a:latin typeface="Chalkboard Regular" panose="03050602040202020205" charset="0"/>
                <a:cs typeface="Chalkboard Regular" panose="03050602040202020205" charset="0"/>
              </a:rPr>
              <a:t>Confusionset-guided Pointer Networks for Chinese Spelling Check, ACL 2019, </a:t>
            </a:r>
            <a:r>
              <a:rPr lang="en-US" sz="1100" u="sng">
                <a:latin typeface="Chalkboard Regular" panose="03050602040202020205" charset="0"/>
                <a:cs typeface="Chalkboard Regular" panose="03050602040202020205" charset="0"/>
              </a:rPr>
              <a:t>Tencent Cloud AI</a:t>
            </a:r>
            <a:r>
              <a:rPr lang="en-US" sz="1100">
                <a:latin typeface="Chalkboard Regular" panose="03050602040202020205" charset="0"/>
                <a:cs typeface="Chalkboard Regular" panose="03050602040202020205" charset="0"/>
              </a:rPr>
              <a:t> - seq2seq with attention</a:t>
            </a:r>
            <a:endParaRPr lang="en-US" sz="1100">
              <a:latin typeface="Chalkboard Regular" panose="03050602040202020205" charset="0"/>
              <a:cs typeface="Chalkboard Regular" panose="03050602040202020205" charset="0"/>
            </a:endParaRPr>
          </a:p>
          <a:p>
            <a:pPr lvl="1" algn="l"/>
            <a:r>
              <a:rPr lang="en-US" sz="1100">
                <a:latin typeface="Chalkboard Regular" panose="03050602040202020205" charset="0"/>
                <a:cs typeface="Chalkboard Regular" panose="03050602040202020205" charset="0"/>
                <a:sym typeface="+mn-ea"/>
              </a:rPr>
              <a:t>A SPELLING CORRECTION MODEL FOR END-TO-END SPEECH RECOGNITION - seq2seq with attention</a:t>
            </a:r>
            <a:endParaRPr lang="en-US" sz="1100">
              <a:latin typeface="Chalkboard Regular" panose="03050602040202020205" charset="0"/>
              <a:cs typeface="Chalkboard Regular" panose="03050602040202020205" charset="0"/>
              <a:sym typeface="+mn-ea"/>
            </a:endParaRPr>
          </a:p>
          <a:p>
            <a:pPr lvl="1" algn="l"/>
            <a:r>
              <a:rPr lang="en-US" sz="1100">
                <a:latin typeface="Chalkboard Regular" panose="03050602040202020205" charset="0"/>
                <a:cs typeface="Chalkboard Regular" panose="03050602040202020205" charset="0"/>
              </a:rPr>
              <a:t>FASPell: A Fast, Adaptable, Simple, Powerful Chinese Spell Checker Based On DAE-Decoder Paradigm, ACL 2019, </a:t>
            </a:r>
            <a:r>
              <a:rPr lang="en-US" sz="1100" u="sng">
                <a:latin typeface="Chalkboard Regular" panose="03050602040202020205" charset="0"/>
                <a:cs typeface="Chalkboard Regular" panose="03050602040202020205" charset="0"/>
              </a:rPr>
              <a:t>Intelligent Platform Dvision, iQIYI</a:t>
            </a:r>
            <a:r>
              <a:rPr lang="en-US" sz="1100">
                <a:latin typeface="Chalkboard Regular" panose="03050602040202020205" charset="0"/>
                <a:cs typeface="Chalkboard Regular" panose="03050602040202020205" charset="0"/>
              </a:rPr>
              <a:t> - seq2seq &amp; BERT</a:t>
            </a:r>
            <a:endParaRPr lang="en-US" sz="1100">
              <a:latin typeface="Chalkboard Regular" panose="03050602040202020205" charset="0"/>
              <a:cs typeface="Chalkboard Regular" panose="03050602040202020205" charset="0"/>
            </a:endParaRPr>
          </a:p>
          <a:p>
            <a:pPr algn="l"/>
            <a:r>
              <a:rPr lang="en-US" sz="1100">
                <a:latin typeface="Chalkboard Regular" panose="03050602040202020205" charset="0"/>
                <a:cs typeface="Chalkboard Regular" panose="03050602040202020205" charset="0"/>
              </a:rPr>
              <a:t>2020</a:t>
            </a:r>
            <a:endParaRPr lang="en-US" sz="1100">
              <a:latin typeface="Chalkboard Regular" panose="03050602040202020205" charset="0"/>
              <a:cs typeface="Chalkboard Regular" panose="03050602040202020205" charset="0"/>
            </a:endParaRPr>
          </a:p>
          <a:p>
            <a:pPr lvl="1" algn="l"/>
            <a:r>
              <a:rPr lang="en-US" sz="1100">
                <a:latin typeface="Chalkboard Regular" panose="03050602040202020205" charset="0"/>
                <a:cs typeface="Chalkboard Regular" panose="03050602040202020205" charset="0"/>
              </a:rPr>
              <a:t>Spelling Error Correction with Soft-Masked BERT, ACL 2020, </a:t>
            </a:r>
            <a:r>
              <a:rPr lang="en-US" sz="1100" u="sng">
                <a:latin typeface="Chalkboard Regular" panose="03050602040202020205" charset="0"/>
                <a:cs typeface="Chalkboard Regular" panose="03050602040202020205" charset="0"/>
              </a:rPr>
              <a:t>Bytedance AI lab) </a:t>
            </a:r>
            <a:r>
              <a:rPr lang="en-US" sz="1100">
                <a:latin typeface="Chalkboard Regular" panose="03050602040202020205" charset="0"/>
                <a:cs typeface="Chalkboard Regular" panose="03050602040202020205" charset="0"/>
              </a:rPr>
              <a:t>- BERT</a:t>
            </a:r>
            <a:endParaRPr lang="en-US" sz="1100">
              <a:latin typeface="Chalkboard Regular" panose="03050602040202020205" charset="0"/>
              <a:cs typeface="Chalkboard Regular" panose="03050602040202020205" charset="0"/>
            </a:endParaRPr>
          </a:p>
          <a:p>
            <a:pPr lvl="1" algn="l"/>
            <a:r>
              <a:rPr lang="zh-CN" altLang="en-US" sz="1100">
                <a:latin typeface="Chalkboard Regular" panose="03050602040202020205" charset="0"/>
                <a:cs typeface="Chalkboard Regular" panose="03050602040202020205" charset="0"/>
              </a:rPr>
              <a:t>SpellGCN: Incorporating Phonological and Visual Similarities into Language Models for Chinese Spelling Check</a:t>
            </a:r>
            <a:r>
              <a:rPr lang="en-US" altLang="zh-CN" sz="1100">
                <a:latin typeface="Chalkboard Regular" panose="03050602040202020205" charset="0"/>
                <a:cs typeface="Chalkboard Regular" panose="03050602040202020205" charset="0"/>
              </a:rPr>
              <a:t>, ACL 2020, </a:t>
            </a:r>
            <a:r>
              <a:rPr lang="en-US" altLang="zh-CN" sz="1100" u="sng">
                <a:latin typeface="Chalkboard Regular" panose="03050602040202020205" charset="0"/>
                <a:cs typeface="Chalkboard Regular" panose="03050602040202020205" charset="0"/>
              </a:rPr>
              <a:t>Ant Financial Services Group</a:t>
            </a:r>
            <a:r>
              <a:rPr lang="en-US" altLang="zh-CN" sz="1100">
                <a:latin typeface="Chalkboard Regular" panose="03050602040202020205" charset="0"/>
                <a:cs typeface="Chalkboard Regular" panose="03050602040202020205" charset="0"/>
              </a:rPr>
              <a:t> - BERT &amp; GCN</a:t>
            </a:r>
            <a:endParaRPr lang="en-US" altLang="zh-CN" sz="1100">
              <a:latin typeface="Chalkboard Regular" panose="03050602040202020205" charset="0"/>
              <a:cs typeface="Chalkboard Regular" panose="03050602040202020205" charset="0"/>
            </a:endParaRPr>
          </a:p>
          <a:p>
            <a:pPr marL="457200" lvl="1" indent="0" algn="l">
              <a:buNone/>
            </a:pPr>
            <a:endParaRPr lang="en-US" altLang="zh-CN" sz="1100">
              <a:latin typeface="Chalkboard Regular" panose="03050602040202020205" charset="0"/>
              <a:cs typeface="Chalkboard Regular" panose="03050602040202020205" charset="0"/>
            </a:endParaRPr>
          </a:p>
          <a:p>
            <a:pPr marL="0" lvl="0" indent="0" algn="l">
              <a:buNone/>
            </a:pPr>
            <a:endParaRPr lang="en-US" altLang="zh-CN" sz="800" b="1">
              <a:latin typeface="Chalkboard Regular" panose="03050602040202020205" charset="0"/>
              <a:cs typeface="Chalkboard Regular" panose="03050602040202020205"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63140" y="2766060"/>
            <a:ext cx="10515600" cy="1325563"/>
          </a:xfrm>
        </p:spPr>
        <p:txBody>
          <a:bodyPr/>
          <a:p>
            <a:r>
              <a:rPr lang="en-US">
                <a:latin typeface="Chalkboard Regular" panose="03050602040202020205" charset="0"/>
                <a:cs typeface="Chalkboard Regular" panose="03050602040202020205" charset="0"/>
              </a:rPr>
              <a:t>We'll focus on recent works.</a:t>
            </a:r>
            <a:endParaRPr lang="en-US">
              <a:latin typeface="Chalkboard Regular" panose="03050602040202020205" charset="0"/>
              <a:cs typeface="Chalkboard Regular" panose="03050602040202020205"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225" y="146685"/>
            <a:ext cx="11733530" cy="1325880"/>
          </a:xfrm>
        </p:spPr>
        <p:txBody>
          <a:bodyPr>
            <a:normAutofit/>
          </a:bodyPr>
          <a:p>
            <a:r>
              <a:rPr lang="en-US" sz="3890">
                <a:latin typeface="Chalkboard Regular" panose="03050602040202020205" charset="0"/>
                <a:cs typeface="Chalkboard Regular" panose="03050602040202020205" charset="0"/>
              </a:rPr>
              <a:t>Intro: Spelling correction as a seq-to-seq problem</a:t>
            </a:r>
            <a:endParaRPr lang="en-US" sz="3890">
              <a:latin typeface="Chalkboard Regular" panose="03050602040202020205" charset="0"/>
              <a:cs typeface="Chalkboard Regular" panose="03050602040202020205" charset="0"/>
            </a:endParaRPr>
          </a:p>
        </p:txBody>
      </p:sp>
      <p:pic>
        <p:nvPicPr>
          <p:cNvPr id="6" name="Picture 5"/>
          <p:cNvPicPr>
            <a:picLocks noChangeAspect="1"/>
          </p:cNvPicPr>
          <p:nvPr/>
        </p:nvPicPr>
        <p:blipFill>
          <a:blip r:embed="rId1"/>
          <a:stretch>
            <a:fillRect/>
          </a:stretch>
        </p:blipFill>
        <p:spPr>
          <a:xfrm>
            <a:off x="3162300" y="1817370"/>
            <a:ext cx="5867400" cy="2946400"/>
          </a:xfrm>
          <a:prstGeom prst="rect">
            <a:avLst/>
          </a:prstGeom>
        </p:spPr>
      </p:pic>
      <p:sp>
        <p:nvSpPr>
          <p:cNvPr id="7" name="Text Box 6"/>
          <p:cNvSpPr txBox="1"/>
          <p:nvPr/>
        </p:nvSpPr>
        <p:spPr>
          <a:xfrm>
            <a:off x="2353310" y="5415915"/>
            <a:ext cx="8399145" cy="368300"/>
          </a:xfrm>
          <a:prstGeom prst="rect">
            <a:avLst/>
          </a:prstGeom>
          <a:noFill/>
        </p:spPr>
        <p:txBody>
          <a:bodyPr wrap="none" rtlCol="0" anchor="t">
            <a:spAutoFit/>
          </a:bodyPr>
          <a:p>
            <a:r>
              <a:rPr lang="en-US">
                <a:latin typeface="Chalkboard Regular" panose="03050602040202020205" charset="0"/>
                <a:cs typeface="Chalkboard Regular" panose="03050602040202020205" charset="0"/>
                <a:sym typeface="+mn-ea"/>
              </a:rPr>
              <a:t>This allows us to use techniques previously developed for machine translation!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225" y="146685"/>
            <a:ext cx="11812905" cy="1325880"/>
          </a:xfrm>
        </p:spPr>
        <p:txBody>
          <a:bodyPr>
            <a:normAutofit fontScale="90000"/>
          </a:bodyPr>
          <a:p>
            <a:r>
              <a:rPr lang="en-US">
                <a:solidFill>
                  <a:schemeClr val="accent5">
                    <a:lumMod val="40000"/>
                    <a:lumOff val="60000"/>
                  </a:schemeClr>
                </a:solidFill>
                <a:latin typeface="Chalkboard Regular" panose="03050602040202020205" charset="0"/>
                <a:cs typeface="Chalkboard Regular" panose="03050602040202020205" charset="0"/>
                <a:sym typeface="+mn-ea"/>
              </a:rPr>
              <a:t>seq2seq/</a:t>
            </a:r>
            <a:r>
              <a:rPr lang="en-US">
                <a:latin typeface="Chalkboard Regular" panose="03050602040202020205" charset="0"/>
                <a:cs typeface="Chalkboard Regular" panose="03050602040202020205" charset="0"/>
                <a:sym typeface="+mn-ea"/>
              </a:rPr>
              <a:t>Confusionset-guided Pointer Networks</a:t>
            </a:r>
            <a:endParaRPr lang="en-US">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a:xfrm>
            <a:off x="229235" y="1285875"/>
            <a:ext cx="11732895" cy="1423035"/>
          </a:xfrm>
        </p:spPr>
        <p:txBody>
          <a:bodyPr>
            <a:noAutofit/>
          </a:bodyPr>
          <a:p>
            <a:pPr marL="0" lvl="1" indent="0">
              <a:buNone/>
            </a:pPr>
            <a:r>
              <a:rPr lang="en-US" sz="1500">
                <a:latin typeface="Chalkboard Regular" panose="03050602040202020205" charset="0"/>
                <a:cs typeface="Chalkboard Regular" panose="03050602040202020205" charset="0"/>
                <a:sym typeface="+mn-ea"/>
              </a:rPr>
              <a:t>Confusionset-guided Pointer Networks for Chinese Spelling Check, </a:t>
            </a:r>
            <a:r>
              <a:rPr lang="en-US" sz="1500" b="1">
                <a:latin typeface="Chalkboard Bold" panose="03050602040202020205" charset="0"/>
                <a:cs typeface="Chalkboard Bold" panose="03050602040202020205" charset="0"/>
                <a:sym typeface="+mn-ea"/>
              </a:rPr>
              <a:t>ACL 2019, Tencent Cloud AI</a:t>
            </a:r>
            <a:endParaRPr lang="en-US" sz="1500" b="1">
              <a:latin typeface="Chalkboard Bold" panose="03050602040202020205" charset="0"/>
              <a:cs typeface="Chalkboard Bold" panose="03050602040202020205" charset="0"/>
              <a:sym typeface="+mn-ea"/>
            </a:endParaRPr>
          </a:p>
          <a:p>
            <a:pPr marL="0" lvl="1" indent="0">
              <a:buNone/>
            </a:pPr>
            <a:endParaRPr lang="en-US" altLang="zh-CN" sz="1500">
              <a:latin typeface="Chalkboard Regular" panose="03050602040202020205" charset="0"/>
              <a:cs typeface="Chalkboard Regular" panose="03050602040202020205" charset="0"/>
              <a:sym typeface="+mn-ea"/>
            </a:endParaRPr>
          </a:p>
          <a:p>
            <a:pPr marL="0" lvl="1" indent="0">
              <a:buNone/>
            </a:pPr>
            <a:r>
              <a:rPr lang="en-US" altLang="zh-CN" sz="1500">
                <a:latin typeface="Chalkboard Regular" panose="03050602040202020205" charset="0"/>
                <a:cs typeface="Chalkboard Regular" panose="03050602040202020205" charset="0"/>
                <a:sym typeface="+mn-ea"/>
              </a:rPr>
              <a:t>Architecture: A standard seq2seq network with attention,  </a:t>
            </a:r>
            <a:endParaRPr lang="en-US" altLang="zh-CN" sz="1500">
              <a:latin typeface="Chalkboard Regular" panose="03050602040202020205" charset="0"/>
              <a:cs typeface="Chalkboard Regular" panose="03050602040202020205" charset="0"/>
              <a:sym typeface="+mn-ea"/>
            </a:endParaRPr>
          </a:p>
          <a:p>
            <a:pPr marL="0" lvl="1" indent="0">
              <a:buNone/>
            </a:pPr>
            <a:r>
              <a:rPr lang="en-US" altLang="zh-CN" sz="1500">
                <a:latin typeface="Chalkboard Regular" panose="03050602040202020205" charset="0"/>
                <a:cs typeface="Chalkboard Regular" panose="03050602040202020205" charset="0"/>
                <a:sym typeface="+mn-ea"/>
              </a:rPr>
              <a:t>Intuition*: A simple application of seq2seq with attention to Chinese spelling correction. For correct words, the output is trained to copy the word; for errors, the output to trained to choose a character from the confusion set (see “Gate” in the picture below), rather than the whole vocabulary, hence search space is reduced and is more likely to generate the correct correction.</a:t>
            </a:r>
            <a:endParaRPr lang="en-US" altLang="zh-CN" sz="1500">
              <a:latin typeface="Chalkboard Regular" panose="03050602040202020205" charset="0"/>
              <a:cs typeface="Chalkboard Regular" panose="03050602040202020205" charset="0"/>
            </a:endParaRPr>
          </a:p>
          <a:p>
            <a:pPr marL="0" indent="0">
              <a:buNone/>
            </a:pPr>
            <a:endParaRPr lang="en-US" altLang="zh-CN" sz="1200">
              <a:latin typeface="Chalkboard Regular" panose="03050602040202020205" charset="0"/>
              <a:cs typeface="Chalkboard Regular" panose="03050602040202020205" charset="0"/>
            </a:endParaRPr>
          </a:p>
        </p:txBody>
      </p:sp>
      <p:pic>
        <p:nvPicPr>
          <p:cNvPr id="6" name="Picture 5"/>
          <p:cNvPicPr>
            <a:picLocks noChangeAspect="1"/>
          </p:cNvPicPr>
          <p:nvPr/>
        </p:nvPicPr>
        <p:blipFill>
          <a:blip r:embed="rId1"/>
          <a:stretch>
            <a:fillRect/>
          </a:stretch>
        </p:blipFill>
        <p:spPr>
          <a:xfrm>
            <a:off x="2067560" y="2974340"/>
            <a:ext cx="7666990" cy="3630295"/>
          </a:xfrm>
          <a:prstGeom prst="rect">
            <a:avLst/>
          </a:prstGeom>
        </p:spPr>
      </p:pic>
      <p:sp>
        <p:nvSpPr>
          <p:cNvPr id="7" name="Text Box 6"/>
          <p:cNvSpPr txBox="1"/>
          <p:nvPr/>
        </p:nvSpPr>
        <p:spPr>
          <a:xfrm>
            <a:off x="404495" y="5639435"/>
            <a:ext cx="1020445" cy="368300"/>
          </a:xfrm>
          <a:prstGeom prst="rect">
            <a:avLst/>
          </a:prstGeom>
          <a:noFill/>
        </p:spPr>
        <p:txBody>
          <a:bodyPr wrap="none" rtlCol="0">
            <a:spAutoFit/>
          </a:bodyPr>
          <a:p>
            <a:r>
              <a:rPr lang="en-US">
                <a:latin typeface="Chalkboard Regular" panose="03050602040202020205" charset="0"/>
                <a:cs typeface="Chalkboard Regular" panose="03050602040202020205" charset="0"/>
              </a:rPr>
              <a:t>encoder</a:t>
            </a:r>
            <a:endParaRPr lang="en-US">
              <a:latin typeface="Chalkboard Regular" panose="03050602040202020205" charset="0"/>
              <a:cs typeface="Chalkboard Regular" panose="03050602040202020205" charset="0"/>
            </a:endParaRPr>
          </a:p>
        </p:txBody>
      </p:sp>
      <p:sp>
        <p:nvSpPr>
          <p:cNvPr id="8" name="Text Box 7"/>
          <p:cNvSpPr txBox="1"/>
          <p:nvPr/>
        </p:nvSpPr>
        <p:spPr>
          <a:xfrm>
            <a:off x="404495" y="3561715"/>
            <a:ext cx="1028700" cy="368300"/>
          </a:xfrm>
          <a:prstGeom prst="rect">
            <a:avLst/>
          </a:prstGeom>
          <a:noFill/>
        </p:spPr>
        <p:txBody>
          <a:bodyPr wrap="none" rtlCol="0">
            <a:spAutoFit/>
          </a:bodyPr>
          <a:p>
            <a:r>
              <a:rPr lang="en-US">
                <a:latin typeface="Chalkboard Regular" panose="03050602040202020205" charset="0"/>
                <a:cs typeface="Chalkboard Regular" panose="03050602040202020205" charset="0"/>
              </a:rPr>
              <a:t>decoder</a:t>
            </a:r>
            <a:endParaRPr lang="en-US">
              <a:latin typeface="Chalkboard Regular" panose="03050602040202020205" charset="0"/>
              <a:cs typeface="Chalkboard Regular" panose="03050602040202020205" charset="0"/>
            </a:endParaRPr>
          </a:p>
        </p:txBody>
      </p:sp>
      <p:sp>
        <p:nvSpPr>
          <p:cNvPr id="9" name="Text Box 8"/>
          <p:cNvSpPr txBox="1"/>
          <p:nvPr/>
        </p:nvSpPr>
        <p:spPr>
          <a:xfrm>
            <a:off x="2078990" y="4446905"/>
            <a:ext cx="1079500" cy="368300"/>
          </a:xfrm>
          <a:prstGeom prst="rect">
            <a:avLst/>
          </a:prstGeom>
          <a:noFill/>
        </p:spPr>
        <p:txBody>
          <a:bodyPr wrap="none" rtlCol="0">
            <a:spAutoFit/>
          </a:bodyPr>
          <a:p>
            <a:r>
              <a:rPr lang="en-US">
                <a:latin typeface="Chalkboard Regular" panose="03050602040202020205" charset="0"/>
                <a:cs typeface="Chalkboard Regular" panose="03050602040202020205" charset="0"/>
              </a:rPr>
              <a:t>attention</a:t>
            </a:r>
            <a:endParaRPr lang="en-US">
              <a:latin typeface="Chalkboard Regular" panose="03050602040202020205" charset="0"/>
              <a:cs typeface="Chalkboard Regular" panose="03050602040202020205" charset="0"/>
            </a:endParaRPr>
          </a:p>
        </p:txBody>
      </p:sp>
      <p:sp>
        <p:nvSpPr>
          <p:cNvPr id="10" name="Text Box 9"/>
          <p:cNvSpPr txBox="1"/>
          <p:nvPr/>
        </p:nvSpPr>
        <p:spPr>
          <a:xfrm>
            <a:off x="7870825" y="2781935"/>
            <a:ext cx="2001520" cy="368300"/>
          </a:xfrm>
          <a:prstGeom prst="rect">
            <a:avLst/>
          </a:prstGeom>
          <a:noFill/>
        </p:spPr>
        <p:txBody>
          <a:bodyPr wrap="none" rtlCol="0">
            <a:spAutoFit/>
          </a:bodyPr>
          <a:p>
            <a:r>
              <a:rPr lang="en-US">
                <a:latin typeface="Chalkboard Regular" panose="03050602040202020205" charset="0"/>
                <a:cs typeface="Chalkboard Regular" panose="03050602040202020205" charset="0"/>
              </a:rPr>
              <a:t>gating mechanism</a:t>
            </a:r>
            <a:endParaRPr lang="en-US">
              <a:latin typeface="Chalkboard Regular" panose="03050602040202020205" charset="0"/>
              <a:cs typeface="Chalkboard Regular" panose="03050602040202020205" charset="0"/>
            </a:endParaRPr>
          </a:p>
        </p:txBody>
      </p:sp>
      <p:cxnSp>
        <p:nvCxnSpPr>
          <p:cNvPr id="11" name="Straight Arrow Connector 10"/>
          <p:cNvCxnSpPr/>
          <p:nvPr/>
        </p:nvCxnSpPr>
        <p:spPr>
          <a:xfrm flipH="1">
            <a:off x="7329805" y="2940050"/>
            <a:ext cx="941705" cy="701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857615" y="2952115"/>
            <a:ext cx="0" cy="608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975350" y="3195955"/>
            <a:ext cx="1550670" cy="161925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Oval 13"/>
          <p:cNvSpPr/>
          <p:nvPr/>
        </p:nvSpPr>
        <p:spPr>
          <a:xfrm>
            <a:off x="7870825" y="3116580"/>
            <a:ext cx="1550670" cy="161925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Text Box 14"/>
          <p:cNvSpPr txBox="1"/>
          <p:nvPr/>
        </p:nvSpPr>
        <p:spPr>
          <a:xfrm>
            <a:off x="9603740" y="3777615"/>
            <a:ext cx="2657475" cy="1706880"/>
          </a:xfrm>
          <a:prstGeom prst="rect">
            <a:avLst/>
          </a:prstGeom>
          <a:noFill/>
        </p:spPr>
        <p:txBody>
          <a:bodyPr wrap="square" rtlCol="0">
            <a:spAutoFit/>
          </a:bodyPr>
          <a:p>
            <a:pPr algn="ctr"/>
            <a:r>
              <a:rPr lang="en-US" sz="1500">
                <a:latin typeface="Chalkboard Regular" panose="03050602040202020205" charset="0"/>
                <a:cs typeface="Chalkboard Regular" panose="03050602040202020205" charset="0"/>
              </a:rPr>
              <a:t>confusion set mask has the same length </a:t>
            </a:r>
            <a:endParaRPr lang="en-US" sz="1500">
              <a:latin typeface="Chalkboard Regular" panose="03050602040202020205" charset="0"/>
              <a:cs typeface="Chalkboard Regular" panose="03050602040202020205" charset="0"/>
            </a:endParaRPr>
          </a:p>
          <a:p>
            <a:pPr algn="ctr"/>
            <a:r>
              <a:rPr lang="en-US" sz="1500">
                <a:latin typeface="Chalkboard Regular" panose="03050602040202020205" charset="0"/>
                <a:cs typeface="Chalkboard Regular" panose="03050602040202020205" charset="0"/>
              </a:rPr>
              <a:t>as the vocab, with positions corresponding</a:t>
            </a:r>
            <a:endParaRPr lang="en-US" sz="1500">
              <a:latin typeface="Chalkboard Regular" panose="03050602040202020205" charset="0"/>
              <a:cs typeface="Chalkboard Regular" panose="03050602040202020205" charset="0"/>
            </a:endParaRPr>
          </a:p>
          <a:p>
            <a:pPr algn="ctr"/>
            <a:r>
              <a:rPr lang="en-US" sz="1500">
                <a:latin typeface="Chalkboard Regular" panose="03050602040202020205" charset="0"/>
                <a:cs typeface="Chalkboard Regular" panose="03050602040202020205" charset="0"/>
              </a:rPr>
              <a:t>to the confusion characters of the current</a:t>
            </a:r>
            <a:endParaRPr lang="en-US" sz="1500">
              <a:latin typeface="Chalkboard Regular" panose="03050602040202020205" charset="0"/>
              <a:cs typeface="Chalkboard Regular" panose="03050602040202020205" charset="0"/>
            </a:endParaRPr>
          </a:p>
          <a:p>
            <a:pPr algn="ctr"/>
            <a:r>
              <a:rPr lang="en-US" sz="1500">
                <a:latin typeface="Chalkboard Regular" panose="03050602040202020205" charset="0"/>
                <a:cs typeface="Chalkboard Regular" panose="03050602040202020205" charset="0"/>
              </a:rPr>
              <a:t>character marked at 1</a:t>
            </a:r>
            <a:endParaRPr lang="en-US" sz="1500">
              <a:latin typeface="Chalkboard Regular" panose="03050602040202020205" charset="0"/>
              <a:cs typeface="Chalkboard Regular" panose="03050602040202020205"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225" y="146685"/>
            <a:ext cx="10515600" cy="1325563"/>
          </a:xfrm>
        </p:spPr>
        <p:txBody>
          <a:bodyPr>
            <a:normAutofit/>
          </a:bodyPr>
          <a:p>
            <a:r>
              <a:rPr lang="en-US">
                <a:solidFill>
                  <a:schemeClr val="accent5">
                    <a:lumMod val="40000"/>
                    <a:lumOff val="60000"/>
                  </a:schemeClr>
                </a:solidFill>
                <a:latin typeface="Chalkboard Regular" panose="03050602040202020205" charset="0"/>
                <a:cs typeface="Chalkboard Regular" panose="03050602040202020205" charset="0"/>
                <a:sym typeface="+mn-ea"/>
              </a:rPr>
              <a:t>BERT/</a:t>
            </a:r>
            <a:r>
              <a:rPr lang="en-US">
                <a:latin typeface="Chalkboard Regular" panose="03050602040202020205" charset="0"/>
                <a:cs typeface="Chalkboard Regular" panose="03050602040202020205" charset="0"/>
              </a:rPr>
              <a:t>Vanilla fine-tuned BERT</a:t>
            </a:r>
            <a:endParaRPr lang="en-US">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a:xfrm>
            <a:off x="229235" y="1285875"/>
            <a:ext cx="11732895" cy="1423035"/>
          </a:xfrm>
        </p:spPr>
        <p:txBody>
          <a:bodyPr>
            <a:noAutofit/>
          </a:bodyPr>
          <a:p>
            <a:pPr marL="0" indent="0">
              <a:buNone/>
            </a:pPr>
            <a:r>
              <a:rPr lang="en-US" sz="1500">
                <a:latin typeface="Chalkboard Regular" panose="03050602040202020205" charset="0"/>
                <a:cs typeface="Chalkboard Regular" panose="03050602040202020205" charset="0"/>
                <a:sym typeface="+mn-ea"/>
              </a:rPr>
              <a:t>This is not a paper, but this is a very strong baseline in the following two papers. Following papers also claim to be better than fine-tuned BERT.</a:t>
            </a:r>
            <a:endParaRPr lang="en-US" sz="1500">
              <a:latin typeface="Chalkboard Regular" panose="03050602040202020205" charset="0"/>
              <a:cs typeface="Chalkboard Regular" panose="03050602040202020205" charset="0"/>
              <a:sym typeface="+mn-ea"/>
            </a:endParaRPr>
          </a:p>
          <a:p>
            <a:pPr marL="0" indent="0">
              <a:buNone/>
            </a:pPr>
            <a:endParaRPr lang="en-US" sz="1500">
              <a:latin typeface="Chalkboard Regular" panose="03050602040202020205" charset="0"/>
              <a:cs typeface="Chalkboard Regular" panose="03050602040202020205" charset="0"/>
            </a:endParaRPr>
          </a:p>
          <a:p>
            <a:pPr marL="0" indent="0">
              <a:buNone/>
            </a:pPr>
            <a:r>
              <a:rPr lang="en-US" sz="1500">
                <a:latin typeface="Chalkboard Regular" panose="03050602040202020205" charset="0"/>
                <a:cs typeface="Chalkboard Regular" panose="03050602040202020205" charset="0"/>
              </a:rPr>
              <a:t>What is fine-tuned BERT? Just means training a pre-trained BERT to output the correct sentence given an incorrect sentence (which includes copying the correct characters), as in seq2seq.</a:t>
            </a:r>
            <a:endParaRPr lang="en-US" sz="1500">
              <a:latin typeface="Chalkboard Regular" panose="03050602040202020205" charset="0"/>
              <a:cs typeface="Chalkboard Regular" panose="03050602040202020205"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855" y="-177800"/>
            <a:ext cx="10515600" cy="1325563"/>
          </a:xfrm>
        </p:spPr>
        <p:txBody>
          <a:bodyPr>
            <a:normAutofit/>
          </a:bodyPr>
          <a:p>
            <a:r>
              <a:rPr lang="en-US">
                <a:solidFill>
                  <a:schemeClr val="tx1"/>
                </a:solidFill>
                <a:latin typeface="Chalkboard Regular" panose="03050602040202020205" charset="0"/>
                <a:cs typeface="Chalkboard Regular" panose="03050602040202020205" charset="0"/>
                <a:sym typeface="+mn-ea"/>
              </a:rPr>
              <a:t>Software: pycorrector</a:t>
            </a:r>
            <a:endParaRPr lang="en-US">
              <a:solidFill>
                <a:schemeClr val="tx1"/>
              </a:solidFill>
              <a:latin typeface="Chalkboard Regular" panose="03050602040202020205" charset="0"/>
              <a:cs typeface="Chalkboard Regular" panose="03050602040202020205" charset="0"/>
              <a:sym typeface="+mn-ea"/>
            </a:endParaRPr>
          </a:p>
        </p:txBody>
      </p:sp>
      <p:pic>
        <p:nvPicPr>
          <p:cNvPr id="6" name="Picture 5"/>
          <p:cNvPicPr>
            <a:picLocks noChangeAspect="1"/>
          </p:cNvPicPr>
          <p:nvPr/>
        </p:nvPicPr>
        <p:blipFill>
          <a:blip r:embed="rId1"/>
          <a:stretch>
            <a:fillRect/>
          </a:stretch>
        </p:blipFill>
        <p:spPr>
          <a:xfrm>
            <a:off x="6697345" y="1264920"/>
            <a:ext cx="5437505" cy="2750820"/>
          </a:xfrm>
          <a:prstGeom prst="rect">
            <a:avLst/>
          </a:prstGeom>
          <a:noFill/>
          <a:ln w="9525">
            <a:noFill/>
          </a:ln>
        </p:spPr>
      </p:pic>
      <p:pic>
        <p:nvPicPr>
          <p:cNvPr id="7" name="Picture 6"/>
          <p:cNvPicPr>
            <a:picLocks noChangeAspect="1"/>
          </p:cNvPicPr>
          <p:nvPr/>
        </p:nvPicPr>
        <p:blipFill>
          <a:blip r:embed="rId2"/>
          <a:stretch>
            <a:fillRect/>
          </a:stretch>
        </p:blipFill>
        <p:spPr>
          <a:xfrm>
            <a:off x="6697345" y="4384040"/>
            <a:ext cx="5486400" cy="2461260"/>
          </a:xfrm>
          <a:prstGeom prst="rect">
            <a:avLst/>
          </a:prstGeom>
          <a:noFill/>
          <a:ln w="9525">
            <a:noFill/>
          </a:ln>
        </p:spPr>
      </p:pic>
      <p:sp>
        <p:nvSpPr>
          <p:cNvPr id="8" name="Text Box 7"/>
          <p:cNvSpPr txBox="1"/>
          <p:nvPr/>
        </p:nvSpPr>
        <p:spPr>
          <a:xfrm>
            <a:off x="186055" y="756920"/>
            <a:ext cx="4722495" cy="645160"/>
          </a:xfrm>
          <a:prstGeom prst="rect">
            <a:avLst/>
          </a:prstGeom>
          <a:noFill/>
        </p:spPr>
        <p:txBody>
          <a:bodyPr wrap="none" rtlCol="0">
            <a:spAutoFit/>
          </a:bodyPr>
          <a:p>
            <a:pPr algn="l"/>
            <a:r>
              <a:rPr lang="en-US">
                <a:latin typeface="Chalkboard Regular" panose="03050602040202020205" charset="0"/>
                <a:cs typeface="Chalkboard Regular" panose="03050602040202020205" charset="0"/>
              </a:rPr>
              <a:t>https://github.com/shibing624/pycorrector</a:t>
            </a:r>
            <a:endParaRPr lang="en-US">
              <a:latin typeface="Chalkboard Regular" panose="03050602040202020205" charset="0"/>
              <a:cs typeface="Chalkboard Regular" panose="03050602040202020205" charset="0"/>
            </a:endParaRPr>
          </a:p>
          <a:p>
            <a:pPr algn="l"/>
            <a:endParaRPr lang="en-US">
              <a:latin typeface="Chalkboard Regular" panose="03050602040202020205" charset="0"/>
              <a:cs typeface="Chalkboard Regular" panose="03050602040202020205" charset="0"/>
            </a:endParaRPr>
          </a:p>
        </p:txBody>
      </p:sp>
      <p:pic>
        <p:nvPicPr>
          <p:cNvPr id="3" name="Picture 2"/>
          <p:cNvPicPr>
            <a:picLocks noChangeAspect="1"/>
          </p:cNvPicPr>
          <p:nvPr/>
        </p:nvPicPr>
        <p:blipFill>
          <a:blip r:embed="rId3"/>
          <a:stretch>
            <a:fillRect/>
          </a:stretch>
        </p:blipFill>
        <p:spPr>
          <a:xfrm>
            <a:off x="0" y="1989455"/>
            <a:ext cx="6635115" cy="4868545"/>
          </a:xfrm>
          <a:prstGeom prst="rect">
            <a:avLst/>
          </a:prstGeom>
        </p:spPr>
      </p:pic>
      <p:sp>
        <p:nvSpPr>
          <p:cNvPr id="4" name="Text Box 3"/>
          <p:cNvSpPr txBox="1"/>
          <p:nvPr/>
        </p:nvSpPr>
        <p:spPr>
          <a:xfrm>
            <a:off x="0" y="1728470"/>
            <a:ext cx="563880" cy="368300"/>
          </a:xfrm>
          <a:prstGeom prst="rect">
            <a:avLst/>
          </a:prstGeom>
          <a:noFill/>
        </p:spPr>
        <p:txBody>
          <a:bodyPr wrap="none" rtlCol="0">
            <a:spAutoFit/>
          </a:bodyPr>
          <a:p>
            <a:pPr algn="l"/>
            <a:r>
              <a:rPr lang="en-US">
                <a:latin typeface="Chalkboard Regular" panose="03050602040202020205" charset="0"/>
                <a:cs typeface="Chalkboard Regular" panose="03050602040202020205" charset="0"/>
              </a:rPr>
              <a:t>API</a:t>
            </a:r>
            <a:endParaRPr lang="en-US">
              <a:latin typeface="Chalkboard Regular" panose="03050602040202020205" charset="0"/>
              <a:cs typeface="Chalkboard Regular" panose="03050602040202020205" charset="0"/>
            </a:endParaRPr>
          </a:p>
        </p:txBody>
      </p:sp>
      <p:sp>
        <p:nvSpPr>
          <p:cNvPr id="5" name="Text Box 4"/>
          <p:cNvSpPr txBox="1"/>
          <p:nvPr/>
        </p:nvSpPr>
        <p:spPr>
          <a:xfrm>
            <a:off x="6697345" y="896620"/>
            <a:ext cx="2221865" cy="368300"/>
          </a:xfrm>
          <a:prstGeom prst="rect">
            <a:avLst/>
          </a:prstGeom>
          <a:noFill/>
        </p:spPr>
        <p:txBody>
          <a:bodyPr wrap="none" rtlCol="0">
            <a:spAutoFit/>
          </a:bodyPr>
          <a:p>
            <a:pPr algn="l"/>
            <a:r>
              <a:rPr lang="en-US">
                <a:latin typeface="Chalkboard Regular" panose="03050602040202020205" charset="0"/>
                <a:cs typeface="Chalkboard Regular" panose="03050602040202020205" charset="0"/>
              </a:rPr>
              <a:t>Included algorithms</a:t>
            </a:r>
            <a:endParaRPr lang="en-US">
              <a:latin typeface="Chalkboard Regular" panose="03050602040202020205" charset="0"/>
              <a:cs typeface="Chalkboard Regular" panose="03050602040202020205" charset="0"/>
            </a:endParaRPr>
          </a:p>
        </p:txBody>
      </p:sp>
      <p:sp>
        <p:nvSpPr>
          <p:cNvPr id="10" name="Text Box 9"/>
          <p:cNvSpPr txBox="1"/>
          <p:nvPr/>
        </p:nvSpPr>
        <p:spPr>
          <a:xfrm>
            <a:off x="6697345" y="4015740"/>
            <a:ext cx="1298575" cy="368300"/>
          </a:xfrm>
          <a:prstGeom prst="rect">
            <a:avLst/>
          </a:prstGeom>
          <a:noFill/>
        </p:spPr>
        <p:txBody>
          <a:bodyPr wrap="none" rtlCol="0">
            <a:spAutoFit/>
          </a:bodyPr>
          <a:p>
            <a:pPr algn="l"/>
            <a:r>
              <a:rPr lang="en-US">
                <a:latin typeface="Chalkboard Regular" panose="03050602040202020205" charset="0"/>
                <a:cs typeface="Chalkboard Regular" panose="03050602040202020205" charset="0"/>
              </a:rPr>
              <a:t>Benchmark</a:t>
            </a:r>
            <a:endParaRPr lang="en-US">
              <a:latin typeface="Chalkboard Regular" panose="03050602040202020205" charset="0"/>
              <a:cs typeface="Chalkboard Regular" panose="03050602040202020205" charset="0"/>
            </a:endParaRPr>
          </a:p>
        </p:txBody>
      </p:sp>
      <p:sp>
        <p:nvSpPr>
          <p:cNvPr id="11" name="Text Box 10"/>
          <p:cNvSpPr txBox="1"/>
          <p:nvPr/>
        </p:nvSpPr>
        <p:spPr>
          <a:xfrm>
            <a:off x="136525" y="1148080"/>
            <a:ext cx="6362700" cy="645160"/>
          </a:xfrm>
          <a:prstGeom prst="rect">
            <a:avLst/>
          </a:prstGeom>
          <a:noFill/>
        </p:spPr>
        <p:txBody>
          <a:bodyPr wrap="none" rtlCol="0">
            <a:spAutoFit/>
          </a:bodyPr>
          <a:p>
            <a:pPr algn="l"/>
            <a:r>
              <a:rPr lang="en-US">
                <a:latin typeface="Chalkboard Regular" panose="03050602040202020205" charset="0"/>
                <a:cs typeface="Chalkboard Regular" panose="03050602040202020205" charset="0"/>
              </a:rPr>
              <a:t>本项目重点解决其中的</a:t>
            </a:r>
            <a:r>
              <a:rPr lang="en-US" b="1">
                <a:latin typeface="Arial Bold" panose="020B0604020202090204" charset="0"/>
                <a:cs typeface="Chalkboard Regular" panose="03050602040202020205" charset="0"/>
              </a:rPr>
              <a:t>谐音、混淆音、形似字错误</a:t>
            </a:r>
            <a:r>
              <a:rPr lang="en-US">
                <a:latin typeface="Chalkboard Regular" panose="03050602040202020205" charset="0"/>
                <a:cs typeface="Chalkboard Regular" panose="03050602040202020205" charset="0"/>
              </a:rPr>
              <a:t>、中文拼音</a:t>
            </a:r>
            <a:endParaRPr lang="en-US">
              <a:latin typeface="Chalkboard Regular" panose="03050602040202020205" charset="0"/>
              <a:cs typeface="Chalkboard Regular" panose="03050602040202020205" charset="0"/>
            </a:endParaRPr>
          </a:p>
          <a:p>
            <a:pPr algn="l"/>
            <a:r>
              <a:rPr lang="en-US">
                <a:latin typeface="Chalkboard Regular" panose="03050602040202020205" charset="0"/>
                <a:cs typeface="Chalkboard Regular" panose="03050602040202020205" charset="0"/>
              </a:rPr>
              <a:t>全拼、语法错误带来的纠错任务。</a:t>
            </a:r>
            <a:endParaRPr lang="en-US">
              <a:latin typeface="Chalkboard Regular" panose="03050602040202020205" charset="0"/>
              <a:cs typeface="Chalkboard Regular" panose="03050602040202020205"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225" y="146685"/>
            <a:ext cx="10515600" cy="1325563"/>
          </a:xfrm>
        </p:spPr>
        <p:txBody>
          <a:bodyPr/>
          <a:p>
            <a:r>
              <a:rPr lang="en-US">
                <a:solidFill>
                  <a:schemeClr val="accent5">
                    <a:lumMod val="40000"/>
                    <a:lumOff val="60000"/>
                  </a:schemeClr>
                </a:solidFill>
                <a:latin typeface="Chalkboard Regular" panose="03050602040202020205" charset="0"/>
                <a:cs typeface="Chalkboard Regular" panose="03050602040202020205" charset="0"/>
              </a:rPr>
              <a:t>BERT/</a:t>
            </a:r>
            <a:r>
              <a:rPr lang="en-US">
                <a:solidFill>
                  <a:schemeClr val="tx1"/>
                </a:solidFill>
                <a:latin typeface="Chalkboard Regular" panose="03050602040202020205" charset="0"/>
                <a:cs typeface="Chalkboard Regular" panose="03050602040202020205" charset="0"/>
              </a:rPr>
              <a:t>Faspell</a:t>
            </a:r>
            <a:endParaRPr lang="en-US">
              <a:solidFill>
                <a:schemeClr val="tx1"/>
              </a:solidFill>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a:xfrm>
            <a:off x="229235" y="1285875"/>
            <a:ext cx="11732895" cy="1423035"/>
          </a:xfrm>
        </p:spPr>
        <p:txBody>
          <a:bodyPr>
            <a:noAutofit/>
          </a:bodyPr>
          <a:p>
            <a:pPr marL="0" lvl="1" indent="0" algn="l">
              <a:buNone/>
            </a:pPr>
            <a:r>
              <a:rPr lang="en-US" sz="1500">
                <a:latin typeface="Chalkboard Regular" panose="03050602040202020205" charset="0"/>
                <a:cs typeface="Chalkboard Regular" panose="03050602040202020205" charset="0"/>
                <a:sym typeface="+mn-ea"/>
              </a:rPr>
              <a:t>FASPell: A Fast, Adaptable, Simple, Powerful Chinese Spell Checker Based On DAE-Decoder Paradigm, </a:t>
            </a:r>
            <a:r>
              <a:rPr lang="en-US" sz="1500" b="1">
                <a:latin typeface="Chalkboard Bold" panose="03050602040202020205" charset="0"/>
                <a:cs typeface="Chalkboard Bold" panose="03050602040202020205" charset="0"/>
                <a:sym typeface="+mn-ea"/>
              </a:rPr>
              <a:t>ACL 2019, Intelligent Platform Dvision, iQIYI</a:t>
            </a:r>
            <a:endParaRPr lang="en-US" sz="1500">
              <a:latin typeface="Chalkboard Regular" panose="03050602040202020205" charset="0"/>
              <a:cs typeface="Chalkboard Regular" panose="03050602040202020205" charset="0"/>
            </a:endParaRPr>
          </a:p>
          <a:p>
            <a:pPr marL="457200" lvl="1" indent="0" algn="l">
              <a:buNone/>
            </a:pPr>
            <a:endParaRPr lang="en-US" sz="1500">
              <a:latin typeface="Chalkboard Regular" panose="03050602040202020205" charset="0"/>
              <a:cs typeface="Chalkboard Regular" panose="03050602040202020205" charset="0"/>
            </a:endParaRPr>
          </a:p>
        </p:txBody>
      </p:sp>
      <p:pic>
        <p:nvPicPr>
          <p:cNvPr id="4" name="Picture 3"/>
          <p:cNvPicPr>
            <a:picLocks noChangeAspect="1"/>
          </p:cNvPicPr>
          <p:nvPr/>
        </p:nvPicPr>
        <p:blipFill>
          <a:blip r:embed="rId1"/>
          <a:stretch>
            <a:fillRect/>
          </a:stretch>
        </p:blipFill>
        <p:spPr>
          <a:xfrm>
            <a:off x="359410" y="2020570"/>
            <a:ext cx="3841750" cy="4411345"/>
          </a:xfrm>
          <a:prstGeom prst="rect">
            <a:avLst/>
          </a:prstGeom>
        </p:spPr>
      </p:pic>
      <p:sp>
        <p:nvSpPr>
          <p:cNvPr id="6" name="Content Placeholder 2"/>
          <p:cNvSpPr>
            <a:spLocks noGrp="1"/>
          </p:cNvSpPr>
          <p:nvPr/>
        </p:nvSpPr>
        <p:spPr>
          <a:xfrm>
            <a:off x="4896485" y="3054985"/>
            <a:ext cx="5646420" cy="1423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lgn="l">
              <a:buNone/>
            </a:pPr>
            <a:r>
              <a:rPr lang="en-US" sz="1500">
                <a:latin typeface="Chalkboard Regular" panose="03050602040202020205" charset="0"/>
                <a:cs typeface="Chalkboard Regular" panose="03050602040202020205" charset="0"/>
                <a:sym typeface="+mn-ea"/>
              </a:rPr>
              <a:t>2 primary contributions: </a:t>
            </a:r>
            <a:endParaRPr lang="en-US" sz="1500">
              <a:latin typeface="Chalkboard Regular" panose="03050602040202020205" charset="0"/>
              <a:cs typeface="Chalkboard Regular" panose="03050602040202020205" charset="0"/>
              <a:sym typeface="+mn-ea"/>
            </a:endParaRPr>
          </a:p>
          <a:p>
            <a:pPr marL="457200" lvl="1" indent="0" algn="l">
              <a:buNone/>
            </a:pPr>
            <a:endParaRPr lang="en-US" sz="1500">
              <a:latin typeface="Chalkboard Regular" panose="03050602040202020205" charset="0"/>
              <a:cs typeface="Chalkboard Regular" panose="03050602040202020205" charset="0"/>
              <a:sym typeface="+mn-ea"/>
            </a:endParaRPr>
          </a:p>
          <a:p>
            <a:pPr marL="457200" lvl="1" indent="0" algn="l">
              <a:buNone/>
            </a:pPr>
            <a:r>
              <a:rPr lang="en-US" sz="1500">
                <a:latin typeface="Chalkboard Regular" panose="03050602040202020205" charset="0"/>
                <a:cs typeface="Chalkboard Regular" panose="03050602040202020205" charset="0"/>
                <a:sym typeface="+mn-ea"/>
              </a:rPr>
              <a:t>(1) finetune BERT because errors introduced by random masks maybe very different from actual errors in spell checking data - </a:t>
            </a:r>
            <a:r>
              <a:rPr lang="en-US" sz="1500" b="1">
                <a:latin typeface="Chalkboard Bold" panose="03050602040202020205" charset="0"/>
                <a:cs typeface="Chalkboard Bold" panose="03050602040202020205" charset="0"/>
                <a:sym typeface="+mn-ea"/>
              </a:rPr>
              <a:t>fix distribution shift issue</a:t>
            </a:r>
            <a:endParaRPr lang="en-US" sz="1500" b="1">
              <a:latin typeface="Chalkboard Bold" panose="03050602040202020205" charset="0"/>
              <a:cs typeface="Chalkboard Bold" panose="03050602040202020205" charset="0"/>
              <a:sym typeface="+mn-ea"/>
            </a:endParaRPr>
          </a:p>
          <a:p>
            <a:pPr marL="457200" lvl="1" indent="0" algn="l">
              <a:buNone/>
            </a:pPr>
            <a:endParaRPr lang="en-US" sz="1500">
              <a:latin typeface="Chalkboard Regular" panose="03050602040202020205" charset="0"/>
              <a:cs typeface="Chalkboard Regular" panose="03050602040202020205" charset="0"/>
            </a:endParaRPr>
          </a:p>
          <a:p>
            <a:pPr marL="457200" lvl="1" indent="0" algn="l">
              <a:buNone/>
            </a:pPr>
            <a:r>
              <a:rPr lang="en-US" sz="1500">
                <a:latin typeface="Chalkboard Regular" panose="03050602040202020205" charset="0"/>
                <a:cs typeface="Chalkboard Regular" panose="03050602040202020205" charset="0"/>
              </a:rPr>
              <a:t>(2) utilize character and phonological similarity (obtained from extra datasets) to filter candidates - </a:t>
            </a:r>
            <a:r>
              <a:rPr lang="en-US" sz="1500" b="1">
                <a:latin typeface="Chalkboard Bold" panose="03050602040202020205" charset="0"/>
                <a:cs typeface="Chalkboard Bold" panose="03050602040202020205" charset="0"/>
              </a:rPr>
              <a:t>incorporate expert knowledge about the errorenous characters</a:t>
            </a:r>
            <a:endParaRPr lang="en-US" sz="1500" b="1">
              <a:latin typeface="Chalkboard Bold" panose="03050602040202020205" charset="0"/>
              <a:cs typeface="Chalkboard Bold" panose="03050602040202020205" charset="0"/>
            </a:endParaRPr>
          </a:p>
        </p:txBody>
      </p:sp>
      <p:cxnSp>
        <p:nvCxnSpPr>
          <p:cNvPr id="8" name="Straight Arrow Connector 7"/>
          <p:cNvCxnSpPr/>
          <p:nvPr/>
        </p:nvCxnSpPr>
        <p:spPr>
          <a:xfrm flipH="1">
            <a:off x="3918585" y="3905250"/>
            <a:ext cx="1401445" cy="1619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769995" y="3020695"/>
            <a:ext cx="1400810" cy="1791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9225" y="146685"/>
            <a:ext cx="10515600" cy="1325563"/>
          </a:xfrm>
        </p:spPr>
        <p:txBody>
          <a:bodyPr/>
          <a:p>
            <a:r>
              <a:rPr lang="en-US">
                <a:solidFill>
                  <a:schemeClr val="accent5">
                    <a:lumMod val="40000"/>
                    <a:lumOff val="60000"/>
                  </a:schemeClr>
                </a:solidFill>
                <a:latin typeface="Chalkboard Regular" panose="03050602040202020205" charset="0"/>
                <a:cs typeface="Chalkboard Regular" panose="03050602040202020205" charset="0"/>
                <a:sym typeface="+mn-ea"/>
              </a:rPr>
              <a:t>BERT/</a:t>
            </a:r>
            <a:r>
              <a:rPr lang="en-US">
                <a:latin typeface="Chalkboard Regular" panose="03050602040202020205" charset="0"/>
                <a:cs typeface="Chalkboard Regular" panose="03050602040202020205" charset="0"/>
              </a:rPr>
              <a:t>SpellGCN </a:t>
            </a:r>
            <a:endParaRPr lang="en-US">
              <a:latin typeface="Chalkboard Regular" panose="03050602040202020205" charset="0"/>
              <a:cs typeface="Chalkboard Regular" panose="03050602040202020205" charset="0"/>
            </a:endParaRPr>
          </a:p>
        </p:txBody>
      </p:sp>
      <p:sp>
        <p:nvSpPr>
          <p:cNvPr id="3" name="Content Placeholder 2"/>
          <p:cNvSpPr>
            <a:spLocks noGrp="1"/>
          </p:cNvSpPr>
          <p:nvPr>
            <p:ph idx="1"/>
          </p:nvPr>
        </p:nvSpPr>
        <p:spPr>
          <a:xfrm>
            <a:off x="229235" y="1285875"/>
            <a:ext cx="11732895" cy="1423035"/>
          </a:xfrm>
        </p:spPr>
        <p:txBody>
          <a:bodyPr>
            <a:noAutofit/>
          </a:bodyPr>
          <a:p>
            <a:pPr marL="0" lvl="1" indent="0">
              <a:buNone/>
            </a:pPr>
            <a:r>
              <a:rPr lang="zh-CN" altLang="en-US" sz="1500">
                <a:latin typeface="Chalkboard Regular" panose="03050602040202020205" charset="0"/>
                <a:cs typeface="Chalkboard Regular" panose="03050602040202020205" charset="0"/>
                <a:sym typeface="+mn-ea"/>
              </a:rPr>
              <a:t>SpellGCN: Incorporating Phonological and Visual Similarities into Language Models for Chinese Spelling Check</a:t>
            </a:r>
            <a:r>
              <a:rPr lang="en-US" altLang="zh-CN" sz="1500">
                <a:latin typeface="Chalkboard Regular" panose="03050602040202020205" charset="0"/>
                <a:cs typeface="Chalkboard Regular" panose="03050602040202020205" charset="0"/>
                <a:sym typeface="+mn-ea"/>
              </a:rPr>
              <a:t>, </a:t>
            </a:r>
            <a:r>
              <a:rPr lang="en-US" altLang="zh-CN" sz="1500" b="1">
                <a:latin typeface="Chalkboard Bold" panose="03050602040202020205" charset="0"/>
                <a:cs typeface="Chalkboard Bold" panose="03050602040202020205" charset="0"/>
                <a:sym typeface="+mn-ea"/>
              </a:rPr>
              <a:t>ACL 2020, Ant Financial Services Group @ Alibaba</a:t>
            </a:r>
            <a:endParaRPr lang="en-US" altLang="zh-CN" sz="1500">
              <a:latin typeface="Chalkboard Regular" panose="03050602040202020205" charset="0"/>
              <a:cs typeface="Chalkboard Regular" panose="03050602040202020205" charset="0"/>
              <a:sym typeface="+mn-ea"/>
            </a:endParaRPr>
          </a:p>
          <a:p>
            <a:pPr marL="0" lvl="1" indent="0">
              <a:buNone/>
            </a:pPr>
            <a:endParaRPr lang="en-US" altLang="zh-CN" sz="1500">
              <a:latin typeface="Chalkboard Regular" panose="03050602040202020205" charset="0"/>
              <a:cs typeface="Chalkboard Regular" panose="03050602040202020205" charset="0"/>
              <a:sym typeface="+mn-ea"/>
            </a:endParaRPr>
          </a:p>
          <a:p>
            <a:pPr marL="0" lvl="1" indent="0">
              <a:buNone/>
            </a:pPr>
            <a:r>
              <a:rPr lang="en-US" altLang="zh-CN" sz="1500">
                <a:latin typeface="Chalkboard Regular" panose="03050602040202020205" charset="0"/>
                <a:cs typeface="Chalkboard Regular" panose="03050602040202020205" charset="0"/>
                <a:sym typeface="+mn-ea"/>
              </a:rPr>
              <a:t>Architecture: BERT on the left, SpellGCN on the right. SpellGCN's parameters are partly determined by some outside knowledge. Embedding is passed separately into two networks, but merged at the end. </a:t>
            </a:r>
            <a:endParaRPr lang="en-US" altLang="zh-CN" sz="1500">
              <a:latin typeface="Chalkboard Regular" panose="03050602040202020205" charset="0"/>
              <a:cs typeface="Chalkboard Regular" panose="03050602040202020205" charset="0"/>
              <a:sym typeface="+mn-ea"/>
            </a:endParaRPr>
          </a:p>
          <a:p>
            <a:pPr marL="0" lvl="1" indent="0">
              <a:buNone/>
            </a:pPr>
            <a:r>
              <a:rPr lang="en-US" altLang="zh-CN" sz="1500">
                <a:latin typeface="Chalkboard Regular" panose="03050602040202020205" charset="0"/>
                <a:cs typeface="Chalkboard Regular" panose="03050602040202020205" charset="0"/>
                <a:sym typeface="+mn-ea"/>
              </a:rPr>
              <a:t>Intuition: (1)</a:t>
            </a:r>
            <a:r>
              <a:rPr lang="zh-CN" altLang="en-US" sz="1500">
                <a:latin typeface="Chalkboard Regular" panose="03050602040202020205" charset="0"/>
                <a:cs typeface="Chalkboard Regular" panose="03050602040202020205" charset="0"/>
                <a:sym typeface="+mn-ea"/>
              </a:rPr>
              <a:t>前后信息与</a:t>
            </a:r>
            <a:r>
              <a:rPr lang="en-US" altLang="zh-CN" sz="1500">
                <a:latin typeface="Chalkboard Regular" panose="03050602040202020205" charset="0"/>
                <a:cs typeface="Chalkboard Regular" panose="03050602040202020205" charset="0"/>
                <a:sym typeface="+mn-ea"/>
              </a:rPr>
              <a:t>(2)</a:t>
            </a:r>
            <a:r>
              <a:rPr lang="zh-CN" altLang="en-US" sz="1500">
                <a:latin typeface="Chalkboard Regular" panose="03050602040202020205" charset="0"/>
                <a:cs typeface="Chalkboard Regular" panose="03050602040202020205" charset="0"/>
                <a:sym typeface="+mn-ea"/>
              </a:rPr>
              <a:t>错字本身</a:t>
            </a:r>
            <a:r>
              <a:rPr lang="en-US" altLang="zh-CN" sz="1500">
                <a:latin typeface="Chalkboard Regular" panose="03050602040202020205" charset="0"/>
                <a:cs typeface="Chalkboard Regular" panose="03050602040202020205" charset="0"/>
                <a:sym typeface="+mn-ea"/>
              </a:rPr>
              <a:t>*</a:t>
            </a:r>
            <a:r>
              <a:rPr lang="zh-CN" altLang="en-US" sz="1500">
                <a:latin typeface="Chalkboard Regular" panose="03050602040202020205" charset="0"/>
                <a:cs typeface="Chalkboard Regular" panose="03050602040202020205" charset="0"/>
                <a:sym typeface="+mn-ea"/>
              </a:rPr>
              <a:t>都可以为纠正提供信息，所以纠正不仅仅是使用前后信息进行文本填空（与</a:t>
            </a:r>
            <a:r>
              <a:rPr lang="en-US" altLang="zh-CN" sz="1500">
                <a:latin typeface="Chalkboard Regular" panose="03050602040202020205" charset="0"/>
                <a:cs typeface="Chalkboard Regular" panose="03050602040202020205" charset="0"/>
                <a:sym typeface="+mn-ea"/>
              </a:rPr>
              <a:t>soft-masked BERT</a:t>
            </a:r>
            <a:r>
              <a:rPr lang="zh-CN" altLang="en-US" sz="1500">
                <a:latin typeface="Chalkboard Regular" panose="03050602040202020205" charset="0"/>
                <a:cs typeface="Chalkboard Regular" panose="03050602040202020205" charset="0"/>
                <a:sym typeface="+mn-ea"/>
              </a:rPr>
              <a:t>对比）</a:t>
            </a:r>
            <a:endParaRPr lang="en-US" altLang="zh-CN" sz="1500">
              <a:latin typeface="Chalkboard Regular" panose="03050602040202020205" charset="0"/>
              <a:cs typeface="Chalkboard Regular" panose="03050602040202020205" charset="0"/>
            </a:endParaRPr>
          </a:p>
          <a:p>
            <a:pPr marL="0" indent="0">
              <a:buNone/>
            </a:pPr>
            <a:endParaRPr lang="en-US" altLang="zh-CN" sz="1200">
              <a:latin typeface="Chalkboard Regular" panose="03050602040202020205" charset="0"/>
              <a:cs typeface="Chalkboard Regular" panose="03050602040202020205" charset="0"/>
            </a:endParaRPr>
          </a:p>
        </p:txBody>
      </p:sp>
      <p:pic>
        <p:nvPicPr>
          <p:cNvPr id="4" name="Picture 3"/>
          <p:cNvPicPr>
            <a:picLocks noChangeAspect="1"/>
          </p:cNvPicPr>
          <p:nvPr/>
        </p:nvPicPr>
        <p:blipFill>
          <a:blip r:embed="rId1"/>
          <a:stretch>
            <a:fillRect/>
          </a:stretch>
        </p:blipFill>
        <p:spPr>
          <a:xfrm>
            <a:off x="290830" y="2811780"/>
            <a:ext cx="10210165" cy="375221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5302</Words>
  <Application>WPS Presentation</Application>
  <PresentationFormat>Widescreen</PresentationFormat>
  <Paragraphs>117</Paragraphs>
  <Slides>13</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SimSun</vt:lpstr>
      <vt:lpstr>Wingdings</vt:lpstr>
      <vt:lpstr>Chalkboard Regular</vt:lpstr>
      <vt:lpstr>Chalkboard Bold</vt:lpstr>
      <vt:lpstr>Chalkboard</vt:lpstr>
      <vt:lpstr>微软雅黑</vt:lpstr>
      <vt:lpstr>汉仪旗黑</vt:lpstr>
      <vt:lpstr>Arial Unicode MS</vt:lpstr>
      <vt:lpstr>Calibri</vt:lpstr>
      <vt:lpstr>Helvetica Neue</vt:lpstr>
      <vt:lpstr>Calibri Light</vt:lpstr>
      <vt:lpstr>SimSun</vt:lpstr>
      <vt:lpstr>汉仪书宋二KW</vt:lpstr>
      <vt:lpstr>Charter Roman</vt:lpstr>
      <vt:lpstr>Al Bayan Plain</vt:lpstr>
      <vt:lpstr>Al Nile Regular</vt:lpstr>
      <vt:lpstr>American Typewriter Regular</vt:lpstr>
      <vt:lpstr>Andale Mono</vt:lpstr>
      <vt:lpstr>Apple Braille Outline 6 Dot</vt:lpstr>
      <vt:lpstr>SimSun</vt:lpstr>
      <vt:lpstr>Arial Bold</vt:lpstr>
      <vt:lpstr>Office Theme</vt:lpstr>
      <vt:lpstr>Chinese Spelling Correction</vt:lpstr>
      <vt:lpstr>Relevant papers and code</vt:lpstr>
      <vt:lpstr>We'll focus on recent works.</vt:lpstr>
      <vt:lpstr>Intro: Spelling correction as a seq-to-seq problem</vt:lpstr>
      <vt:lpstr>seq2seq/Confusionset-guided Pointer Networks</vt:lpstr>
      <vt:lpstr>BERT/Vanilla fine-tuned BERT</vt:lpstr>
      <vt:lpstr>Software</vt:lpstr>
      <vt:lpstr>BERT/Faspell</vt:lpstr>
      <vt:lpstr>BERT/SpellGCN </vt:lpstr>
      <vt:lpstr>Notice how Faspell and SpellGCN both utilize expert knowledge from visual and phonological similarity. Their primary difference seems to be that Faspell first generates the candidates and then applies expert knowledge in selection, while SpellGCN applies extra knowledge directly when generating the candidates.</vt:lpstr>
      <vt:lpstr>BERT/Soft-masked BERT</vt:lpstr>
      <vt:lpstr>BERT/Soft-masked BERT</vt:lpstr>
      <vt:lpstr>Relevant blogs for 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Spelling Correction</dc:title>
  <dc:creator>yangzhihan</dc:creator>
  <cp:lastModifiedBy>yangzhihan</cp:lastModifiedBy>
  <cp:revision>3</cp:revision>
  <dcterms:created xsi:type="dcterms:W3CDTF">2021-12-14T02:52:42Z</dcterms:created>
  <dcterms:modified xsi:type="dcterms:W3CDTF">2021-12-14T02:52:42Z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1033-3.9.3.6359</vt:lpwstr>
  </property>
</Properties>
</file>