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61" r:id="rId3"/>
    <p:sldId id="256" r:id="rId4"/>
    <p:sldId id="257" r:id="rId5"/>
    <p:sldId id="269" r:id="rId6"/>
    <p:sldId id="267" r:id="rId7"/>
    <p:sldId id="273" r:id="rId8"/>
    <p:sldId id="274" r:id="rId9"/>
    <p:sldId id="258" r:id="rId10"/>
    <p:sldId id="260" r:id="rId11"/>
    <p:sldId id="275" r:id="rId12"/>
    <p:sldId id="276" r:id="rId13"/>
    <p:sldId id="277" r:id="rId14"/>
    <p:sldId id="263" r:id="rId15"/>
    <p:sldId id="278" r:id="rId16"/>
    <p:sldId id="281" r:id="rId17"/>
    <p:sldId id="282" r:id="rId18"/>
    <p:sldId id="279" r:id="rId19"/>
    <p:sldId id="280" r:id="rId20"/>
    <p:sldId id="264" r:id="rId21"/>
    <p:sldId id="265" r:id="rId2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0EC8C3-F8A7-C9EB-CDC6-70DF0D1B9472}" v="6" dt="2020-12-07T18:13:45.791"/>
    <p1510:client id="{363C5A6C-54C3-1B2B-CE45-42EA56155567}" v="1823" dt="2020-12-07T13:02:04.123"/>
    <p1510:client id="{529CBC1C-1A2A-E65C-AC24-B3E0169EE0A6}" v="203" dt="2020-12-07T11:59:34.548"/>
    <p1510:client id="{6007244A-47A1-58A5-EC32-78D42B52A5FC}" v="6690" dt="2020-12-07T22:34:50.522"/>
    <p1510:client id="{91778B88-B3FD-2DDA-4AA4-C9DECAEFF236}" v="270" dt="2020-12-07T18:14:56.527"/>
    <p1510:client id="{9C665767-D535-43A4-81F6-67D908E39409}" v="33" dt="2020-12-07T12:01:07.661"/>
    <p1510:client id="{B9DC7840-134D-45D6-9D4E-1ADC4C010F94}" v="1955" dt="2020-12-07T13:37:51.307"/>
    <p1510:client id="{D1B969ED-9A97-55B1-AD27-D766E2557F21}" v="435" dt="2020-12-07T13:09:45.2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03"/>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09/12/2020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09/12/2020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09/12/2020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09/12/2020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09/12/2020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09/12/2020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09/12/2020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09/12/2020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09/12/2020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09/12/2020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09/12/2020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09/12/2020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gov.uk/government/organisations/hm-revenue-customs/contact" TargetMode="External"/><Relationship Id="rId2" Type="http://schemas.openxmlformats.org/officeDocument/2006/relationships/hyperlink" Target="https://www.gov.uk/tax-hel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jamboard.google.com/d/1jBBT2z5DOiKSNVgVwaehvxrOsrKYQqXaYZU_rj9Ccpw/edit?usp=shar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E9456D5-F0DD-4C6F-9CB5-7D54965CB5A9}"/>
              </a:ext>
            </a:extLst>
          </p:cNvPr>
          <p:cNvSpPr>
            <a:spLocks noGrp="1"/>
          </p:cNvSpPr>
          <p:nvPr>
            <p:ph idx="1"/>
          </p:nvPr>
        </p:nvSpPr>
        <p:spPr/>
        <p:txBody>
          <a:bodyPr vert="horz" lIns="91440" tIns="45720" rIns="91440" bIns="45720" rtlCol="0" anchor="t">
            <a:normAutofit/>
          </a:bodyPr>
          <a:lstStyle/>
          <a:p>
            <a:r>
              <a:rPr lang="en-GB">
                <a:cs typeface="Calibri"/>
              </a:rPr>
              <a:t>Intro// </a:t>
            </a:r>
            <a:r>
              <a:rPr lang="en-GB" err="1">
                <a:cs typeface="Calibri"/>
              </a:rPr>
              <a:t>mohammed</a:t>
            </a:r>
            <a:endParaRPr lang="en-GB">
              <a:cs typeface="Calibri"/>
            </a:endParaRPr>
          </a:p>
          <a:p>
            <a:r>
              <a:rPr lang="en-GB">
                <a:cs typeface="Calibri"/>
              </a:rPr>
              <a:t>USP, phases // </a:t>
            </a:r>
            <a:r>
              <a:rPr lang="en-GB" err="1">
                <a:cs typeface="Calibri"/>
              </a:rPr>
              <a:t>adrian</a:t>
            </a:r>
            <a:endParaRPr lang="en-GB">
              <a:cs typeface="Calibri"/>
            </a:endParaRPr>
          </a:p>
          <a:p>
            <a:r>
              <a:rPr lang="en-GB">
                <a:cs typeface="Calibri"/>
              </a:rPr>
              <a:t>Design // </a:t>
            </a:r>
            <a:r>
              <a:rPr lang="en-GB" err="1">
                <a:cs typeface="Calibri"/>
              </a:rPr>
              <a:t>faye</a:t>
            </a:r>
            <a:r>
              <a:rPr lang="en-GB">
                <a:cs typeface="Calibri"/>
              </a:rPr>
              <a:t> and jelly </a:t>
            </a:r>
          </a:p>
          <a:p>
            <a:r>
              <a:rPr lang="en-GB">
                <a:cs typeface="Calibri"/>
              </a:rPr>
              <a:t>Database and server // fang </a:t>
            </a:r>
          </a:p>
          <a:p>
            <a:r>
              <a:rPr lang="en-GB">
                <a:cs typeface="Calibri"/>
              </a:rPr>
              <a:t>Calculations // Ahmed </a:t>
            </a:r>
          </a:p>
          <a:p>
            <a:r>
              <a:rPr lang="en-GB">
                <a:cs typeface="Calibri"/>
              </a:rPr>
              <a:t>Ethics // Bonnie</a:t>
            </a:r>
          </a:p>
          <a:p>
            <a:r>
              <a:rPr lang="en-GB">
                <a:cs typeface="Calibri"/>
              </a:rPr>
              <a:t>How to split up the group// Mohammed</a:t>
            </a:r>
          </a:p>
          <a:p>
            <a:r>
              <a:rPr lang="en-GB">
                <a:cs typeface="Calibri"/>
              </a:rPr>
              <a:t>Making basic version?</a:t>
            </a:r>
          </a:p>
          <a:p>
            <a:endParaRPr lang="en-GB">
              <a:cs typeface="Calibri"/>
            </a:endParaRPr>
          </a:p>
        </p:txBody>
      </p:sp>
    </p:spTree>
    <p:extLst>
      <p:ext uri="{BB962C8B-B14F-4D97-AF65-F5344CB8AC3E}">
        <p14:creationId xmlns:p14="http://schemas.microsoft.com/office/powerpoint/2010/main" val="2456430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3C41259-E5C5-47C9-B363-048ABE17C142}"/>
              </a:ext>
            </a:extLst>
          </p:cNvPr>
          <p:cNvSpPr>
            <a:spLocks noGrp="1"/>
          </p:cNvSpPr>
          <p:nvPr>
            <p:ph type="title"/>
          </p:nvPr>
        </p:nvSpPr>
        <p:spPr/>
        <p:txBody>
          <a:bodyPr/>
          <a:lstStyle/>
          <a:p>
            <a:r>
              <a:rPr lang="en-GB" altLang="zh-CN">
                <a:ea typeface="+mj-lt"/>
                <a:cs typeface="+mj-lt"/>
              </a:rPr>
              <a:t>- Database designs (relational diagram), server?</a:t>
            </a:r>
            <a:endParaRPr lang="en-US" altLang="zh-CN"/>
          </a:p>
        </p:txBody>
      </p:sp>
      <p:sp>
        <p:nvSpPr>
          <p:cNvPr id="3" name="内容占位符 2">
            <a:extLst>
              <a:ext uri="{FF2B5EF4-FFF2-40B4-BE49-F238E27FC236}">
                <a16:creationId xmlns:a16="http://schemas.microsoft.com/office/drawing/2014/main" xmlns="" id="{C7842D86-7879-46D2-A0CD-8825039065A2}"/>
              </a:ext>
            </a:extLst>
          </p:cNvPr>
          <p:cNvSpPr>
            <a:spLocks noGrp="1"/>
          </p:cNvSpPr>
          <p:nvPr>
            <p:ph idx="1"/>
          </p:nvPr>
        </p:nvSpPr>
        <p:spPr/>
        <p:txBody>
          <a:bodyPr vert="horz" lIns="91440" tIns="45720" rIns="91440" bIns="45720" rtlCol="0" anchor="t">
            <a:normAutofit/>
          </a:bodyPr>
          <a:lstStyle/>
          <a:p>
            <a:r>
              <a:rPr lang="zh-CN" altLang="en-US">
                <a:ea typeface="宋体"/>
                <a:cs typeface="Calibri"/>
              </a:rPr>
              <a:t>Too technical?</a:t>
            </a:r>
          </a:p>
          <a:p>
            <a:pPr>
              <a:buNone/>
            </a:pPr>
            <a:r>
              <a:rPr lang="zh-CN">
                <a:ea typeface="+mn-lt"/>
                <a:cs typeface="+mn-lt"/>
              </a:rPr>
              <a:t>{</a:t>
            </a:r>
            <a:endParaRPr lang="zh-CN"/>
          </a:p>
          <a:p>
            <a:pPr>
              <a:buNone/>
            </a:pPr>
            <a:r>
              <a:rPr lang="zh-CN">
                <a:ea typeface="+mn-lt"/>
                <a:cs typeface="+mn-lt"/>
              </a:rPr>
              <a:t>Emails, Passwords, Names, Incomes, Expenses, History, Bank Details, Set Goals, Phone Numbers (authentication), Security questions and answers, </a:t>
            </a:r>
            <a:endParaRPr lang="zh-CN"/>
          </a:p>
          <a:p>
            <a:pPr>
              <a:buNone/>
            </a:pPr>
            <a:r>
              <a:rPr lang="zh-CN">
                <a:ea typeface="+mn-lt"/>
                <a:cs typeface="+mn-lt"/>
              </a:rPr>
              <a:t>}</a:t>
            </a:r>
            <a:endParaRPr lang="zh-CN"/>
          </a:p>
          <a:p>
            <a:pPr>
              <a:buNone/>
            </a:pPr>
            <a:r>
              <a:rPr lang="zh-CN" altLang="en-US">
                <a:ea typeface="宋体"/>
                <a:cs typeface="Calibri"/>
              </a:rPr>
              <a:t>Example from different project:</a:t>
            </a:r>
            <a:endParaRPr lang="zh-CN" altLang="en-US">
              <a:cs typeface="Calibri"/>
            </a:endParaRPr>
          </a:p>
          <a:p>
            <a:pPr marL="0" indent="0">
              <a:buNone/>
            </a:pPr>
            <a:r>
              <a:rPr lang="en-US" altLang="zh-CN"/>
              <a:t/>
            </a:r>
            <a:br>
              <a:rPr lang="en-US" altLang="zh-CN"/>
            </a:br>
            <a:endParaRPr lang="en-US" altLang="zh-CN"/>
          </a:p>
        </p:txBody>
      </p:sp>
      <p:pic>
        <p:nvPicPr>
          <p:cNvPr id="4" name="Picture 4" descr="A picture containing schematic&#10;&#10;Description automatically generated">
            <a:extLst>
              <a:ext uri="{FF2B5EF4-FFF2-40B4-BE49-F238E27FC236}">
                <a16:creationId xmlns:a16="http://schemas.microsoft.com/office/drawing/2014/main" xmlns="" id="{D262F012-3DA0-4BFD-A23F-57CDBD58011F}"/>
              </a:ext>
            </a:extLst>
          </p:cNvPr>
          <p:cNvPicPr>
            <a:picLocks noChangeAspect="1"/>
          </p:cNvPicPr>
          <p:nvPr/>
        </p:nvPicPr>
        <p:blipFill rotWithShape="1">
          <a:blip r:embed="rId2"/>
          <a:srcRect l="11066" t="30700" r="42958" b="38779"/>
          <a:stretch/>
        </p:blipFill>
        <p:spPr>
          <a:xfrm>
            <a:off x="576682" y="5155960"/>
            <a:ext cx="5823386" cy="2173243"/>
          </a:xfrm>
          <a:prstGeom prst="rect">
            <a:avLst/>
          </a:prstGeom>
        </p:spPr>
      </p:pic>
      <p:pic>
        <p:nvPicPr>
          <p:cNvPr id="5" name="Picture 5" descr="Graphical user interface, application&#10;&#10;Description automatically generated">
            <a:extLst>
              <a:ext uri="{FF2B5EF4-FFF2-40B4-BE49-F238E27FC236}">
                <a16:creationId xmlns:a16="http://schemas.microsoft.com/office/drawing/2014/main" xmlns="" id="{88F6D69F-1256-4E6A-8522-531452DD3814}"/>
              </a:ext>
            </a:extLst>
          </p:cNvPr>
          <p:cNvPicPr>
            <a:picLocks noChangeAspect="1"/>
          </p:cNvPicPr>
          <p:nvPr/>
        </p:nvPicPr>
        <p:blipFill rotWithShape="1">
          <a:blip r:embed="rId3"/>
          <a:srcRect t="20136" r="20484" b="59217"/>
          <a:stretch/>
        </p:blipFill>
        <p:spPr>
          <a:xfrm>
            <a:off x="6473486" y="5050956"/>
            <a:ext cx="5339593" cy="1117055"/>
          </a:xfrm>
          <a:prstGeom prst="rect">
            <a:avLst/>
          </a:prstGeom>
        </p:spPr>
      </p:pic>
    </p:spTree>
    <p:extLst>
      <p:ext uri="{BB962C8B-B14F-4D97-AF65-F5344CB8AC3E}">
        <p14:creationId xmlns:p14="http://schemas.microsoft.com/office/powerpoint/2010/main" val="892337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1F732-26E2-4EBB-9C07-B114C74DA39A}"/>
              </a:ext>
            </a:extLst>
          </p:cNvPr>
          <p:cNvSpPr>
            <a:spLocks noGrp="1"/>
          </p:cNvSpPr>
          <p:nvPr>
            <p:ph type="title"/>
          </p:nvPr>
        </p:nvSpPr>
        <p:spPr/>
        <p:txBody>
          <a:bodyPr/>
          <a:lstStyle/>
          <a:p>
            <a:r>
              <a:rPr lang="en-GB">
                <a:ea typeface="+mj-lt"/>
                <a:cs typeface="+mj-lt"/>
              </a:rPr>
              <a:t>Tools for the web</a:t>
            </a:r>
            <a:endParaRPr lang="en-US"/>
          </a:p>
        </p:txBody>
      </p:sp>
      <p:sp>
        <p:nvSpPr>
          <p:cNvPr id="3" name="Content Placeholder 2">
            <a:extLst>
              <a:ext uri="{FF2B5EF4-FFF2-40B4-BE49-F238E27FC236}">
                <a16:creationId xmlns:a16="http://schemas.microsoft.com/office/drawing/2014/main" xmlns="" id="{5664B2A3-2A7B-4967-BB4A-C4A3CC85DBB1}"/>
              </a:ext>
            </a:extLst>
          </p:cNvPr>
          <p:cNvSpPr>
            <a:spLocks noGrp="1"/>
          </p:cNvSpPr>
          <p:nvPr>
            <p:ph idx="1"/>
          </p:nvPr>
        </p:nvSpPr>
        <p:spPr/>
        <p:txBody>
          <a:bodyPr vert="horz" lIns="91440" tIns="45720" rIns="91440" bIns="45720" rtlCol="0" anchor="t">
            <a:normAutofit fontScale="70000" lnSpcReduction="20000"/>
          </a:bodyPr>
          <a:lstStyle/>
          <a:p>
            <a:pPr marL="0" indent="0">
              <a:buNone/>
            </a:pPr>
            <a:r>
              <a:rPr lang="en-GB">
                <a:ea typeface="+mn-lt"/>
                <a:cs typeface="+mn-lt"/>
              </a:rPr>
              <a:t>We have been collaborating while apart up until now and we will probably continue in this fashion throughout our Web App project – but many professional developers are used to such workflows. They make use of the same tools that are readily available to all of us:</a:t>
            </a:r>
            <a:endParaRPr lang="en-US">
              <a:ea typeface="+mn-lt"/>
              <a:cs typeface="+mn-lt"/>
            </a:endParaRPr>
          </a:p>
          <a:p>
            <a:pPr marL="0" indent="0">
              <a:buNone/>
            </a:pPr>
            <a:r>
              <a:rPr lang="en-GB">
                <a:ea typeface="+mn-lt"/>
                <a:cs typeface="+mn-lt"/>
              </a:rPr>
              <a:t>A lot of group planning has taken place over </a:t>
            </a:r>
            <a:r>
              <a:rPr lang="en-GB" i="1">
                <a:ea typeface="+mn-lt"/>
                <a:cs typeface="+mn-lt"/>
              </a:rPr>
              <a:t>Whatsapp </a:t>
            </a:r>
            <a:r>
              <a:rPr lang="en-GB">
                <a:ea typeface="+mn-lt"/>
                <a:cs typeface="+mn-lt"/>
              </a:rPr>
              <a:t>which has proved to be useful for smaller memos or decisions (like setting a date for a real-time meeting) whereas professionals may usually do this over e-mail, but a popular alternative we could consider is known as </a:t>
            </a:r>
            <a:r>
              <a:rPr lang="en-GB" i="1">
                <a:ea typeface="+mn-lt"/>
                <a:cs typeface="+mn-lt"/>
              </a:rPr>
              <a:t>Slack. </a:t>
            </a:r>
            <a:r>
              <a:rPr lang="en-GB">
                <a:ea typeface="+mn-lt"/>
                <a:cs typeface="+mn-lt"/>
              </a:rPr>
              <a:t>The many features, beyond it's chatroom functionality, may actually envelop other tools I will name but this extensiveness may also be too much for what we plan on doing. </a:t>
            </a:r>
            <a:endParaRPr lang="en-US">
              <a:ea typeface="+mn-lt"/>
              <a:cs typeface="+mn-lt"/>
            </a:endParaRPr>
          </a:p>
          <a:p>
            <a:pPr marL="0" indent="0">
              <a:buNone/>
            </a:pPr>
            <a:r>
              <a:rPr lang="en-GB" i="1">
                <a:ea typeface="+mn-lt"/>
                <a:cs typeface="+mn-lt"/>
              </a:rPr>
              <a:t>Zoom </a:t>
            </a:r>
            <a:r>
              <a:rPr lang="en-GB">
                <a:ea typeface="+mn-lt"/>
                <a:cs typeface="+mn-lt"/>
              </a:rPr>
              <a:t>and </a:t>
            </a:r>
            <a:r>
              <a:rPr lang="en-GB" i="1">
                <a:ea typeface="+mn-lt"/>
                <a:cs typeface="+mn-lt"/>
              </a:rPr>
              <a:t>Bb Collaborate </a:t>
            </a:r>
            <a:r>
              <a:rPr lang="en-GB">
                <a:ea typeface="+mn-lt"/>
                <a:cs typeface="+mn-lt"/>
              </a:rPr>
              <a:t>have been used interchangeably to replace face-to-face interactions. Being able to share screens and send documents will be essential throughout the development lifecycle, especially during the conception and design stages that will come before any actual code is produced and require the whole team's input.</a:t>
            </a:r>
            <a:endParaRPr lang="en-US">
              <a:ea typeface="+mn-lt"/>
              <a:cs typeface="+mn-lt"/>
            </a:endParaRPr>
          </a:p>
          <a:p>
            <a:pPr marL="0" indent="0">
              <a:buNone/>
            </a:pPr>
            <a:r>
              <a:rPr lang="en-GB">
                <a:ea typeface="+mn-lt"/>
                <a:cs typeface="+mn-lt"/>
              </a:rPr>
              <a:t>Developers do eventually spend a lot of time on source files (whether that's during implementation or testing stages) and sometimes in teams much bigger than ours, which is where Git version control comes in. </a:t>
            </a:r>
            <a:r>
              <a:rPr lang="en-GB" i="1">
                <a:ea typeface="+mn-lt"/>
                <a:cs typeface="+mn-lt"/>
              </a:rPr>
              <a:t>GitLab </a:t>
            </a:r>
            <a:r>
              <a:rPr lang="en-GB">
                <a:ea typeface="+mn-lt"/>
                <a:cs typeface="+mn-lt"/>
              </a:rPr>
              <a:t>will help coordinate our work by permitting everyone online access to every file, its history of changes and the complementing comments (from each of us) after every new merge request. It provides a secure environment for issues to be addressed quickly, therefore maintaining quality/ productivity.</a:t>
            </a:r>
            <a:endParaRPr lang="en-US">
              <a:ea typeface="+mn-lt"/>
              <a:cs typeface="+mn-lt"/>
            </a:endParaRPr>
          </a:p>
          <a:p>
            <a:endParaRPr lang="en-GB">
              <a:cs typeface="Calibri"/>
            </a:endParaRPr>
          </a:p>
        </p:txBody>
      </p:sp>
    </p:spTree>
    <p:extLst>
      <p:ext uri="{BB962C8B-B14F-4D97-AF65-F5344CB8AC3E}">
        <p14:creationId xmlns:p14="http://schemas.microsoft.com/office/powerpoint/2010/main" val="2532638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664B2A3-2A7B-4967-BB4A-C4A3CC85DBB1}"/>
              </a:ext>
            </a:extLst>
          </p:cNvPr>
          <p:cNvSpPr>
            <a:spLocks noGrp="1"/>
          </p:cNvSpPr>
          <p:nvPr>
            <p:ph idx="1"/>
          </p:nvPr>
        </p:nvSpPr>
        <p:spPr>
          <a:xfrm>
            <a:off x="838200" y="675437"/>
            <a:ext cx="10515600" cy="5501526"/>
          </a:xfrm>
        </p:spPr>
        <p:txBody>
          <a:bodyPr vert="horz" lIns="91440" tIns="45720" rIns="91440" bIns="45720" rtlCol="0" anchor="t">
            <a:noAutofit/>
          </a:bodyPr>
          <a:lstStyle/>
          <a:p>
            <a:pPr marL="0" indent="0">
              <a:buNone/>
            </a:pPr>
            <a:r>
              <a:rPr lang="en-GB" sz="2000">
                <a:ea typeface="+mn-lt"/>
                <a:cs typeface="+mn-lt"/>
              </a:rPr>
              <a:t>To make something that could potentially be accessed via the WWW, we will need to make use of several languages. These were chosen due to their commonplace on the web and because we would all be somewhat familiar with them, due to them being taught within the COMP10120.</a:t>
            </a:r>
            <a:endParaRPr lang="en-US" sz="2000">
              <a:ea typeface="+mn-lt"/>
              <a:cs typeface="+mn-lt"/>
            </a:endParaRPr>
          </a:p>
          <a:p>
            <a:endParaRPr lang="en-GB" sz="2000">
              <a:ea typeface="+mn-lt"/>
              <a:cs typeface="+mn-lt"/>
            </a:endParaRPr>
          </a:p>
          <a:p>
            <a:pPr marL="342900" indent="-342900">
              <a:buFont typeface="Wingdings,Sans-Serif" panose="020B0604020202020204" pitchFamily="34" charset="0"/>
              <a:buChar char="§"/>
            </a:pPr>
            <a:r>
              <a:rPr lang="en-GB" sz="2000" i="1">
                <a:ea typeface="+mn-lt"/>
                <a:cs typeface="+mn-lt"/>
              </a:rPr>
              <a:t>HTML </a:t>
            </a:r>
            <a:r>
              <a:rPr lang="en-GB" sz="2000">
                <a:ea typeface="+mn-lt"/>
                <a:cs typeface="+mn-lt"/>
              </a:rPr>
              <a:t>is the standard markup language for anything displayed by a web browser. It structures content on a web page using a series of elements/ tags, contributing to functionality and usability of a site.</a:t>
            </a:r>
            <a:endParaRPr lang="en-US" sz="2000">
              <a:ea typeface="+mn-lt"/>
              <a:cs typeface="+mn-lt"/>
            </a:endParaRPr>
          </a:p>
          <a:p>
            <a:pPr marL="342900" indent="-342900">
              <a:buFont typeface="Wingdings,Sans-Serif" panose="020B0604020202020204" pitchFamily="34" charset="0"/>
              <a:buChar char="§"/>
            </a:pPr>
            <a:r>
              <a:rPr lang="en-GB" sz="2000" i="1">
                <a:ea typeface="+mn-lt"/>
                <a:cs typeface="+mn-lt"/>
              </a:rPr>
              <a:t>CSS </a:t>
            </a:r>
            <a:r>
              <a:rPr lang="en-GB" sz="2000">
                <a:ea typeface="+mn-lt"/>
                <a:cs typeface="+mn-lt"/>
              </a:rPr>
              <a:t>is a style sheet language used for describing the presentation of a document written in a markup language. This involves the design, layout and variations in display for different devices.</a:t>
            </a:r>
            <a:endParaRPr lang="en-US" sz="2000">
              <a:ea typeface="+mn-lt"/>
              <a:cs typeface="+mn-lt"/>
            </a:endParaRPr>
          </a:p>
          <a:p>
            <a:pPr marL="342900" indent="-342900">
              <a:buFont typeface="Wingdings,Sans-Serif" panose="020B0604020202020204" pitchFamily="34" charset="0"/>
              <a:buChar char="§"/>
            </a:pPr>
            <a:r>
              <a:rPr lang="en-GB" sz="2000" i="1">
                <a:ea typeface="+mn-lt"/>
                <a:cs typeface="+mn-lt"/>
              </a:rPr>
              <a:t>JavaScript </a:t>
            </a:r>
            <a:r>
              <a:rPr lang="en-GB" sz="2000">
                <a:ea typeface="+mn-lt"/>
                <a:cs typeface="+mn-lt"/>
              </a:rPr>
              <a:t>is a programming language used mostly for client-side functionality, turning static web pages into dynamic web applications by adding interactive elements that engage a user.</a:t>
            </a:r>
            <a:endParaRPr lang="en-US" sz="2000">
              <a:ea typeface="+mn-lt"/>
              <a:cs typeface="+mn-lt"/>
            </a:endParaRPr>
          </a:p>
          <a:p>
            <a:pPr marL="342900" indent="-342900">
              <a:buFont typeface="Wingdings,Sans-Serif" panose="020B0604020202020204" pitchFamily="34" charset="0"/>
              <a:buChar char="§"/>
            </a:pPr>
            <a:r>
              <a:rPr lang="en-GB" sz="2000" i="1">
                <a:ea typeface="+mn-lt"/>
                <a:cs typeface="+mn-lt"/>
              </a:rPr>
              <a:t>PHP </a:t>
            </a:r>
            <a:r>
              <a:rPr lang="en-GB" sz="2000">
                <a:ea typeface="+mn-lt"/>
                <a:cs typeface="+mn-lt"/>
              </a:rPr>
              <a:t>is a scripting language used for server-side functionality. This includes managing dynamic content, databases and session tracking to name some examples. By employing a Web Framework we could instead use </a:t>
            </a:r>
            <a:r>
              <a:rPr lang="en-GB" sz="2000" i="1">
                <a:ea typeface="+mn-lt"/>
                <a:cs typeface="+mn-lt"/>
              </a:rPr>
              <a:t>Python </a:t>
            </a:r>
            <a:r>
              <a:rPr lang="en-GB" sz="2000">
                <a:ea typeface="+mn-lt"/>
                <a:cs typeface="+mn-lt"/>
              </a:rPr>
              <a:t>or </a:t>
            </a:r>
            <a:r>
              <a:rPr lang="en-GB" sz="2000" i="1">
                <a:ea typeface="+mn-lt"/>
                <a:cs typeface="+mn-lt"/>
              </a:rPr>
              <a:t>Java </a:t>
            </a:r>
            <a:r>
              <a:rPr lang="en-GB" sz="2000">
                <a:ea typeface="+mn-lt"/>
                <a:cs typeface="+mn-lt"/>
              </a:rPr>
              <a:t>which may simplify development.</a:t>
            </a:r>
            <a:endParaRPr lang="en-US" sz="2000">
              <a:ea typeface="+mn-lt"/>
              <a:cs typeface="+mn-lt"/>
            </a:endParaRPr>
          </a:p>
          <a:p>
            <a:pPr marL="342900" indent="-342900">
              <a:buFont typeface="Wingdings,Sans-Serif" panose="020B0604020202020204" pitchFamily="34" charset="0"/>
              <a:buChar char="§"/>
            </a:pPr>
            <a:r>
              <a:rPr lang="en-GB" sz="2000" i="1">
                <a:ea typeface="+mn-lt"/>
                <a:cs typeface="+mn-lt"/>
              </a:rPr>
              <a:t>MySQL </a:t>
            </a:r>
            <a:r>
              <a:rPr lang="en-GB" sz="2000">
                <a:ea typeface="+mn-lt"/>
                <a:cs typeface="+mn-lt"/>
              </a:rPr>
              <a:t>is an open-source relational database management system.  Most of our ideas will likely involve a databse of some level of complexity and this will make managing it much more streamlined.</a:t>
            </a:r>
          </a:p>
        </p:txBody>
      </p:sp>
    </p:spTree>
    <p:extLst>
      <p:ext uri="{BB962C8B-B14F-4D97-AF65-F5344CB8AC3E}">
        <p14:creationId xmlns:p14="http://schemas.microsoft.com/office/powerpoint/2010/main" val="1432488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664B2A3-2A7B-4967-BB4A-C4A3CC85DBB1}"/>
              </a:ext>
            </a:extLst>
          </p:cNvPr>
          <p:cNvSpPr>
            <a:spLocks noGrp="1"/>
          </p:cNvSpPr>
          <p:nvPr>
            <p:ph idx="1"/>
          </p:nvPr>
        </p:nvSpPr>
        <p:spPr>
          <a:xfrm>
            <a:off x="838200" y="675437"/>
            <a:ext cx="10515600" cy="5501526"/>
          </a:xfrm>
        </p:spPr>
        <p:txBody>
          <a:bodyPr vert="horz" lIns="91440" tIns="45720" rIns="91440" bIns="45720" rtlCol="0" anchor="t">
            <a:normAutofit fontScale="92500" lnSpcReduction="10000"/>
          </a:bodyPr>
          <a:lstStyle/>
          <a:p>
            <a:pPr marL="0" indent="0">
              <a:buNone/>
            </a:pPr>
            <a:r>
              <a:rPr lang="en-GB">
                <a:ea typeface="+mn-lt"/>
                <a:cs typeface="+mn-lt"/>
              </a:rPr>
              <a:t>Some additional instruments can be mentioned.</a:t>
            </a:r>
            <a:endParaRPr lang="en-US">
              <a:ea typeface="+mn-lt"/>
              <a:cs typeface="+mn-lt"/>
            </a:endParaRPr>
          </a:p>
          <a:p>
            <a:pPr marL="0" indent="0">
              <a:buNone/>
            </a:pPr>
            <a:r>
              <a:rPr lang="en-GB">
                <a:ea typeface="+mn-lt"/>
                <a:cs typeface="+mn-lt"/>
              </a:rPr>
              <a:t>We will all likely be using </a:t>
            </a:r>
            <a:r>
              <a:rPr lang="en-GB" i="1">
                <a:ea typeface="+mn-lt"/>
                <a:cs typeface="+mn-lt"/>
              </a:rPr>
              <a:t>Sublime </a:t>
            </a:r>
            <a:r>
              <a:rPr lang="en-GB">
                <a:ea typeface="+mn-lt"/>
                <a:cs typeface="+mn-lt"/>
              </a:rPr>
              <a:t>for text-edditing/ coding and </a:t>
            </a:r>
            <a:r>
              <a:rPr lang="en-GB" i="1">
                <a:ea typeface="+mn-lt"/>
                <a:cs typeface="+mn-lt"/>
              </a:rPr>
              <a:t>Google Chrome for</a:t>
            </a:r>
            <a:r>
              <a:rPr lang="en-GB">
                <a:ea typeface="+mn-lt"/>
                <a:cs typeface="+mn-lt"/>
              </a:rPr>
              <a:t> testing the application.</a:t>
            </a:r>
            <a:endParaRPr lang="en-US">
              <a:ea typeface="+mn-lt"/>
              <a:cs typeface="+mn-lt"/>
            </a:endParaRPr>
          </a:p>
          <a:p>
            <a:pPr marL="0" indent="0">
              <a:buNone/>
            </a:pPr>
            <a:r>
              <a:rPr lang="en-GB" i="1">
                <a:ea typeface="+mn-lt"/>
                <a:cs typeface="+mn-lt"/>
              </a:rPr>
              <a:t>W3 </a:t>
            </a:r>
            <a:r>
              <a:rPr lang="en-GB">
                <a:ea typeface="+mn-lt"/>
                <a:cs typeface="+mn-lt"/>
              </a:rPr>
              <a:t>schools provides a HTML validity checker that would help with maintaining correctness in our code and we will surely make use of infomration on sites like </a:t>
            </a:r>
            <a:r>
              <a:rPr lang="en-GB" i="1">
                <a:ea typeface="+mn-lt"/>
                <a:cs typeface="+mn-lt"/>
              </a:rPr>
              <a:t>Stack Exchange </a:t>
            </a:r>
            <a:r>
              <a:rPr lang="en-GB">
                <a:ea typeface="+mn-lt"/>
                <a:cs typeface="+mn-lt"/>
              </a:rPr>
              <a:t>for help with actual debugging or feature implementation.</a:t>
            </a:r>
            <a:endParaRPr lang="en-US">
              <a:ea typeface="+mn-lt"/>
              <a:cs typeface="+mn-lt"/>
            </a:endParaRPr>
          </a:p>
          <a:p>
            <a:pPr marL="0" indent="0">
              <a:buNone/>
            </a:pPr>
            <a:r>
              <a:rPr lang="en-GB">
                <a:ea typeface="+mn-lt"/>
                <a:cs typeface="+mn-lt"/>
              </a:rPr>
              <a:t>There exist many frameworks which can legitimise our web app to function or look like a typical site that we would usually use (</a:t>
            </a:r>
            <a:r>
              <a:rPr lang="en-GB" i="1">
                <a:ea typeface="+mn-lt"/>
                <a:cs typeface="+mn-lt"/>
              </a:rPr>
              <a:t>Bootstrap </a:t>
            </a:r>
            <a:r>
              <a:rPr lang="en-GB">
                <a:ea typeface="+mn-lt"/>
                <a:cs typeface="+mn-lt"/>
              </a:rPr>
              <a:t>being the most popular HTML-CSS-JS library that adds plenty of style)</a:t>
            </a:r>
            <a:endParaRPr lang="en-US">
              <a:ea typeface="+mn-lt"/>
              <a:cs typeface="+mn-lt"/>
            </a:endParaRPr>
          </a:p>
          <a:p>
            <a:pPr marL="0" indent="0">
              <a:buNone/>
            </a:pPr>
            <a:r>
              <a:rPr lang="en-GB">
                <a:ea typeface="+mn-lt"/>
                <a:cs typeface="+mn-lt"/>
              </a:rPr>
              <a:t>If we are to have 'multiplayer' features/ multiple people interacting with the site, we may need to make use of Apache to create/ host a virtual server the way Stewart does in his tutorial videos.</a:t>
            </a:r>
          </a:p>
          <a:p>
            <a:pPr marL="0" indent="0">
              <a:buNone/>
            </a:pPr>
            <a:r>
              <a:rPr lang="en-GB">
                <a:ea typeface="+mn-lt"/>
                <a:cs typeface="+mn-lt"/>
              </a:rPr>
              <a:t>Most extension stuff is dependent on the path that development will take so, cannot be confirmed at this stage...</a:t>
            </a:r>
            <a:endParaRPr lang="en-GB"/>
          </a:p>
        </p:txBody>
      </p:sp>
    </p:spTree>
    <p:extLst>
      <p:ext uri="{BB962C8B-B14F-4D97-AF65-F5344CB8AC3E}">
        <p14:creationId xmlns:p14="http://schemas.microsoft.com/office/powerpoint/2010/main" val="2639185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7E29E5-1318-41C9-B692-D822E749C0C7}"/>
              </a:ext>
            </a:extLst>
          </p:cNvPr>
          <p:cNvSpPr>
            <a:spLocks noGrp="1"/>
          </p:cNvSpPr>
          <p:nvPr>
            <p:ph type="title"/>
          </p:nvPr>
        </p:nvSpPr>
        <p:spPr/>
        <p:txBody>
          <a:bodyPr/>
          <a:lstStyle/>
          <a:p>
            <a:r>
              <a:rPr lang="en-GB">
                <a:ea typeface="+mj-lt"/>
                <a:cs typeface="+mj-lt"/>
              </a:rPr>
              <a:t>- Phases of design ~ basic to more advanced features</a:t>
            </a:r>
            <a:endParaRPr lang="en-US"/>
          </a:p>
        </p:txBody>
      </p:sp>
      <p:sp>
        <p:nvSpPr>
          <p:cNvPr id="3" name="Content Placeholder 2">
            <a:extLst>
              <a:ext uri="{FF2B5EF4-FFF2-40B4-BE49-F238E27FC236}">
                <a16:creationId xmlns:a16="http://schemas.microsoft.com/office/drawing/2014/main" xmlns="" id="{C2D0A7DB-B9B4-40CF-B739-3FD79D4347B8}"/>
              </a:ext>
            </a:extLst>
          </p:cNvPr>
          <p:cNvSpPr>
            <a:spLocks noGrp="1"/>
          </p:cNvSpPr>
          <p:nvPr>
            <p:ph idx="1"/>
          </p:nvPr>
        </p:nvSpPr>
        <p:spPr/>
        <p:txBody>
          <a:bodyPr vert="horz" lIns="91440" tIns="45720" rIns="91440" bIns="45720" rtlCol="0" anchor="t">
            <a:normAutofit/>
          </a:bodyPr>
          <a:lstStyle/>
          <a:p>
            <a:pPr marL="0" indent="0">
              <a:buNone/>
            </a:pPr>
            <a:r>
              <a:rPr lang="en-GB">
                <a:ea typeface="+mn-lt"/>
                <a:cs typeface="+mn-lt"/>
              </a:rPr>
              <a:t>Approx 2 months to complete</a:t>
            </a:r>
          </a:p>
          <a:p>
            <a:r>
              <a:rPr lang="en-GB">
                <a:ea typeface="+mn-lt"/>
                <a:cs typeface="+mn-lt"/>
              </a:rPr>
              <a:t>(gant chart)</a:t>
            </a:r>
            <a:endParaRPr lang="en-GB"/>
          </a:p>
          <a:p>
            <a:endParaRPr lang="en-GB">
              <a:ea typeface="+mn-lt"/>
              <a:cs typeface="+mn-lt"/>
            </a:endParaRPr>
          </a:p>
        </p:txBody>
      </p:sp>
      <p:pic>
        <p:nvPicPr>
          <p:cNvPr id="4" name="Picture 4" descr="Chart&#10;&#10;Description automatically generated">
            <a:extLst>
              <a:ext uri="{FF2B5EF4-FFF2-40B4-BE49-F238E27FC236}">
                <a16:creationId xmlns:a16="http://schemas.microsoft.com/office/drawing/2014/main" xmlns="" id="{F1FBA522-AEB7-434F-9260-E20FF627FB52}"/>
              </a:ext>
            </a:extLst>
          </p:cNvPr>
          <p:cNvPicPr>
            <a:picLocks noChangeAspect="1"/>
          </p:cNvPicPr>
          <p:nvPr/>
        </p:nvPicPr>
        <p:blipFill>
          <a:blip r:embed="rId2"/>
          <a:stretch>
            <a:fillRect/>
          </a:stretch>
        </p:blipFill>
        <p:spPr>
          <a:xfrm>
            <a:off x="5515155" y="2068456"/>
            <a:ext cx="5805577" cy="3871277"/>
          </a:xfrm>
          <a:prstGeom prst="rect">
            <a:avLst/>
          </a:prstGeom>
        </p:spPr>
      </p:pic>
    </p:spTree>
    <p:extLst>
      <p:ext uri="{BB962C8B-B14F-4D97-AF65-F5344CB8AC3E}">
        <p14:creationId xmlns:p14="http://schemas.microsoft.com/office/powerpoint/2010/main" val="1776357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2D0A7DB-B9B4-40CF-B739-3FD79D4347B8}"/>
              </a:ext>
            </a:extLst>
          </p:cNvPr>
          <p:cNvSpPr>
            <a:spLocks noGrp="1"/>
          </p:cNvSpPr>
          <p:nvPr>
            <p:ph idx="1"/>
          </p:nvPr>
        </p:nvSpPr>
        <p:spPr>
          <a:xfrm>
            <a:off x="838200" y="675437"/>
            <a:ext cx="10515600" cy="5501526"/>
          </a:xfrm>
        </p:spPr>
        <p:txBody>
          <a:bodyPr vert="horz" lIns="91440" tIns="45720" rIns="91440" bIns="45720" rtlCol="0" anchor="t">
            <a:normAutofit fontScale="85000" lnSpcReduction="20000"/>
          </a:bodyPr>
          <a:lstStyle/>
          <a:p>
            <a:pPr algn="ctr"/>
            <a:r>
              <a:rPr lang="en-GB">
                <a:ea typeface="+mn-lt"/>
                <a:cs typeface="+mn-lt"/>
              </a:rPr>
              <a:t>PHASE 1 (x weeks)</a:t>
            </a:r>
            <a:endParaRPr lang="en-GB"/>
          </a:p>
          <a:p>
            <a:r>
              <a:rPr lang="en-GB">
                <a:ea typeface="+mn-lt"/>
                <a:cs typeface="+mn-lt"/>
              </a:rPr>
              <a:t>Takes users weekly/ </a:t>
            </a:r>
            <a:r>
              <a:rPr lang="en-GB" b="1">
                <a:ea typeface="+mn-lt"/>
                <a:cs typeface="+mn-lt"/>
              </a:rPr>
              <a:t>monthly</a:t>
            </a:r>
            <a:r>
              <a:rPr lang="en-GB">
                <a:ea typeface="+mn-lt"/>
                <a:cs typeface="+mn-lt"/>
              </a:rPr>
              <a:t>/ yearly </a:t>
            </a:r>
            <a:r>
              <a:rPr lang="en-GB" u="sng">
                <a:ea typeface="+mn-lt"/>
                <a:cs typeface="+mn-lt"/>
              </a:rPr>
              <a:t>incomes </a:t>
            </a:r>
            <a:r>
              <a:rPr lang="en-GB">
                <a:ea typeface="+mn-lt"/>
                <a:cs typeface="+mn-lt"/>
              </a:rPr>
              <a:t>- one added, then total displayed, then additional sources of income added the same way, then total updated</a:t>
            </a:r>
            <a:endParaRPr lang="en-GB"/>
          </a:p>
          <a:p>
            <a:r>
              <a:rPr lang="en-GB">
                <a:ea typeface="+mn-lt"/>
                <a:cs typeface="+mn-lt"/>
              </a:rPr>
              <a:t>Takes users weekly/ </a:t>
            </a:r>
            <a:r>
              <a:rPr lang="en-GB" b="1">
                <a:ea typeface="+mn-lt"/>
                <a:cs typeface="+mn-lt"/>
              </a:rPr>
              <a:t>monthly</a:t>
            </a:r>
            <a:r>
              <a:rPr lang="en-GB">
                <a:ea typeface="+mn-lt"/>
                <a:cs typeface="+mn-lt"/>
              </a:rPr>
              <a:t>/ yearly </a:t>
            </a:r>
            <a:r>
              <a:rPr lang="en-GB" u="sng">
                <a:ea typeface="+mn-lt"/>
                <a:cs typeface="+mn-lt"/>
              </a:rPr>
              <a:t>bills</a:t>
            </a:r>
            <a:r>
              <a:rPr lang="en-GB">
                <a:ea typeface="+mn-lt"/>
                <a:cs typeface="+mn-lt"/>
              </a:rPr>
              <a:t> - one added, then total displayed, then additional bills added the same way, then total updated</a:t>
            </a:r>
            <a:endParaRPr lang="en-GB"/>
          </a:p>
          <a:p>
            <a:r>
              <a:rPr lang="en-GB">
                <a:ea typeface="+mn-lt"/>
                <a:cs typeface="+mn-lt"/>
              </a:rPr>
              <a:t>During both, the reference for where this money is coming from/ going to is taken (e.g. water bill) and recorded within database along with number that was added/ subtracted from the total (e.g. ref:”waterbill”, pounds:-20)</a:t>
            </a:r>
            <a:endParaRPr lang="en-GB"/>
          </a:p>
          <a:p>
            <a:r>
              <a:rPr lang="en-GB">
                <a:ea typeface="+mn-lt"/>
                <a:cs typeface="+mn-lt"/>
              </a:rPr>
              <a:t>Calculates daily/ </a:t>
            </a:r>
            <a:r>
              <a:rPr lang="en-GB" b="1">
                <a:ea typeface="+mn-lt"/>
                <a:cs typeface="+mn-lt"/>
              </a:rPr>
              <a:t>weekly</a:t>
            </a:r>
            <a:r>
              <a:rPr lang="en-GB">
                <a:ea typeface="+mn-lt"/>
                <a:cs typeface="+mn-lt"/>
              </a:rPr>
              <a:t>/ monthly </a:t>
            </a:r>
            <a:r>
              <a:rPr lang="en-GB" u="sng">
                <a:ea typeface="+mn-lt"/>
                <a:cs typeface="+mn-lt"/>
              </a:rPr>
              <a:t>budget </a:t>
            </a:r>
            <a:r>
              <a:rPr lang="en-GB">
                <a:ea typeface="+mn-lt"/>
                <a:cs typeface="+mn-lt"/>
              </a:rPr>
              <a:t>based on these initial inputs (income minus expenditure), checks both in same scale (yearly minus yearly), then budget displayed</a:t>
            </a:r>
            <a:endParaRPr lang="en-GB"/>
          </a:p>
          <a:p>
            <a:r>
              <a:rPr lang="en-GB">
                <a:ea typeface="+mn-lt"/>
                <a:cs typeface="+mn-lt"/>
              </a:rPr>
              <a:t>Lets user set daily/</a:t>
            </a:r>
            <a:r>
              <a:rPr lang="en-GB" b="1">
                <a:ea typeface="+mn-lt"/>
                <a:cs typeface="+mn-lt"/>
              </a:rPr>
              <a:t>weekly</a:t>
            </a:r>
            <a:r>
              <a:rPr lang="en-GB">
                <a:ea typeface="+mn-lt"/>
                <a:cs typeface="+mn-lt"/>
              </a:rPr>
              <a:t>/ monthly savings goal so a certain amount of money is unspent if stick to budget, checks number &lt; budget, then budget updated</a:t>
            </a:r>
            <a:endParaRPr lang="en-GB"/>
          </a:p>
          <a:p>
            <a:r>
              <a:rPr lang="en-GB">
                <a:ea typeface="+mn-lt"/>
                <a:cs typeface="+mn-lt"/>
              </a:rPr>
              <a:t>Lets user add non-recurring expense, this updated how much of the budget is left (budget minus expense), recorded in database (e.g. date: 02/12/20, ref: Sainsburys, pounds: 4.50)</a:t>
            </a:r>
            <a:endParaRPr lang="en-GB"/>
          </a:p>
          <a:p>
            <a:endParaRPr lang="en-GB">
              <a:ea typeface="+mn-lt"/>
              <a:cs typeface="+mn-lt"/>
            </a:endParaRPr>
          </a:p>
        </p:txBody>
      </p:sp>
    </p:spTree>
    <p:extLst>
      <p:ext uri="{BB962C8B-B14F-4D97-AF65-F5344CB8AC3E}">
        <p14:creationId xmlns:p14="http://schemas.microsoft.com/office/powerpoint/2010/main" val="3076459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457200"/>
            <a:ext cx="3932237" cy="690113"/>
          </a:xfrm>
        </p:spPr>
        <p:txBody>
          <a:bodyPr>
            <a:normAutofit/>
          </a:bodyPr>
          <a:lstStyle/>
          <a:p>
            <a:r>
              <a:rPr lang="en-US" b="1" dirty="0" smtClean="0">
                <a:solidFill>
                  <a:schemeClr val="accent1">
                    <a:lumMod val="60000"/>
                    <a:lumOff val="40000"/>
                  </a:schemeClr>
                </a:solidFill>
              </a:rPr>
              <a:t>Back-end Calculations</a:t>
            </a:r>
            <a:endParaRPr lang="en-US" b="1" dirty="0">
              <a:solidFill>
                <a:schemeClr val="accent1">
                  <a:lumMod val="60000"/>
                  <a:lumOff val="40000"/>
                </a:schemeClr>
              </a:solidFill>
            </a:endParaRPr>
          </a:p>
        </p:txBody>
      </p:sp>
      <p:sp>
        <p:nvSpPr>
          <p:cNvPr id="5" name="Content Placeholder 4"/>
          <p:cNvSpPr>
            <a:spLocks noGrp="1"/>
          </p:cNvSpPr>
          <p:nvPr>
            <p:ph idx="1"/>
          </p:nvPr>
        </p:nvSpPr>
        <p:spPr>
          <a:xfrm>
            <a:off x="5183187" y="987425"/>
            <a:ext cx="6436593" cy="4873625"/>
          </a:xfrm>
        </p:spPr>
        <p:txBody>
          <a:bodyPr/>
          <a:lstStyle/>
          <a:p>
            <a:pPr marL="457200" lvl="1" indent="0">
              <a:buNone/>
            </a:pPr>
            <a:r>
              <a:rPr lang="en-US" dirty="0" smtClean="0"/>
              <a:t>		Calculations</a:t>
            </a:r>
            <a:endParaRPr lang="en-US" dirty="0"/>
          </a:p>
          <a:p>
            <a:r>
              <a:rPr lang="en-US" sz="1800" dirty="0" smtClean="0"/>
              <a:t>Over Expenditure </a:t>
            </a:r>
          </a:p>
          <a:p>
            <a:r>
              <a:rPr lang="en-US" sz="1800" dirty="0" smtClean="0"/>
              <a:t>Available Funds after expenditure  </a:t>
            </a:r>
          </a:p>
          <a:p>
            <a:r>
              <a:rPr lang="en-US" sz="1800" dirty="0" smtClean="0"/>
              <a:t>Total Expense of each category ( Living , Accommodation , etc. )</a:t>
            </a:r>
          </a:p>
          <a:p>
            <a:r>
              <a:rPr lang="en-US" sz="1800" dirty="0" smtClean="0"/>
              <a:t>Updating the </a:t>
            </a:r>
            <a:r>
              <a:rPr lang="en-US" sz="1800" dirty="0" smtClean="0"/>
              <a:t>Expenditure</a:t>
            </a:r>
          </a:p>
          <a:p>
            <a:r>
              <a:rPr lang="en-US" sz="1800" dirty="0" smtClean="0"/>
              <a:t>Excess average % expenditure</a:t>
            </a:r>
            <a:endParaRPr lang="en-US" sz="1800" dirty="0" smtClean="0"/>
          </a:p>
          <a:p>
            <a:endParaRPr lang="en-US" sz="1800" dirty="0" smtClean="0"/>
          </a:p>
          <a:p>
            <a:pPr marL="0" indent="0">
              <a:buNone/>
            </a:pPr>
            <a:r>
              <a:rPr lang="en-US" sz="1800" dirty="0"/>
              <a:t>	</a:t>
            </a:r>
            <a:r>
              <a:rPr lang="en-US" sz="1800" dirty="0" smtClean="0"/>
              <a:t>	</a:t>
            </a:r>
            <a:r>
              <a:rPr lang="en-US" sz="2400" dirty="0" smtClean="0"/>
              <a:t>Statistical Data</a:t>
            </a:r>
          </a:p>
          <a:p>
            <a:r>
              <a:rPr lang="en-US" sz="1800" dirty="0" smtClean="0"/>
              <a:t>Statistical Data will be used by the software for Graphical Display.</a:t>
            </a:r>
          </a:p>
          <a:p>
            <a:r>
              <a:rPr lang="en-US" sz="1800" dirty="0" smtClean="0"/>
              <a:t>Percentage of Expenditure on each category.</a:t>
            </a:r>
          </a:p>
          <a:p>
            <a:r>
              <a:rPr lang="en-US" sz="1800" dirty="0" smtClean="0"/>
              <a:t>Percentage of Funds Available</a:t>
            </a:r>
            <a:endParaRPr lang="en-US" sz="1800" dirty="0"/>
          </a:p>
        </p:txBody>
      </p:sp>
      <p:sp>
        <p:nvSpPr>
          <p:cNvPr id="6" name="Text Placeholder 5"/>
          <p:cNvSpPr>
            <a:spLocks noGrp="1"/>
          </p:cNvSpPr>
          <p:nvPr>
            <p:ph type="body" sz="half" idx="2"/>
          </p:nvPr>
        </p:nvSpPr>
        <p:spPr>
          <a:xfrm>
            <a:off x="839788" y="1595887"/>
            <a:ext cx="3932237" cy="5079233"/>
          </a:xfrm>
        </p:spPr>
        <p:txBody>
          <a:bodyPr/>
          <a:lstStyle/>
          <a:p>
            <a:r>
              <a:rPr lang="en-US" sz="1800" dirty="0" smtClean="0"/>
              <a:t>Fi-track will carry out all the calculation using PHP language because </a:t>
            </a:r>
            <a:r>
              <a:rPr lang="en-US" sz="1800" b="1" dirty="0" smtClean="0"/>
              <a:t>PHP</a:t>
            </a:r>
            <a:r>
              <a:rPr lang="en-US" sz="1800" dirty="0" smtClean="0"/>
              <a:t> </a:t>
            </a:r>
            <a:r>
              <a:rPr lang="en-US" sz="1800" b="1" dirty="0" smtClean="0"/>
              <a:t>code</a:t>
            </a:r>
            <a:r>
              <a:rPr lang="en-US" sz="1800" dirty="0" smtClean="0"/>
              <a:t> is not visible on the page source, and all the </a:t>
            </a:r>
            <a:r>
              <a:rPr lang="en-US" sz="1800" b="1" dirty="0" smtClean="0"/>
              <a:t>PHP code</a:t>
            </a:r>
            <a:r>
              <a:rPr lang="en-US" sz="1800" dirty="0" smtClean="0"/>
              <a:t> is executed on the server side . All the calculation will be updated on the database.</a:t>
            </a:r>
          </a:p>
          <a:p>
            <a:endParaRPr lang="en-US" sz="1800" dirty="0"/>
          </a:p>
          <a:p>
            <a:r>
              <a:rPr lang="en-US" sz="1800" dirty="0" smtClean="0"/>
              <a:t>User will set the budget, during the set up of  Fi-Track, for different expenses. During the coarse of the month Actual Expenses can be updated and the software will use the data to alarm the user in case of over expenditure. </a:t>
            </a:r>
            <a:r>
              <a:rPr lang="en-US" sz="1800" dirty="0"/>
              <a:t> </a:t>
            </a:r>
          </a:p>
          <a:p>
            <a:endParaRPr lang="en-US" sz="1800" dirty="0" smtClean="0"/>
          </a:p>
          <a:p>
            <a:r>
              <a:rPr lang="en-US" sz="1800" dirty="0" smtClean="0"/>
              <a:t>Calculations will be used to track the pattern </a:t>
            </a:r>
            <a:r>
              <a:rPr lang="en-US" sz="1800" smtClean="0"/>
              <a:t>of expenditure.</a:t>
            </a:r>
            <a:endParaRPr lang="en-US" sz="1800" dirty="0"/>
          </a:p>
          <a:p>
            <a:endParaRPr lang="en-US" sz="1800" dirty="0" smtClean="0"/>
          </a:p>
          <a:p>
            <a:endParaRPr lang="en-US" b="1" dirty="0"/>
          </a:p>
        </p:txBody>
      </p:sp>
    </p:spTree>
    <p:extLst>
      <p:ext uri="{BB962C8B-B14F-4D97-AF65-F5344CB8AC3E}">
        <p14:creationId xmlns:p14="http://schemas.microsoft.com/office/powerpoint/2010/main" val="27705267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457200"/>
            <a:ext cx="3932237" cy="1285336"/>
          </a:xfrm>
        </p:spPr>
        <p:txBody>
          <a:bodyPr>
            <a:normAutofit/>
          </a:bodyPr>
          <a:lstStyle/>
          <a:p>
            <a:r>
              <a:rPr lang="en-US" b="1" dirty="0">
                <a:solidFill>
                  <a:schemeClr val="bg1">
                    <a:lumMod val="50000"/>
                  </a:schemeClr>
                </a:solidFill>
              </a:rPr>
              <a:t> </a:t>
            </a:r>
            <a:r>
              <a:rPr lang="en-US" b="1" dirty="0" smtClean="0">
                <a:solidFill>
                  <a:schemeClr val="bg1">
                    <a:lumMod val="50000"/>
                  </a:schemeClr>
                </a:solidFill>
              </a:rPr>
              <a:t>    </a:t>
            </a:r>
            <a:r>
              <a:rPr lang="en-US" b="1" dirty="0" smtClean="0">
                <a:solidFill>
                  <a:schemeClr val="accent1">
                    <a:lumMod val="60000"/>
                    <a:lumOff val="40000"/>
                  </a:schemeClr>
                </a:solidFill>
              </a:rPr>
              <a:t>Graphical Display </a:t>
            </a:r>
            <a:endParaRPr lang="en-US" b="1" dirty="0">
              <a:solidFill>
                <a:schemeClr val="accent1">
                  <a:lumMod val="60000"/>
                  <a:lumOff val="40000"/>
                </a:schemeClr>
              </a:solidFill>
            </a:endParaRPr>
          </a:p>
        </p:txBody>
      </p:sp>
      <p:sp>
        <p:nvSpPr>
          <p:cNvPr id="6" name="Text Placeholder 5"/>
          <p:cNvSpPr>
            <a:spLocks noGrp="1"/>
          </p:cNvSpPr>
          <p:nvPr>
            <p:ph type="body" sz="half" idx="2"/>
          </p:nvPr>
        </p:nvSpPr>
        <p:spPr/>
        <p:txBody>
          <a:bodyPr/>
          <a:lstStyle/>
          <a:p>
            <a:r>
              <a:rPr lang="en-US" dirty="0" smtClean="0"/>
              <a:t> </a:t>
            </a:r>
            <a:r>
              <a:rPr lang="en-US" dirty="0"/>
              <a:t> </a:t>
            </a:r>
            <a:r>
              <a:rPr lang="en-US" dirty="0" smtClean="0"/>
              <a:t>                 	          </a:t>
            </a:r>
            <a:r>
              <a:rPr lang="en-US" b="1" dirty="0" smtClean="0"/>
              <a:t>Language</a:t>
            </a:r>
          </a:p>
          <a:p>
            <a:endParaRPr lang="en-US" b="1" dirty="0"/>
          </a:p>
          <a:p>
            <a:r>
              <a:rPr lang="en-US" sz="2800" dirty="0" smtClean="0"/>
              <a:t>Pie Charts can be made using Html, CSS and Google Visualization services. </a:t>
            </a:r>
            <a:endParaRPr lang="en-US" sz="2800" dirty="0"/>
          </a:p>
        </p:txBody>
      </p:sp>
      <p:pic>
        <p:nvPicPr>
          <p:cNvPr id="14" name="Picture Placeholder 13"/>
          <p:cNvPicPr>
            <a:picLocks noGrp="1" noChangeAspect="1"/>
          </p:cNvPicPr>
          <p:nvPr>
            <p:ph type="pic" idx="1"/>
          </p:nvPr>
        </p:nvPicPr>
        <p:blipFill>
          <a:blip r:embed="rId2">
            <a:extLst>
              <a:ext uri="{28A0092B-C50C-407E-A947-70E740481C1C}">
                <a14:useLocalDpi xmlns:a14="http://schemas.microsoft.com/office/drawing/2010/main" val="0"/>
              </a:ext>
            </a:extLst>
          </a:blip>
          <a:srcRect l="8840" r="8840"/>
          <a:stretch>
            <a:fillRect/>
          </a:stretch>
        </p:blipFill>
        <p:spPr/>
      </p:pic>
    </p:spTree>
    <p:extLst>
      <p:ext uri="{BB962C8B-B14F-4D97-AF65-F5344CB8AC3E}">
        <p14:creationId xmlns:p14="http://schemas.microsoft.com/office/powerpoint/2010/main" val="29876120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2D0A7DB-B9B4-40CF-B739-3FD79D4347B8}"/>
              </a:ext>
            </a:extLst>
          </p:cNvPr>
          <p:cNvSpPr>
            <a:spLocks noGrp="1"/>
          </p:cNvSpPr>
          <p:nvPr>
            <p:ph idx="1"/>
          </p:nvPr>
        </p:nvSpPr>
        <p:spPr>
          <a:xfrm>
            <a:off x="838200" y="675437"/>
            <a:ext cx="10515600" cy="5501526"/>
          </a:xfrm>
        </p:spPr>
        <p:txBody>
          <a:bodyPr vert="horz" lIns="91440" tIns="45720" rIns="91440" bIns="45720" rtlCol="0" anchor="t">
            <a:normAutofit/>
          </a:bodyPr>
          <a:lstStyle/>
          <a:p>
            <a:pPr algn="ctr"/>
            <a:r>
              <a:rPr lang="en-GB">
                <a:ea typeface="+mn-lt"/>
                <a:cs typeface="+mn-lt"/>
              </a:rPr>
              <a:t>PHASE X (x weeks)</a:t>
            </a:r>
            <a:endParaRPr lang="en-US"/>
          </a:p>
          <a:p>
            <a:r>
              <a:rPr lang="en-GB" u="sng">
                <a:ea typeface="+mn-lt"/>
                <a:cs typeface="+mn-lt"/>
              </a:rPr>
              <a:t>Account system</a:t>
            </a:r>
            <a:r>
              <a:rPr lang="en-GB">
                <a:ea typeface="+mn-lt"/>
                <a:cs typeface="+mn-lt"/>
              </a:rPr>
              <a:t>, possibly </a:t>
            </a:r>
            <a:r>
              <a:rPr lang="en-GB" u="sng">
                <a:ea typeface="+mn-lt"/>
                <a:cs typeface="+mn-lt"/>
              </a:rPr>
              <a:t>security</a:t>
            </a:r>
            <a:r>
              <a:rPr lang="en-GB">
                <a:ea typeface="+mn-lt"/>
                <a:cs typeface="+mn-lt"/>
              </a:rPr>
              <a:t> tweaks</a:t>
            </a:r>
            <a:endParaRPr lang="en-GB">
              <a:cs typeface="Calibri" panose="020F0502020204030204"/>
            </a:endParaRPr>
          </a:p>
          <a:p>
            <a:r>
              <a:rPr lang="en-GB">
                <a:ea typeface="+mn-lt"/>
                <a:cs typeface="+mn-lt"/>
              </a:rPr>
              <a:t>Login, register, link account to their income expense info</a:t>
            </a:r>
            <a:endParaRPr lang="en-GB">
              <a:cs typeface="Calibri" panose="020F0502020204030204"/>
            </a:endParaRPr>
          </a:p>
          <a:p>
            <a:pPr algn="ctr"/>
            <a:endParaRPr lang="en-GB">
              <a:cs typeface="Calibri" panose="020F0502020204030204"/>
            </a:endParaRPr>
          </a:p>
          <a:p>
            <a:pPr algn="ctr"/>
            <a:r>
              <a:rPr lang="en-GB">
                <a:ea typeface="+mn-lt"/>
                <a:cs typeface="+mn-lt"/>
              </a:rPr>
              <a:t>PHASE X (x weeks)</a:t>
            </a:r>
            <a:endParaRPr lang="en-US"/>
          </a:p>
          <a:p>
            <a:r>
              <a:rPr lang="en-GB" u="sng">
                <a:ea typeface="+mn-lt"/>
                <a:cs typeface="+mn-lt"/>
              </a:rPr>
              <a:t>Statistics and patterns</a:t>
            </a:r>
            <a:r>
              <a:rPr lang="en-GB">
                <a:ea typeface="+mn-lt"/>
                <a:cs typeface="+mn-lt"/>
              </a:rPr>
              <a:t> displayed visually/ in helpful way, possibly providing tips</a:t>
            </a:r>
            <a:endParaRPr lang="en-GB"/>
          </a:p>
          <a:p>
            <a:r>
              <a:rPr lang="en-GB">
                <a:ea typeface="+mn-lt"/>
                <a:cs typeface="+mn-lt"/>
              </a:rPr>
              <a:t>Possibly trying to make the </a:t>
            </a:r>
            <a:r>
              <a:rPr lang="en-GB" u="sng">
                <a:ea typeface="+mn-lt"/>
                <a:cs typeface="+mn-lt"/>
              </a:rPr>
              <a:t>front end</a:t>
            </a:r>
            <a:r>
              <a:rPr lang="en-GB">
                <a:ea typeface="+mn-lt"/>
                <a:cs typeface="+mn-lt"/>
              </a:rPr>
              <a:t> generally more appealing/ easy to use</a:t>
            </a:r>
            <a:endParaRPr lang="en-GB"/>
          </a:p>
          <a:p>
            <a:r>
              <a:rPr lang="en-GB">
                <a:ea typeface="+mn-lt"/>
                <a:cs typeface="+mn-lt"/>
              </a:rPr>
              <a:t>Chat bot helping with finance and technical problems/ using interface</a:t>
            </a:r>
            <a:endParaRPr lang="en-GB"/>
          </a:p>
          <a:p>
            <a:endParaRPr lang="en-GB">
              <a:ea typeface="+mn-lt"/>
              <a:cs typeface="+mn-lt"/>
            </a:endParaRPr>
          </a:p>
        </p:txBody>
      </p:sp>
    </p:spTree>
    <p:extLst>
      <p:ext uri="{BB962C8B-B14F-4D97-AF65-F5344CB8AC3E}">
        <p14:creationId xmlns:p14="http://schemas.microsoft.com/office/powerpoint/2010/main" val="4278173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2D0A7DB-B9B4-40CF-B739-3FD79D4347B8}"/>
              </a:ext>
            </a:extLst>
          </p:cNvPr>
          <p:cNvSpPr>
            <a:spLocks noGrp="1"/>
          </p:cNvSpPr>
          <p:nvPr>
            <p:ph idx="1"/>
          </p:nvPr>
        </p:nvSpPr>
        <p:spPr>
          <a:xfrm>
            <a:off x="838200" y="675437"/>
            <a:ext cx="10515600" cy="5501526"/>
          </a:xfrm>
        </p:spPr>
        <p:txBody>
          <a:bodyPr vert="horz" lIns="91440" tIns="45720" rIns="91440" bIns="45720" rtlCol="0" anchor="t">
            <a:normAutofit fontScale="92500" lnSpcReduction="10000"/>
          </a:bodyPr>
          <a:lstStyle/>
          <a:p>
            <a:pPr algn="ctr"/>
            <a:r>
              <a:rPr lang="en-GB">
                <a:ea typeface="+mn-lt"/>
                <a:cs typeface="+mn-lt"/>
              </a:rPr>
              <a:t>PHASE X (x weeks)</a:t>
            </a:r>
            <a:endParaRPr lang="en-US">
              <a:ea typeface="+mn-lt"/>
              <a:cs typeface="+mn-lt"/>
            </a:endParaRPr>
          </a:p>
          <a:p>
            <a:r>
              <a:rPr lang="en-GB" u="sng">
                <a:ea typeface="+mn-lt"/>
                <a:cs typeface="+mn-lt"/>
              </a:rPr>
              <a:t>Back-end calculation</a:t>
            </a:r>
            <a:r>
              <a:rPr lang="en-GB">
                <a:ea typeface="+mn-lt"/>
                <a:cs typeface="+mn-lt"/>
              </a:rPr>
              <a:t> extension for business/ student specific things (taxes and long term projection/ maintenance loan and accommodation cost factoring, etc.)</a:t>
            </a:r>
            <a:endParaRPr lang="en-GB">
              <a:cs typeface="Calibri" panose="020F0502020204030204"/>
            </a:endParaRPr>
          </a:p>
          <a:p>
            <a:r>
              <a:rPr lang="en-GB">
                <a:ea typeface="+mn-lt"/>
                <a:cs typeface="+mn-lt"/>
              </a:rPr>
              <a:t>Extra features (currency conversion and calendar view and </a:t>
            </a:r>
            <a:r>
              <a:rPr lang="en-GB" u="sng">
                <a:ea typeface="+mn-lt"/>
                <a:cs typeface="+mn-lt"/>
              </a:rPr>
              <a:t>exporting</a:t>
            </a:r>
            <a:r>
              <a:rPr lang="en-GB">
                <a:ea typeface="+mn-lt"/>
                <a:cs typeface="+mn-lt"/>
              </a:rPr>
              <a:t> data and searching through) too much for one phase?</a:t>
            </a:r>
            <a:endParaRPr lang="en-GB">
              <a:cs typeface="Calibri" panose="020F0502020204030204"/>
            </a:endParaRPr>
          </a:p>
          <a:p>
            <a:pPr marL="0" indent="0" algn="ctr">
              <a:buNone/>
            </a:pPr>
            <a:endParaRPr lang="en-US"/>
          </a:p>
          <a:p>
            <a:pPr algn="ctr"/>
            <a:r>
              <a:rPr lang="en-GB">
                <a:ea typeface="+mn-lt"/>
                <a:cs typeface="+mn-lt"/>
              </a:rPr>
              <a:t>PHASE X (x weeks)</a:t>
            </a:r>
            <a:endParaRPr lang="en-US">
              <a:ea typeface="+mn-lt"/>
              <a:cs typeface="+mn-lt"/>
            </a:endParaRPr>
          </a:p>
          <a:p>
            <a:r>
              <a:rPr lang="en-GB" u="sng">
                <a:ea typeface="+mn-lt"/>
                <a:cs typeface="+mn-lt"/>
              </a:rPr>
              <a:t>Incorporating outside apps/ accounts</a:t>
            </a:r>
            <a:r>
              <a:rPr lang="en-GB">
                <a:ea typeface="+mn-lt"/>
                <a:cs typeface="+mn-lt"/>
              </a:rPr>
              <a:t> like Google/ Apple Pay that use NFC</a:t>
            </a:r>
            <a:endParaRPr lang="en-GB">
              <a:cs typeface="Calibri" panose="020F0502020204030204"/>
            </a:endParaRPr>
          </a:p>
          <a:p>
            <a:r>
              <a:rPr lang="en-GB">
                <a:ea typeface="+mn-lt"/>
                <a:cs typeface="+mn-lt"/>
              </a:rPr>
              <a:t>Connecting Bank account, getting and using data</a:t>
            </a:r>
            <a:endParaRPr lang="en-GB">
              <a:cs typeface="Calibri" panose="020F0502020204030204"/>
            </a:endParaRPr>
          </a:p>
          <a:p>
            <a:r>
              <a:rPr lang="en-GB">
                <a:ea typeface="+mn-lt"/>
                <a:cs typeface="+mn-lt"/>
              </a:rPr>
              <a:t>Or possibly make web app accessible by phone browser to add expenses that way</a:t>
            </a:r>
            <a:r>
              <a:rPr lang="en-US"/>
              <a:t/>
            </a:r>
            <a:br>
              <a:rPr lang="en-US"/>
            </a:br>
            <a:endParaRPr lang="en-US">
              <a:cs typeface="Calibri" panose="020F0502020204030204"/>
            </a:endParaRPr>
          </a:p>
          <a:p>
            <a:pPr algn="ctr"/>
            <a:endParaRPr lang="en-GB">
              <a:cs typeface="Calibri"/>
            </a:endParaRPr>
          </a:p>
          <a:p>
            <a:endParaRPr lang="en-GB">
              <a:ea typeface="+mn-lt"/>
              <a:cs typeface="+mn-lt"/>
            </a:endParaRPr>
          </a:p>
        </p:txBody>
      </p:sp>
    </p:spTree>
    <p:extLst>
      <p:ext uri="{BB962C8B-B14F-4D97-AF65-F5344CB8AC3E}">
        <p14:creationId xmlns:p14="http://schemas.microsoft.com/office/powerpoint/2010/main" val="2866487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34DCFF-D752-427A-9D5C-4D5038EC043A}"/>
              </a:ext>
            </a:extLst>
          </p:cNvPr>
          <p:cNvSpPr>
            <a:spLocks noGrp="1"/>
          </p:cNvSpPr>
          <p:nvPr>
            <p:ph type="ctrTitle"/>
          </p:nvPr>
        </p:nvSpPr>
        <p:spPr/>
        <p:txBody>
          <a:bodyPr/>
          <a:lstStyle/>
          <a:p>
            <a:r>
              <a:rPr lang="en-GB">
                <a:cs typeface="Calibri Light"/>
              </a:rPr>
              <a:t>Poster</a:t>
            </a:r>
            <a:endParaRPr lang="en-GB"/>
          </a:p>
        </p:txBody>
      </p:sp>
      <p:sp>
        <p:nvSpPr>
          <p:cNvPr id="3" name="Subtitle 2">
            <a:extLst>
              <a:ext uri="{FF2B5EF4-FFF2-40B4-BE49-F238E27FC236}">
                <a16:creationId xmlns:a16="http://schemas.microsoft.com/office/drawing/2014/main" xmlns="" id="{7023511D-0FC9-4B98-B656-BCDA148E59B5}"/>
              </a:ext>
            </a:extLst>
          </p:cNvPr>
          <p:cNvSpPr>
            <a:spLocks noGrp="1"/>
          </p:cNvSpPr>
          <p:nvPr>
            <p:ph type="subTitle" idx="1"/>
          </p:nvPr>
        </p:nvSpPr>
        <p:spPr/>
        <p:txBody>
          <a:bodyPr vert="horz" lIns="91440" tIns="45720" rIns="91440" bIns="45720" rtlCol="0" anchor="t">
            <a:normAutofit/>
          </a:bodyPr>
          <a:lstStyle/>
          <a:p>
            <a:r>
              <a:rPr lang="en-GB">
                <a:cs typeface="Calibri"/>
              </a:rPr>
              <a:t>(Fi Track)</a:t>
            </a:r>
            <a:endParaRPr lang="en-GB"/>
          </a:p>
        </p:txBody>
      </p:sp>
    </p:spTree>
    <p:extLst>
      <p:ext uri="{BB962C8B-B14F-4D97-AF65-F5344CB8AC3E}">
        <p14:creationId xmlns:p14="http://schemas.microsoft.com/office/powerpoint/2010/main" val="1878522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0E5D52-DF6F-4A65-9AFE-5BEBDADE8E1C}"/>
              </a:ext>
            </a:extLst>
          </p:cNvPr>
          <p:cNvSpPr>
            <a:spLocks noGrp="1"/>
          </p:cNvSpPr>
          <p:nvPr>
            <p:ph type="title"/>
          </p:nvPr>
        </p:nvSpPr>
        <p:spPr/>
        <p:txBody>
          <a:bodyPr/>
          <a:lstStyle/>
          <a:p>
            <a:pPr algn="ctr"/>
            <a:r>
              <a:rPr lang="en-GB">
                <a:ea typeface="+mj-lt"/>
                <a:cs typeface="+mj-lt"/>
              </a:rPr>
              <a:t>Tax Advice Sites and Ethics</a:t>
            </a:r>
            <a:endParaRPr lang="en-US">
              <a:cs typeface="Calibri Light" panose="020F0302020204030204"/>
            </a:endParaRPr>
          </a:p>
        </p:txBody>
      </p:sp>
      <p:sp>
        <p:nvSpPr>
          <p:cNvPr id="3" name="Content Placeholder 2">
            <a:extLst>
              <a:ext uri="{FF2B5EF4-FFF2-40B4-BE49-F238E27FC236}">
                <a16:creationId xmlns:a16="http://schemas.microsoft.com/office/drawing/2014/main" xmlns="" id="{C2A962A5-4373-47D3-8C91-860ACDEA14AB}"/>
              </a:ext>
            </a:extLst>
          </p:cNvPr>
          <p:cNvSpPr>
            <a:spLocks noGrp="1"/>
          </p:cNvSpPr>
          <p:nvPr>
            <p:ph idx="1"/>
          </p:nvPr>
        </p:nvSpPr>
        <p:spPr>
          <a:xfrm>
            <a:off x="1208903" y="1629976"/>
            <a:ext cx="10515600" cy="4351338"/>
          </a:xfrm>
        </p:spPr>
        <p:txBody>
          <a:bodyPr vert="horz" lIns="91440" tIns="45720" rIns="91440" bIns="45720" rtlCol="0" anchor="t">
            <a:normAutofit fontScale="92500" lnSpcReduction="20000"/>
          </a:bodyPr>
          <a:lstStyle/>
          <a:p>
            <a:pPr marL="0" indent="0">
              <a:buNone/>
            </a:pPr>
            <a:r>
              <a:rPr lang="en-GB" sz="3500">
                <a:cs typeface="Calibri" panose="020F0502020204030204"/>
              </a:rPr>
              <a:t>Tax Advice Sites</a:t>
            </a:r>
          </a:p>
          <a:p>
            <a:pPr marL="0" indent="0">
              <a:buNone/>
            </a:pPr>
            <a:r>
              <a:rPr lang="en-GB" sz="3000">
                <a:ea typeface="+mn-lt"/>
                <a:cs typeface="+mn-lt"/>
                <a:hlinkClick r:id="rId2"/>
              </a:rPr>
              <a:t>https://www.gov.uk/tax-help</a:t>
            </a:r>
            <a:endParaRPr lang="en-GB" sz="3000">
              <a:cs typeface="Calibri" panose="020F0502020204030204"/>
            </a:endParaRPr>
          </a:p>
          <a:p>
            <a:pPr marL="0" indent="0">
              <a:buNone/>
            </a:pPr>
            <a:r>
              <a:rPr lang="en-GB" sz="3000">
                <a:ea typeface="+mn-lt"/>
                <a:cs typeface="+mn-lt"/>
                <a:hlinkClick r:id="rId3"/>
              </a:rPr>
              <a:t>https://www.gov.uk/government/organisations/hm-revenue-customs/contact</a:t>
            </a:r>
            <a:endParaRPr lang="en-GB" sz="3000">
              <a:cs typeface="Calibri" panose="020F0502020204030204"/>
            </a:endParaRPr>
          </a:p>
          <a:p>
            <a:pPr marL="0" indent="0">
              <a:buNone/>
            </a:pPr>
            <a:endParaRPr lang="en-GB"/>
          </a:p>
          <a:p>
            <a:pPr marL="0" indent="0">
              <a:buNone/>
            </a:pPr>
            <a:r>
              <a:rPr lang="en-US" sz="3500"/>
              <a:t>Code  of Ethics</a:t>
            </a:r>
            <a:endParaRPr lang="en-US" sz="3500">
              <a:cs typeface="Calibri" panose="020F0502020204030204"/>
            </a:endParaRPr>
          </a:p>
          <a:p>
            <a:pPr marL="457200" indent="-457200"/>
            <a:r>
              <a:rPr lang="en-US" sz="3000"/>
              <a:t>Privacy and Security</a:t>
            </a:r>
            <a:endParaRPr lang="en-US" sz="3000">
              <a:cs typeface="Calibri"/>
            </a:endParaRPr>
          </a:p>
          <a:p>
            <a:pPr marL="457200" indent="-457200"/>
            <a:r>
              <a:rPr lang="en-US" sz="3000">
                <a:cs typeface="Calibri"/>
              </a:rPr>
              <a:t>Legal Issue</a:t>
            </a:r>
          </a:p>
          <a:p>
            <a:pPr marL="457200" indent="-457200"/>
            <a:r>
              <a:rPr lang="en-US" sz="3000"/>
              <a:t>Intellectual Property</a:t>
            </a:r>
            <a:r>
              <a:rPr lang="en-US"/>
              <a:t/>
            </a:r>
            <a:br>
              <a:rPr lang="en-US"/>
            </a:br>
            <a:endParaRPr lang="en-US">
              <a:cs typeface="Calibri" panose="020F0502020204030204"/>
            </a:endParaRPr>
          </a:p>
        </p:txBody>
      </p:sp>
    </p:spTree>
    <p:extLst>
      <p:ext uri="{BB962C8B-B14F-4D97-AF65-F5344CB8AC3E}">
        <p14:creationId xmlns:p14="http://schemas.microsoft.com/office/powerpoint/2010/main" val="2350888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115534-E327-4BF9-84E7-5F3E5005D092}"/>
              </a:ext>
            </a:extLst>
          </p:cNvPr>
          <p:cNvSpPr>
            <a:spLocks noGrp="1"/>
          </p:cNvSpPr>
          <p:nvPr>
            <p:ph type="title"/>
          </p:nvPr>
        </p:nvSpPr>
        <p:spPr/>
        <p:txBody>
          <a:bodyPr>
            <a:normAutofit/>
          </a:bodyPr>
          <a:lstStyle/>
          <a:p>
            <a:r>
              <a:rPr lang="en-GB">
                <a:ea typeface="+mj-lt"/>
                <a:cs typeface="+mj-lt"/>
              </a:rPr>
              <a:t>- Team rules, how we will fairly split this project to meet plan</a:t>
            </a:r>
            <a:endParaRPr lang="en-US"/>
          </a:p>
        </p:txBody>
      </p:sp>
      <p:sp>
        <p:nvSpPr>
          <p:cNvPr id="3" name="Content Placeholder 2">
            <a:extLst>
              <a:ext uri="{FF2B5EF4-FFF2-40B4-BE49-F238E27FC236}">
                <a16:creationId xmlns:a16="http://schemas.microsoft.com/office/drawing/2014/main" xmlns="" id="{DFC6297D-79D5-4178-86E0-EC5CDB6DCA48}"/>
              </a:ext>
            </a:extLst>
          </p:cNvPr>
          <p:cNvSpPr>
            <a:spLocks noGrp="1"/>
          </p:cNvSpPr>
          <p:nvPr>
            <p:ph idx="1"/>
          </p:nvPr>
        </p:nvSpPr>
        <p:spPr/>
        <p:txBody>
          <a:bodyPr vert="horz" lIns="91440" tIns="45720" rIns="91440" bIns="45720" rtlCol="0" anchor="t">
            <a:normAutofit fontScale="77500" lnSpcReduction="20000"/>
          </a:bodyPr>
          <a:lstStyle/>
          <a:p>
            <a:pPr marL="0" indent="0" algn="ctr">
              <a:buNone/>
            </a:pPr>
            <a:endParaRPr lang="en-GB">
              <a:ea typeface="+mn-lt"/>
              <a:cs typeface="+mn-lt"/>
            </a:endParaRPr>
          </a:p>
          <a:p>
            <a:pPr marL="0" indent="0">
              <a:buNone/>
            </a:pPr>
            <a:r>
              <a:rPr lang="en-GB">
                <a:ea typeface="+mn-lt"/>
                <a:cs typeface="+mn-lt"/>
              </a:rPr>
              <a:t>Team Rules:</a:t>
            </a:r>
          </a:p>
          <a:p>
            <a:pPr marL="514350" indent="-514350">
              <a:buAutoNum type="arabicPeriod"/>
            </a:pPr>
            <a:r>
              <a:rPr lang="en-GB">
                <a:ea typeface="+mn-lt"/>
                <a:cs typeface="+mn-lt"/>
              </a:rPr>
              <a:t>Attend meetings if possible/ Make effort</a:t>
            </a:r>
            <a:endParaRPr lang="en-GB">
              <a:cs typeface="Calibri" panose="020F0502020204030204"/>
            </a:endParaRPr>
          </a:p>
          <a:p>
            <a:pPr marL="514350" indent="-514350">
              <a:buAutoNum type="arabicPeriod"/>
            </a:pPr>
            <a:r>
              <a:rPr lang="en-GB">
                <a:ea typeface="+mn-lt"/>
                <a:cs typeface="+mn-lt"/>
              </a:rPr>
              <a:t>Make sure you know what you’re doing/ Make effort to find out otherwise</a:t>
            </a:r>
            <a:endParaRPr lang="en-GB">
              <a:cs typeface="Calibri" panose="020F0502020204030204"/>
            </a:endParaRPr>
          </a:p>
          <a:p>
            <a:pPr marL="514350" indent="-514350">
              <a:buAutoNum type="arabicPeriod"/>
            </a:pPr>
            <a:r>
              <a:rPr lang="en-GB">
                <a:ea typeface="+mn-lt"/>
                <a:cs typeface="+mn-lt"/>
              </a:rPr>
              <a:t>Complete your portion of the task as planned before the deadline</a:t>
            </a:r>
            <a:endParaRPr lang="en-GB">
              <a:cs typeface="Calibri" panose="020F0502020204030204"/>
            </a:endParaRPr>
          </a:p>
          <a:p>
            <a:pPr marL="514350" indent="-514350">
              <a:buAutoNum type="arabicPeriod"/>
            </a:pPr>
            <a:r>
              <a:rPr lang="en-GB">
                <a:ea typeface="+mn-lt"/>
                <a:cs typeface="+mn-lt"/>
              </a:rPr>
              <a:t>Make team aware if the task is beyond your abilities or undoable under current plan</a:t>
            </a:r>
            <a:endParaRPr lang="en-GB">
              <a:cs typeface="Calibri" panose="020F0502020204030204"/>
            </a:endParaRPr>
          </a:p>
          <a:p>
            <a:pPr marL="514350" indent="-514350">
              <a:buAutoNum type="arabicPeriod"/>
            </a:pPr>
            <a:r>
              <a:rPr lang="en-GB">
                <a:ea typeface="+mn-lt"/>
                <a:cs typeface="+mn-lt"/>
              </a:rPr>
              <a:t>Respect other team members and their contribution or criticism</a:t>
            </a:r>
            <a:endParaRPr lang="en-GB">
              <a:cs typeface="Calibri" panose="020F0502020204030204"/>
            </a:endParaRPr>
          </a:p>
          <a:p>
            <a:pPr marL="514350" indent="-514350">
              <a:buAutoNum type="arabicPeriod"/>
            </a:pPr>
            <a:r>
              <a:rPr lang="en-GB">
                <a:ea typeface="+mn-lt"/>
                <a:cs typeface="+mn-lt"/>
              </a:rPr>
              <a:t>Work with intent of doing your best work</a:t>
            </a:r>
            <a:endParaRPr lang="en-GB">
              <a:cs typeface="Calibri" panose="020F0502020204030204"/>
            </a:endParaRPr>
          </a:p>
          <a:p>
            <a:pPr marL="514350" indent="-514350">
              <a:buAutoNum type="arabicPeriod"/>
            </a:pPr>
            <a:r>
              <a:rPr lang="en-GB">
                <a:ea typeface="+mn-lt"/>
                <a:cs typeface="+mn-lt"/>
              </a:rPr>
              <a:t>Be accommodating of other team members’ schedules or other responsibilities</a:t>
            </a:r>
            <a:endParaRPr lang="en-GB">
              <a:cs typeface="Calibri" panose="020F0502020204030204"/>
            </a:endParaRPr>
          </a:p>
          <a:p>
            <a:pPr marL="514350" indent="-514350">
              <a:buAutoNum type="arabicPeriod"/>
            </a:pPr>
            <a:r>
              <a:rPr lang="en-GB">
                <a:ea typeface="+mn-lt"/>
                <a:cs typeface="+mn-lt"/>
              </a:rPr>
              <a:t>Big decisions should be made with the whole team’s awareness and/ or agreement</a:t>
            </a:r>
            <a:endParaRPr lang="en-GB">
              <a:cs typeface="Calibri" panose="020F0502020204030204"/>
            </a:endParaRPr>
          </a:p>
          <a:p>
            <a:pPr marL="514350" indent="-514350">
              <a:buAutoNum type="arabicPeriod"/>
            </a:pPr>
            <a:r>
              <a:rPr lang="en-GB">
                <a:ea typeface="+mn-lt"/>
                <a:cs typeface="+mn-lt"/>
              </a:rPr>
              <a:t>Follow ethical guidelines and rules against academic malpractice</a:t>
            </a:r>
            <a:endParaRPr lang="en-GB">
              <a:cs typeface="Calibri" panose="020F0502020204030204"/>
            </a:endParaRPr>
          </a:p>
          <a:p>
            <a:pPr marL="514350" indent="-514350">
              <a:buAutoNum type="arabicPeriod"/>
            </a:pPr>
            <a:r>
              <a:rPr lang="en-GB">
                <a:ea typeface="+mn-lt"/>
                <a:cs typeface="+mn-lt"/>
              </a:rPr>
              <a:t>Wear a mask when doing your shopping</a:t>
            </a:r>
            <a:endParaRPr lang="en-GB">
              <a:cs typeface="Calibri" panose="020F0502020204030204"/>
            </a:endParaRPr>
          </a:p>
          <a:p>
            <a:endParaRPr lang="en-GB">
              <a:ea typeface="+mn-lt"/>
              <a:cs typeface="+mn-lt"/>
            </a:endParaRPr>
          </a:p>
        </p:txBody>
      </p:sp>
    </p:spTree>
    <p:extLst>
      <p:ext uri="{BB962C8B-B14F-4D97-AF65-F5344CB8AC3E}">
        <p14:creationId xmlns:p14="http://schemas.microsoft.com/office/powerpoint/2010/main" val="970895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1174927"/>
            <a:ext cx="9144000" cy="4506206"/>
          </a:xfrm>
        </p:spPr>
        <p:txBody>
          <a:bodyPr vert="horz" lIns="91440" tIns="45720" rIns="91440" bIns="45720" rtlCol="0" anchor="t">
            <a:normAutofit/>
          </a:bodyPr>
          <a:lstStyle/>
          <a:p>
            <a:r>
              <a:rPr lang="en-GB">
                <a:cs typeface="Calibri"/>
              </a:rPr>
              <a:t>--- Index ---</a:t>
            </a:r>
          </a:p>
          <a:p>
            <a:pPr algn="l"/>
            <a:r>
              <a:rPr lang="en-GB">
                <a:cs typeface="Calibri"/>
              </a:rPr>
              <a:t>--- Introducing Our Idea ---------------------------------------------------------------</a:t>
            </a:r>
          </a:p>
          <a:p>
            <a:pPr algn="l"/>
            <a:r>
              <a:rPr lang="en-GB">
                <a:cs typeface="Calibri"/>
              </a:rPr>
              <a:t>--- How It Is Similar, How It Is Unique ----------------------------------------------</a:t>
            </a:r>
          </a:p>
          <a:p>
            <a:pPr algn="l"/>
            <a:r>
              <a:rPr lang="en-GB">
                <a:cs typeface="Calibri"/>
              </a:rPr>
              <a:t>--- Mock Up Webpages, How it will look ------------------------------------------</a:t>
            </a:r>
          </a:p>
          <a:p>
            <a:pPr algn="l"/>
            <a:r>
              <a:rPr lang="en-GB">
                <a:cs typeface="Calibri"/>
              </a:rPr>
              <a:t>--- Database and Server Considerations -------------------------------------------</a:t>
            </a:r>
          </a:p>
          <a:p>
            <a:pPr algn="l"/>
            <a:r>
              <a:rPr lang="en-GB">
                <a:cs typeface="Calibri"/>
              </a:rPr>
              <a:t>--- The Tools We Will Use --------------------------------------------------------------</a:t>
            </a:r>
          </a:p>
          <a:p>
            <a:pPr algn="l"/>
            <a:r>
              <a:rPr lang="en-GB">
                <a:cs typeface="Calibri"/>
              </a:rPr>
              <a:t>--- Stages of Implementation ---------------------------------------------------------</a:t>
            </a:r>
          </a:p>
          <a:p>
            <a:pPr algn="l"/>
            <a:r>
              <a:rPr lang="en-GB">
                <a:cs typeface="Calibri"/>
              </a:rPr>
              <a:t>--- Ethical Considerations --------------------------------------------------------------</a:t>
            </a:r>
          </a:p>
          <a:p>
            <a:pPr algn="l"/>
            <a:r>
              <a:rPr lang="en-GB">
                <a:cs typeface="Calibri"/>
              </a:rPr>
              <a:t>--- Team Ethic, How Work Will Be Distributed ------------------------------------</a:t>
            </a:r>
          </a:p>
          <a:p>
            <a:endParaRPr lang="en-GB">
              <a:cs typeface="Calibri"/>
            </a:endParaRPr>
          </a:p>
          <a:p>
            <a:endParaRPr lang="en-GB">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73F12A-9D25-46C8-A232-8CA56C7F338F}"/>
              </a:ext>
            </a:extLst>
          </p:cNvPr>
          <p:cNvSpPr>
            <a:spLocks noGrp="1"/>
          </p:cNvSpPr>
          <p:nvPr>
            <p:ph type="title"/>
          </p:nvPr>
        </p:nvSpPr>
        <p:spPr/>
        <p:txBody>
          <a:bodyPr/>
          <a:lstStyle/>
          <a:p>
            <a:pPr algn="ctr"/>
            <a:r>
              <a:rPr lang="en-GB">
                <a:cs typeface="Calibri Light"/>
              </a:rPr>
              <a:t>Introducing Fi-Track</a:t>
            </a:r>
          </a:p>
        </p:txBody>
      </p:sp>
      <p:sp>
        <p:nvSpPr>
          <p:cNvPr id="3" name="Content Placeholder 2">
            <a:extLst>
              <a:ext uri="{FF2B5EF4-FFF2-40B4-BE49-F238E27FC236}">
                <a16:creationId xmlns:a16="http://schemas.microsoft.com/office/drawing/2014/main" xmlns="" id="{44B035D5-1115-4622-82B6-02770CB42DC9}"/>
              </a:ext>
            </a:extLst>
          </p:cNvPr>
          <p:cNvSpPr>
            <a:spLocks noGrp="1"/>
          </p:cNvSpPr>
          <p:nvPr>
            <p:ph idx="1"/>
          </p:nvPr>
        </p:nvSpPr>
        <p:spPr>
          <a:xfrm>
            <a:off x="838200" y="1394305"/>
            <a:ext cx="10515600" cy="5098959"/>
          </a:xfrm>
        </p:spPr>
        <p:txBody>
          <a:bodyPr vert="horz" lIns="91440" tIns="45720" rIns="91440" bIns="45720" rtlCol="0" anchor="t">
            <a:normAutofit/>
          </a:bodyPr>
          <a:lstStyle/>
          <a:p>
            <a:pPr marL="0" indent="0">
              <a:buNone/>
            </a:pPr>
            <a:r>
              <a:rPr lang="en-GB">
                <a:cs typeface="Calibri" panose="020F0502020204030204"/>
              </a:rPr>
              <a:t>What is it?</a:t>
            </a:r>
          </a:p>
          <a:p>
            <a:r>
              <a:rPr lang="en-GB">
                <a:cs typeface="Calibri" panose="020F0502020204030204"/>
              </a:rPr>
              <a:t>Web application that will track finances mainly for students.</a:t>
            </a:r>
          </a:p>
          <a:p>
            <a:r>
              <a:rPr lang="en-GB">
                <a:cs typeface="Calibri" panose="020F0502020204030204"/>
              </a:rPr>
              <a:t>Students as an audience, will have the app helping them more with managing loans and spending.</a:t>
            </a:r>
          </a:p>
          <a:p>
            <a:endParaRPr lang="en-GB">
              <a:cs typeface="Calibri" panose="020F0502020204030204"/>
            </a:endParaRPr>
          </a:p>
          <a:p>
            <a:r>
              <a:rPr lang="en-GB">
                <a:cs typeface="Calibri" panose="020F0502020204030204"/>
              </a:rPr>
              <a:t>One example of a financial tracker we will tend to use the structure of is </a:t>
            </a:r>
            <a:r>
              <a:rPr lang="en-GB" err="1">
                <a:cs typeface="Calibri" panose="020F0502020204030204"/>
              </a:rPr>
              <a:t>yolt</a:t>
            </a:r>
            <a:r>
              <a:rPr lang="en-GB">
                <a:cs typeface="Calibri" panose="020F0502020204030204"/>
              </a:rPr>
              <a:t>. </a:t>
            </a:r>
            <a:r>
              <a:rPr lang="en-GB">
                <a:solidFill>
                  <a:srgbClr val="FF0000"/>
                </a:solidFill>
                <a:cs typeface="Calibri" panose="020F0502020204030204"/>
              </a:rPr>
              <a:t>(maybe reword)</a:t>
            </a:r>
          </a:p>
          <a:p>
            <a:pPr marL="0" indent="0" algn="ctr">
              <a:buNone/>
            </a:pPr>
            <a:r>
              <a:rPr lang="en-GB">
                <a:cs typeface="Calibri" panose="020F0502020204030204"/>
              </a:rPr>
              <a:t>   </a:t>
            </a:r>
            <a:r>
              <a:rPr lang="en-GB" err="1">
                <a:cs typeface="Calibri" panose="020F0502020204030204"/>
              </a:rPr>
              <a:t>Yolt</a:t>
            </a:r>
            <a:r>
              <a:rPr lang="en-GB">
                <a:cs typeface="Calibri" panose="020F0502020204030204"/>
              </a:rPr>
              <a:t> is a mobile financial tracker app that gets info from peoples banks and tracks their expenditure</a:t>
            </a:r>
          </a:p>
          <a:p>
            <a:endParaRPr lang="en-GB">
              <a:cs typeface="Calibri" panose="020F0502020204030204"/>
            </a:endParaRPr>
          </a:p>
          <a:p>
            <a:pPr marL="0" indent="0">
              <a:buNone/>
            </a:pPr>
            <a:endParaRPr lang="en-GB">
              <a:cs typeface="Calibri" panose="020F0502020204030204"/>
            </a:endParaRPr>
          </a:p>
          <a:p>
            <a:endParaRPr lang="en-GB">
              <a:cs typeface="Calibri" panose="020F0502020204030204"/>
            </a:endParaRPr>
          </a:p>
        </p:txBody>
      </p:sp>
    </p:spTree>
    <p:extLst>
      <p:ext uri="{BB962C8B-B14F-4D97-AF65-F5344CB8AC3E}">
        <p14:creationId xmlns:p14="http://schemas.microsoft.com/office/powerpoint/2010/main" val="3612918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xmlns="" id="{CDA1A2E9-63FE-408D-A803-8E306ECAB4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2059" y="450222"/>
            <a:ext cx="3902420" cy="4235636"/>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xmlns="" id="{9558EBDE-7A50-47FF-8496-64E8D9407391}"/>
              </a:ext>
            </a:extLst>
          </p:cNvPr>
          <p:cNvSpPr>
            <a:spLocks noGrp="1"/>
          </p:cNvSpPr>
          <p:nvPr>
            <p:ph type="title"/>
          </p:nvPr>
        </p:nvSpPr>
        <p:spPr>
          <a:xfrm>
            <a:off x="734664" y="930530"/>
            <a:ext cx="3361677" cy="3275019"/>
          </a:xfrm>
        </p:spPr>
        <p:txBody>
          <a:bodyPr vert="horz" lIns="91440" tIns="45720" rIns="91440" bIns="45720" rtlCol="0" anchor="ctr">
            <a:normAutofit/>
          </a:bodyPr>
          <a:lstStyle/>
          <a:p>
            <a:r>
              <a:rPr lang="en-US" sz="5000">
                <a:solidFill>
                  <a:srgbClr val="FFFFFF"/>
                </a:solidFill>
              </a:rPr>
              <a:t>YOLT</a:t>
            </a:r>
          </a:p>
        </p:txBody>
      </p:sp>
      <p:sp>
        <p:nvSpPr>
          <p:cNvPr id="25" name="Rectangle 24">
            <a:extLst>
              <a:ext uri="{FF2B5EF4-FFF2-40B4-BE49-F238E27FC236}">
                <a16:creationId xmlns:a16="http://schemas.microsoft.com/office/drawing/2014/main" xmlns="" id="{FBE9F90C-C163-435B-9A68-D15C92D1CF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2058" y="4843002"/>
            <a:ext cx="2391411" cy="1564776"/>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7" name="Rectangle 26">
            <a:extLst>
              <a:ext uri="{FF2B5EF4-FFF2-40B4-BE49-F238E27FC236}">
                <a16:creationId xmlns:a16="http://schemas.microsoft.com/office/drawing/2014/main" xmlns="" id="{1A882A9F-F4E9-4E23-8F0B-20B5DF42EA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13417" y="4843002"/>
            <a:ext cx="1351062" cy="1568472"/>
          </a:xfrm>
          <a:prstGeom prst="rect">
            <a:avLst/>
          </a:prstGeom>
          <a:solidFill>
            <a:srgbClr val="2D5E95"/>
          </a:solidFill>
          <a:ln w="25400">
            <a:solidFill>
              <a:srgbClr val="2D5E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B1B1B"/>
              </a:solidFill>
            </a:endParaRPr>
          </a:p>
        </p:txBody>
      </p:sp>
      <p:pic>
        <p:nvPicPr>
          <p:cNvPr id="5" name="Picture 5" descr="Graphical user interface, application&#10;&#10;Description automatically generated">
            <a:extLst>
              <a:ext uri="{FF2B5EF4-FFF2-40B4-BE49-F238E27FC236}">
                <a16:creationId xmlns:a16="http://schemas.microsoft.com/office/drawing/2014/main" xmlns="" id="{0053CF3B-B178-4610-8663-ABDAA15F3210}"/>
              </a:ext>
            </a:extLst>
          </p:cNvPr>
          <p:cNvPicPr>
            <a:picLocks noChangeAspect="1"/>
          </p:cNvPicPr>
          <p:nvPr/>
        </p:nvPicPr>
        <p:blipFill rotWithShape="1">
          <a:blip r:embed="rId2"/>
          <a:srcRect l="3464" r="5847" b="2"/>
          <a:stretch/>
        </p:blipFill>
        <p:spPr>
          <a:xfrm>
            <a:off x="4517401" y="450221"/>
            <a:ext cx="3415765" cy="2822472"/>
          </a:xfrm>
          <a:prstGeom prst="rect">
            <a:avLst/>
          </a:prstGeom>
        </p:spPr>
      </p:pic>
      <p:pic>
        <p:nvPicPr>
          <p:cNvPr id="6" name="Picture 6" descr="Graphical user interface, application&#10;&#10;Description automatically generated">
            <a:extLst>
              <a:ext uri="{FF2B5EF4-FFF2-40B4-BE49-F238E27FC236}">
                <a16:creationId xmlns:a16="http://schemas.microsoft.com/office/drawing/2014/main" xmlns="" id="{1939F98C-F5C8-4BE7-A731-30137541EC65}"/>
              </a:ext>
            </a:extLst>
          </p:cNvPr>
          <p:cNvPicPr>
            <a:picLocks noChangeAspect="1"/>
          </p:cNvPicPr>
          <p:nvPr/>
        </p:nvPicPr>
        <p:blipFill>
          <a:blip r:embed="rId3"/>
          <a:stretch>
            <a:fillRect/>
          </a:stretch>
        </p:blipFill>
        <p:spPr>
          <a:xfrm>
            <a:off x="8922885" y="429305"/>
            <a:ext cx="2532289" cy="2864304"/>
          </a:xfrm>
          <a:prstGeom prst="rect">
            <a:avLst/>
          </a:prstGeom>
        </p:spPr>
      </p:pic>
      <p:pic>
        <p:nvPicPr>
          <p:cNvPr id="7" name="Picture 7" descr="Graphical user interface, application&#10;&#10;Description automatically generated">
            <a:extLst>
              <a:ext uri="{FF2B5EF4-FFF2-40B4-BE49-F238E27FC236}">
                <a16:creationId xmlns:a16="http://schemas.microsoft.com/office/drawing/2014/main" xmlns="" id="{FBB64265-2A5E-42D7-985D-8F13E65BA619}"/>
              </a:ext>
            </a:extLst>
          </p:cNvPr>
          <p:cNvPicPr>
            <a:picLocks noChangeAspect="1"/>
          </p:cNvPicPr>
          <p:nvPr/>
        </p:nvPicPr>
        <p:blipFill>
          <a:blip r:embed="rId4"/>
          <a:stretch>
            <a:fillRect/>
          </a:stretch>
        </p:blipFill>
        <p:spPr>
          <a:xfrm>
            <a:off x="6357257" y="3822246"/>
            <a:ext cx="4093028" cy="2305050"/>
          </a:xfrm>
          <a:prstGeom prst="rect">
            <a:avLst/>
          </a:prstGeom>
        </p:spPr>
      </p:pic>
    </p:spTree>
    <p:extLst>
      <p:ext uri="{BB962C8B-B14F-4D97-AF65-F5344CB8AC3E}">
        <p14:creationId xmlns:p14="http://schemas.microsoft.com/office/powerpoint/2010/main" val="2923057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5FBA79-3228-4841-9B97-FF8372B38B24}"/>
              </a:ext>
            </a:extLst>
          </p:cNvPr>
          <p:cNvSpPr>
            <a:spLocks noGrp="1"/>
          </p:cNvSpPr>
          <p:nvPr>
            <p:ph type="title"/>
          </p:nvPr>
        </p:nvSpPr>
        <p:spPr/>
        <p:txBody>
          <a:bodyPr/>
          <a:lstStyle/>
          <a:p>
            <a:pPr algn="ctr"/>
            <a:r>
              <a:rPr lang="en-GB">
                <a:cs typeface="Calibri Light"/>
              </a:rPr>
              <a:t>What does Fi-Track do?</a:t>
            </a:r>
          </a:p>
        </p:txBody>
      </p:sp>
      <p:sp>
        <p:nvSpPr>
          <p:cNvPr id="3" name="Content Placeholder 2">
            <a:extLst>
              <a:ext uri="{FF2B5EF4-FFF2-40B4-BE49-F238E27FC236}">
                <a16:creationId xmlns:a16="http://schemas.microsoft.com/office/drawing/2014/main" xmlns="" id="{E3E930D3-5A5B-400B-B064-E10AC65927E7}"/>
              </a:ext>
            </a:extLst>
          </p:cNvPr>
          <p:cNvSpPr>
            <a:spLocks noGrp="1"/>
          </p:cNvSpPr>
          <p:nvPr>
            <p:ph idx="1"/>
          </p:nvPr>
        </p:nvSpPr>
        <p:spPr/>
        <p:txBody>
          <a:bodyPr vert="horz" lIns="91440" tIns="45720" rIns="91440" bIns="45720" rtlCol="0" anchor="t">
            <a:normAutofit/>
          </a:bodyPr>
          <a:lstStyle/>
          <a:p>
            <a:r>
              <a:rPr lang="en-GB">
                <a:ea typeface="+mn-lt"/>
                <a:cs typeface="+mn-lt"/>
              </a:rPr>
              <a:t>The app will be able to get the users transactions through a database and allocate each spending to its sector.</a:t>
            </a:r>
          </a:p>
          <a:p>
            <a:r>
              <a:rPr lang="en-GB">
                <a:ea typeface="+mn-lt"/>
                <a:cs typeface="+mn-lt"/>
              </a:rPr>
              <a:t>Each sector of spending </a:t>
            </a:r>
            <a:r>
              <a:rPr lang="en-GB" err="1">
                <a:ea typeface="+mn-lt"/>
                <a:cs typeface="+mn-lt"/>
              </a:rPr>
              <a:t>eg.</a:t>
            </a:r>
            <a:r>
              <a:rPr lang="en-GB">
                <a:ea typeface="+mn-lt"/>
                <a:cs typeface="+mn-lt"/>
              </a:rPr>
              <a:t> Groceries, investments, take-out.. Will be given an advised spending limit every week/ month, the app will warn the user if their consumption for the sector exceeds the advised limit.</a:t>
            </a:r>
            <a:endParaRPr lang="en-US">
              <a:ea typeface="+mn-lt"/>
              <a:cs typeface="+mn-lt"/>
            </a:endParaRPr>
          </a:p>
          <a:p>
            <a:r>
              <a:rPr lang="en-GB">
                <a:ea typeface="+mn-lt"/>
                <a:cs typeface="+mn-lt"/>
              </a:rPr>
              <a:t>The user will be able to choose if they want the advised spending limit</a:t>
            </a:r>
          </a:p>
          <a:p>
            <a:pPr marL="0" indent="0">
              <a:buNone/>
            </a:pPr>
            <a:r>
              <a:rPr lang="en-GB">
                <a:solidFill>
                  <a:srgbClr val="FF0000"/>
                </a:solidFill>
                <a:cs typeface="Calibri"/>
              </a:rPr>
              <a:t>(is this what our app does </a:t>
            </a:r>
            <a:r>
              <a:rPr lang="en-GB" err="1">
                <a:solidFill>
                  <a:srgbClr val="FF0000"/>
                </a:solidFill>
                <a:cs typeface="Calibri"/>
              </a:rPr>
              <a:t>tho</a:t>
            </a:r>
            <a:r>
              <a:rPr lang="en-GB">
                <a:solidFill>
                  <a:srgbClr val="FF0000"/>
                </a:solidFill>
                <a:cs typeface="Calibri"/>
              </a:rPr>
              <a:t>? Idk about students making investments)</a:t>
            </a:r>
            <a:endParaRPr lang="en-GB">
              <a:cs typeface="Calibri"/>
            </a:endParaRPr>
          </a:p>
        </p:txBody>
      </p:sp>
    </p:spTree>
    <p:extLst>
      <p:ext uri="{BB962C8B-B14F-4D97-AF65-F5344CB8AC3E}">
        <p14:creationId xmlns:p14="http://schemas.microsoft.com/office/powerpoint/2010/main" val="847328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5FBA79-3228-4841-9B97-FF8372B38B24}"/>
              </a:ext>
            </a:extLst>
          </p:cNvPr>
          <p:cNvSpPr>
            <a:spLocks noGrp="1"/>
          </p:cNvSpPr>
          <p:nvPr>
            <p:ph type="title"/>
          </p:nvPr>
        </p:nvSpPr>
        <p:spPr/>
        <p:txBody>
          <a:bodyPr/>
          <a:lstStyle/>
          <a:p>
            <a:pPr algn="ctr"/>
            <a:r>
              <a:rPr lang="en-GB">
                <a:cs typeface="Calibri Light"/>
              </a:rPr>
              <a:t>Different from the rest</a:t>
            </a:r>
          </a:p>
        </p:txBody>
      </p:sp>
      <p:sp>
        <p:nvSpPr>
          <p:cNvPr id="3" name="Content Placeholder 2">
            <a:extLst>
              <a:ext uri="{FF2B5EF4-FFF2-40B4-BE49-F238E27FC236}">
                <a16:creationId xmlns:a16="http://schemas.microsoft.com/office/drawing/2014/main" xmlns="" id="{E3E930D3-5A5B-400B-B064-E10AC65927E7}"/>
              </a:ext>
            </a:extLst>
          </p:cNvPr>
          <p:cNvSpPr>
            <a:spLocks noGrp="1"/>
          </p:cNvSpPr>
          <p:nvPr>
            <p:ph idx="1"/>
          </p:nvPr>
        </p:nvSpPr>
        <p:spPr>
          <a:xfrm>
            <a:off x="838200" y="1585737"/>
            <a:ext cx="10515600" cy="4831114"/>
          </a:xfrm>
        </p:spPr>
        <p:txBody>
          <a:bodyPr vert="horz" lIns="91440" tIns="45720" rIns="91440" bIns="45720" rtlCol="0" anchor="t">
            <a:normAutofit lnSpcReduction="10000"/>
          </a:bodyPr>
          <a:lstStyle/>
          <a:p>
            <a:r>
              <a:rPr lang="en-GB">
                <a:cs typeface="Calibri"/>
              </a:rPr>
              <a:t>Unlike current apps in the budgeting space, ours will be centered around student users. This translates to a much more convenient set up, as well more use out of the software overall.</a:t>
            </a:r>
          </a:p>
          <a:p>
            <a:r>
              <a:rPr lang="en-GB">
                <a:cs typeface="Calibri"/>
              </a:rPr>
              <a:t>Instead of entering 'income', the user would be asked for the size of their maintanance loan, savings or support from family - expecting these, the app would offer shortcuts (such as an option to tick 'I got the min loan amount', for example).</a:t>
            </a:r>
          </a:p>
          <a:p>
            <a:r>
              <a:rPr lang="en-GB">
                <a:cs typeface="Calibri"/>
              </a:rPr>
              <a:t>Instead of entering 'bills', the user would be asked for their accomodation cost – expecting this, we could construct a database of university accomodation costs (using the public data found online), enabling the user to simply search for theirs instead of entering a long number and a series of payment dates.</a:t>
            </a:r>
          </a:p>
        </p:txBody>
      </p:sp>
    </p:spTree>
    <p:extLst>
      <p:ext uri="{BB962C8B-B14F-4D97-AF65-F5344CB8AC3E}">
        <p14:creationId xmlns:p14="http://schemas.microsoft.com/office/powerpoint/2010/main" val="3260310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3E930D3-5A5B-400B-B064-E10AC65927E7}"/>
              </a:ext>
            </a:extLst>
          </p:cNvPr>
          <p:cNvSpPr>
            <a:spLocks noGrp="1"/>
          </p:cNvSpPr>
          <p:nvPr>
            <p:ph idx="1"/>
          </p:nvPr>
        </p:nvSpPr>
        <p:spPr>
          <a:xfrm>
            <a:off x="838200" y="541515"/>
            <a:ext cx="10515600" cy="5875336"/>
          </a:xfrm>
        </p:spPr>
        <p:txBody>
          <a:bodyPr vert="horz" lIns="91440" tIns="45720" rIns="91440" bIns="45720" rtlCol="0" anchor="t">
            <a:normAutofit lnSpcReduction="10000"/>
          </a:bodyPr>
          <a:lstStyle/>
          <a:p>
            <a:r>
              <a:rPr lang="en-GB">
                <a:cs typeface="Calibri"/>
              </a:rPr>
              <a:t>Being an app that supports money management of students, with access to their spending habbits and the internet, it would make sense for it to also notify the user of student deals that they aren't taking advantage of.</a:t>
            </a:r>
          </a:p>
          <a:p>
            <a:r>
              <a:rPr lang="en-GB">
                <a:cs typeface="Calibri"/>
              </a:rPr>
              <a:t>This information would be delivered via an automated chatbot, which is our distinctive approach to being 'user-friendly'.</a:t>
            </a:r>
          </a:p>
          <a:p>
            <a:r>
              <a:rPr lang="en-GB">
                <a:cs typeface="Calibri"/>
              </a:rPr>
              <a:t>The bot would have a lot to say, we find that the best choices are made when we have the best information at hand. Basic weekly feedback on statistics can put finances in perspective and later versions of the app could even recognise patterns within spending (a sudden increase, for example).</a:t>
            </a:r>
          </a:p>
          <a:p>
            <a:r>
              <a:rPr lang="en-GB">
                <a:cs typeface="Calibri"/>
              </a:rPr>
              <a:t>Other than that, the user should be given links to sources/ articles for more general advice (on decreasing living costs, for example) as well as clarification on how to navigate/ get the most use out of the application.</a:t>
            </a:r>
          </a:p>
        </p:txBody>
      </p:sp>
    </p:spTree>
    <p:extLst>
      <p:ext uri="{BB962C8B-B14F-4D97-AF65-F5344CB8AC3E}">
        <p14:creationId xmlns:p14="http://schemas.microsoft.com/office/powerpoint/2010/main" val="1970863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73F12A-9D25-46C8-A232-8CA56C7F338F}"/>
              </a:ext>
            </a:extLst>
          </p:cNvPr>
          <p:cNvSpPr>
            <a:spLocks noGrp="1"/>
          </p:cNvSpPr>
          <p:nvPr>
            <p:ph type="title"/>
          </p:nvPr>
        </p:nvSpPr>
        <p:spPr/>
        <p:txBody>
          <a:bodyPr/>
          <a:lstStyle/>
          <a:p>
            <a:pPr algn="ctr"/>
            <a:r>
              <a:rPr lang="en-GB">
                <a:cs typeface="Calibri Light" panose="020F0302020204030204"/>
              </a:rPr>
              <a:t>Webpage Design</a:t>
            </a:r>
          </a:p>
        </p:txBody>
      </p:sp>
      <p:sp>
        <p:nvSpPr>
          <p:cNvPr id="3" name="Content Placeholder 2">
            <a:extLst>
              <a:ext uri="{FF2B5EF4-FFF2-40B4-BE49-F238E27FC236}">
                <a16:creationId xmlns:a16="http://schemas.microsoft.com/office/drawing/2014/main" xmlns="" id="{44B035D5-1115-4622-82B6-02770CB42DC9}"/>
              </a:ext>
            </a:extLst>
          </p:cNvPr>
          <p:cNvSpPr>
            <a:spLocks noGrp="1"/>
          </p:cNvSpPr>
          <p:nvPr>
            <p:ph idx="1"/>
          </p:nvPr>
        </p:nvSpPr>
        <p:spPr/>
        <p:txBody>
          <a:bodyPr vert="horz" lIns="91440" tIns="45720" rIns="91440" bIns="45720" rtlCol="0" anchor="t">
            <a:normAutofit/>
          </a:bodyPr>
          <a:lstStyle/>
          <a:p>
            <a:r>
              <a:rPr lang="en-GB">
                <a:ea typeface="+mn-lt"/>
                <a:cs typeface="+mn-lt"/>
              </a:rPr>
              <a:t>(mock ups)</a:t>
            </a:r>
            <a:r>
              <a:rPr lang="en-US"/>
              <a:t/>
            </a:r>
            <a:br>
              <a:rPr lang="en-US"/>
            </a:br>
            <a:endParaRPr lang="en-US">
              <a:cs typeface="Calibri" panose="020F0502020204030204"/>
            </a:endParaRPr>
          </a:p>
          <a:p>
            <a:r>
              <a:rPr lang="en-GB" b="1">
                <a:ea typeface="+mn-lt"/>
                <a:cs typeface="+mn-lt"/>
              </a:rPr>
              <a:t>Design:</a:t>
            </a:r>
            <a:endParaRPr lang="en-GB"/>
          </a:p>
          <a:p>
            <a:r>
              <a:rPr lang="en-GB">
                <a:ea typeface="+mn-lt"/>
                <a:cs typeface="+mn-lt"/>
                <a:hlinkClick r:id="rId2"/>
              </a:rPr>
              <a:t>https://jamboard.google.com/d/1jBBT2z5DOiKSNVgVwaehvxrOsrKYQqXaYZU_rj9Ccpw/edit?usp=sharing</a:t>
            </a:r>
            <a:endParaRPr lang="en-GB"/>
          </a:p>
          <a:p>
            <a:r>
              <a:rPr lang="en-US"/>
              <a:t/>
            </a:r>
            <a:br>
              <a:rPr lang="en-US"/>
            </a:br>
            <a:endParaRPr lang="en-US"/>
          </a:p>
        </p:txBody>
      </p:sp>
    </p:spTree>
    <p:extLst>
      <p:ext uri="{BB962C8B-B14F-4D97-AF65-F5344CB8AC3E}">
        <p14:creationId xmlns:p14="http://schemas.microsoft.com/office/powerpoint/2010/main" val="36946232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TotalTime>
  <Words>778</Words>
  <Application>Microsoft Office PowerPoint</Application>
  <PresentationFormat>Widescreen</PresentationFormat>
  <Paragraphs>140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宋体</vt:lpstr>
      <vt:lpstr>Arial</vt:lpstr>
      <vt:lpstr>Calibri</vt:lpstr>
      <vt:lpstr>Calibri Light</vt:lpstr>
      <vt:lpstr>Wingdings,Sans-Serif</vt:lpstr>
      <vt:lpstr>office theme</vt:lpstr>
      <vt:lpstr>PowerPoint Presentation</vt:lpstr>
      <vt:lpstr>Poster</vt:lpstr>
      <vt:lpstr>PowerPoint Presentation</vt:lpstr>
      <vt:lpstr>Introducing Fi-Track</vt:lpstr>
      <vt:lpstr>YOLT</vt:lpstr>
      <vt:lpstr>What does Fi-Track do?</vt:lpstr>
      <vt:lpstr>Different from the rest</vt:lpstr>
      <vt:lpstr>PowerPoint Presentation</vt:lpstr>
      <vt:lpstr>Webpage Design</vt:lpstr>
      <vt:lpstr>- Database designs (relational diagram), server?</vt:lpstr>
      <vt:lpstr>Tools for the web</vt:lpstr>
      <vt:lpstr>PowerPoint Presentation</vt:lpstr>
      <vt:lpstr>PowerPoint Presentation</vt:lpstr>
      <vt:lpstr>- Phases of design ~ basic to more advanced features</vt:lpstr>
      <vt:lpstr>PowerPoint Presentation</vt:lpstr>
      <vt:lpstr>Back-end Calculations</vt:lpstr>
      <vt:lpstr>     Graphical Display </vt:lpstr>
      <vt:lpstr>PowerPoint Presentation</vt:lpstr>
      <vt:lpstr>PowerPoint Presentation</vt:lpstr>
      <vt:lpstr>Tax Advice Sites and Ethics</vt:lpstr>
      <vt:lpstr>- Team rules, how we will fairly split this project to meet plan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Ahmed</cp:lastModifiedBy>
  <cp:revision>5</cp:revision>
  <dcterms:created xsi:type="dcterms:W3CDTF">2020-12-07T11:51:33Z</dcterms:created>
  <dcterms:modified xsi:type="dcterms:W3CDTF">2020-12-09T11:28:18Z</dcterms:modified>
</cp:coreProperties>
</file>