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1" r:id="rId3"/>
  </p:sldMasterIdLst>
  <p:notesMasterIdLst>
    <p:notesMasterId r:id="rId5"/>
  </p:notesMasterIdLst>
  <p:sldIdLst>
    <p:sldId id="256" r:id="rId4"/>
  </p:sldIdLst>
  <p:sldSz cx="43891200" cy="32918400"/>
  <p:notesSz cx="7010400" cy="9296400"/>
  <p:defaultTextStyle>
    <a:defPPr>
      <a:defRPr lang="en-US"/>
    </a:defPPr>
    <a:lvl1pPr algn="l" rtl="0" fontAlgn="base">
      <a:spcBef>
        <a:spcPct val="0"/>
      </a:spcBef>
      <a:spcAft>
        <a:spcPct val="0"/>
      </a:spcAft>
      <a:defRPr sz="2900" kern="1200">
        <a:solidFill>
          <a:schemeClr val="tx1"/>
        </a:solidFill>
        <a:latin typeface="Arial Narrow" pitchFamily="34" charset="0"/>
        <a:ea typeface="+mn-ea"/>
        <a:cs typeface="+mn-cs"/>
      </a:defRPr>
    </a:lvl1pPr>
    <a:lvl2pPr marL="457200" algn="l" rtl="0" fontAlgn="base">
      <a:spcBef>
        <a:spcPct val="0"/>
      </a:spcBef>
      <a:spcAft>
        <a:spcPct val="0"/>
      </a:spcAft>
      <a:defRPr sz="2900" kern="1200">
        <a:solidFill>
          <a:schemeClr val="tx1"/>
        </a:solidFill>
        <a:latin typeface="Arial Narrow" pitchFamily="34" charset="0"/>
        <a:ea typeface="+mn-ea"/>
        <a:cs typeface="+mn-cs"/>
      </a:defRPr>
    </a:lvl2pPr>
    <a:lvl3pPr marL="914400" algn="l" rtl="0" fontAlgn="base">
      <a:spcBef>
        <a:spcPct val="0"/>
      </a:spcBef>
      <a:spcAft>
        <a:spcPct val="0"/>
      </a:spcAft>
      <a:defRPr sz="2900" kern="1200">
        <a:solidFill>
          <a:schemeClr val="tx1"/>
        </a:solidFill>
        <a:latin typeface="Arial Narrow" pitchFamily="34" charset="0"/>
        <a:ea typeface="+mn-ea"/>
        <a:cs typeface="+mn-cs"/>
      </a:defRPr>
    </a:lvl3pPr>
    <a:lvl4pPr marL="1371600" algn="l" rtl="0" fontAlgn="base">
      <a:spcBef>
        <a:spcPct val="0"/>
      </a:spcBef>
      <a:spcAft>
        <a:spcPct val="0"/>
      </a:spcAft>
      <a:defRPr sz="2900" kern="1200">
        <a:solidFill>
          <a:schemeClr val="tx1"/>
        </a:solidFill>
        <a:latin typeface="Arial Narrow" pitchFamily="34" charset="0"/>
        <a:ea typeface="+mn-ea"/>
        <a:cs typeface="+mn-cs"/>
      </a:defRPr>
    </a:lvl4pPr>
    <a:lvl5pPr marL="1828800" algn="l" rtl="0" fontAlgn="base">
      <a:spcBef>
        <a:spcPct val="0"/>
      </a:spcBef>
      <a:spcAft>
        <a:spcPct val="0"/>
      </a:spcAft>
      <a:defRPr sz="2900" kern="1200">
        <a:solidFill>
          <a:schemeClr val="tx1"/>
        </a:solidFill>
        <a:latin typeface="Arial Narrow" pitchFamily="34" charset="0"/>
        <a:ea typeface="+mn-ea"/>
        <a:cs typeface="+mn-cs"/>
      </a:defRPr>
    </a:lvl5pPr>
    <a:lvl6pPr marL="2286000" algn="l" defTabSz="914400" rtl="0" eaLnBrk="1" latinLnBrk="0" hangingPunct="1">
      <a:defRPr sz="2900" kern="1200">
        <a:solidFill>
          <a:schemeClr val="tx1"/>
        </a:solidFill>
        <a:latin typeface="Arial Narrow" pitchFamily="34" charset="0"/>
        <a:ea typeface="+mn-ea"/>
        <a:cs typeface="+mn-cs"/>
      </a:defRPr>
    </a:lvl6pPr>
    <a:lvl7pPr marL="2743200" algn="l" defTabSz="914400" rtl="0" eaLnBrk="1" latinLnBrk="0" hangingPunct="1">
      <a:defRPr sz="2900" kern="1200">
        <a:solidFill>
          <a:schemeClr val="tx1"/>
        </a:solidFill>
        <a:latin typeface="Arial Narrow" pitchFamily="34" charset="0"/>
        <a:ea typeface="+mn-ea"/>
        <a:cs typeface="+mn-cs"/>
      </a:defRPr>
    </a:lvl7pPr>
    <a:lvl8pPr marL="3200400" algn="l" defTabSz="914400" rtl="0" eaLnBrk="1" latinLnBrk="0" hangingPunct="1">
      <a:defRPr sz="2900" kern="1200">
        <a:solidFill>
          <a:schemeClr val="tx1"/>
        </a:solidFill>
        <a:latin typeface="Arial Narrow" pitchFamily="34" charset="0"/>
        <a:ea typeface="+mn-ea"/>
        <a:cs typeface="+mn-cs"/>
      </a:defRPr>
    </a:lvl8pPr>
    <a:lvl9pPr marL="3657600" algn="l" defTabSz="914400" rtl="0" eaLnBrk="1" latinLnBrk="0" hangingPunct="1">
      <a:defRPr sz="2900"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3552">
          <p15:clr>
            <a:srgbClr val="A4A3A4"/>
          </p15:clr>
        </p15:guide>
        <p15:guide id="2" orient="horz" pos="20285">
          <p15:clr>
            <a:srgbClr val="A4A3A4"/>
          </p15:clr>
        </p15:guide>
        <p15:guide id="3" pos="437">
          <p15:clr>
            <a:srgbClr val="A4A3A4"/>
          </p15:clr>
        </p15:guide>
        <p15:guide id="4" pos="6725">
          <p15:clr>
            <a:srgbClr val="A4A3A4"/>
          </p15:clr>
        </p15:guide>
        <p15:guide id="5" pos="7238">
          <p15:clr>
            <a:srgbClr val="A4A3A4"/>
          </p15:clr>
        </p15:guide>
        <p15:guide id="6" pos="13526">
          <p15:clr>
            <a:srgbClr val="A4A3A4"/>
          </p15:clr>
        </p15:guide>
        <p15:guide id="7" pos="14030">
          <p15:clr>
            <a:srgbClr val="A4A3A4"/>
          </p15:clr>
        </p15:guide>
        <p15:guide id="8" pos="20318">
          <p15:clr>
            <a:srgbClr val="A4A3A4"/>
          </p15:clr>
        </p15:guide>
        <p15:guide id="9" pos="20837">
          <p15:clr>
            <a:srgbClr val="A4A3A4"/>
          </p15:clr>
        </p15:guide>
        <p15:guide id="10" pos="27125">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iwari, Ram" initials="TR" lastIdx="22" clrIdx="0"/>
  <p:cmAuthor id="1" name="Mary" initials="MJ" lastIdx="2" clrIdx="1"/>
  <p:cmAuthor id="2" name="Yao, Zhihao" initials="YZ" lastIdx="4" clrIdx="2">
    <p:extLst/>
  </p:cmAuthor>
  <p:cmAuthor id="3" name="Huang, Lan" initials="HL" lastIdx="6" clrIdx="3">
    <p:extLst/>
  </p:cmAuthor>
  <p:cmAuthor id="4" name="Zalkikar, Jyoti" initials="ZJ"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3399FF"/>
    <a:srgbClr val="FF9900"/>
    <a:srgbClr val="FFFFFF"/>
    <a:srgbClr val="CC0000"/>
    <a:srgbClr val="993300"/>
    <a:srgbClr val="009900"/>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591" autoAdjust="0"/>
    <p:restoredTop sz="98857" autoAdjust="0"/>
  </p:normalViewPr>
  <p:slideViewPr>
    <p:cSldViewPr snapToGrid="0" snapToObjects="1">
      <p:cViewPr>
        <p:scale>
          <a:sx n="50" d="100"/>
          <a:sy n="50" d="100"/>
        </p:scale>
        <p:origin x="-2250" y="-600"/>
      </p:cViewPr>
      <p:guideLst>
        <p:guide orient="horz" pos="3552"/>
        <p:guide orient="horz" pos="20285"/>
        <p:guide pos="437"/>
        <p:guide pos="6725"/>
        <p:guide pos="7238"/>
        <p:guide pos="13526"/>
        <p:guide pos="14030"/>
        <p:guide pos="20318"/>
        <p:guide pos="20837"/>
        <p:guide pos="2712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400" d="100"/>
          <a:sy n="400" d="100"/>
        </p:scale>
        <p:origin x="-72" y="179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5/10/relationships/revisionInfo" Target="revisionInfo.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1"/>
            <a:ext cx="3037627" cy="464980"/>
          </a:xfrm>
          <a:prstGeom prst="rect">
            <a:avLst/>
          </a:prstGeom>
          <a:noFill/>
          <a:ln w="9525">
            <a:noFill/>
            <a:miter lim="800000"/>
            <a:headEnd/>
            <a:tailEnd/>
          </a:ln>
          <a:effectLst/>
        </p:spPr>
        <p:txBody>
          <a:bodyPr vert="horz" wrap="square" lIns="93176" tIns="46588" rIns="93176" bIns="46588" numCol="1" anchor="t" anchorCtr="0" compatLnSpc="1">
            <a:prstTxWarp prst="textNoShape">
              <a:avLst/>
            </a:prstTxWarp>
          </a:bodyPr>
          <a:lstStyle>
            <a:lvl1pPr>
              <a:defRPr sz="1200">
                <a:latin typeface="Arial" charset="0"/>
              </a:defRPr>
            </a:lvl1pPr>
          </a:lstStyle>
          <a:p>
            <a:pPr>
              <a:defRPr/>
            </a:pPr>
            <a:endParaRPr lang="en-US"/>
          </a:p>
        </p:txBody>
      </p:sp>
      <p:sp>
        <p:nvSpPr>
          <p:cNvPr id="150531" name="Rectangle 3"/>
          <p:cNvSpPr>
            <a:spLocks noGrp="1" noChangeArrowheads="1"/>
          </p:cNvSpPr>
          <p:nvPr>
            <p:ph type="dt" idx="1"/>
          </p:nvPr>
        </p:nvSpPr>
        <p:spPr bwMode="auto">
          <a:xfrm>
            <a:off x="3971172" y="1"/>
            <a:ext cx="3037627" cy="464980"/>
          </a:xfrm>
          <a:prstGeom prst="rect">
            <a:avLst/>
          </a:prstGeom>
          <a:noFill/>
          <a:ln w="9525">
            <a:noFill/>
            <a:miter lim="800000"/>
            <a:headEnd/>
            <a:tailEnd/>
          </a:ln>
          <a:effectLst/>
        </p:spPr>
        <p:txBody>
          <a:bodyPr vert="horz" wrap="square" lIns="93176" tIns="46588" rIns="93176" bIns="46588" numCol="1" anchor="t" anchorCtr="0" compatLnSpc="1">
            <a:prstTxWarp prst="textNoShape">
              <a:avLst/>
            </a:prstTxWarp>
          </a:bodyPr>
          <a:lstStyle>
            <a:lvl1pPr algn="r">
              <a:defRPr sz="1200">
                <a:latin typeface="Arial" charset="0"/>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3" name="Rectangle 5"/>
          <p:cNvSpPr>
            <a:spLocks noGrp="1" noChangeArrowheads="1"/>
          </p:cNvSpPr>
          <p:nvPr>
            <p:ph type="body" sz="quarter" idx="3"/>
          </p:nvPr>
        </p:nvSpPr>
        <p:spPr bwMode="auto">
          <a:xfrm>
            <a:off x="701361" y="4416510"/>
            <a:ext cx="5607679" cy="4183220"/>
          </a:xfrm>
          <a:prstGeom prst="rect">
            <a:avLst/>
          </a:prstGeom>
          <a:noFill/>
          <a:ln w="9525">
            <a:noFill/>
            <a:miter lim="800000"/>
            <a:headEnd/>
            <a:tailEnd/>
          </a:ln>
          <a:effectLst/>
        </p:spPr>
        <p:txBody>
          <a:bodyPr vert="horz" wrap="square" lIns="93176" tIns="46588" rIns="93176" bIns="4658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0534" name="Rectangle 6"/>
          <p:cNvSpPr>
            <a:spLocks noGrp="1" noChangeArrowheads="1"/>
          </p:cNvSpPr>
          <p:nvPr>
            <p:ph type="ftr" sz="quarter" idx="4"/>
          </p:nvPr>
        </p:nvSpPr>
        <p:spPr bwMode="auto">
          <a:xfrm>
            <a:off x="0" y="8829823"/>
            <a:ext cx="3037627" cy="464980"/>
          </a:xfrm>
          <a:prstGeom prst="rect">
            <a:avLst/>
          </a:prstGeom>
          <a:noFill/>
          <a:ln w="9525">
            <a:noFill/>
            <a:miter lim="800000"/>
            <a:headEnd/>
            <a:tailEnd/>
          </a:ln>
          <a:effectLst/>
        </p:spPr>
        <p:txBody>
          <a:bodyPr vert="horz" wrap="square" lIns="93176" tIns="46588" rIns="93176" bIns="46588" numCol="1" anchor="b" anchorCtr="0" compatLnSpc="1">
            <a:prstTxWarp prst="textNoShape">
              <a:avLst/>
            </a:prstTxWarp>
          </a:bodyPr>
          <a:lstStyle>
            <a:lvl1pPr>
              <a:defRPr sz="1200">
                <a:latin typeface="Arial" charset="0"/>
              </a:defRPr>
            </a:lvl1pPr>
          </a:lstStyle>
          <a:p>
            <a:pPr>
              <a:defRPr/>
            </a:pPr>
            <a:endParaRPr lang="en-US"/>
          </a:p>
        </p:txBody>
      </p:sp>
      <p:sp>
        <p:nvSpPr>
          <p:cNvPr id="150535" name="Rectangle 7"/>
          <p:cNvSpPr>
            <a:spLocks noGrp="1" noChangeArrowheads="1"/>
          </p:cNvSpPr>
          <p:nvPr>
            <p:ph type="sldNum" sz="quarter" idx="5"/>
          </p:nvPr>
        </p:nvSpPr>
        <p:spPr bwMode="auto">
          <a:xfrm>
            <a:off x="3971172" y="8829823"/>
            <a:ext cx="3037627" cy="464980"/>
          </a:xfrm>
          <a:prstGeom prst="rect">
            <a:avLst/>
          </a:prstGeom>
          <a:noFill/>
          <a:ln w="9525">
            <a:noFill/>
            <a:miter lim="800000"/>
            <a:headEnd/>
            <a:tailEnd/>
          </a:ln>
          <a:effectLst/>
        </p:spPr>
        <p:txBody>
          <a:bodyPr vert="horz" wrap="square" lIns="93176" tIns="46588" rIns="93176" bIns="46588" numCol="1" anchor="b" anchorCtr="0" compatLnSpc="1">
            <a:prstTxWarp prst="textNoShape">
              <a:avLst/>
            </a:prstTxWarp>
          </a:bodyPr>
          <a:lstStyle>
            <a:lvl1pPr algn="r">
              <a:defRPr sz="1200">
                <a:latin typeface="Arial" charset="0"/>
              </a:defRPr>
            </a:lvl1pPr>
          </a:lstStyle>
          <a:p>
            <a:pPr>
              <a:defRPr/>
            </a:pPr>
            <a:fld id="{AA554ABB-E533-431A-9CE1-C7818077C53D}" type="slidenum">
              <a:rPr lang="en-US"/>
              <a:pPr>
                <a:defRPr/>
              </a:pPr>
              <a:t>‹#›</a:t>
            </a:fld>
            <a:endParaRPr lang="en-US"/>
          </a:p>
        </p:txBody>
      </p:sp>
    </p:spTree>
    <p:extLst>
      <p:ext uri="{BB962C8B-B14F-4D97-AF65-F5344CB8AC3E}">
        <p14:creationId xmlns:p14="http://schemas.microsoft.com/office/powerpoint/2010/main" val="13368473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56445" indent="-291063" eaLnBrk="0" hangingPunct="0">
              <a:spcBef>
                <a:spcPct val="30000"/>
              </a:spcBef>
              <a:defRPr sz="1200">
                <a:solidFill>
                  <a:schemeClr val="tx1"/>
                </a:solidFill>
                <a:latin typeface="Arial" charset="0"/>
              </a:defRPr>
            </a:lvl2pPr>
            <a:lvl3pPr marL="1164252" indent="-231891" eaLnBrk="0" hangingPunct="0">
              <a:spcBef>
                <a:spcPct val="30000"/>
              </a:spcBef>
              <a:defRPr sz="1200">
                <a:solidFill>
                  <a:schemeClr val="tx1"/>
                </a:solidFill>
                <a:latin typeface="Arial" charset="0"/>
              </a:defRPr>
            </a:lvl3pPr>
            <a:lvl4pPr marL="1629634" indent="-231891" eaLnBrk="0" hangingPunct="0">
              <a:spcBef>
                <a:spcPct val="30000"/>
              </a:spcBef>
              <a:defRPr sz="1200">
                <a:solidFill>
                  <a:schemeClr val="tx1"/>
                </a:solidFill>
                <a:latin typeface="Arial" charset="0"/>
              </a:defRPr>
            </a:lvl4pPr>
            <a:lvl5pPr marL="2095014" indent="-231891" eaLnBrk="0" hangingPunct="0">
              <a:spcBef>
                <a:spcPct val="30000"/>
              </a:spcBef>
              <a:defRPr sz="1200">
                <a:solidFill>
                  <a:schemeClr val="tx1"/>
                </a:solidFill>
                <a:latin typeface="Arial" charset="0"/>
              </a:defRPr>
            </a:lvl5pPr>
            <a:lvl6pPr marL="2555598" indent="-231891" eaLnBrk="0" fontAlgn="base" hangingPunct="0">
              <a:spcBef>
                <a:spcPct val="30000"/>
              </a:spcBef>
              <a:spcAft>
                <a:spcPct val="0"/>
              </a:spcAft>
              <a:defRPr sz="1200">
                <a:solidFill>
                  <a:schemeClr val="tx1"/>
                </a:solidFill>
                <a:latin typeface="Arial" charset="0"/>
              </a:defRPr>
            </a:lvl6pPr>
            <a:lvl7pPr marL="3016181" indent="-231891" eaLnBrk="0" fontAlgn="base" hangingPunct="0">
              <a:spcBef>
                <a:spcPct val="30000"/>
              </a:spcBef>
              <a:spcAft>
                <a:spcPct val="0"/>
              </a:spcAft>
              <a:defRPr sz="1200">
                <a:solidFill>
                  <a:schemeClr val="tx1"/>
                </a:solidFill>
                <a:latin typeface="Arial" charset="0"/>
              </a:defRPr>
            </a:lvl7pPr>
            <a:lvl8pPr marL="3476764" indent="-231891" eaLnBrk="0" fontAlgn="base" hangingPunct="0">
              <a:spcBef>
                <a:spcPct val="30000"/>
              </a:spcBef>
              <a:spcAft>
                <a:spcPct val="0"/>
              </a:spcAft>
              <a:defRPr sz="1200">
                <a:solidFill>
                  <a:schemeClr val="tx1"/>
                </a:solidFill>
                <a:latin typeface="Arial" charset="0"/>
              </a:defRPr>
            </a:lvl8pPr>
            <a:lvl9pPr marL="3937347" indent="-231891"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BF3C1A39-461A-4B8F-B543-F4446249CDEB}" type="slidenum">
              <a:rPr lang="en-US" altLang="en-US" smtClean="0"/>
              <a:pPr eaLnBrk="1" hangingPunct="1">
                <a:spcBef>
                  <a:spcPct val="0"/>
                </a:spcBef>
              </a:pPr>
              <a:t>1</a:t>
            </a:fld>
            <a:endParaRPr lang="en-US" altLang="en-US"/>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82574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22084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93738" y="5638800"/>
            <a:ext cx="9974262" cy="265636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2839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5" y="1273175"/>
            <a:ext cx="10547350" cy="309292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8" y="1273175"/>
            <a:ext cx="31491237" cy="309292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43940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918237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2360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27226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38" y="5638800"/>
            <a:ext cx="4910137"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56275" y="5638800"/>
            <a:ext cx="4911725"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5898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7879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250067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9190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411984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991186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94315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92643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5" y="1273175"/>
            <a:ext cx="10547350" cy="309292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8" y="1273175"/>
            <a:ext cx="31491237" cy="309292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17604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0014109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97954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625644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38" y="5638800"/>
            <a:ext cx="21018500"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864638" y="5638800"/>
            <a:ext cx="21020087"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49280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5486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82698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93738" y="5638800"/>
            <a:ext cx="9974262" cy="26563638"/>
          </a:xfrm>
          <a:prstGeom prst="rect">
            <a:avLst/>
          </a:prstGeom>
        </p:spPr>
        <p:txBody>
          <a:bodyPr/>
          <a:lstStyle>
            <a:lvl1pPr>
              <a:defRPr sz="3600"/>
            </a:lvl1pPr>
            <a:lvl2pPr>
              <a:defRPr sz="3200"/>
            </a:lvl2pPr>
            <a:lvl3pPr>
              <a:defRPr sz="2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539131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6219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734748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654588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90721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5" y="1273175"/>
            <a:ext cx="10547350" cy="309292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8" y="1273175"/>
            <a:ext cx="31491237" cy="309292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1107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6478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38" y="5638800"/>
            <a:ext cx="4910137" cy="265636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56275" y="5638800"/>
            <a:ext cx="4911725" cy="265636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5006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8907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3086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9333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10823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6"/>
          <p:cNvSpPr>
            <a:spLocks noChangeArrowheads="1"/>
          </p:cNvSpPr>
          <p:nvPr userDrawn="1"/>
        </p:nvSpPr>
        <p:spPr bwMode="auto">
          <a:xfrm>
            <a:off x="0" y="0"/>
            <a:ext cx="43891200" cy="4800600"/>
          </a:xfrm>
          <a:prstGeom prst="rect">
            <a:avLst/>
          </a:prstGeom>
          <a:solidFill>
            <a:schemeClr val="accent2"/>
          </a:solidFill>
          <a:ln w="9525">
            <a:no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defRPr/>
            </a:pPr>
            <a:endParaRPr lang="en-US" altLang="en-US"/>
          </a:p>
        </p:txBody>
      </p:sp>
      <p:sp>
        <p:nvSpPr>
          <p:cNvPr id="1029" name="Text Box 14"/>
          <p:cNvSpPr txBox="1">
            <a:spLocks noChangeArrowheads="1"/>
          </p:cNvSpPr>
          <p:nvPr userDrawn="1"/>
        </p:nvSpPr>
        <p:spPr bwMode="auto">
          <a:xfrm>
            <a:off x="609600" y="32445325"/>
            <a:ext cx="25146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67" tIns="45624" rIns="91267" bIns="45624">
            <a:spAutoFit/>
          </a:bodyP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a:lnSpc>
                <a:spcPct val="65000"/>
              </a:lnSpc>
              <a:spcBef>
                <a:spcPct val="50000"/>
              </a:spcBef>
              <a:defRPr/>
            </a:pPr>
            <a:r>
              <a:rPr lang="en-US" sz="500" b="1">
                <a:solidFill>
                  <a:schemeClr val="bg2"/>
                </a:solidFill>
                <a:latin typeface="Arial" charset="0"/>
              </a:rPr>
              <a:t>TEMPLATE DESIGN © 2008</a:t>
            </a:r>
          </a:p>
          <a:p>
            <a:pPr>
              <a:lnSpc>
                <a:spcPct val="65000"/>
              </a:lnSpc>
              <a:spcBef>
                <a:spcPct val="50000"/>
              </a:spcBef>
              <a:defRPr/>
            </a:pPr>
            <a:r>
              <a:rPr lang="en-US" sz="1000" b="1">
                <a:solidFill>
                  <a:schemeClr val="bg2"/>
                </a:solidFill>
                <a:latin typeface="Arial" charset="0"/>
              </a:rPr>
              <a:t>www.PosterPresentations.com</a:t>
            </a:r>
          </a:p>
        </p:txBody>
      </p:sp>
      <p:sp>
        <p:nvSpPr>
          <p:cNvPr id="1030" name="Rectangle 15"/>
          <p:cNvSpPr>
            <a:spLocks noGrp="1" noChangeArrowheads="1"/>
          </p:cNvSpPr>
          <p:nvPr>
            <p:ph type="title"/>
          </p:nvPr>
        </p:nvSpPr>
        <p:spPr bwMode="auto">
          <a:xfrm>
            <a:off x="960438" y="1273175"/>
            <a:ext cx="41924287" cy="220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67" tIns="45624" rIns="91267" bIns="45624" numCol="1" anchor="ctr" anchorCtr="0" compatLnSpc="1">
            <a:prstTxWarp prst="textNoShape">
              <a:avLst/>
            </a:prstTxWarp>
          </a:bodyPr>
          <a:lstStyle/>
          <a:p>
            <a:pPr lvl="0"/>
            <a:r>
              <a:rPr lang="en-US" altLang="en-US" dirty="0"/>
              <a:t>Click to edit Master title style</a:t>
            </a:r>
          </a:p>
        </p:txBody>
      </p:sp>
      <p:sp>
        <p:nvSpPr>
          <p:cNvPr id="1034" name="Rectangle 34"/>
          <p:cNvSpPr>
            <a:spLocks noChangeArrowheads="1"/>
          </p:cNvSpPr>
          <p:nvPr userDrawn="1"/>
        </p:nvSpPr>
        <p:spPr bwMode="auto">
          <a:xfrm>
            <a:off x="13905186" y="5638800"/>
            <a:ext cx="13526814" cy="26563638"/>
          </a:xfrm>
          <a:prstGeom prst="rect">
            <a:avLst/>
          </a:prstGeom>
          <a:solidFill>
            <a:srgbClr val="FFFFFF"/>
          </a:solidFill>
          <a:ln w="9525">
            <a:solidFill>
              <a:schemeClr val="tx1"/>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defRPr/>
            </a:pPr>
            <a:endParaRPr lang="en-US" altLang="en-US"/>
          </a:p>
        </p:txBody>
      </p:sp>
      <p:sp>
        <p:nvSpPr>
          <p:cNvPr id="12" name="Rectangle 35"/>
          <p:cNvSpPr>
            <a:spLocks noChangeArrowheads="1"/>
          </p:cNvSpPr>
          <p:nvPr userDrawn="1"/>
        </p:nvSpPr>
        <p:spPr bwMode="auto">
          <a:xfrm>
            <a:off x="960437" y="5638800"/>
            <a:ext cx="11147479" cy="26563638"/>
          </a:xfrm>
          <a:prstGeom prst="rect">
            <a:avLst/>
          </a:prstGeom>
          <a:solidFill>
            <a:srgbClr val="FFFFFF"/>
          </a:solidFill>
          <a:ln w="9525">
            <a:solidFill>
              <a:schemeClr val="tx1"/>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defRPr/>
            </a:pPr>
            <a:endParaRPr lang="en-US" altLang="en-US"/>
          </a:p>
        </p:txBody>
      </p:sp>
      <p:sp>
        <p:nvSpPr>
          <p:cNvPr id="13" name="Rectangle 35"/>
          <p:cNvSpPr>
            <a:spLocks noChangeArrowheads="1"/>
          </p:cNvSpPr>
          <p:nvPr userDrawn="1"/>
        </p:nvSpPr>
        <p:spPr bwMode="auto">
          <a:xfrm>
            <a:off x="29328533" y="5692501"/>
            <a:ext cx="13556193" cy="26563638"/>
          </a:xfrm>
          <a:prstGeom prst="rect">
            <a:avLst/>
          </a:prstGeom>
          <a:solidFill>
            <a:srgbClr val="FFFFFF"/>
          </a:solidFill>
          <a:ln w="9525">
            <a:solidFill>
              <a:schemeClr val="tx1"/>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defRPr/>
            </a:pPr>
            <a:endParaRPr lang="en-US" altLang="en-US"/>
          </a:p>
        </p:txBody>
      </p:sp>
    </p:spTree>
  </p:cSld>
  <p:clrMap bg1="lt1" tx1="dk1" bg2="lt2" tx2="dk2" accent1="accent1" accent2="accent2" accent3="accent3" accent4="accent4" accent5="accent5" accent6="accent6" hlink="hlink" folHlink="folHlink"/>
  <p:sldLayoutIdLst>
    <p:sldLayoutId id="2147483652" r:id="rId1"/>
    <p:sldLayoutId id="2147483685"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xStyles>
    <p:titleStyle>
      <a:lvl1pPr algn="ctr" rtl="0" eaLnBrk="0" fontAlgn="base" hangingPunct="0">
        <a:spcBef>
          <a:spcPct val="0"/>
        </a:spcBef>
        <a:spcAft>
          <a:spcPct val="0"/>
        </a:spcAft>
        <a:defRPr sz="8600">
          <a:solidFill>
            <a:srgbClr val="FFFFFF"/>
          </a:solidFill>
          <a:latin typeface="+mj-lt"/>
          <a:ea typeface="+mj-ea"/>
          <a:cs typeface="+mj-cs"/>
        </a:defRPr>
      </a:lvl1pPr>
      <a:lvl2pPr algn="ctr" rtl="0" eaLnBrk="0" fontAlgn="base" hangingPunct="0">
        <a:spcBef>
          <a:spcPct val="0"/>
        </a:spcBef>
        <a:spcAft>
          <a:spcPct val="0"/>
        </a:spcAft>
        <a:defRPr sz="8600">
          <a:solidFill>
            <a:srgbClr val="FFFFFF"/>
          </a:solidFill>
          <a:latin typeface="Arial Black" pitchFamily="34" charset="0"/>
        </a:defRPr>
      </a:lvl2pPr>
      <a:lvl3pPr algn="ctr" rtl="0" eaLnBrk="0" fontAlgn="base" hangingPunct="0">
        <a:spcBef>
          <a:spcPct val="0"/>
        </a:spcBef>
        <a:spcAft>
          <a:spcPct val="0"/>
        </a:spcAft>
        <a:defRPr sz="8600">
          <a:solidFill>
            <a:srgbClr val="FFFFFF"/>
          </a:solidFill>
          <a:latin typeface="Arial Black" pitchFamily="34" charset="0"/>
        </a:defRPr>
      </a:lvl3pPr>
      <a:lvl4pPr algn="ctr" rtl="0" eaLnBrk="0" fontAlgn="base" hangingPunct="0">
        <a:spcBef>
          <a:spcPct val="0"/>
        </a:spcBef>
        <a:spcAft>
          <a:spcPct val="0"/>
        </a:spcAft>
        <a:defRPr sz="8600">
          <a:solidFill>
            <a:srgbClr val="FFFFFF"/>
          </a:solidFill>
          <a:latin typeface="Arial Black" pitchFamily="34" charset="0"/>
        </a:defRPr>
      </a:lvl4pPr>
      <a:lvl5pPr algn="ctr" rtl="0" eaLnBrk="0" fontAlgn="base" hangingPunct="0">
        <a:spcBef>
          <a:spcPct val="0"/>
        </a:spcBef>
        <a:spcAft>
          <a:spcPct val="0"/>
        </a:spcAft>
        <a:defRPr sz="8600">
          <a:solidFill>
            <a:srgbClr val="FFFFFF"/>
          </a:solidFill>
          <a:latin typeface="Arial Black" pitchFamily="34" charset="0"/>
        </a:defRPr>
      </a:lvl5pPr>
      <a:lvl6pPr marL="457200" algn="ctr" rtl="0" fontAlgn="base">
        <a:spcBef>
          <a:spcPct val="0"/>
        </a:spcBef>
        <a:spcAft>
          <a:spcPct val="0"/>
        </a:spcAft>
        <a:defRPr sz="8600">
          <a:solidFill>
            <a:srgbClr val="FFFFFF"/>
          </a:solidFill>
          <a:latin typeface="Arial Black" pitchFamily="34" charset="0"/>
        </a:defRPr>
      </a:lvl6pPr>
      <a:lvl7pPr marL="914400" algn="ctr" rtl="0" fontAlgn="base">
        <a:spcBef>
          <a:spcPct val="0"/>
        </a:spcBef>
        <a:spcAft>
          <a:spcPct val="0"/>
        </a:spcAft>
        <a:defRPr sz="8600">
          <a:solidFill>
            <a:srgbClr val="FFFFFF"/>
          </a:solidFill>
          <a:latin typeface="Arial Black" pitchFamily="34" charset="0"/>
        </a:defRPr>
      </a:lvl7pPr>
      <a:lvl8pPr marL="1371600" algn="ctr" rtl="0" fontAlgn="base">
        <a:spcBef>
          <a:spcPct val="0"/>
        </a:spcBef>
        <a:spcAft>
          <a:spcPct val="0"/>
        </a:spcAft>
        <a:defRPr sz="8600">
          <a:solidFill>
            <a:srgbClr val="FFFFFF"/>
          </a:solidFill>
          <a:latin typeface="Arial Black" pitchFamily="34" charset="0"/>
        </a:defRPr>
      </a:lvl8pPr>
      <a:lvl9pPr marL="1828800" algn="ctr" rtl="0" fontAlgn="base">
        <a:spcBef>
          <a:spcPct val="0"/>
        </a:spcBef>
        <a:spcAft>
          <a:spcPct val="0"/>
        </a:spcAft>
        <a:defRPr sz="8600">
          <a:solidFill>
            <a:srgbClr val="FFFFFF"/>
          </a:solidFill>
          <a:latin typeface="Arial Black" pitchFamily="34" charset="0"/>
        </a:defRPr>
      </a:lvl9pPr>
    </p:titleStyle>
    <p:bodyStyle>
      <a:lvl1pPr marL="342900" indent="-342900" algn="l" rtl="0" eaLnBrk="0" fontAlgn="base" hangingPunct="0">
        <a:spcBef>
          <a:spcPct val="20000"/>
        </a:spcBef>
        <a:spcAft>
          <a:spcPct val="0"/>
        </a:spcAft>
        <a:buChar char="•"/>
        <a:defRPr sz="2900">
          <a:solidFill>
            <a:schemeClr val="tx1"/>
          </a:solidFill>
          <a:latin typeface="+mn-lt"/>
          <a:ea typeface="+mn-ea"/>
          <a:cs typeface="+mn-cs"/>
        </a:defRPr>
      </a:lvl1pPr>
      <a:lvl2pPr marL="739775" indent="-282575" algn="l" rtl="0" eaLnBrk="0" fontAlgn="base" hangingPunct="0">
        <a:spcBef>
          <a:spcPct val="20000"/>
        </a:spcBef>
        <a:spcAft>
          <a:spcPct val="0"/>
        </a:spcAft>
        <a:buChar char="–"/>
        <a:defRPr sz="29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900">
          <a:solidFill>
            <a:schemeClr val="tx1"/>
          </a:solidFill>
          <a:latin typeface="+mn-lt"/>
        </a:defRPr>
      </a:lvl4pPr>
      <a:lvl5pPr marL="2057400" indent="-228600" algn="l" rtl="0" eaLnBrk="0" fontAlgn="base" hangingPunct="0">
        <a:spcBef>
          <a:spcPct val="20000"/>
        </a:spcBef>
        <a:spcAft>
          <a:spcPct val="0"/>
        </a:spcAft>
        <a:buChar char="»"/>
        <a:defRPr sz="1900">
          <a:solidFill>
            <a:schemeClr val="tx1"/>
          </a:solidFill>
          <a:latin typeface="+mn-lt"/>
        </a:defRPr>
      </a:lvl5pPr>
      <a:lvl6pPr marL="2514600" indent="-228600" algn="l" rtl="0" fontAlgn="base">
        <a:spcBef>
          <a:spcPct val="20000"/>
        </a:spcBef>
        <a:spcAft>
          <a:spcPct val="0"/>
        </a:spcAft>
        <a:buChar char="»"/>
        <a:defRPr sz="1900">
          <a:solidFill>
            <a:schemeClr val="tx1"/>
          </a:solidFill>
          <a:latin typeface="+mn-lt"/>
        </a:defRPr>
      </a:lvl6pPr>
      <a:lvl7pPr marL="2971800" indent="-228600" algn="l" rtl="0" fontAlgn="base">
        <a:spcBef>
          <a:spcPct val="20000"/>
        </a:spcBef>
        <a:spcAft>
          <a:spcPct val="0"/>
        </a:spcAft>
        <a:buChar char="»"/>
        <a:defRPr sz="1900">
          <a:solidFill>
            <a:schemeClr val="tx1"/>
          </a:solidFill>
          <a:latin typeface="+mn-lt"/>
        </a:defRPr>
      </a:lvl7pPr>
      <a:lvl8pPr marL="3429000" indent="-228600" algn="l" rtl="0" fontAlgn="base">
        <a:spcBef>
          <a:spcPct val="20000"/>
        </a:spcBef>
        <a:spcAft>
          <a:spcPct val="0"/>
        </a:spcAft>
        <a:buChar char="»"/>
        <a:defRPr sz="1900">
          <a:solidFill>
            <a:schemeClr val="tx1"/>
          </a:solidFill>
          <a:latin typeface="+mn-lt"/>
        </a:defRPr>
      </a:lvl8pPr>
      <a:lvl9pPr marL="3886200" indent="-228600" algn="l" rtl="0" fontAlgn="base">
        <a:spcBef>
          <a:spcPct val="20000"/>
        </a:spcBef>
        <a:spcAft>
          <a:spcPct val="0"/>
        </a:spcAft>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userDrawn="1"/>
        </p:nvSpPr>
        <p:spPr bwMode="auto">
          <a:xfrm>
            <a:off x="0" y="0"/>
            <a:ext cx="43891200" cy="4800600"/>
          </a:xfrm>
          <a:prstGeom prst="rect">
            <a:avLst/>
          </a:prstGeom>
          <a:solidFill>
            <a:schemeClr val="accent1"/>
          </a:solidFill>
          <a:ln w="9525">
            <a:solidFill>
              <a:schemeClr val="tx1"/>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defRPr/>
            </a:pPr>
            <a:endParaRPr lang="en-US" altLang="en-US"/>
          </a:p>
        </p:txBody>
      </p:sp>
      <p:sp>
        <p:nvSpPr>
          <p:cNvPr id="2051" name="Rectangle 3"/>
          <p:cNvSpPr>
            <a:spLocks noChangeArrowheads="1"/>
          </p:cNvSpPr>
          <p:nvPr userDrawn="1"/>
        </p:nvSpPr>
        <p:spPr bwMode="auto">
          <a:xfrm>
            <a:off x="693738" y="5638800"/>
            <a:ext cx="9974262" cy="26563638"/>
          </a:xfrm>
          <a:prstGeom prst="rect">
            <a:avLst/>
          </a:prstGeom>
          <a:solidFill>
            <a:schemeClr val="accent1"/>
          </a:solidFill>
          <a:ln w="9525">
            <a:solidFill>
              <a:schemeClr val="tx1"/>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defRPr/>
            </a:pPr>
            <a:endParaRPr lang="en-US" altLang="en-US"/>
          </a:p>
        </p:txBody>
      </p:sp>
      <p:sp>
        <p:nvSpPr>
          <p:cNvPr id="2052" name="Rectangle 4"/>
          <p:cNvSpPr>
            <a:spLocks noChangeArrowheads="1"/>
          </p:cNvSpPr>
          <p:nvPr userDrawn="1"/>
        </p:nvSpPr>
        <p:spPr bwMode="auto">
          <a:xfrm>
            <a:off x="0" y="4800600"/>
            <a:ext cx="43891200" cy="130175"/>
          </a:xfrm>
          <a:prstGeom prst="rect">
            <a:avLst/>
          </a:prstGeom>
          <a:solidFill>
            <a:srgbClr val="66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defRPr/>
            </a:pPr>
            <a:endParaRPr lang="en-US" altLang="en-US"/>
          </a:p>
        </p:txBody>
      </p:sp>
      <p:sp>
        <p:nvSpPr>
          <p:cNvPr id="2053" name="Text Box 5"/>
          <p:cNvSpPr txBox="1">
            <a:spLocks noChangeArrowheads="1"/>
          </p:cNvSpPr>
          <p:nvPr userDrawn="1"/>
        </p:nvSpPr>
        <p:spPr bwMode="auto">
          <a:xfrm>
            <a:off x="609600" y="32445325"/>
            <a:ext cx="25146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67" tIns="45624" rIns="91267" bIns="45624">
            <a:spAutoFit/>
          </a:bodyP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a:lnSpc>
                <a:spcPct val="65000"/>
              </a:lnSpc>
              <a:spcBef>
                <a:spcPct val="50000"/>
              </a:spcBef>
              <a:defRPr/>
            </a:pPr>
            <a:r>
              <a:rPr lang="en-US" sz="500" b="1">
                <a:solidFill>
                  <a:schemeClr val="bg2"/>
                </a:solidFill>
                <a:latin typeface="Arial" charset="0"/>
              </a:rPr>
              <a:t>POSTER TEMPLATE BY:</a:t>
            </a:r>
          </a:p>
          <a:p>
            <a:pPr>
              <a:lnSpc>
                <a:spcPct val="65000"/>
              </a:lnSpc>
              <a:spcBef>
                <a:spcPct val="50000"/>
              </a:spcBef>
              <a:defRPr/>
            </a:pPr>
            <a:r>
              <a:rPr lang="en-US" sz="1000" b="1">
                <a:solidFill>
                  <a:schemeClr val="bg2"/>
                </a:solidFill>
                <a:latin typeface="Arial" charset="0"/>
              </a:rPr>
              <a:t>www.PosterPresentations.com</a:t>
            </a:r>
          </a:p>
        </p:txBody>
      </p:sp>
      <p:sp>
        <p:nvSpPr>
          <p:cNvPr id="2054" name="Rectangle 6"/>
          <p:cNvSpPr>
            <a:spLocks noGrp="1" noChangeArrowheads="1"/>
          </p:cNvSpPr>
          <p:nvPr>
            <p:ph type="title"/>
          </p:nvPr>
        </p:nvSpPr>
        <p:spPr bwMode="auto">
          <a:xfrm>
            <a:off x="960438" y="1273175"/>
            <a:ext cx="41924287" cy="220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67" tIns="45624" rIns="91267" bIns="45624" numCol="1" anchor="ctr" anchorCtr="0" compatLnSpc="1">
            <a:prstTxWarp prst="textNoShape">
              <a:avLst/>
            </a:prstTxWarp>
          </a:bodyPr>
          <a:lstStyle/>
          <a:p>
            <a:pPr lvl="0"/>
            <a:r>
              <a:rPr lang="en-US" altLang="en-US"/>
              <a:t>Click to edit Master title style</a:t>
            </a:r>
          </a:p>
        </p:txBody>
      </p:sp>
      <p:sp>
        <p:nvSpPr>
          <p:cNvPr id="2055" name="Rectangle 7"/>
          <p:cNvSpPr>
            <a:spLocks noGrp="1" noChangeArrowheads="1"/>
          </p:cNvSpPr>
          <p:nvPr>
            <p:ph type="body" idx="1"/>
          </p:nvPr>
        </p:nvSpPr>
        <p:spPr bwMode="auto">
          <a:xfrm>
            <a:off x="693738" y="5638800"/>
            <a:ext cx="9974262" cy="265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6408" tIns="456408" rIns="456408" bIns="456408"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2056" name="Rectangle 8"/>
          <p:cNvSpPr>
            <a:spLocks noChangeArrowheads="1"/>
          </p:cNvSpPr>
          <p:nvPr userDrawn="1"/>
        </p:nvSpPr>
        <p:spPr bwMode="auto">
          <a:xfrm>
            <a:off x="0" y="0"/>
            <a:ext cx="43891200" cy="32918400"/>
          </a:xfrm>
          <a:prstGeom prst="rect">
            <a:avLst/>
          </a:prstGeom>
          <a:noFill/>
          <a:ln w="31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defRPr/>
            </a:pPr>
            <a:endParaRPr lang="en-US" altLang="en-US"/>
          </a:p>
        </p:txBody>
      </p:sp>
      <p:sp>
        <p:nvSpPr>
          <p:cNvPr id="2057" name="Rectangle 9"/>
          <p:cNvSpPr>
            <a:spLocks noChangeArrowheads="1"/>
          </p:cNvSpPr>
          <p:nvPr userDrawn="1"/>
        </p:nvSpPr>
        <p:spPr bwMode="auto">
          <a:xfrm>
            <a:off x="11490325" y="5638800"/>
            <a:ext cx="20764500" cy="26563638"/>
          </a:xfrm>
          <a:prstGeom prst="rect">
            <a:avLst/>
          </a:prstGeom>
          <a:solidFill>
            <a:schemeClr val="accent1"/>
          </a:solidFill>
          <a:ln w="9525">
            <a:solidFill>
              <a:schemeClr val="tx1"/>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defRPr/>
            </a:pPr>
            <a:endParaRPr lang="en-US" altLang="en-US"/>
          </a:p>
        </p:txBody>
      </p:sp>
      <p:sp>
        <p:nvSpPr>
          <p:cNvPr id="2058" name="Rectangle 11"/>
          <p:cNvSpPr>
            <a:spLocks noChangeArrowheads="1"/>
          </p:cNvSpPr>
          <p:nvPr userDrawn="1"/>
        </p:nvSpPr>
        <p:spPr bwMode="auto">
          <a:xfrm>
            <a:off x="33078738" y="5638800"/>
            <a:ext cx="9982200" cy="26563638"/>
          </a:xfrm>
          <a:prstGeom prst="rect">
            <a:avLst/>
          </a:prstGeom>
          <a:solidFill>
            <a:schemeClr val="accent1"/>
          </a:solidFill>
          <a:ln w="9525">
            <a:solidFill>
              <a:schemeClr val="tx1"/>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defRPr/>
            </a:pPr>
            <a:endParaRPr lang="en-US"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eaLnBrk="0" fontAlgn="base" hangingPunct="0">
        <a:spcBef>
          <a:spcPct val="0"/>
        </a:spcBef>
        <a:spcAft>
          <a:spcPct val="0"/>
        </a:spcAft>
        <a:defRPr sz="8600">
          <a:solidFill>
            <a:schemeClr val="tx2"/>
          </a:solidFill>
          <a:latin typeface="+mj-lt"/>
          <a:ea typeface="+mj-ea"/>
          <a:cs typeface="+mj-cs"/>
        </a:defRPr>
      </a:lvl1pPr>
      <a:lvl2pPr algn="ctr" rtl="0" eaLnBrk="0" fontAlgn="base" hangingPunct="0">
        <a:spcBef>
          <a:spcPct val="0"/>
        </a:spcBef>
        <a:spcAft>
          <a:spcPct val="0"/>
        </a:spcAft>
        <a:defRPr sz="8600">
          <a:solidFill>
            <a:schemeClr val="tx2"/>
          </a:solidFill>
          <a:latin typeface="Arial Black" pitchFamily="34" charset="0"/>
        </a:defRPr>
      </a:lvl2pPr>
      <a:lvl3pPr algn="ctr" rtl="0" eaLnBrk="0" fontAlgn="base" hangingPunct="0">
        <a:spcBef>
          <a:spcPct val="0"/>
        </a:spcBef>
        <a:spcAft>
          <a:spcPct val="0"/>
        </a:spcAft>
        <a:defRPr sz="8600">
          <a:solidFill>
            <a:schemeClr val="tx2"/>
          </a:solidFill>
          <a:latin typeface="Arial Black" pitchFamily="34" charset="0"/>
        </a:defRPr>
      </a:lvl3pPr>
      <a:lvl4pPr algn="ctr" rtl="0" eaLnBrk="0" fontAlgn="base" hangingPunct="0">
        <a:spcBef>
          <a:spcPct val="0"/>
        </a:spcBef>
        <a:spcAft>
          <a:spcPct val="0"/>
        </a:spcAft>
        <a:defRPr sz="8600">
          <a:solidFill>
            <a:schemeClr val="tx2"/>
          </a:solidFill>
          <a:latin typeface="Arial Black" pitchFamily="34" charset="0"/>
        </a:defRPr>
      </a:lvl4pPr>
      <a:lvl5pPr algn="ctr" rtl="0" eaLnBrk="0" fontAlgn="base" hangingPunct="0">
        <a:spcBef>
          <a:spcPct val="0"/>
        </a:spcBef>
        <a:spcAft>
          <a:spcPct val="0"/>
        </a:spcAft>
        <a:defRPr sz="8600">
          <a:solidFill>
            <a:schemeClr val="tx2"/>
          </a:solidFill>
          <a:latin typeface="Arial Black" pitchFamily="34" charset="0"/>
        </a:defRPr>
      </a:lvl5pPr>
      <a:lvl6pPr marL="457200" algn="ctr" rtl="0" fontAlgn="base">
        <a:spcBef>
          <a:spcPct val="0"/>
        </a:spcBef>
        <a:spcAft>
          <a:spcPct val="0"/>
        </a:spcAft>
        <a:defRPr sz="8600">
          <a:solidFill>
            <a:schemeClr val="tx2"/>
          </a:solidFill>
          <a:latin typeface="Arial Black" pitchFamily="34" charset="0"/>
        </a:defRPr>
      </a:lvl6pPr>
      <a:lvl7pPr marL="914400" algn="ctr" rtl="0" fontAlgn="base">
        <a:spcBef>
          <a:spcPct val="0"/>
        </a:spcBef>
        <a:spcAft>
          <a:spcPct val="0"/>
        </a:spcAft>
        <a:defRPr sz="8600">
          <a:solidFill>
            <a:schemeClr val="tx2"/>
          </a:solidFill>
          <a:latin typeface="Arial Black" pitchFamily="34" charset="0"/>
        </a:defRPr>
      </a:lvl7pPr>
      <a:lvl8pPr marL="1371600" algn="ctr" rtl="0" fontAlgn="base">
        <a:spcBef>
          <a:spcPct val="0"/>
        </a:spcBef>
        <a:spcAft>
          <a:spcPct val="0"/>
        </a:spcAft>
        <a:defRPr sz="8600">
          <a:solidFill>
            <a:schemeClr val="tx2"/>
          </a:solidFill>
          <a:latin typeface="Arial Black" pitchFamily="34" charset="0"/>
        </a:defRPr>
      </a:lvl8pPr>
      <a:lvl9pPr marL="1828800" algn="ctr" rtl="0" fontAlgn="base">
        <a:spcBef>
          <a:spcPct val="0"/>
        </a:spcBef>
        <a:spcAft>
          <a:spcPct val="0"/>
        </a:spcAft>
        <a:defRPr sz="8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har char="•"/>
        <a:defRPr sz="2900">
          <a:solidFill>
            <a:schemeClr val="tx1"/>
          </a:solidFill>
          <a:latin typeface="+mn-lt"/>
          <a:ea typeface="+mn-ea"/>
          <a:cs typeface="+mn-cs"/>
        </a:defRPr>
      </a:lvl1pPr>
      <a:lvl2pPr marL="739775" indent="-282575" algn="l" rtl="0" eaLnBrk="0" fontAlgn="base" hangingPunct="0">
        <a:spcBef>
          <a:spcPct val="20000"/>
        </a:spcBef>
        <a:spcAft>
          <a:spcPct val="0"/>
        </a:spcAft>
        <a:buChar char="–"/>
        <a:defRPr sz="29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900">
          <a:solidFill>
            <a:schemeClr val="tx1"/>
          </a:solidFill>
          <a:latin typeface="+mn-lt"/>
        </a:defRPr>
      </a:lvl4pPr>
      <a:lvl5pPr marL="2057400" indent="-228600" algn="l" rtl="0" eaLnBrk="0" fontAlgn="base" hangingPunct="0">
        <a:spcBef>
          <a:spcPct val="20000"/>
        </a:spcBef>
        <a:spcAft>
          <a:spcPct val="0"/>
        </a:spcAft>
        <a:buChar char="»"/>
        <a:defRPr sz="1900">
          <a:solidFill>
            <a:schemeClr val="tx1"/>
          </a:solidFill>
          <a:latin typeface="+mn-lt"/>
        </a:defRPr>
      </a:lvl5pPr>
      <a:lvl6pPr marL="2514600" indent="-228600" algn="l" rtl="0" fontAlgn="base">
        <a:spcBef>
          <a:spcPct val="20000"/>
        </a:spcBef>
        <a:spcAft>
          <a:spcPct val="0"/>
        </a:spcAft>
        <a:buChar char="»"/>
        <a:defRPr sz="1900">
          <a:solidFill>
            <a:schemeClr val="tx1"/>
          </a:solidFill>
          <a:latin typeface="+mn-lt"/>
        </a:defRPr>
      </a:lvl6pPr>
      <a:lvl7pPr marL="2971800" indent="-228600" algn="l" rtl="0" fontAlgn="base">
        <a:spcBef>
          <a:spcPct val="20000"/>
        </a:spcBef>
        <a:spcAft>
          <a:spcPct val="0"/>
        </a:spcAft>
        <a:buChar char="»"/>
        <a:defRPr sz="1900">
          <a:solidFill>
            <a:schemeClr val="tx1"/>
          </a:solidFill>
          <a:latin typeface="+mn-lt"/>
        </a:defRPr>
      </a:lvl7pPr>
      <a:lvl8pPr marL="3429000" indent="-228600" algn="l" rtl="0" fontAlgn="base">
        <a:spcBef>
          <a:spcPct val="20000"/>
        </a:spcBef>
        <a:spcAft>
          <a:spcPct val="0"/>
        </a:spcAft>
        <a:buChar char="»"/>
        <a:defRPr sz="1900">
          <a:solidFill>
            <a:schemeClr val="tx1"/>
          </a:solidFill>
          <a:latin typeface="+mn-lt"/>
        </a:defRPr>
      </a:lvl8pPr>
      <a:lvl9pPr marL="3886200" indent="-228600" algn="l" rtl="0" fontAlgn="base">
        <a:spcBef>
          <a:spcPct val="20000"/>
        </a:spcBef>
        <a:spcAft>
          <a:spcPct val="0"/>
        </a:spcAft>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userDrawn="1"/>
        </p:nvSpPr>
        <p:spPr bwMode="auto">
          <a:xfrm>
            <a:off x="0" y="0"/>
            <a:ext cx="43891200" cy="4800600"/>
          </a:xfrm>
          <a:prstGeom prst="rect">
            <a:avLst/>
          </a:prstGeom>
          <a:solidFill>
            <a:schemeClr val="accent1"/>
          </a:solidFill>
          <a:ln w="9525">
            <a:solidFill>
              <a:schemeClr val="tx1"/>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defRPr/>
            </a:pPr>
            <a:endParaRPr lang="en-US" altLang="en-US"/>
          </a:p>
        </p:txBody>
      </p:sp>
      <p:sp>
        <p:nvSpPr>
          <p:cNvPr id="3075" name="Rectangle 3"/>
          <p:cNvSpPr>
            <a:spLocks noChangeArrowheads="1"/>
          </p:cNvSpPr>
          <p:nvPr userDrawn="1"/>
        </p:nvSpPr>
        <p:spPr bwMode="auto">
          <a:xfrm>
            <a:off x="693738" y="5638800"/>
            <a:ext cx="42367200" cy="26563638"/>
          </a:xfrm>
          <a:prstGeom prst="rect">
            <a:avLst/>
          </a:prstGeom>
          <a:solidFill>
            <a:schemeClr val="accent1"/>
          </a:solidFill>
          <a:ln w="9525">
            <a:solidFill>
              <a:schemeClr val="tx1"/>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defRPr/>
            </a:pPr>
            <a:endParaRPr lang="en-US" altLang="en-US"/>
          </a:p>
        </p:txBody>
      </p:sp>
      <p:sp>
        <p:nvSpPr>
          <p:cNvPr id="3076" name="Rectangle 4"/>
          <p:cNvSpPr>
            <a:spLocks noChangeArrowheads="1"/>
          </p:cNvSpPr>
          <p:nvPr userDrawn="1"/>
        </p:nvSpPr>
        <p:spPr bwMode="auto">
          <a:xfrm>
            <a:off x="0" y="4800600"/>
            <a:ext cx="43891200" cy="130175"/>
          </a:xfrm>
          <a:prstGeom prst="rect">
            <a:avLst/>
          </a:prstGeom>
          <a:solidFill>
            <a:srgbClr val="66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defRPr/>
            </a:pPr>
            <a:endParaRPr lang="en-US" altLang="en-US"/>
          </a:p>
        </p:txBody>
      </p:sp>
      <p:sp>
        <p:nvSpPr>
          <p:cNvPr id="3077" name="Text Box 5"/>
          <p:cNvSpPr txBox="1">
            <a:spLocks noChangeArrowheads="1"/>
          </p:cNvSpPr>
          <p:nvPr userDrawn="1"/>
        </p:nvSpPr>
        <p:spPr bwMode="auto">
          <a:xfrm>
            <a:off x="609600" y="32445325"/>
            <a:ext cx="25146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67" tIns="45624" rIns="91267" bIns="45624">
            <a:spAutoFit/>
          </a:bodyP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a:lnSpc>
                <a:spcPct val="65000"/>
              </a:lnSpc>
              <a:spcBef>
                <a:spcPct val="50000"/>
              </a:spcBef>
              <a:defRPr/>
            </a:pPr>
            <a:r>
              <a:rPr lang="en-US" sz="500" b="1">
                <a:solidFill>
                  <a:schemeClr val="bg2"/>
                </a:solidFill>
                <a:latin typeface="Arial" charset="0"/>
              </a:rPr>
              <a:t>POSTER TEMPLATE BY:</a:t>
            </a:r>
          </a:p>
          <a:p>
            <a:pPr>
              <a:lnSpc>
                <a:spcPct val="65000"/>
              </a:lnSpc>
              <a:spcBef>
                <a:spcPct val="50000"/>
              </a:spcBef>
              <a:defRPr/>
            </a:pPr>
            <a:r>
              <a:rPr lang="en-US" sz="1000" b="1">
                <a:solidFill>
                  <a:schemeClr val="bg2"/>
                </a:solidFill>
                <a:latin typeface="Arial" charset="0"/>
              </a:rPr>
              <a:t>www.PosterPresentations.com</a:t>
            </a:r>
          </a:p>
        </p:txBody>
      </p:sp>
      <p:sp>
        <p:nvSpPr>
          <p:cNvPr id="3078" name="Rectangle 6"/>
          <p:cNvSpPr>
            <a:spLocks noGrp="1" noChangeArrowheads="1"/>
          </p:cNvSpPr>
          <p:nvPr>
            <p:ph type="title"/>
          </p:nvPr>
        </p:nvSpPr>
        <p:spPr bwMode="auto">
          <a:xfrm>
            <a:off x="960438" y="1273175"/>
            <a:ext cx="41924287" cy="220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67" tIns="45624" rIns="91267" bIns="45624" numCol="1" anchor="ctr" anchorCtr="0" compatLnSpc="1">
            <a:prstTxWarp prst="textNoShape">
              <a:avLst/>
            </a:prstTxWarp>
          </a:bodyPr>
          <a:lstStyle/>
          <a:p>
            <a:pPr lvl="0"/>
            <a:r>
              <a:rPr lang="en-US" altLang="en-US"/>
              <a:t>Click to edit Master title style</a:t>
            </a:r>
          </a:p>
        </p:txBody>
      </p:sp>
      <p:sp>
        <p:nvSpPr>
          <p:cNvPr id="3079" name="Rectangle 7"/>
          <p:cNvSpPr>
            <a:spLocks noGrp="1" noChangeArrowheads="1"/>
          </p:cNvSpPr>
          <p:nvPr>
            <p:ph type="body" idx="1"/>
          </p:nvPr>
        </p:nvSpPr>
        <p:spPr bwMode="auto">
          <a:xfrm>
            <a:off x="693738" y="5638800"/>
            <a:ext cx="42190987" cy="265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6408" tIns="456408" rIns="456408" bIns="456408"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3080" name="Rectangle 8"/>
          <p:cNvSpPr>
            <a:spLocks noChangeArrowheads="1"/>
          </p:cNvSpPr>
          <p:nvPr userDrawn="1"/>
        </p:nvSpPr>
        <p:spPr bwMode="auto">
          <a:xfrm>
            <a:off x="0" y="0"/>
            <a:ext cx="43891200" cy="32918400"/>
          </a:xfrm>
          <a:prstGeom prst="rect">
            <a:avLst/>
          </a:prstGeom>
          <a:noFill/>
          <a:ln w="31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defRPr/>
            </a:pPr>
            <a:endParaRPr lang="en-US" alt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0" fontAlgn="base" hangingPunct="0">
        <a:spcBef>
          <a:spcPct val="0"/>
        </a:spcBef>
        <a:spcAft>
          <a:spcPct val="0"/>
        </a:spcAft>
        <a:defRPr sz="8600">
          <a:solidFill>
            <a:schemeClr val="tx2"/>
          </a:solidFill>
          <a:latin typeface="+mj-lt"/>
          <a:ea typeface="+mj-ea"/>
          <a:cs typeface="+mj-cs"/>
        </a:defRPr>
      </a:lvl1pPr>
      <a:lvl2pPr algn="ctr" rtl="0" eaLnBrk="0" fontAlgn="base" hangingPunct="0">
        <a:spcBef>
          <a:spcPct val="0"/>
        </a:spcBef>
        <a:spcAft>
          <a:spcPct val="0"/>
        </a:spcAft>
        <a:defRPr sz="8600">
          <a:solidFill>
            <a:schemeClr val="tx2"/>
          </a:solidFill>
          <a:latin typeface="Arial Black" pitchFamily="34" charset="0"/>
        </a:defRPr>
      </a:lvl2pPr>
      <a:lvl3pPr algn="ctr" rtl="0" eaLnBrk="0" fontAlgn="base" hangingPunct="0">
        <a:spcBef>
          <a:spcPct val="0"/>
        </a:spcBef>
        <a:spcAft>
          <a:spcPct val="0"/>
        </a:spcAft>
        <a:defRPr sz="8600">
          <a:solidFill>
            <a:schemeClr val="tx2"/>
          </a:solidFill>
          <a:latin typeface="Arial Black" pitchFamily="34" charset="0"/>
        </a:defRPr>
      </a:lvl3pPr>
      <a:lvl4pPr algn="ctr" rtl="0" eaLnBrk="0" fontAlgn="base" hangingPunct="0">
        <a:spcBef>
          <a:spcPct val="0"/>
        </a:spcBef>
        <a:spcAft>
          <a:spcPct val="0"/>
        </a:spcAft>
        <a:defRPr sz="8600">
          <a:solidFill>
            <a:schemeClr val="tx2"/>
          </a:solidFill>
          <a:latin typeface="Arial Black" pitchFamily="34" charset="0"/>
        </a:defRPr>
      </a:lvl4pPr>
      <a:lvl5pPr algn="ctr" rtl="0" eaLnBrk="0" fontAlgn="base" hangingPunct="0">
        <a:spcBef>
          <a:spcPct val="0"/>
        </a:spcBef>
        <a:spcAft>
          <a:spcPct val="0"/>
        </a:spcAft>
        <a:defRPr sz="8600">
          <a:solidFill>
            <a:schemeClr val="tx2"/>
          </a:solidFill>
          <a:latin typeface="Arial Black" pitchFamily="34" charset="0"/>
        </a:defRPr>
      </a:lvl5pPr>
      <a:lvl6pPr marL="457200" algn="ctr" rtl="0" fontAlgn="base">
        <a:spcBef>
          <a:spcPct val="0"/>
        </a:spcBef>
        <a:spcAft>
          <a:spcPct val="0"/>
        </a:spcAft>
        <a:defRPr sz="8600">
          <a:solidFill>
            <a:schemeClr val="tx2"/>
          </a:solidFill>
          <a:latin typeface="Arial Black" pitchFamily="34" charset="0"/>
        </a:defRPr>
      </a:lvl6pPr>
      <a:lvl7pPr marL="914400" algn="ctr" rtl="0" fontAlgn="base">
        <a:spcBef>
          <a:spcPct val="0"/>
        </a:spcBef>
        <a:spcAft>
          <a:spcPct val="0"/>
        </a:spcAft>
        <a:defRPr sz="8600">
          <a:solidFill>
            <a:schemeClr val="tx2"/>
          </a:solidFill>
          <a:latin typeface="Arial Black" pitchFamily="34" charset="0"/>
        </a:defRPr>
      </a:lvl7pPr>
      <a:lvl8pPr marL="1371600" algn="ctr" rtl="0" fontAlgn="base">
        <a:spcBef>
          <a:spcPct val="0"/>
        </a:spcBef>
        <a:spcAft>
          <a:spcPct val="0"/>
        </a:spcAft>
        <a:defRPr sz="8600">
          <a:solidFill>
            <a:schemeClr val="tx2"/>
          </a:solidFill>
          <a:latin typeface="Arial Black" pitchFamily="34" charset="0"/>
        </a:defRPr>
      </a:lvl8pPr>
      <a:lvl9pPr marL="1828800" algn="ctr" rtl="0" fontAlgn="base">
        <a:spcBef>
          <a:spcPct val="0"/>
        </a:spcBef>
        <a:spcAft>
          <a:spcPct val="0"/>
        </a:spcAft>
        <a:defRPr sz="8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har char="•"/>
        <a:defRPr sz="2900">
          <a:solidFill>
            <a:schemeClr val="tx1"/>
          </a:solidFill>
          <a:latin typeface="+mn-lt"/>
          <a:ea typeface="+mn-ea"/>
          <a:cs typeface="+mn-cs"/>
        </a:defRPr>
      </a:lvl1pPr>
      <a:lvl2pPr marL="739775" indent="-282575" algn="l" rtl="0" eaLnBrk="0" fontAlgn="base" hangingPunct="0">
        <a:spcBef>
          <a:spcPct val="20000"/>
        </a:spcBef>
        <a:spcAft>
          <a:spcPct val="0"/>
        </a:spcAft>
        <a:buChar char="–"/>
        <a:defRPr sz="29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900">
          <a:solidFill>
            <a:schemeClr val="tx1"/>
          </a:solidFill>
          <a:latin typeface="+mn-lt"/>
        </a:defRPr>
      </a:lvl4pPr>
      <a:lvl5pPr marL="2057400" indent="-228600" algn="l" rtl="0" eaLnBrk="0" fontAlgn="base" hangingPunct="0">
        <a:spcBef>
          <a:spcPct val="20000"/>
        </a:spcBef>
        <a:spcAft>
          <a:spcPct val="0"/>
        </a:spcAft>
        <a:buChar char="»"/>
        <a:defRPr sz="1900">
          <a:solidFill>
            <a:schemeClr val="tx1"/>
          </a:solidFill>
          <a:latin typeface="+mn-lt"/>
        </a:defRPr>
      </a:lvl5pPr>
      <a:lvl6pPr marL="2514600" indent="-228600" algn="l" rtl="0" fontAlgn="base">
        <a:spcBef>
          <a:spcPct val="20000"/>
        </a:spcBef>
        <a:spcAft>
          <a:spcPct val="0"/>
        </a:spcAft>
        <a:buChar char="»"/>
        <a:defRPr sz="1900">
          <a:solidFill>
            <a:schemeClr val="tx1"/>
          </a:solidFill>
          <a:latin typeface="+mn-lt"/>
        </a:defRPr>
      </a:lvl6pPr>
      <a:lvl7pPr marL="2971800" indent="-228600" algn="l" rtl="0" fontAlgn="base">
        <a:spcBef>
          <a:spcPct val="20000"/>
        </a:spcBef>
        <a:spcAft>
          <a:spcPct val="0"/>
        </a:spcAft>
        <a:buChar char="»"/>
        <a:defRPr sz="1900">
          <a:solidFill>
            <a:schemeClr val="tx1"/>
          </a:solidFill>
          <a:latin typeface="+mn-lt"/>
        </a:defRPr>
      </a:lvl7pPr>
      <a:lvl8pPr marL="3429000" indent="-228600" algn="l" rtl="0" fontAlgn="base">
        <a:spcBef>
          <a:spcPct val="20000"/>
        </a:spcBef>
        <a:spcAft>
          <a:spcPct val="0"/>
        </a:spcAft>
        <a:buChar char="»"/>
        <a:defRPr sz="1900">
          <a:solidFill>
            <a:schemeClr val="tx1"/>
          </a:solidFill>
          <a:latin typeface="+mn-lt"/>
        </a:defRPr>
      </a:lvl8pPr>
      <a:lvl9pPr marL="3886200" indent="-228600" algn="l" rtl="0" fontAlgn="base">
        <a:spcBef>
          <a:spcPct val="20000"/>
        </a:spcBef>
        <a:spcAft>
          <a:spcPct val="0"/>
        </a:spcAft>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wmf"/><Relationship Id="rId13" Type="http://schemas.openxmlformats.org/officeDocument/2006/relationships/oleObject" Target="../embeddings/oleObject5.bin"/><Relationship Id="rId18" Type="http://schemas.openxmlformats.org/officeDocument/2006/relationships/oleObject" Target="../embeddings/oleObject7.bin"/><Relationship Id="rId3" Type="http://schemas.openxmlformats.org/officeDocument/2006/relationships/notesSlide" Target="../notesSlides/notesSlide1.xml"/><Relationship Id="rId7" Type="http://schemas.openxmlformats.org/officeDocument/2006/relationships/oleObject" Target="../embeddings/oleObject2.bin"/><Relationship Id="rId12" Type="http://schemas.openxmlformats.org/officeDocument/2006/relationships/image" Target="../media/image4.wmf"/><Relationship Id="rId17" Type="http://schemas.openxmlformats.org/officeDocument/2006/relationships/image" Target="../media/image9.png"/><Relationship Id="rId2" Type="http://schemas.openxmlformats.org/officeDocument/2006/relationships/slideLayout" Target="../slideLayouts/slideLayout1.xml"/><Relationship Id="rId16" Type="http://schemas.openxmlformats.org/officeDocument/2006/relationships/image" Target="../media/image6.wmf"/><Relationship Id="rId1" Type="http://schemas.openxmlformats.org/officeDocument/2006/relationships/vmlDrawing" Target="../drawings/vmlDrawing1.vml"/><Relationship Id="rId6" Type="http://schemas.openxmlformats.org/officeDocument/2006/relationships/image" Target="../media/image1.wmf"/><Relationship Id="rId11" Type="http://schemas.openxmlformats.org/officeDocument/2006/relationships/oleObject" Target="../embeddings/oleObject4.bin"/><Relationship Id="rId5" Type="http://schemas.openxmlformats.org/officeDocument/2006/relationships/oleObject" Target="../embeddings/oleObject1.bin"/><Relationship Id="rId15" Type="http://schemas.openxmlformats.org/officeDocument/2006/relationships/oleObject" Target="../embeddings/oleObject6.bin"/><Relationship Id="rId10" Type="http://schemas.openxmlformats.org/officeDocument/2006/relationships/image" Target="../media/image3.wmf"/><Relationship Id="rId19" Type="http://schemas.openxmlformats.org/officeDocument/2006/relationships/image" Target="../media/image7.wmf"/><Relationship Id="rId4" Type="http://schemas.openxmlformats.org/officeDocument/2006/relationships/image" Target="../media/image8.png"/><Relationship Id="rId9" Type="http://schemas.openxmlformats.org/officeDocument/2006/relationships/oleObject" Target="../embeddings/oleObject3.bin"/><Relationship Id="rId1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ounded Rectangle 100"/>
          <p:cNvSpPr/>
          <p:nvPr/>
        </p:nvSpPr>
        <p:spPr bwMode="auto">
          <a:xfrm>
            <a:off x="20634747" y="28008394"/>
            <a:ext cx="6698116" cy="40641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457200" tIns="457200" rIns="457200" bIns="457200" numCol="1" rtlCol="0" anchor="t" anchorCtr="0" compatLnSpc="1">
            <a:prstTxWarp prst="textNoShape">
              <a:avLst/>
            </a:prstTxWarp>
            <a:sp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4103" name="Straight Connector 4"/>
          <p:cNvCxnSpPr>
            <a:cxnSpLocks noChangeShapeType="1"/>
          </p:cNvCxnSpPr>
          <p:nvPr/>
        </p:nvCxnSpPr>
        <p:spPr bwMode="auto">
          <a:xfrm>
            <a:off x="30060900" y="1885950"/>
            <a:ext cx="914400" cy="914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a14:hiddenLine>
            </a:ext>
          </a:extLst>
        </p:spPr>
      </p:cxnSp>
      <p:cxnSp>
        <p:nvCxnSpPr>
          <p:cNvPr id="4114" name="Straight Arrow Connector 11"/>
          <p:cNvCxnSpPr>
            <a:cxnSpLocks noChangeShapeType="1"/>
          </p:cNvCxnSpPr>
          <p:nvPr/>
        </p:nvCxnSpPr>
        <p:spPr bwMode="auto">
          <a:xfrm>
            <a:off x="11750675" y="30354588"/>
            <a:ext cx="4957763" cy="192087"/>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type="arrow" w="med" len="med"/>
              </a14:hiddenLine>
            </a:ext>
          </a:extLst>
        </p:spPr>
      </p:cxnSp>
      <p:sp>
        <p:nvSpPr>
          <p:cNvPr id="2" name="Rectangle 1"/>
          <p:cNvSpPr/>
          <p:nvPr/>
        </p:nvSpPr>
        <p:spPr bwMode="auto">
          <a:xfrm>
            <a:off x="945930" y="5707117"/>
            <a:ext cx="9963807" cy="1369606"/>
          </a:xfrm>
          <a:prstGeom prst="rect">
            <a:avLst/>
          </a:prstGeom>
          <a:noFill/>
          <a:ln w="9525" cap="flat" cmpd="sng" algn="ctr">
            <a:noFill/>
            <a:prstDash val="solid"/>
            <a:round/>
            <a:headEnd type="none" w="med" len="med"/>
            <a:tailEnd type="none" w="med" len="med"/>
          </a:ln>
          <a:effectLst/>
        </p:spPr>
        <p:txBody>
          <a:bodyPr vert="horz" wrap="square" lIns="457200" tIns="457200" rIns="457200" bIns="457200" numCol="1" rtlCol="0" anchor="t" anchorCtr="0" compatLnSpc="1">
            <a:prstTxWarp prst="textNoShape">
              <a:avLst/>
            </a:prstTxWarp>
            <a:sp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45" name="Text Box 417"/>
          <p:cNvSpPr txBox="1">
            <a:spLocks noChangeArrowheads="1"/>
          </p:cNvSpPr>
          <p:nvPr/>
        </p:nvSpPr>
        <p:spPr bwMode="auto">
          <a:xfrm>
            <a:off x="957767" y="5645816"/>
            <a:ext cx="11177440" cy="6461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267" tIns="45624" rIns="91267" bIns="45624">
            <a:spAutoFit/>
          </a:bodyPr>
          <a:lstStyle>
            <a:lvl1pPr eaLnBrk="0" hangingPunct="0">
              <a:spcBef>
                <a:spcPct val="20000"/>
              </a:spcBef>
              <a:buChar char="•"/>
              <a:defRPr sz="2900">
                <a:solidFill>
                  <a:schemeClr val="tx1"/>
                </a:solidFill>
                <a:latin typeface="Arial" charset="0"/>
              </a:defRPr>
            </a:lvl1pPr>
            <a:lvl2pPr marL="742950" indent="-285750" eaLnBrk="0" hangingPunct="0">
              <a:spcBef>
                <a:spcPct val="20000"/>
              </a:spcBef>
              <a:buChar char="–"/>
              <a:defRPr sz="29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900">
                <a:solidFill>
                  <a:schemeClr val="tx1"/>
                </a:solidFill>
                <a:latin typeface="Arial" charset="0"/>
              </a:defRPr>
            </a:lvl4pPr>
            <a:lvl5pPr marL="2057400" indent="-228600" eaLnBrk="0" hangingPunct="0">
              <a:spcBef>
                <a:spcPct val="20000"/>
              </a:spcBef>
              <a:buChar char="»"/>
              <a:defRPr sz="1900">
                <a:solidFill>
                  <a:schemeClr val="tx1"/>
                </a:solidFill>
                <a:latin typeface="Arial" charset="0"/>
              </a:defRPr>
            </a:lvl5pPr>
            <a:lvl6pPr marL="2514600" indent="-228600" eaLnBrk="0" fontAlgn="base" hangingPunct="0">
              <a:spcBef>
                <a:spcPct val="20000"/>
              </a:spcBef>
              <a:spcAft>
                <a:spcPct val="0"/>
              </a:spcAft>
              <a:buChar char="»"/>
              <a:defRPr sz="1900">
                <a:solidFill>
                  <a:schemeClr val="tx1"/>
                </a:solidFill>
                <a:latin typeface="Arial" charset="0"/>
              </a:defRPr>
            </a:lvl6pPr>
            <a:lvl7pPr marL="2971800" indent="-228600" eaLnBrk="0" fontAlgn="base" hangingPunct="0">
              <a:spcBef>
                <a:spcPct val="20000"/>
              </a:spcBef>
              <a:spcAft>
                <a:spcPct val="0"/>
              </a:spcAft>
              <a:buChar char="»"/>
              <a:defRPr sz="1900">
                <a:solidFill>
                  <a:schemeClr val="tx1"/>
                </a:solidFill>
                <a:latin typeface="Arial" charset="0"/>
              </a:defRPr>
            </a:lvl7pPr>
            <a:lvl8pPr marL="3429000" indent="-228600" eaLnBrk="0" fontAlgn="base" hangingPunct="0">
              <a:spcBef>
                <a:spcPct val="20000"/>
              </a:spcBef>
              <a:spcAft>
                <a:spcPct val="0"/>
              </a:spcAft>
              <a:buChar char="»"/>
              <a:defRPr sz="1900">
                <a:solidFill>
                  <a:schemeClr val="tx1"/>
                </a:solidFill>
                <a:latin typeface="Arial" charset="0"/>
              </a:defRPr>
            </a:lvl8pPr>
            <a:lvl9pPr marL="3886200" indent="-228600" eaLnBrk="0" fontAlgn="base" hangingPunct="0">
              <a:spcBef>
                <a:spcPct val="20000"/>
              </a:spcBef>
              <a:spcAft>
                <a:spcPct val="0"/>
              </a:spcAft>
              <a:buChar char="»"/>
              <a:defRPr sz="1900">
                <a:solidFill>
                  <a:schemeClr val="tx1"/>
                </a:solidFill>
                <a:latin typeface="Arial" charset="0"/>
              </a:defRPr>
            </a:lvl9pPr>
          </a:lstStyle>
          <a:p>
            <a:pPr algn="ctr">
              <a:spcBef>
                <a:spcPct val="50000"/>
              </a:spcBef>
              <a:buFontTx/>
              <a:buNone/>
            </a:pPr>
            <a:r>
              <a:rPr lang="en-US" altLang="en-US" sz="3600" b="1" dirty="0">
                <a:solidFill>
                  <a:srgbClr val="F8F8F8"/>
                </a:solidFill>
                <a:latin typeface="Times New Roman" panose="02020603050405020304" pitchFamily="18" charset="0"/>
                <a:cs typeface="Times New Roman" panose="02020603050405020304" pitchFamily="18" charset="0"/>
              </a:rPr>
              <a:t>Introduction and Motivation</a:t>
            </a:r>
          </a:p>
        </p:txBody>
      </p:sp>
      <p:sp>
        <p:nvSpPr>
          <p:cNvPr id="46" name="Text Box 417"/>
          <p:cNvSpPr txBox="1">
            <a:spLocks noChangeArrowheads="1"/>
          </p:cNvSpPr>
          <p:nvPr/>
        </p:nvSpPr>
        <p:spPr bwMode="auto">
          <a:xfrm>
            <a:off x="990424" y="21400413"/>
            <a:ext cx="11123272" cy="6461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267" tIns="45624" rIns="91267" bIns="45624">
            <a:spAutoFit/>
          </a:bodyPr>
          <a:lstStyle>
            <a:lvl1pPr eaLnBrk="0" hangingPunct="0">
              <a:spcBef>
                <a:spcPct val="20000"/>
              </a:spcBef>
              <a:buChar char="•"/>
              <a:defRPr sz="2900">
                <a:solidFill>
                  <a:schemeClr val="tx1"/>
                </a:solidFill>
                <a:latin typeface="Arial" charset="0"/>
              </a:defRPr>
            </a:lvl1pPr>
            <a:lvl2pPr marL="742950" indent="-285750" eaLnBrk="0" hangingPunct="0">
              <a:spcBef>
                <a:spcPct val="20000"/>
              </a:spcBef>
              <a:buChar char="–"/>
              <a:defRPr sz="29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900">
                <a:solidFill>
                  <a:schemeClr val="tx1"/>
                </a:solidFill>
                <a:latin typeface="Arial" charset="0"/>
              </a:defRPr>
            </a:lvl4pPr>
            <a:lvl5pPr marL="2057400" indent="-228600" eaLnBrk="0" hangingPunct="0">
              <a:spcBef>
                <a:spcPct val="20000"/>
              </a:spcBef>
              <a:buChar char="»"/>
              <a:defRPr sz="1900">
                <a:solidFill>
                  <a:schemeClr val="tx1"/>
                </a:solidFill>
                <a:latin typeface="Arial" charset="0"/>
              </a:defRPr>
            </a:lvl5pPr>
            <a:lvl6pPr marL="2514600" indent="-228600" eaLnBrk="0" fontAlgn="base" hangingPunct="0">
              <a:spcBef>
                <a:spcPct val="20000"/>
              </a:spcBef>
              <a:spcAft>
                <a:spcPct val="0"/>
              </a:spcAft>
              <a:buChar char="»"/>
              <a:defRPr sz="1900">
                <a:solidFill>
                  <a:schemeClr val="tx1"/>
                </a:solidFill>
                <a:latin typeface="Arial" charset="0"/>
              </a:defRPr>
            </a:lvl6pPr>
            <a:lvl7pPr marL="2971800" indent="-228600" eaLnBrk="0" fontAlgn="base" hangingPunct="0">
              <a:spcBef>
                <a:spcPct val="20000"/>
              </a:spcBef>
              <a:spcAft>
                <a:spcPct val="0"/>
              </a:spcAft>
              <a:buChar char="»"/>
              <a:defRPr sz="1900">
                <a:solidFill>
                  <a:schemeClr val="tx1"/>
                </a:solidFill>
                <a:latin typeface="Arial" charset="0"/>
              </a:defRPr>
            </a:lvl7pPr>
            <a:lvl8pPr marL="3429000" indent="-228600" eaLnBrk="0" fontAlgn="base" hangingPunct="0">
              <a:spcBef>
                <a:spcPct val="20000"/>
              </a:spcBef>
              <a:spcAft>
                <a:spcPct val="0"/>
              </a:spcAft>
              <a:buChar char="»"/>
              <a:defRPr sz="1900">
                <a:solidFill>
                  <a:schemeClr val="tx1"/>
                </a:solidFill>
                <a:latin typeface="Arial" charset="0"/>
              </a:defRPr>
            </a:lvl8pPr>
            <a:lvl9pPr marL="3886200" indent="-228600" eaLnBrk="0" fontAlgn="base" hangingPunct="0">
              <a:spcBef>
                <a:spcPct val="20000"/>
              </a:spcBef>
              <a:spcAft>
                <a:spcPct val="0"/>
              </a:spcAft>
              <a:buChar char="»"/>
              <a:defRPr sz="1900">
                <a:solidFill>
                  <a:schemeClr val="tx1"/>
                </a:solidFill>
                <a:latin typeface="Arial" charset="0"/>
              </a:defRPr>
            </a:lvl9pPr>
          </a:lstStyle>
          <a:p>
            <a:pPr algn="ctr">
              <a:spcBef>
                <a:spcPct val="50000"/>
              </a:spcBef>
              <a:buFontTx/>
              <a:buNone/>
            </a:pPr>
            <a:r>
              <a:rPr lang="en-US" altLang="en-US" sz="3600" b="1" dirty="0">
                <a:solidFill>
                  <a:srgbClr val="F8F8F8"/>
                </a:solidFill>
                <a:latin typeface="Times New Roman" panose="02020603050405020304" pitchFamily="18" charset="0"/>
                <a:cs typeface="Times New Roman" panose="02020603050405020304" pitchFamily="18" charset="0"/>
              </a:rPr>
              <a:t>Site Selection Process</a:t>
            </a:r>
          </a:p>
        </p:txBody>
      </p:sp>
      <p:sp>
        <p:nvSpPr>
          <p:cNvPr id="54" name="Text Box 417"/>
          <p:cNvSpPr txBox="1">
            <a:spLocks noChangeArrowheads="1"/>
          </p:cNvSpPr>
          <p:nvPr/>
        </p:nvSpPr>
        <p:spPr bwMode="auto">
          <a:xfrm>
            <a:off x="13927224" y="5649967"/>
            <a:ext cx="13500889" cy="6461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267" tIns="45624" rIns="91267" bIns="45624">
            <a:spAutoFit/>
          </a:bodyPr>
          <a:lstStyle>
            <a:lvl1pPr eaLnBrk="0" hangingPunct="0">
              <a:spcBef>
                <a:spcPct val="20000"/>
              </a:spcBef>
              <a:buChar char="•"/>
              <a:defRPr sz="2900">
                <a:solidFill>
                  <a:schemeClr val="tx1"/>
                </a:solidFill>
                <a:latin typeface="Arial" charset="0"/>
              </a:defRPr>
            </a:lvl1pPr>
            <a:lvl2pPr marL="742950" indent="-285750" eaLnBrk="0" hangingPunct="0">
              <a:spcBef>
                <a:spcPct val="20000"/>
              </a:spcBef>
              <a:buChar char="–"/>
              <a:defRPr sz="29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900">
                <a:solidFill>
                  <a:schemeClr val="tx1"/>
                </a:solidFill>
                <a:latin typeface="Arial" charset="0"/>
              </a:defRPr>
            </a:lvl4pPr>
            <a:lvl5pPr marL="2057400" indent="-228600" eaLnBrk="0" hangingPunct="0">
              <a:spcBef>
                <a:spcPct val="20000"/>
              </a:spcBef>
              <a:buChar char="»"/>
              <a:defRPr sz="1900">
                <a:solidFill>
                  <a:schemeClr val="tx1"/>
                </a:solidFill>
                <a:latin typeface="Arial" charset="0"/>
              </a:defRPr>
            </a:lvl5pPr>
            <a:lvl6pPr marL="2514600" indent="-228600" eaLnBrk="0" fontAlgn="base" hangingPunct="0">
              <a:spcBef>
                <a:spcPct val="20000"/>
              </a:spcBef>
              <a:spcAft>
                <a:spcPct val="0"/>
              </a:spcAft>
              <a:buChar char="»"/>
              <a:defRPr sz="1900">
                <a:solidFill>
                  <a:schemeClr val="tx1"/>
                </a:solidFill>
                <a:latin typeface="Arial" charset="0"/>
              </a:defRPr>
            </a:lvl6pPr>
            <a:lvl7pPr marL="2971800" indent="-228600" eaLnBrk="0" fontAlgn="base" hangingPunct="0">
              <a:spcBef>
                <a:spcPct val="20000"/>
              </a:spcBef>
              <a:spcAft>
                <a:spcPct val="0"/>
              </a:spcAft>
              <a:buChar char="»"/>
              <a:defRPr sz="1900">
                <a:solidFill>
                  <a:schemeClr val="tx1"/>
                </a:solidFill>
                <a:latin typeface="Arial" charset="0"/>
              </a:defRPr>
            </a:lvl7pPr>
            <a:lvl8pPr marL="3429000" indent="-228600" eaLnBrk="0" fontAlgn="base" hangingPunct="0">
              <a:spcBef>
                <a:spcPct val="20000"/>
              </a:spcBef>
              <a:spcAft>
                <a:spcPct val="0"/>
              </a:spcAft>
              <a:buChar char="»"/>
              <a:defRPr sz="1900">
                <a:solidFill>
                  <a:schemeClr val="tx1"/>
                </a:solidFill>
                <a:latin typeface="Arial" charset="0"/>
              </a:defRPr>
            </a:lvl8pPr>
            <a:lvl9pPr marL="3886200" indent="-228600" eaLnBrk="0" fontAlgn="base" hangingPunct="0">
              <a:spcBef>
                <a:spcPct val="20000"/>
              </a:spcBef>
              <a:spcAft>
                <a:spcPct val="0"/>
              </a:spcAft>
              <a:buChar char="»"/>
              <a:defRPr sz="1900">
                <a:solidFill>
                  <a:schemeClr val="tx1"/>
                </a:solidFill>
                <a:latin typeface="Arial" charset="0"/>
              </a:defRPr>
            </a:lvl9pPr>
          </a:lstStyle>
          <a:p>
            <a:pPr algn="ctr">
              <a:spcBef>
                <a:spcPct val="50000"/>
              </a:spcBef>
              <a:buFontTx/>
              <a:buNone/>
            </a:pPr>
            <a:r>
              <a:rPr lang="en-US" altLang="en-US" sz="3600" b="1" dirty="0">
                <a:solidFill>
                  <a:srgbClr val="F8F8F8"/>
                </a:solidFill>
                <a:latin typeface="Times New Roman" panose="02020603050405020304" pitchFamily="18" charset="0"/>
                <a:cs typeface="Times New Roman" panose="02020603050405020304" pitchFamily="18" charset="0"/>
              </a:rPr>
              <a:t>Site Ranking Flowchart </a:t>
            </a:r>
          </a:p>
        </p:txBody>
      </p:sp>
      <p:sp>
        <p:nvSpPr>
          <p:cNvPr id="3" name="TextBox 2"/>
          <p:cNvSpPr txBox="1"/>
          <p:nvPr/>
        </p:nvSpPr>
        <p:spPr>
          <a:xfrm>
            <a:off x="13556974" y="7195930"/>
            <a:ext cx="184731" cy="646331"/>
          </a:xfrm>
          <a:prstGeom prst="rect">
            <a:avLst/>
          </a:prstGeom>
          <a:noFill/>
        </p:spPr>
        <p:txBody>
          <a:bodyPr wrap="none" rtlCol="0">
            <a:spAutoFit/>
          </a:bodyPr>
          <a:lstStyle/>
          <a:p>
            <a:endParaRPr lang="en-US" sz="3600" dirty="0">
              <a:latin typeface="Times New Roman" panose="02020603050405020304" pitchFamily="18" charset="0"/>
              <a:cs typeface="Times New Roman" panose="02020603050405020304" pitchFamily="18" charset="0"/>
            </a:endParaRPr>
          </a:p>
        </p:txBody>
      </p:sp>
      <p:sp>
        <p:nvSpPr>
          <p:cNvPr id="69" name="Text Box 417"/>
          <p:cNvSpPr txBox="1">
            <a:spLocks noChangeArrowheads="1"/>
          </p:cNvSpPr>
          <p:nvPr/>
        </p:nvSpPr>
        <p:spPr bwMode="auto">
          <a:xfrm>
            <a:off x="29351976" y="5729504"/>
            <a:ext cx="13554611" cy="6461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267" tIns="45624" rIns="91267" bIns="45624">
            <a:spAutoFit/>
          </a:bodyPr>
          <a:lstStyle>
            <a:lvl1pPr eaLnBrk="0" hangingPunct="0">
              <a:spcBef>
                <a:spcPct val="20000"/>
              </a:spcBef>
              <a:buChar char="•"/>
              <a:defRPr sz="2900">
                <a:solidFill>
                  <a:schemeClr val="tx1"/>
                </a:solidFill>
                <a:latin typeface="Arial" charset="0"/>
              </a:defRPr>
            </a:lvl1pPr>
            <a:lvl2pPr marL="742950" indent="-285750" eaLnBrk="0" hangingPunct="0">
              <a:spcBef>
                <a:spcPct val="20000"/>
              </a:spcBef>
              <a:buChar char="–"/>
              <a:defRPr sz="29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900">
                <a:solidFill>
                  <a:schemeClr val="tx1"/>
                </a:solidFill>
                <a:latin typeface="Arial" charset="0"/>
              </a:defRPr>
            </a:lvl4pPr>
            <a:lvl5pPr marL="2057400" indent="-228600" eaLnBrk="0" hangingPunct="0">
              <a:spcBef>
                <a:spcPct val="20000"/>
              </a:spcBef>
              <a:buChar char="»"/>
              <a:defRPr sz="1900">
                <a:solidFill>
                  <a:schemeClr val="tx1"/>
                </a:solidFill>
                <a:latin typeface="Arial" charset="0"/>
              </a:defRPr>
            </a:lvl5pPr>
            <a:lvl6pPr marL="2514600" indent="-228600" eaLnBrk="0" fontAlgn="base" hangingPunct="0">
              <a:spcBef>
                <a:spcPct val="20000"/>
              </a:spcBef>
              <a:spcAft>
                <a:spcPct val="0"/>
              </a:spcAft>
              <a:buChar char="»"/>
              <a:defRPr sz="1900">
                <a:solidFill>
                  <a:schemeClr val="tx1"/>
                </a:solidFill>
                <a:latin typeface="Arial" charset="0"/>
              </a:defRPr>
            </a:lvl6pPr>
            <a:lvl7pPr marL="2971800" indent="-228600" eaLnBrk="0" fontAlgn="base" hangingPunct="0">
              <a:spcBef>
                <a:spcPct val="20000"/>
              </a:spcBef>
              <a:spcAft>
                <a:spcPct val="0"/>
              </a:spcAft>
              <a:buChar char="»"/>
              <a:defRPr sz="1900">
                <a:solidFill>
                  <a:schemeClr val="tx1"/>
                </a:solidFill>
                <a:latin typeface="Arial" charset="0"/>
              </a:defRPr>
            </a:lvl7pPr>
            <a:lvl8pPr marL="3429000" indent="-228600" eaLnBrk="0" fontAlgn="base" hangingPunct="0">
              <a:spcBef>
                <a:spcPct val="20000"/>
              </a:spcBef>
              <a:spcAft>
                <a:spcPct val="0"/>
              </a:spcAft>
              <a:buChar char="»"/>
              <a:defRPr sz="1900">
                <a:solidFill>
                  <a:schemeClr val="tx1"/>
                </a:solidFill>
                <a:latin typeface="Arial" charset="0"/>
              </a:defRPr>
            </a:lvl8pPr>
            <a:lvl9pPr marL="3886200" indent="-228600" eaLnBrk="0" fontAlgn="base" hangingPunct="0">
              <a:spcBef>
                <a:spcPct val="20000"/>
              </a:spcBef>
              <a:spcAft>
                <a:spcPct val="0"/>
              </a:spcAft>
              <a:buChar char="»"/>
              <a:defRPr sz="1900">
                <a:solidFill>
                  <a:schemeClr val="tx1"/>
                </a:solidFill>
                <a:latin typeface="Arial" charset="0"/>
              </a:defRPr>
            </a:lvl9pPr>
          </a:lstStyle>
          <a:p>
            <a:pPr algn="ctr">
              <a:spcBef>
                <a:spcPct val="50000"/>
              </a:spcBef>
              <a:buFontTx/>
              <a:buNone/>
            </a:pPr>
            <a:r>
              <a:rPr lang="en-US" altLang="en-US" sz="3600" b="1" dirty="0">
                <a:solidFill>
                  <a:srgbClr val="F8F8F8"/>
                </a:solidFill>
                <a:latin typeface="Times New Roman" panose="02020603050405020304" pitchFamily="18" charset="0"/>
                <a:cs typeface="Times New Roman" panose="02020603050405020304" pitchFamily="18" charset="0"/>
              </a:rPr>
              <a:t>BLISS Tool Sample Result – An Illustration</a:t>
            </a:r>
          </a:p>
        </p:txBody>
      </p:sp>
      <p:graphicFrame>
        <p:nvGraphicFramePr>
          <p:cNvPr id="15" name="Table 14"/>
          <p:cNvGraphicFramePr>
            <a:graphicFrameLocks noGrp="1"/>
          </p:cNvGraphicFramePr>
          <p:nvPr>
            <p:extLst>
              <p:ext uri="{D42A27DB-BD31-4B8C-83A1-F6EECF244321}">
                <p14:modId xmlns:p14="http://schemas.microsoft.com/office/powerpoint/2010/main" val="3392874822"/>
              </p:ext>
            </p:extLst>
          </p:nvPr>
        </p:nvGraphicFramePr>
        <p:xfrm>
          <a:off x="29977284" y="7186327"/>
          <a:ext cx="11918709" cy="4541436"/>
        </p:xfrm>
        <a:graphic>
          <a:graphicData uri="http://schemas.openxmlformats.org/drawingml/2006/table">
            <a:tbl>
              <a:tblPr>
                <a:tableStyleId>{9D7B26C5-4107-4FEC-AEDC-1716B250A1EF}</a:tableStyleId>
              </a:tblPr>
              <a:tblGrid>
                <a:gridCol w="1093249">
                  <a:extLst>
                    <a:ext uri="{9D8B030D-6E8A-4147-A177-3AD203B41FA5}">
                      <a16:colId xmlns:a16="http://schemas.microsoft.com/office/drawing/2014/main" val="1732605406"/>
                    </a:ext>
                  </a:extLst>
                </a:gridCol>
                <a:gridCol w="761735">
                  <a:extLst>
                    <a:ext uri="{9D8B030D-6E8A-4147-A177-3AD203B41FA5}">
                      <a16:colId xmlns:a16="http://schemas.microsoft.com/office/drawing/2014/main" val="1157666512"/>
                    </a:ext>
                  </a:extLst>
                </a:gridCol>
                <a:gridCol w="761735">
                  <a:extLst>
                    <a:ext uri="{9D8B030D-6E8A-4147-A177-3AD203B41FA5}">
                      <a16:colId xmlns:a16="http://schemas.microsoft.com/office/drawing/2014/main" val="3191152131"/>
                    </a:ext>
                  </a:extLst>
                </a:gridCol>
                <a:gridCol w="761735">
                  <a:extLst>
                    <a:ext uri="{9D8B030D-6E8A-4147-A177-3AD203B41FA5}">
                      <a16:colId xmlns:a16="http://schemas.microsoft.com/office/drawing/2014/main" val="715831947"/>
                    </a:ext>
                  </a:extLst>
                </a:gridCol>
                <a:gridCol w="761735">
                  <a:extLst>
                    <a:ext uri="{9D8B030D-6E8A-4147-A177-3AD203B41FA5}">
                      <a16:colId xmlns:a16="http://schemas.microsoft.com/office/drawing/2014/main" val="1787216348"/>
                    </a:ext>
                  </a:extLst>
                </a:gridCol>
                <a:gridCol w="761735">
                  <a:extLst>
                    <a:ext uri="{9D8B030D-6E8A-4147-A177-3AD203B41FA5}">
                      <a16:colId xmlns:a16="http://schemas.microsoft.com/office/drawing/2014/main" val="3449861689"/>
                    </a:ext>
                  </a:extLst>
                </a:gridCol>
                <a:gridCol w="761735">
                  <a:extLst>
                    <a:ext uri="{9D8B030D-6E8A-4147-A177-3AD203B41FA5}">
                      <a16:colId xmlns:a16="http://schemas.microsoft.com/office/drawing/2014/main" val="2044070478"/>
                    </a:ext>
                  </a:extLst>
                </a:gridCol>
                <a:gridCol w="761735">
                  <a:extLst>
                    <a:ext uri="{9D8B030D-6E8A-4147-A177-3AD203B41FA5}">
                      <a16:colId xmlns:a16="http://schemas.microsoft.com/office/drawing/2014/main" val="3469231816"/>
                    </a:ext>
                  </a:extLst>
                </a:gridCol>
                <a:gridCol w="761735">
                  <a:extLst>
                    <a:ext uri="{9D8B030D-6E8A-4147-A177-3AD203B41FA5}">
                      <a16:colId xmlns:a16="http://schemas.microsoft.com/office/drawing/2014/main" val="3116960690"/>
                    </a:ext>
                  </a:extLst>
                </a:gridCol>
                <a:gridCol w="761735">
                  <a:extLst>
                    <a:ext uri="{9D8B030D-6E8A-4147-A177-3AD203B41FA5}">
                      <a16:colId xmlns:a16="http://schemas.microsoft.com/office/drawing/2014/main" val="3729159319"/>
                    </a:ext>
                  </a:extLst>
                </a:gridCol>
                <a:gridCol w="761735">
                  <a:extLst>
                    <a:ext uri="{9D8B030D-6E8A-4147-A177-3AD203B41FA5}">
                      <a16:colId xmlns:a16="http://schemas.microsoft.com/office/drawing/2014/main" val="2756369981"/>
                    </a:ext>
                  </a:extLst>
                </a:gridCol>
                <a:gridCol w="1564736">
                  <a:extLst>
                    <a:ext uri="{9D8B030D-6E8A-4147-A177-3AD203B41FA5}">
                      <a16:colId xmlns:a16="http://schemas.microsoft.com/office/drawing/2014/main" val="747767916"/>
                    </a:ext>
                  </a:extLst>
                </a:gridCol>
                <a:gridCol w="881639">
                  <a:extLst>
                    <a:ext uri="{9D8B030D-6E8A-4147-A177-3AD203B41FA5}">
                      <a16:colId xmlns:a16="http://schemas.microsoft.com/office/drawing/2014/main" val="2653109342"/>
                    </a:ext>
                  </a:extLst>
                </a:gridCol>
                <a:gridCol w="761735">
                  <a:extLst>
                    <a:ext uri="{9D8B030D-6E8A-4147-A177-3AD203B41FA5}">
                      <a16:colId xmlns:a16="http://schemas.microsoft.com/office/drawing/2014/main" val="1414649923"/>
                    </a:ext>
                  </a:extLst>
                </a:gridCol>
              </a:tblGrid>
              <a:tr h="0">
                <a:tc>
                  <a:txBody>
                    <a:bodyPr/>
                    <a:lstStyle/>
                    <a:p>
                      <a:pPr algn="ctr" fontAlgn="b"/>
                      <a:endParaRPr lang="en-US" sz="1600" b="1"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algn="ctr" fontAlgn="b"/>
                      <a:endParaRPr lang="en-US" sz="1600" b="1"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gridSpan="9">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1" u="none" strike="noStrike" dirty="0">
                          <a:solidFill>
                            <a:schemeClr val="tx2"/>
                          </a:solidFill>
                          <a:effectLst/>
                          <a:latin typeface="Times New Roman" panose="02020603050405020304" pitchFamily="18" charset="0"/>
                          <a:cs typeface="Times New Roman" panose="02020603050405020304" pitchFamily="18" charset="0"/>
                        </a:rPr>
                        <a:t>P-value Matrix</a:t>
                      </a:r>
                      <a:endParaRPr lang="en-US" sz="16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8462" marR="8462" marT="8462" marB="0" anchor="ctr">
                    <a:lnB w="12700" cap="flat" cmpd="sng" algn="ctr">
                      <a:solidFill>
                        <a:schemeClr val="tx1"/>
                      </a:solidFill>
                      <a:prstDash val="solid"/>
                      <a:round/>
                      <a:headEnd type="none" w="med" len="med"/>
                      <a:tailEnd type="none" w="med" len="med"/>
                    </a:lnB>
                    <a:noFill/>
                  </a:tcPr>
                </a:tc>
                <a:tc hMerge="1">
                  <a:txBody>
                    <a:bodyPr/>
                    <a:lstStyle/>
                    <a:p>
                      <a:pPr marL="0" algn="ctr" defTabSz="914400" rtl="0" eaLnBrk="1" fontAlgn="b" latinLnBrk="0" hangingPunct="1"/>
                      <a:endParaRPr lang="en-US" sz="1600" b="0" u="none" strike="noStrike" kern="1200" dirty="0">
                        <a:solidFill>
                          <a:schemeClr val="bg1"/>
                        </a:solidFill>
                        <a:effectLst/>
                        <a:latin typeface="+mn-lt"/>
                        <a:ea typeface="+mn-ea"/>
                        <a:cs typeface="+mn-cs"/>
                      </a:endParaRPr>
                    </a:p>
                  </a:txBody>
                  <a:tcPr marL="8462" marR="8462" marT="8462" marB="0" anchor="ctr">
                    <a:solidFill>
                      <a:schemeClr val="bg2"/>
                    </a:solidFill>
                  </a:tcPr>
                </a:tc>
                <a:tc hMerge="1">
                  <a:txBody>
                    <a:bodyPr/>
                    <a:lstStyle/>
                    <a:p>
                      <a:pPr marL="0" algn="ctr" defTabSz="914400" rtl="0" eaLnBrk="1" fontAlgn="b" latinLnBrk="0" hangingPunct="1"/>
                      <a:endParaRPr lang="en-US" sz="1600" b="0" u="none" strike="noStrike" kern="1200" dirty="0">
                        <a:solidFill>
                          <a:schemeClr val="bg1"/>
                        </a:solidFill>
                        <a:effectLst/>
                        <a:latin typeface="+mn-lt"/>
                        <a:ea typeface="+mn-ea"/>
                        <a:cs typeface="+mn-cs"/>
                      </a:endParaRPr>
                    </a:p>
                  </a:txBody>
                  <a:tcPr marL="8462" marR="8462" marT="8462" marB="0" anchor="ctr">
                    <a:solidFill>
                      <a:schemeClr val="bg2"/>
                    </a:solidFill>
                  </a:tcPr>
                </a:tc>
                <a:tc hMerge="1">
                  <a:txBody>
                    <a:bodyPr/>
                    <a:lstStyle/>
                    <a:p>
                      <a:pPr marL="0" algn="ctr" defTabSz="914400" rtl="0" eaLnBrk="1" fontAlgn="b" latinLnBrk="0" hangingPunct="1"/>
                      <a:endParaRPr lang="en-US" sz="1600" b="0" u="none" strike="noStrike" kern="1200" dirty="0">
                        <a:solidFill>
                          <a:schemeClr val="bg1"/>
                        </a:solidFill>
                        <a:effectLst/>
                        <a:latin typeface="+mn-lt"/>
                        <a:ea typeface="+mn-ea"/>
                        <a:cs typeface="+mn-cs"/>
                      </a:endParaRPr>
                    </a:p>
                  </a:txBody>
                  <a:tcPr marL="8462" marR="8462" marT="8462" marB="0" anchor="ctr">
                    <a:solidFill>
                      <a:schemeClr val="bg2"/>
                    </a:solidFill>
                  </a:tcPr>
                </a:tc>
                <a:tc hMerge="1">
                  <a:txBody>
                    <a:bodyPr/>
                    <a:lstStyle/>
                    <a:p>
                      <a:pPr marL="0" algn="ctr" defTabSz="914400" rtl="0" eaLnBrk="1" fontAlgn="b" latinLnBrk="0" hangingPunct="1"/>
                      <a:endParaRPr lang="en-US" sz="1600" b="0" u="none" strike="noStrike" kern="1200" dirty="0">
                        <a:solidFill>
                          <a:schemeClr val="bg1"/>
                        </a:solidFill>
                        <a:effectLst/>
                        <a:latin typeface="+mn-lt"/>
                        <a:ea typeface="+mn-ea"/>
                        <a:cs typeface="+mn-cs"/>
                      </a:endParaRPr>
                    </a:p>
                  </a:txBody>
                  <a:tcPr marL="8462" marR="8462" marT="8462" marB="0" anchor="ctr">
                    <a:solidFill>
                      <a:schemeClr val="bg2"/>
                    </a:solidFill>
                  </a:tcPr>
                </a:tc>
                <a:tc hMerge="1">
                  <a:txBody>
                    <a:bodyPr/>
                    <a:lstStyle/>
                    <a:p>
                      <a:pPr marL="0" algn="ctr" defTabSz="914400" rtl="0" eaLnBrk="1" fontAlgn="b" latinLnBrk="0" hangingPunct="1"/>
                      <a:endParaRPr lang="en-US" sz="1600" b="0" u="none" strike="noStrike" kern="1200" dirty="0">
                        <a:solidFill>
                          <a:schemeClr val="bg1"/>
                        </a:solidFill>
                        <a:effectLst/>
                        <a:latin typeface="+mn-lt"/>
                        <a:ea typeface="+mn-ea"/>
                        <a:cs typeface="+mn-cs"/>
                      </a:endParaRPr>
                    </a:p>
                  </a:txBody>
                  <a:tcPr marL="8462" marR="8462" marT="8462" marB="0" anchor="ctr">
                    <a:solidFill>
                      <a:schemeClr val="bg2"/>
                    </a:solidFill>
                  </a:tcPr>
                </a:tc>
                <a:tc hMerge="1">
                  <a:txBody>
                    <a:bodyPr/>
                    <a:lstStyle/>
                    <a:p>
                      <a:pPr marL="0" algn="ctr" defTabSz="914400" rtl="0" eaLnBrk="1" fontAlgn="b" latinLnBrk="0" hangingPunct="1"/>
                      <a:endParaRPr lang="en-US" sz="1600" b="0" u="none" strike="noStrike" kern="1200" dirty="0">
                        <a:solidFill>
                          <a:schemeClr val="bg1"/>
                        </a:solidFill>
                        <a:effectLst/>
                        <a:latin typeface="+mn-lt"/>
                        <a:ea typeface="+mn-ea"/>
                        <a:cs typeface="+mn-cs"/>
                      </a:endParaRPr>
                    </a:p>
                  </a:txBody>
                  <a:tcPr marL="8462" marR="8462" marT="8462" marB="0" anchor="ctr">
                    <a:solidFill>
                      <a:schemeClr val="bg2"/>
                    </a:solidFill>
                  </a:tcPr>
                </a:tc>
                <a:tc hMerge="1">
                  <a:txBody>
                    <a:bodyPr/>
                    <a:lstStyle/>
                    <a:p>
                      <a:pPr marL="0" algn="ctr" defTabSz="914400" rtl="0" eaLnBrk="1" fontAlgn="b" latinLnBrk="0" hangingPunct="1"/>
                      <a:endParaRPr lang="en-US" sz="1600" b="0" u="none" strike="noStrike" kern="1200" dirty="0">
                        <a:solidFill>
                          <a:schemeClr val="bg1"/>
                        </a:solidFill>
                        <a:effectLst/>
                        <a:latin typeface="+mn-lt"/>
                        <a:ea typeface="+mn-ea"/>
                        <a:cs typeface="+mn-cs"/>
                      </a:endParaRPr>
                    </a:p>
                  </a:txBody>
                  <a:tcPr marL="8462" marR="8462" marT="8462" marB="0" anchor="ctr">
                    <a:solidFill>
                      <a:schemeClr val="bg2"/>
                    </a:solidFill>
                  </a:tcPr>
                </a:tc>
                <a:tc hMerge="1">
                  <a:txBody>
                    <a:bodyPr/>
                    <a:lstStyle/>
                    <a:p>
                      <a:pPr marL="0" algn="ctr" defTabSz="914400" rtl="0" eaLnBrk="1" fontAlgn="b" latinLnBrk="0" hangingPunct="1"/>
                      <a:endParaRPr lang="en-US" sz="1600" b="0" u="none" strike="noStrike" kern="1200" dirty="0">
                        <a:solidFill>
                          <a:schemeClr val="bg1"/>
                        </a:solidFill>
                        <a:effectLst/>
                        <a:latin typeface="+mn-lt"/>
                        <a:ea typeface="+mn-ea"/>
                        <a:cs typeface="+mn-cs"/>
                      </a:endParaRPr>
                    </a:p>
                  </a:txBody>
                  <a:tcPr marL="8462" marR="8462" marT="8462" marB="0" anchor="ctr">
                    <a:solidFill>
                      <a:schemeClr val="bg2"/>
                    </a:solidFill>
                  </a:tcPr>
                </a:tc>
                <a:tc>
                  <a:txBody>
                    <a:bodyPr/>
                    <a:lstStyle/>
                    <a:p>
                      <a:pPr algn="ctr" fontAlgn="b"/>
                      <a:endParaRPr lang="en-US" sz="1600" b="1"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algn="ctr" fontAlgn="b"/>
                      <a:endParaRPr lang="en-US" sz="1600" b="1" i="0" u="none" strike="noStrike">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algn="ctr" fontAlgn="b"/>
                      <a:endParaRPr lang="en-US" sz="1600" b="1"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extLst>
                  <a:ext uri="{0D108BD9-81ED-4DB2-BD59-A6C34878D82A}">
                    <a16:rowId xmlns:a16="http://schemas.microsoft.com/office/drawing/2014/main" val="10000"/>
                  </a:ext>
                </a:extLst>
              </a:tr>
              <a:tr h="0">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SITENAME</a:t>
                      </a:r>
                      <a:endParaRPr lang="en-US" sz="1600" b="1"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Size</a:t>
                      </a:r>
                      <a:endParaRPr lang="en-US" sz="1600" b="1"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rPr>
                        <a:t>V1</a:t>
                      </a:r>
                    </a:p>
                  </a:txBody>
                  <a:tcPr marL="8462" marR="8462" marT="846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rPr>
                        <a:t>V2</a:t>
                      </a:r>
                    </a:p>
                  </a:txBody>
                  <a:tcPr marL="8462" marR="8462" marT="846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rPr>
                        <a:t>V3</a:t>
                      </a:r>
                    </a:p>
                  </a:txBody>
                  <a:tcPr marL="8462" marR="8462" marT="846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rPr>
                        <a:t>V4</a:t>
                      </a:r>
                    </a:p>
                  </a:txBody>
                  <a:tcPr marL="8462" marR="8462" marT="846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rPr>
                        <a:t>V5</a:t>
                      </a:r>
                    </a:p>
                  </a:txBody>
                  <a:tcPr marL="8462" marR="8462" marT="846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rPr>
                        <a:t>V6</a:t>
                      </a:r>
                    </a:p>
                  </a:txBody>
                  <a:tcPr marL="8462" marR="8462" marT="846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rPr>
                        <a:t>V7</a:t>
                      </a:r>
                    </a:p>
                  </a:txBody>
                  <a:tcPr marL="8462" marR="8462" marT="846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rPr>
                        <a:t>V8</a:t>
                      </a:r>
                    </a:p>
                  </a:txBody>
                  <a:tcPr marL="8462" marR="8462" marT="846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rPr>
                        <a:t>V9</a:t>
                      </a:r>
                    </a:p>
                  </a:txBody>
                  <a:tcPr marL="8462" marR="8462" marT="846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Number of signals</a:t>
                      </a:r>
                      <a:endParaRPr lang="en-US" sz="1600" b="1"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pvalue1</a:t>
                      </a:r>
                      <a:endParaRPr lang="en-US" sz="1600" b="1"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pvalue2</a:t>
                      </a:r>
                      <a:endParaRPr lang="en-US" sz="1600" b="1"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8025524"/>
                  </a:ext>
                </a:extLst>
              </a:tr>
              <a:tr h="187981">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7</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lnT w="12700" cap="flat" cmpd="sng" algn="ctr">
                      <a:solidFill>
                        <a:schemeClr val="tx1"/>
                      </a:solidFill>
                      <a:prstDash val="solid"/>
                      <a:round/>
                      <a:headEnd type="none" w="med" len="med"/>
                      <a:tailEnd type="none" w="med" len="med"/>
                    </a:lnT>
                  </a:tcPr>
                </a:tc>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179</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lnT w="12700" cap="flat" cmpd="sng" algn="ctr">
                      <a:solidFill>
                        <a:schemeClr val="tx1"/>
                      </a:solidFill>
                      <a:prstDash val="solid"/>
                      <a:round/>
                      <a:headEnd type="none" w="med" len="med"/>
                      <a:tailEnd type="none" w="med" len="med"/>
                    </a:lnT>
                  </a:tcPr>
                </a:tc>
                <a:tc>
                  <a:txBody>
                    <a:bodyPr/>
                    <a:lstStyle/>
                    <a:p>
                      <a:pPr marL="0" algn="ctr" defTabSz="914400" rtl="0" eaLnBrk="1" fontAlgn="b" latinLnBrk="0" hangingPunct="1"/>
                      <a:r>
                        <a:rPr lang="en-US" sz="1600" b="1" u="none" strike="noStrike" kern="1200" dirty="0">
                          <a:solidFill>
                            <a:schemeClr val="tx2"/>
                          </a:solidFill>
                          <a:effectLst/>
                          <a:latin typeface="Times New Roman" panose="02020603050405020304" pitchFamily="18" charset="0"/>
                          <a:cs typeface="Times New Roman" panose="02020603050405020304" pitchFamily="18" charset="0"/>
                        </a:rPr>
                        <a:t>0</a:t>
                      </a:r>
                      <a:endParaRPr lang="en-US" sz="1600" b="1"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lnT w="12700" cap="flat" cmpd="sng" algn="ctr">
                      <a:solidFill>
                        <a:schemeClr val="tx1"/>
                      </a:solidFill>
                      <a:prstDash val="solid"/>
                      <a:round/>
                      <a:headEnd type="none" w="med" len="med"/>
                      <a:tailEnd type="none" w="med" len="med"/>
                    </a:lnT>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lnT w="12700" cap="flat" cmpd="sng" algn="ctr">
                      <a:solidFill>
                        <a:schemeClr val="tx1"/>
                      </a:solidFill>
                      <a:prstDash val="solid"/>
                      <a:round/>
                      <a:headEnd type="none" w="med" len="med"/>
                      <a:tailEnd type="none" w="med" len="med"/>
                    </a:lnT>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0.888</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lnT w="12700" cap="flat" cmpd="sng" algn="ctr">
                      <a:solidFill>
                        <a:schemeClr val="tx1"/>
                      </a:solidFill>
                      <a:prstDash val="solid"/>
                      <a:round/>
                      <a:headEnd type="none" w="med" len="med"/>
                      <a:tailEnd type="none" w="med" len="med"/>
                    </a:lnT>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lnT w="12700" cap="flat" cmpd="sng" algn="ctr">
                      <a:solidFill>
                        <a:schemeClr val="tx1"/>
                      </a:solidFill>
                      <a:prstDash val="solid"/>
                      <a:round/>
                      <a:headEnd type="none" w="med" len="med"/>
                      <a:tailEnd type="none" w="med" len="med"/>
                    </a:lnT>
                    <a:noFill/>
                  </a:tcPr>
                </a:tc>
                <a:tc>
                  <a:txBody>
                    <a:bodyPr/>
                    <a:lstStyle/>
                    <a:p>
                      <a:pPr marL="0" algn="ctr" defTabSz="914400" rtl="0" eaLnBrk="1" fontAlgn="b" latinLnBrk="0" hangingPunct="1"/>
                      <a:r>
                        <a:rPr lang="en-US" sz="1600" b="1" u="none" strike="noStrike" kern="1200" dirty="0">
                          <a:solidFill>
                            <a:schemeClr val="tx2"/>
                          </a:solidFill>
                          <a:effectLst/>
                          <a:latin typeface="Times New Roman" panose="02020603050405020304" pitchFamily="18" charset="0"/>
                          <a:cs typeface="Times New Roman" panose="02020603050405020304" pitchFamily="18" charset="0"/>
                        </a:rPr>
                        <a:t>0</a:t>
                      </a:r>
                      <a:endParaRPr lang="en-US" sz="1600" b="1"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lnT w="12700" cap="flat" cmpd="sng" algn="ctr">
                      <a:solidFill>
                        <a:schemeClr val="tx1"/>
                      </a:solidFill>
                      <a:prstDash val="solid"/>
                      <a:round/>
                      <a:headEnd type="none" w="med" len="med"/>
                      <a:tailEnd type="none" w="med" len="med"/>
                    </a:lnT>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lnT w="12700" cap="flat" cmpd="sng" algn="ctr">
                      <a:solidFill>
                        <a:schemeClr val="tx1"/>
                      </a:solidFill>
                      <a:prstDash val="solid"/>
                      <a:round/>
                      <a:headEnd type="none" w="med" len="med"/>
                      <a:tailEnd type="none" w="med" len="med"/>
                    </a:lnT>
                    <a:noFill/>
                  </a:tcPr>
                </a:tc>
                <a:tc>
                  <a:txBody>
                    <a:bodyPr/>
                    <a:lstStyle/>
                    <a:p>
                      <a:pPr marL="0" algn="ctr" defTabSz="914400" rtl="0" eaLnBrk="1" fontAlgn="b" latinLnBrk="0" hangingPunct="1"/>
                      <a:r>
                        <a:rPr lang="en-US" sz="1600" b="1" u="none" strike="noStrike" kern="1200" dirty="0">
                          <a:solidFill>
                            <a:schemeClr val="tx2"/>
                          </a:solidFill>
                          <a:effectLst/>
                          <a:latin typeface="Times New Roman" panose="02020603050405020304" pitchFamily="18" charset="0"/>
                          <a:cs typeface="Times New Roman" panose="02020603050405020304" pitchFamily="18" charset="0"/>
                        </a:rPr>
                        <a:t>0</a:t>
                      </a:r>
                      <a:endParaRPr lang="en-US" sz="1600" b="1"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lnT w="12700" cap="flat" cmpd="sng" algn="ctr">
                      <a:solidFill>
                        <a:schemeClr val="tx1"/>
                      </a:solidFill>
                      <a:prstDash val="solid"/>
                      <a:round/>
                      <a:headEnd type="none" w="med" len="med"/>
                      <a:tailEnd type="none" w="med" len="med"/>
                    </a:lnT>
                    <a:noFill/>
                  </a:tcPr>
                </a:tc>
                <a:tc>
                  <a:txBody>
                    <a:bodyPr/>
                    <a:lstStyle/>
                    <a:p>
                      <a:pPr marL="0" algn="ctr" defTabSz="914400" rtl="0" eaLnBrk="1" fontAlgn="b" latinLnBrk="0" hangingPunct="1"/>
                      <a:r>
                        <a:rPr lang="en-US" sz="1600" u="none" strike="noStrike" kern="120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lnT w="12700" cap="flat" cmpd="sng" algn="ctr">
                      <a:solidFill>
                        <a:schemeClr val="tx1"/>
                      </a:solidFill>
                      <a:prstDash val="solid"/>
                      <a:round/>
                      <a:headEnd type="none" w="med" len="med"/>
                      <a:tailEnd type="none" w="med" len="med"/>
                    </a:lnT>
                    <a:noFill/>
                  </a:tcPr>
                </a:tc>
                <a:tc>
                  <a:txBody>
                    <a:bodyPr/>
                    <a:lstStyle/>
                    <a:p>
                      <a:pPr marL="0" algn="ctr" defTabSz="914400" rtl="0" eaLnBrk="1" fontAlgn="b" latinLnBrk="0" hangingPunct="1"/>
                      <a:r>
                        <a:rPr lang="en-US" sz="1600" b="1" u="none" strike="noStrike" kern="1200" dirty="0">
                          <a:solidFill>
                            <a:schemeClr val="tx2"/>
                          </a:solidFill>
                          <a:effectLst/>
                          <a:latin typeface="Times New Roman" panose="02020603050405020304" pitchFamily="18" charset="0"/>
                          <a:cs typeface="Times New Roman" panose="02020603050405020304" pitchFamily="18" charset="0"/>
                        </a:rPr>
                        <a:t>0.035</a:t>
                      </a:r>
                      <a:endParaRPr lang="en-US" sz="1600" b="1"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lnT w="12700" cap="flat" cmpd="sng" algn="ctr">
                      <a:solidFill>
                        <a:schemeClr val="tx1"/>
                      </a:solidFill>
                      <a:prstDash val="solid"/>
                      <a:round/>
                      <a:headEnd type="none" w="med" len="med"/>
                      <a:tailEnd type="none" w="med" len="med"/>
                    </a:lnT>
                    <a:noFill/>
                  </a:tcPr>
                </a:tc>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4</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lnT w="12700" cap="flat" cmpd="sng" algn="ctr">
                      <a:solidFill>
                        <a:schemeClr val="tx1"/>
                      </a:solidFill>
                      <a:prstDash val="solid"/>
                      <a:round/>
                      <a:headEnd type="none" w="med" len="med"/>
                      <a:tailEnd type="none" w="med" len="med"/>
                    </a:lnT>
                  </a:tcPr>
                </a:tc>
                <a:tc>
                  <a:txBody>
                    <a:bodyPr/>
                    <a:lstStyle/>
                    <a:p>
                      <a:pPr algn="ctr" fontAlgn="t"/>
                      <a:r>
                        <a:rPr lang="en-US" sz="1600" b="1" u="none" strike="noStrike" dirty="0">
                          <a:effectLst/>
                          <a:latin typeface="Times New Roman" panose="02020603050405020304" pitchFamily="18" charset="0"/>
                          <a:cs typeface="Times New Roman" panose="02020603050405020304" pitchFamily="18" charset="0"/>
                        </a:rPr>
                        <a:t>0.019</a:t>
                      </a:r>
                      <a:endParaRPr lang="en-US" sz="1600" b="1"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lnT w="12700" cap="flat" cmpd="sng" algn="ctr">
                      <a:solidFill>
                        <a:schemeClr val="tx1"/>
                      </a:solidFill>
                      <a:prstDash val="solid"/>
                      <a:round/>
                      <a:headEnd type="none" w="med" len="med"/>
                      <a:tailEnd type="none" w="med" len="med"/>
                    </a:lnT>
                  </a:tcPr>
                </a:tc>
                <a:tc>
                  <a:txBody>
                    <a:bodyPr/>
                    <a:lstStyle/>
                    <a:p>
                      <a:pPr algn="ctr" fontAlgn="t"/>
                      <a:r>
                        <a:rPr lang="en-US" sz="1600" b="1" u="none" strike="noStrike" dirty="0">
                          <a:effectLst/>
                          <a:latin typeface="Times New Roman" panose="02020603050405020304" pitchFamily="18" charset="0"/>
                          <a:cs typeface="Times New Roman" panose="02020603050405020304" pitchFamily="18" charset="0"/>
                        </a:rPr>
                        <a:t>0</a:t>
                      </a:r>
                      <a:endParaRPr lang="en-US" sz="1600" b="1"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45048093"/>
                  </a:ext>
                </a:extLst>
              </a:tr>
              <a:tr h="179436">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13</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84</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marL="0" algn="ctr" defTabSz="914400" rtl="0" eaLnBrk="1" fontAlgn="b" latinLnBrk="0" hangingPunct="1"/>
                      <a:r>
                        <a:rPr lang="en-US" sz="1600" b="1" u="none" strike="noStrike" kern="1200" dirty="0">
                          <a:solidFill>
                            <a:schemeClr val="tx2"/>
                          </a:solidFill>
                          <a:effectLst/>
                          <a:latin typeface="Times New Roman" panose="02020603050405020304" pitchFamily="18" charset="0"/>
                          <a:cs typeface="Times New Roman" panose="02020603050405020304" pitchFamily="18" charset="0"/>
                        </a:rPr>
                        <a:t>0</a:t>
                      </a:r>
                      <a:endParaRPr lang="en-US" sz="1600" b="1"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0.061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b="1" u="none" strike="noStrike" kern="1200" dirty="0">
                          <a:solidFill>
                            <a:schemeClr val="tx2"/>
                          </a:solidFill>
                          <a:effectLst/>
                          <a:latin typeface="Times New Roman" panose="02020603050405020304" pitchFamily="18" charset="0"/>
                          <a:cs typeface="Times New Roman" panose="02020603050405020304" pitchFamily="18" charset="0"/>
                        </a:rPr>
                        <a:t>0.046</a:t>
                      </a:r>
                      <a:endParaRPr lang="en-US" sz="1600" b="1"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b="1" u="none" strike="noStrike" kern="1200" dirty="0">
                          <a:solidFill>
                            <a:schemeClr val="tx2"/>
                          </a:solidFill>
                          <a:effectLst/>
                          <a:latin typeface="Times New Roman" panose="02020603050405020304" pitchFamily="18" charset="0"/>
                          <a:cs typeface="Times New Roman" panose="02020603050405020304" pitchFamily="18" charset="0"/>
                        </a:rPr>
                        <a:t>0.003</a:t>
                      </a:r>
                      <a:endParaRPr lang="en-US" sz="1600" b="1"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a:solidFill>
                            <a:schemeClr val="tx2"/>
                          </a:solidFill>
                          <a:effectLst/>
                          <a:latin typeface="Times New Roman" panose="02020603050405020304" pitchFamily="18" charset="0"/>
                          <a:cs typeface="Times New Roman" panose="02020603050405020304" pitchFamily="18" charset="0"/>
                        </a:rPr>
                        <a:t>0.761</a:t>
                      </a:r>
                      <a:endParaRPr lang="en-US" sz="1600" b="0" u="none" strike="noStrike" kern="120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3</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0.143</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algn="ctr" fontAlgn="t"/>
                      <a:r>
                        <a:rPr lang="en-US" sz="1600" b="1" u="none" strike="noStrike" dirty="0">
                          <a:effectLst/>
                          <a:latin typeface="Times New Roman" panose="02020603050405020304" pitchFamily="18" charset="0"/>
                          <a:cs typeface="Times New Roman" panose="02020603050405020304" pitchFamily="18" charset="0"/>
                        </a:rPr>
                        <a:t>0.028</a:t>
                      </a:r>
                      <a:endParaRPr lang="en-US" sz="1600" b="1"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extLst>
                  <a:ext uri="{0D108BD9-81ED-4DB2-BD59-A6C34878D82A}">
                    <a16:rowId xmlns:a16="http://schemas.microsoft.com/office/drawing/2014/main" val="2793910261"/>
                  </a:ext>
                </a:extLst>
              </a:tr>
              <a:tr h="179436">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8</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129</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marL="0" algn="ctr" defTabSz="914400" rtl="0" eaLnBrk="1" fontAlgn="b" latinLnBrk="0" hangingPunct="1"/>
                      <a:r>
                        <a:rPr lang="en-US" sz="1600" u="none" strike="noStrike" kern="120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b="1" u="none" strike="noStrike" kern="1200" dirty="0">
                          <a:solidFill>
                            <a:schemeClr val="tx2"/>
                          </a:solidFill>
                          <a:effectLst/>
                          <a:latin typeface="Times New Roman" panose="02020603050405020304" pitchFamily="18" charset="0"/>
                          <a:cs typeface="Times New Roman" panose="02020603050405020304" pitchFamily="18" charset="0"/>
                        </a:rPr>
                        <a:t>0</a:t>
                      </a:r>
                      <a:endParaRPr lang="en-US" sz="1600" b="1"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a:solidFill>
                            <a:schemeClr val="tx2"/>
                          </a:solidFill>
                          <a:effectLst/>
                          <a:latin typeface="Times New Roman" panose="02020603050405020304" pitchFamily="18" charset="0"/>
                          <a:cs typeface="Times New Roman" panose="02020603050405020304" pitchFamily="18" charset="0"/>
                        </a:rPr>
                        <a:t>0.859</a:t>
                      </a:r>
                      <a:endParaRPr lang="en-US" sz="1600" b="0" u="none" strike="noStrike" kern="120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1</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1</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algn="ctr" fontAlgn="t"/>
                      <a:r>
                        <a:rPr lang="en-US" sz="1600" u="none" strike="noStrike">
                          <a:effectLst/>
                          <a:latin typeface="Times New Roman" panose="02020603050405020304" pitchFamily="18" charset="0"/>
                          <a:cs typeface="Times New Roman" panose="02020603050405020304" pitchFamily="18" charset="0"/>
                        </a:rPr>
                        <a:t>0.153</a:t>
                      </a:r>
                      <a:endParaRPr lang="en-US" sz="1600" b="0" i="0" u="none" strike="noStrike">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extLst>
                  <a:ext uri="{0D108BD9-81ED-4DB2-BD59-A6C34878D82A}">
                    <a16:rowId xmlns:a16="http://schemas.microsoft.com/office/drawing/2014/main" val="3949807214"/>
                  </a:ext>
                </a:extLst>
              </a:tr>
              <a:tr h="179436">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3</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197</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marL="0" algn="ctr" defTabSz="914400" rtl="0" eaLnBrk="1" fontAlgn="b" latinLnBrk="0" hangingPunct="1"/>
                      <a:r>
                        <a:rPr lang="en-US" sz="1600" u="none" strike="noStrike" kern="120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b="1" u="none" strike="noStrike" kern="1200" dirty="0">
                          <a:solidFill>
                            <a:schemeClr val="tx2"/>
                          </a:solidFill>
                          <a:effectLst/>
                          <a:latin typeface="Times New Roman" panose="02020603050405020304" pitchFamily="18" charset="0"/>
                          <a:cs typeface="Times New Roman" panose="02020603050405020304" pitchFamily="18" charset="0"/>
                        </a:rPr>
                        <a:t>0.038</a:t>
                      </a:r>
                      <a:endParaRPr lang="en-US" sz="1600" b="1"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b="1" u="none" strike="noStrike" kern="1200" dirty="0">
                          <a:solidFill>
                            <a:schemeClr val="tx2"/>
                          </a:solidFill>
                          <a:effectLst/>
                          <a:latin typeface="Times New Roman" panose="02020603050405020304" pitchFamily="18" charset="0"/>
                          <a:cs typeface="Times New Roman" panose="02020603050405020304" pitchFamily="18" charset="0"/>
                        </a:rPr>
                        <a:t>0.001</a:t>
                      </a:r>
                      <a:endParaRPr lang="en-US" sz="1600" b="1"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0.612</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a:solidFill>
                            <a:schemeClr val="tx2"/>
                          </a:solidFill>
                          <a:effectLst/>
                          <a:latin typeface="Times New Roman" panose="02020603050405020304" pitchFamily="18" charset="0"/>
                          <a:cs typeface="Times New Roman" panose="02020603050405020304" pitchFamily="18" charset="0"/>
                        </a:rPr>
                        <a:t>0.859</a:t>
                      </a:r>
                      <a:endParaRPr lang="en-US" sz="1600" b="0" u="none" strike="noStrike" kern="120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2</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0.66</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algn="ctr" fontAlgn="t"/>
                      <a:r>
                        <a:rPr lang="en-US" sz="1600" u="none" strike="noStrike">
                          <a:effectLst/>
                          <a:latin typeface="Times New Roman" panose="02020603050405020304" pitchFamily="18" charset="0"/>
                          <a:cs typeface="Times New Roman" panose="02020603050405020304" pitchFamily="18" charset="0"/>
                        </a:rPr>
                        <a:t>0.565</a:t>
                      </a:r>
                      <a:endParaRPr lang="en-US" sz="1600" b="0" i="0" u="none" strike="noStrike">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extLst>
                  <a:ext uri="{0D108BD9-81ED-4DB2-BD59-A6C34878D82A}">
                    <a16:rowId xmlns:a16="http://schemas.microsoft.com/office/drawing/2014/main" val="2424625361"/>
                  </a:ext>
                </a:extLst>
              </a:tr>
              <a:tr h="179436">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9</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92</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marL="0" algn="ctr" defTabSz="914400" rtl="0" eaLnBrk="1" fontAlgn="b" latinLnBrk="0" hangingPunct="1"/>
                      <a:r>
                        <a:rPr lang="en-US" sz="1600" u="none" strike="noStrike" kern="1200">
                          <a:solidFill>
                            <a:schemeClr val="tx2"/>
                          </a:solidFill>
                          <a:effectLst/>
                          <a:latin typeface="Times New Roman" panose="02020603050405020304" pitchFamily="18" charset="0"/>
                          <a:cs typeface="Times New Roman" panose="02020603050405020304" pitchFamily="18" charset="0"/>
                        </a:rPr>
                        <a:t>0.625</a:t>
                      </a:r>
                      <a:endParaRPr lang="en-US" sz="1600" b="0" u="none" strike="noStrike" kern="120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0.714</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0.972</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0.334</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b="1" u="none" strike="noStrike" kern="1200" dirty="0">
                          <a:solidFill>
                            <a:schemeClr val="tx2"/>
                          </a:solidFill>
                          <a:effectLst/>
                          <a:latin typeface="Times New Roman" panose="02020603050405020304" pitchFamily="18" charset="0"/>
                          <a:cs typeface="Times New Roman" panose="02020603050405020304" pitchFamily="18" charset="0"/>
                        </a:rPr>
                        <a:t>0.002</a:t>
                      </a:r>
                      <a:endParaRPr lang="en-US" sz="1600" b="1"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a:solidFill>
                            <a:schemeClr val="tx2"/>
                          </a:solidFill>
                          <a:effectLst/>
                          <a:latin typeface="Times New Roman" panose="02020603050405020304" pitchFamily="18" charset="0"/>
                          <a:cs typeface="Times New Roman" panose="02020603050405020304" pitchFamily="18" charset="0"/>
                        </a:rPr>
                        <a:t>0.859</a:t>
                      </a:r>
                      <a:endParaRPr lang="en-US" sz="1600" b="0" u="none" strike="noStrike" kern="120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1</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1</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algn="ctr" fontAlgn="t"/>
                      <a:r>
                        <a:rPr lang="en-US" sz="1600" u="none" strike="noStrike">
                          <a:effectLst/>
                          <a:latin typeface="Times New Roman" panose="02020603050405020304" pitchFamily="18" charset="0"/>
                          <a:cs typeface="Times New Roman" panose="02020603050405020304" pitchFamily="18" charset="0"/>
                        </a:rPr>
                        <a:t>0.61</a:t>
                      </a:r>
                      <a:endParaRPr lang="en-US" sz="1600" b="0" i="0" u="none" strike="noStrike">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extLst>
                  <a:ext uri="{0D108BD9-81ED-4DB2-BD59-A6C34878D82A}">
                    <a16:rowId xmlns:a16="http://schemas.microsoft.com/office/drawing/2014/main" val="4204782707"/>
                  </a:ext>
                </a:extLst>
              </a:tr>
              <a:tr h="179436">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5</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108</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marL="0" algn="ctr" defTabSz="914400" rtl="0" eaLnBrk="1" fontAlgn="b" latinLnBrk="0" hangingPunct="1"/>
                      <a:r>
                        <a:rPr lang="en-US" sz="1600" b="1" u="none" strike="noStrike" kern="1200" dirty="0">
                          <a:solidFill>
                            <a:schemeClr val="tx2"/>
                          </a:solidFill>
                          <a:effectLst/>
                          <a:latin typeface="Times New Roman" panose="02020603050405020304" pitchFamily="18" charset="0"/>
                          <a:cs typeface="Times New Roman" panose="02020603050405020304" pitchFamily="18" charset="0"/>
                        </a:rPr>
                        <a:t>0.002</a:t>
                      </a:r>
                      <a:endParaRPr lang="en-US" sz="1600" b="1"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0.926</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0.303</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a:solidFill>
                            <a:schemeClr val="tx2"/>
                          </a:solidFill>
                          <a:effectLst/>
                          <a:latin typeface="Times New Roman" panose="02020603050405020304" pitchFamily="18" charset="0"/>
                          <a:cs typeface="Times New Roman" panose="02020603050405020304" pitchFamily="18" charset="0"/>
                        </a:rPr>
                        <a:t>0.859</a:t>
                      </a:r>
                      <a:endParaRPr lang="en-US" sz="1600" b="0" u="none" strike="noStrike" kern="120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algn="ctr" fontAlgn="t"/>
                      <a:r>
                        <a:rPr lang="en-US" sz="1600" u="none" strike="noStrike">
                          <a:effectLst/>
                          <a:latin typeface="Times New Roman" panose="02020603050405020304" pitchFamily="18" charset="0"/>
                          <a:cs typeface="Times New Roman" panose="02020603050405020304" pitchFamily="18" charset="0"/>
                        </a:rPr>
                        <a:t>1</a:t>
                      </a:r>
                      <a:endParaRPr lang="en-US" sz="1600" b="0" i="0" u="none" strike="noStrike">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1</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0.62</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extLst>
                  <a:ext uri="{0D108BD9-81ED-4DB2-BD59-A6C34878D82A}">
                    <a16:rowId xmlns:a16="http://schemas.microsoft.com/office/drawing/2014/main" val="2070187"/>
                  </a:ext>
                </a:extLst>
              </a:tr>
              <a:tr h="179436">
                <a:tc>
                  <a:txBody>
                    <a:bodyPr/>
                    <a:lstStyle/>
                    <a:p>
                      <a:pPr algn="ctr" fontAlgn="t"/>
                      <a:r>
                        <a:rPr lang="en-US" sz="1600" u="none" strike="noStrike">
                          <a:effectLst/>
                          <a:latin typeface="Times New Roman" panose="02020603050405020304" pitchFamily="18" charset="0"/>
                          <a:cs typeface="Times New Roman" panose="02020603050405020304" pitchFamily="18" charset="0"/>
                        </a:rPr>
                        <a:t>10</a:t>
                      </a:r>
                      <a:endParaRPr lang="en-US" sz="1600" b="0" i="0" u="none" strike="noStrike">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235</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marL="0" algn="ctr" defTabSz="914400" rtl="0" eaLnBrk="1" fontAlgn="b" latinLnBrk="0" hangingPunct="1"/>
                      <a:r>
                        <a:rPr lang="en-US" sz="1600" u="none" strike="noStrike" kern="120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b="1" u="none" strike="noStrike" kern="1200" dirty="0">
                          <a:solidFill>
                            <a:schemeClr val="tx2"/>
                          </a:solidFill>
                          <a:effectLst/>
                          <a:latin typeface="Times New Roman" panose="02020603050405020304" pitchFamily="18" charset="0"/>
                          <a:cs typeface="Times New Roman" panose="02020603050405020304" pitchFamily="18" charset="0"/>
                        </a:rPr>
                        <a:t>0.001</a:t>
                      </a:r>
                      <a:endParaRPr lang="en-US" sz="1600" b="1"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a:solidFill>
                            <a:schemeClr val="tx2"/>
                          </a:solidFill>
                          <a:effectLst/>
                          <a:latin typeface="Times New Roman" panose="02020603050405020304" pitchFamily="18" charset="0"/>
                          <a:cs typeface="Times New Roman" panose="02020603050405020304" pitchFamily="18" charset="0"/>
                        </a:rPr>
                        <a:t>0.859</a:t>
                      </a:r>
                      <a:endParaRPr lang="en-US" sz="1600" b="0" u="none" strike="noStrike" kern="120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algn="ctr" fontAlgn="t"/>
                      <a:r>
                        <a:rPr lang="en-US" sz="1600" u="none" strike="noStrike">
                          <a:effectLst/>
                          <a:latin typeface="Times New Roman" panose="02020603050405020304" pitchFamily="18" charset="0"/>
                          <a:cs typeface="Times New Roman" panose="02020603050405020304" pitchFamily="18" charset="0"/>
                        </a:rPr>
                        <a:t>1</a:t>
                      </a:r>
                      <a:endParaRPr lang="en-US" sz="1600" b="0" i="0" u="none" strike="noStrike">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1</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0.626</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extLst>
                  <a:ext uri="{0D108BD9-81ED-4DB2-BD59-A6C34878D82A}">
                    <a16:rowId xmlns:a16="http://schemas.microsoft.com/office/drawing/2014/main" val="756878409"/>
                  </a:ext>
                </a:extLst>
              </a:tr>
              <a:tr h="179436">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4</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203</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marL="0" algn="ctr" defTabSz="914400" rtl="0" eaLnBrk="1" fontAlgn="b" latinLnBrk="0" hangingPunct="1"/>
                      <a:r>
                        <a:rPr lang="en-US" sz="1600" u="none" strike="noStrike" kern="120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0.998</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0.923</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0.98</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b="1" u="none" strike="noStrike" kern="1200" dirty="0">
                          <a:solidFill>
                            <a:schemeClr val="tx2"/>
                          </a:solidFill>
                          <a:effectLst/>
                          <a:latin typeface="Times New Roman" panose="02020603050405020304" pitchFamily="18" charset="0"/>
                          <a:cs typeface="Times New Roman" panose="02020603050405020304" pitchFamily="18" charset="0"/>
                        </a:rPr>
                        <a:t>0.033</a:t>
                      </a:r>
                      <a:endParaRPr lang="en-US" sz="1600" b="1"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0.859</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algn="ctr" fontAlgn="t"/>
                      <a:r>
                        <a:rPr lang="en-US" sz="1600" u="none" strike="noStrike">
                          <a:effectLst/>
                          <a:latin typeface="Times New Roman" panose="02020603050405020304" pitchFamily="18" charset="0"/>
                          <a:cs typeface="Times New Roman" panose="02020603050405020304" pitchFamily="18" charset="0"/>
                        </a:rPr>
                        <a:t>1</a:t>
                      </a:r>
                      <a:endParaRPr lang="en-US" sz="1600" b="0" i="0" u="none" strike="noStrike">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1</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0.656</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extLst>
                  <a:ext uri="{0D108BD9-81ED-4DB2-BD59-A6C34878D82A}">
                    <a16:rowId xmlns:a16="http://schemas.microsoft.com/office/drawing/2014/main" val="3436000140"/>
                  </a:ext>
                </a:extLst>
              </a:tr>
              <a:tr h="179436">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2</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56</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marL="0" algn="ctr" defTabSz="914400" rtl="0" eaLnBrk="1" fontAlgn="b" latinLnBrk="0" hangingPunct="1"/>
                      <a:r>
                        <a:rPr lang="en-US" sz="1600" u="none" strike="noStrike" kern="1200">
                          <a:solidFill>
                            <a:schemeClr val="tx2"/>
                          </a:solidFill>
                          <a:effectLst/>
                          <a:latin typeface="Times New Roman" panose="02020603050405020304" pitchFamily="18" charset="0"/>
                          <a:cs typeface="Times New Roman" panose="02020603050405020304" pitchFamily="18" charset="0"/>
                        </a:rPr>
                        <a:t>0.083</a:t>
                      </a:r>
                      <a:endParaRPr lang="en-US" sz="1600" b="0" u="none" strike="noStrike" kern="120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a:solidFill>
                            <a:schemeClr val="tx2"/>
                          </a:solidFill>
                          <a:effectLst/>
                          <a:latin typeface="Times New Roman" panose="02020603050405020304" pitchFamily="18" charset="0"/>
                          <a:cs typeface="Times New Roman" panose="02020603050405020304" pitchFamily="18" charset="0"/>
                        </a:rPr>
                        <a:t>0.997</a:t>
                      </a:r>
                      <a:endParaRPr lang="en-US" sz="1600" b="0" u="none" strike="noStrike" kern="120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0.987</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a:solidFill>
                            <a:schemeClr val="tx2"/>
                          </a:solidFill>
                          <a:effectLst/>
                          <a:latin typeface="Times New Roman" panose="02020603050405020304" pitchFamily="18" charset="0"/>
                          <a:cs typeface="Times New Roman" panose="02020603050405020304" pitchFamily="18" charset="0"/>
                        </a:rPr>
                        <a:t>0.859</a:t>
                      </a:r>
                      <a:endParaRPr lang="en-US" sz="1600" b="0" u="none" strike="noStrike" kern="120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algn="ctr" fontAlgn="t"/>
                      <a:r>
                        <a:rPr lang="en-US" sz="1600" u="none" strike="noStrike">
                          <a:effectLst/>
                          <a:latin typeface="Times New Roman" panose="02020603050405020304" pitchFamily="18" charset="0"/>
                          <a:cs typeface="Times New Roman" panose="02020603050405020304" pitchFamily="18" charset="0"/>
                        </a:rPr>
                        <a:t>0</a:t>
                      </a:r>
                      <a:endParaRPr lang="en-US" sz="1600" b="0" i="0" u="none" strike="noStrike">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1</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0.662</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extLst>
                  <a:ext uri="{0D108BD9-81ED-4DB2-BD59-A6C34878D82A}">
                    <a16:rowId xmlns:a16="http://schemas.microsoft.com/office/drawing/2014/main" val="3835560518"/>
                  </a:ext>
                </a:extLst>
              </a:tr>
              <a:tr h="179436">
                <a:tc>
                  <a:txBody>
                    <a:bodyPr/>
                    <a:lstStyle/>
                    <a:p>
                      <a:pPr algn="ctr" fontAlgn="t"/>
                      <a:r>
                        <a:rPr lang="en-US" sz="1600" u="none" strike="noStrike">
                          <a:effectLst/>
                          <a:latin typeface="Times New Roman" panose="02020603050405020304" pitchFamily="18" charset="0"/>
                          <a:cs typeface="Times New Roman" panose="02020603050405020304" pitchFamily="18" charset="0"/>
                        </a:rPr>
                        <a:t>15</a:t>
                      </a:r>
                      <a:endParaRPr lang="en-US" sz="1600" b="0" i="0" u="none" strike="noStrike">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21</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marL="0" algn="ctr" defTabSz="914400" rtl="0" eaLnBrk="1" fontAlgn="b" latinLnBrk="0" hangingPunct="1"/>
                      <a:r>
                        <a:rPr lang="en-US" sz="1600" u="none" strike="noStrike" kern="120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0.229</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0.859</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algn="ctr" fontAlgn="t"/>
                      <a:r>
                        <a:rPr lang="en-US" sz="1600" u="none" strike="noStrike">
                          <a:effectLst/>
                          <a:latin typeface="Times New Roman" panose="02020603050405020304" pitchFamily="18" charset="0"/>
                          <a:cs typeface="Times New Roman" panose="02020603050405020304" pitchFamily="18" charset="0"/>
                        </a:rPr>
                        <a:t>0</a:t>
                      </a:r>
                      <a:endParaRPr lang="en-US" sz="1600" b="0" i="0" u="none" strike="noStrike">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1</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0.666</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extLst>
                  <a:ext uri="{0D108BD9-81ED-4DB2-BD59-A6C34878D82A}">
                    <a16:rowId xmlns:a16="http://schemas.microsoft.com/office/drawing/2014/main" val="3304680276"/>
                  </a:ext>
                </a:extLst>
              </a:tr>
              <a:tr h="179436">
                <a:tc>
                  <a:txBody>
                    <a:bodyPr/>
                    <a:lstStyle/>
                    <a:p>
                      <a:pPr algn="ctr" fontAlgn="t"/>
                      <a:r>
                        <a:rPr lang="en-US" sz="1600" u="none" strike="noStrike">
                          <a:effectLst/>
                          <a:latin typeface="Times New Roman" panose="02020603050405020304" pitchFamily="18" charset="0"/>
                          <a:cs typeface="Times New Roman" panose="02020603050405020304" pitchFamily="18" charset="0"/>
                        </a:rPr>
                        <a:t>11</a:t>
                      </a:r>
                      <a:endParaRPr lang="en-US" sz="1600" b="0" i="0" u="none" strike="noStrike">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79</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marL="0" algn="ctr" defTabSz="914400" rtl="0" eaLnBrk="1" fontAlgn="b" latinLnBrk="0" hangingPunct="1"/>
                      <a:r>
                        <a:rPr lang="en-US" sz="1600" u="none" strike="noStrike" kern="120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0.287</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0.859</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0</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1</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0.667</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extLst>
                  <a:ext uri="{0D108BD9-81ED-4DB2-BD59-A6C34878D82A}">
                    <a16:rowId xmlns:a16="http://schemas.microsoft.com/office/drawing/2014/main" val="533878401"/>
                  </a:ext>
                </a:extLst>
              </a:tr>
              <a:tr h="179436">
                <a:tc>
                  <a:txBody>
                    <a:bodyPr/>
                    <a:lstStyle/>
                    <a:p>
                      <a:pPr algn="ctr" fontAlgn="t"/>
                      <a:r>
                        <a:rPr lang="en-US" sz="1600" u="none" strike="noStrike">
                          <a:effectLst/>
                          <a:latin typeface="Times New Roman" panose="02020603050405020304" pitchFamily="18" charset="0"/>
                          <a:cs typeface="Times New Roman" panose="02020603050405020304" pitchFamily="18" charset="0"/>
                        </a:rPr>
                        <a:t>6</a:t>
                      </a:r>
                      <a:endParaRPr lang="en-US" sz="1600" b="0" i="0" u="none" strike="noStrike">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82</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marL="0" algn="ctr" defTabSz="914400" rtl="0" eaLnBrk="1" fontAlgn="b" latinLnBrk="0" hangingPunct="1"/>
                      <a:r>
                        <a:rPr lang="en-US" sz="1600" u="none" strike="noStrike" kern="120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0.3</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0.859</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algn="ctr" fontAlgn="t"/>
                      <a:r>
                        <a:rPr lang="en-US" sz="1600" u="none" strike="noStrike">
                          <a:effectLst/>
                          <a:latin typeface="Times New Roman" panose="02020603050405020304" pitchFamily="18" charset="0"/>
                          <a:cs typeface="Times New Roman" panose="02020603050405020304" pitchFamily="18" charset="0"/>
                        </a:rPr>
                        <a:t>0</a:t>
                      </a:r>
                      <a:endParaRPr lang="en-US" sz="1600" b="0" i="0" u="none" strike="noStrike">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1</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0.667</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extLst>
                  <a:ext uri="{0D108BD9-81ED-4DB2-BD59-A6C34878D82A}">
                    <a16:rowId xmlns:a16="http://schemas.microsoft.com/office/drawing/2014/main" val="12914427"/>
                  </a:ext>
                </a:extLst>
              </a:tr>
              <a:tr h="179436">
                <a:tc>
                  <a:txBody>
                    <a:bodyPr/>
                    <a:lstStyle/>
                    <a:p>
                      <a:pPr algn="ctr" fontAlgn="t"/>
                      <a:r>
                        <a:rPr lang="en-US" sz="1600" u="none" strike="noStrike">
                          <a:effectLst/>
                          <a:latin typeface="Times New Roman" panose="02020603050405020304" pitchFamily="18" charset="0"/>
                          <a:cs typeface="Times New Roman" panose="02020603050405020304" pitchFamily="18" charset="0"/>
                        </a:rPr>
                        <a:t>1</a:t>
                      </a:r>
                      <a:endParaRPr lang="en-US" sz="1600" b="0" i="0" u="none" strike="noStrike">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28</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marL="0" algn="ctr" defTabSz="914400" rtl="0" eaLnBrk="1" fontAlgn="b" latinLnBrk="0" hangingPunct="1"/>
                      <a:r>
                        <a:rPr lang="en-US" sz="1600" u="none" strike="noStrike" kern="120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0.916</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0.859</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algn="ctr" fontAlgn="t"/>
                      <a:r>
                        <a:rPr lang="en-US" sz="1600" u="none" strike="noStrike">
                          <a:effectLst/>
                          <a:latin typeface="Times New Roman" panose="02020603050405020304" pitchFamily="18" charset="0"/>
                          <a:cs typeface="Times New Roman" panose="02020603050405020304" pitchFamily="18" charset="0"/>
                        </a:rPr>
                        <a:t>0</a:t>
                      </a:r>
                      <a:endParaRPr lang="en-US" sz="1600" b="0" i="0" u="none" strike="noStrike">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1</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0.674</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extLst>
                  <a:ext uri="{0D108BD9-81ED-4DB2-BD59-A6C34878D82A}">
                    <a16:rowId xmlns:a16="http://schemas.microsoft.com/office/drawing/2014/main" val="4088996506"/>
                  </a:ext>
                </a:extLst>
              </a:tr>
              <a:tr h="179436">
                <a:tc>
                  <a:txBody>
                    <a:bodyPr/>
                    <a:lstStyle/>
                    <a:p>
                      <a:pPr algn="ctr" fontAlgn="t"/>
                      <a:r>
                        <a:rPr lang="en-US" sz="1600" u="none" strike="noStrike">
                          <a:effectLst/>
                          <a:latin typeface="Times New Roman" panose="02020603050405020304" pitchFamily="18" charset="0"/>
                          <a:cs typeface="Times New Roman" panose="02020603050405020304" pitchFamily="18" charset="0"/>
                        </a:rPr>
                        <a:t>14</a:t>
                      </a:r>
                      <a:endParaRPr lang="en-US" sz="1600" b="0" i="0" u="none" strike="noStrike">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15</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marL="0" algn="ctr" defTabSz="914400" rtl="0" eaLnBrk="1" fontAlgn="b" latinLnBrk="0" hangingPunct="1"/>
                      <a:r>
                        <a:rPr lang="en-US" sz="1600" u="none" strike="noStrike" kern="120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0.964</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0.996</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0.859</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0</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1</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0.674</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extLst>
                  <a:ext uri="{0D108BD9-81ED-4DB2-BD59-A6C34878D82A}">
                    <a16:rowId xmlns:a16="http://schemas.microsoft.com/office/drawing/2014/main" val="3558072656"/>
                  </a:ext>
                </a:extLst>
              </a:tr>
              <a:tr h="179436">
                <a:tc>
                  <a:txBody>
                    <a:bodyPr/>
                    <a:lstStyle/>
                    <a:p>
                      <a:pPr algn="ctr" fontAlgn="t"/>
                      <a:r>
                        <a:rPr lang="en-US" sz="1600" u="none" strike="noStrike">
                          <a:effectLst/>
                          <a:latin typeface="Times New Roman" panose="02020603050405020304" pitchFamily="18" charset="0"/>
                          <a:cs typeface="Times New Roman" panose="02020603050405020304" pitchFamily="18" charset="0"/>
                        </a:rPr>
                        <a:t>18</a:t>
                      </a:r>
                      <a:endParaRPr lang="en-US" sz="1600" b="0" i="0" u="none" strike="noStrike">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25</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marL="0" algn="ctr" defTabSz="914400" rtl="0" eaLnBrk="1" fontAlgn="b" latinLnBrk="0" hangingPunct="1"/>
                      <a:r>
                        <a:rPr lang="en-US" sz="1600" u="none" strike="noStrike" kern="120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0.968</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0.875</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0</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algn="ctr" fontAlgn="t"/>
                      <a:r>
                        <a:rPr lang="en-US" sz="1600" u="none" strike="noStrike">
                          <a:effectLst/>
                          <a:latin typeface="Times New Roman" panose="02020603050405020304" pitchFamily="18" charset="0"/>
                          <a:cs typeface="Times New Roman" panose="02020603050405020304" pitchFamily="18" charset="0"/>
                        </a:rPr>
                        <a:t>1</a:t>
                      </a:r>
                      <a:endParaRPr lang="en-US" sz="1600" b="0" i="0" u="none" strike="noStrike">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0.674</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extLst>
                  <a:ext uri="{0D108BD9-81ED-4DB2-BD59-A6C34878D82A}">
                    <a16:rowId xmlns:a16="http://schemas.microsoft.com/office/drawing/2014/main" val="1222862346"/>
                  </a:ext>
                </a:extLst>
              </a:tr>
              <a:tr h="179436">
                <a:tc>
                  <a:txBody>
                    <a:bodyPr/>
                    <a:lstStyle/>
                    <a:p>
                      <a:pPr algn="ctr" fontAlgn="t"/>
                      <a:r>
                        <a:rPr lang="en-US" sz="1600" u="none" strike="noStrike">
                          <a:effectLst/>
                          <a:latin typeface="Times New Roman" panose="02020603050405020304" pitchFamily="18" charset="0"/>
                          <a:cs typeface="Times New Roman" panose="02020603050405020304" pitchFamily="18" charset="0"/>
                        </a:rPr>
                        <a:t>17</a:t>
                      </a:r>
                      <a:endParaRPr lang="en-US" sz="1600" b="0" i="0" u="none" strike="noStrike">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13</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1</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marL="0" algn="ctr" defTabSz="914400" rtl="0" eaLnBrk="1" fontAlgn="b" latinLnBrk="0" hangingPunct="1"/>
                      <a:r>
                        <a:rPr lang="en-US" sz="1600" u="none" strike="noStrike" kern="1200" dirty="0">
                          <a:solidFill>
                            <a:schemeClr val="tx2"/>
                          </a:solidFill>
                          <a:effectLst/>
                          <a:latin typeface="Times New Roman" panose="02020603050405020304" pitchFamily="18" charset="0"/>
                          <a:cs typeface="Times New Roman" panose="02020603050405020304" pitchFamily="18" charset="0"/>
                        </a:rPr>
                        <a:t>0.859</a:t>
                      </a:r>
                      <a:endParaRPr lang="en-US" sz="1600" b="0" u="none" strike="noStrike" kern="1200" dirty="0">
                        <a:solidFill>
                          <a:schemeClr val="tx2"/>
                        </a:solidFill>
                        <a:effectLst/>
                        <a:latin typeface="Times New Roman" panose="02020603050405020304" pitchFamily="18" charset="0"/>
                        <a:ea typeface="+mn-ea"/>
                        <a:cs typeface="Times New Roman" panose="02020603050405020304" pitchFamily="18" charset="0"/>
                      </a:endParaRPr>
                    </a:p>
                  </a:txBody>
                  <a:tcPr marL="8462" marR="8462" marT="8462" marB="0" anchor="ctr">
                    <a:noFill/>
                  </a:tcPr>
                </a:tc>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0</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algn="ctr" fontAlgn="t"/>
                      <a:r>
                        <a:rPr lang="en-US" sz="1600" u="none" strike="noStrike">
                          <a:effectLst/>
                          <a:latin typeface="Times New Roman" panose="02020603050405020304" pitchFamily="18" charset="0"/>
                          <a:cs typeface="Times New Roman" panose="02020603050405020304" pitchFamily="18" charset="0"/>
                        </a:rPr>
                        <a:t>1</a:t>
                      </a:r>
                      <a:endParaRPr lang="en-US" sz="1600" b="0" i="0" u="none" strike="noStrike">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tc>
                  <a:txBody>
                    <a:bodyPr/>
                    <a:lstStyle/>
                    <a:p>
                      <a:pPr algn="ctr" fontAlgn="t"/>
                      <a:r>
                        <a:rPr lang="en-US" sz="1600" u="none" strike="noStrike" dirty="0">
                          <a:effectLst/>
                          <a:latin typeface="Times New Roman" panose="02020603050405020304" pitchFamily="18" charset="0"/>
                          <a:cs typeface="Times New Roman" panose="02020603050405020304" pitchFamily="18" charset="0"/>
                        </a:rPr>
                        <a:t>0.675</a:t>
                      </a:r>
                      <a:endParaRPr lang="en-US" sz="1600" b="0" i="0" u="none" strike="noStrike" dirty="0">
                        <a:solidFill>
                          <a:srgbClr val="333333"/>
                        </a:solidFill>
                        <a:effectLst/>
                        <a:latin typeface="Times New Roman" panose="02020603050405020304" pitchFamily="18" charset="0"/>
                        <a:cs typeface="Times New Roman" panose="02020603050405020304" pitchFamily="18" charset="0"/>
                      </a:endParaRPr>
                    </a:p>
                  </a:txBody>
                  <a:tcPr marL="8462" marR="8462" marT="8462" marB="0" anchor="ctr"/>
                </a:tc>
                <a:extLst>
                  <a:ext uri="{0D108BD9-81ED-4DB2-BD59-A6C34878D82A}">
                    <a16:rowId xmlns:a16="http://schemas.microsoft.com/office/drawing/2014/main" val="1418044848"/>
                  </a:ext>
                </a:extLst>
              </a:tr>
            </a:tbl>
          </a:graphicData>
        </a:graphic>
      </p:graphicFrame>
      <p:pic>
        <p:nvPicPr>
          <p:cNvPr id="71" name="Picture 70">
            <a:extLst>
              <a:ext uri="{FF2B5EF4-FFF2-40B4-BE49-F238E27FC236}">
                <a16:creationId xmlns:a16="http://schemas.microsoft.com/office/drawing/2014/main" id="{73992733-F71F-4BF1-A807-C556C0F11BA5}"/>
              </a:ext>
            </a:extLst>
          </p:cNvPr>
          <p:cNvPicPr>
            <a:picLocks noChangeAspect="1"/>
          </p:cNvPicPr>
          <p:nvPr/>
        </p:nvPicPr>
        <p:blipFill>
          <a:blip r:embed="rId4"/>
          <a:stretch>
            <a:fillRect/>
          </a:stretch>
        </p:blipFill>
        <p:spPr>
          <a:xfrm>
            <a:off x="30619844" y="12930915"/>
            <a:ext cx="9190516" cy="2783931"/>
          </a:xfrm>
          <a:prstGeom prst="rect">
            <a:avLst/>
          </a:prstGeom>
        </p:spPr>
      </p:pic>
      <p:graphicFrame>
        <p:nvGraphicFramePr>
          <p:cNvPr id="16" name="Table 15"/>
          <p:cNvGraphicFramePr>
            <a:graphicFrameLocks noGrp="1"/>
          </p:cNvGraphicFramePr>
          <p:nvPr>
            <p:extLst>
              <p:ext uri="{D42A27DB-BD31-4B8C-83A1-F6EECF244321}">
                <p14:modId xmlns:p14="http://schemas.microsoft.com/office/powerpoint/2010/main" val="2016203670"/>
              </p:ext>
            </p:extLst>
          </p:nvPr>
        </p:nvGraphicFramePr>
        <p:xfrm>
          <a:off x="30057327" y="16865126"/>
          <a:ext cx="12645644" cy="3979156"/>
        </p:xfrm>
        <a:graphic>
          <a:graphicData uri="http://schemas.openxmlformats.org/drawingml/2006/table">
            <a:tbl>
              <a:tblPr firstRow="1">
                <a:tableStyleId>{9D7B26C5-4107-4FEC-AEDC-1716B250A1EF}</a:tableStyleId>
              </a:tblPr>
              <a:tblGrid>
                <a:gridCol w="1016000">
                  <a:extLst>
                    <a:ext uri="{9D8B030D-6E8A-4147-A177-3AD203B41FA5}">
                      <a16:colId xmlns:a16="http://schemas.microsoft.com/office/drawing/2014/main" val="4214011463"/>
                    </a:ext>
                  </a:extLst>
                </a:gridCol>
                <a:gridCol w="1016000">
                  <a:extLst>
                    <a:ext uri="{9D8B030D-6E8A-4147-A177-3AD203B41FA5}">
                      <a16:colId xmlns:a16="http://schemas.microsoft.com/office/drawing/2014/main" val="1531344168"/>
                    </a:ext>
                  </a:extLst>
                </a:gridCol>
                <a:gridCol w="1113028">
                  <a:extLst>
                    <a:ext uri="{9D8B030D-6E8A-4147-A177-3AD203B41FA5}">
                      <a16:colId xmlns:a16="http://schemas.microsoft.com/office/drawing/2014/main" val="3436712659"/>
                    </a:ext>
                  </a:extLst>
                </a:gridCol>
                <a:gridCol w="1159065">
                  <a:extLst>
                    <a:ext uri="{9D8B030D-6E8A-4147-A177-3AD203B41FA5}">
                      <a16:colId xmlns:a16="http://schemas.microsoft.com/office/drawing/2014/main" val="1544391184"/>
                    </a:ext>
                  </a:extLst>
                </a:gridCol>
                <a:gridCol w="1113028">
                  <a:extLst>
                    <a:ext uri="{9D8B030D-6E8A-4147-A177-3AD203B41FA5}">
                      <a16:colId xmlns:a16="http://schemas.microsoft.com/office/drawing/2014/main" val="2626204901"/>
                    </a:ext>
                  </a:extLst>
                </a:gridCol>
                <a:gridCol w="1113028">
                  <a:extLst>
                    <a:ext uri="{9D8B030D-6E8A-4147-A177-3AD203B41FA5}">
                      <a16:colId xmlns:a16="http://schemas.microsoft.com/office/drawing/2014/main" val="3804253310"/>
                    </a:ext>
                  </a:extLst>
                </a:gridCol>
                <a:gridCol w="986219">
                  <a:extLst>
                    <a:ext uri="{9D8B030D-6E8A-4147-A177-3AD203B41FA5}">
                      <a16:colId xmlns:a16="http://schemas.microsoft.com/office/drawing/2014/main" val="1119677108"/>
                    </a:ext>
                  </a:extLst>
                </a:gridCol>
                <a:gridCol w="1040638">
                  <a:extLst>
                    <a:ext uri="{9D8B030D-6E8A-4147-A177-3AD203B41FA5}">
                      <a16:colId xmlns:a16="http://schemas.microsoft.com/office/drawing/2014/main" val="1983451422"/>
                    </a:ext>
                  </a:extLst>
                </a:gridCol>
                <a:gridCol w="1040638">
                  <a:extLst>
                    <a:ext uri="{9D8B030D-6E8A-4147-A177-3AD203B41FA5}">
                      <a16:colId xmlns:a16="http://schemas.microsoft.com/office/drawing/2014/main" val="973487269"/>
                    </a:ext>
                  </a:extLst>
                </a:gridCol>
                <a:gridCol w="1016000">
                  <a:extLst>
                    <a:ext uri="{9D8B030D-6E8A-4147-A177-3AD203B41FA5}">
                      <a16:colId xmlns:a16="http://schemas.microsoft.com/office/drawing/2014/main" val="1792142872"/>
                    </a:ext>
                  </a:extLst>
                </a:gridCol>
                <a:gridCol w="1016000">
                  <a:extLst>
                    <a:ext uri="{9D8B030D-6E8A-4147-A177-3AD203B41FA5}">
                      <a16:colId xmlns:a16="http://schemas.microsoft.com/office/drawing/2014/main" val="446044587"/>
                    </a:ext>
                  </a:extLst>
                </a:gridCol>
                <a:gridCol w="1016000">
                  <a:extLst>
                    <a:ext uri="{9D8B030D-6E8A-4147-A177-3AD203B41FA5}">
                      <a16:colId xmlns:a16="http://schemas.microsoft.com/office/drawing/2014/main" val="1858305489"/>
                    </a:ext>
                  </a:extLst>
                </a:gridCol>
              </a:tblGrid>
              <a:tr h="609846">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Site</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Site Size</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V1(Rate)</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V2(Rate)</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V3(Rate)</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V4(Rate)</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V5(Rate)</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V6(Rate)</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V7(Rate)</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V8(Rate)</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V9</a:t>
                      </a:r>
                      <a:r>
                        <a:rPr lang="en-US" sz="1400" u="none" strike="noStrike" baseline="0" dirty="0">
                          <a:effectLst/>
                          <a:latin typeface="Times New Roman" panose="02020603050405020304" pitchFamily="18" charset="0"/>
                          <a:cs typeface="Times New Roman" panose="02020603050405020304" pitchFamily="18" charset="0"/>
                        </a:rPr>
                        <a:t> </a:t>
                      </a:r>
                      <a:r>
                        <a:rPr lang="en-US" sz="1400" u="none" strike="noStrike" dirty="0">
                          <a:effectLst/>
                          <a:latin typeface="Times New Roman" panose="02020603050405020304" pitchFamily="18" charset="0"/>
                          <a:cs typeface="Times New Roman" panose="02020603050405020304" pitchFamily="18" charset="0"/>
                        </a:rPr>
                        <a:t>Mean</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Ranking</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2149353075"/>
                  </a:ext>
                </a:extLst>
              </a:tr>
              <a:tr h="336931">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7</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179</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138(77.1%)</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6(3.4%)</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0(0%)</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5(2.8%)</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173(96.6%)</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8(4.5%)</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8(4.5%)</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13(7.3%)</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82.03</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1</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961267884"/>
                  </a:ext>
                </a:extLst>
              </a:tr>
              <a:tr h="336931">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13</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84</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53(63.1%)</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8(9.5%)</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0(0%)</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4(4.8%)</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81(96.4%)</a:t>
                      </a:r>
                      <a:endParaRPr lang="en-US" sz="1400" b="0" i="0" u="none" strike="noStrike">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3(3.6%)</a:t>
                      </a:r>
                      <a:endParaRPr lang="en-US" sz="1400" b="0" i="0" u="none" strike="noStrike">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0(0%)</a:t>
                      </a:r>
                      <a:endParaRPr lang="en-US" sz="1400" b="0" i="0" u="none" strike="noStrike">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11(13.1%)</a:t>
                      </a:r>
                      <a:endParaRPr lang="en-US" sz="1400" b="0" i="0" u="none" strike="noStrike">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58.97</a:t>
                      </a:r>
                      <a:endParaRPr lang="en-US" sz="1400" b="0" i="0" u="none" strike="noStrike">
                        <a:effectLst/>
                        <a:latin typeface="Times New Roman" panose="02020603050405020304" pitchFamily="18" charset="0"/>
                        <a:cs typeface="Times New Roman" panose="02020603050405020304" pitchFamily="18" charset="0"/>
                      </a:endParaRPr>
                    </a:p>
                  </a:txBody>
                  <a:tcPr marL="45720" marR="45720" anchor="ctr">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2</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716894892"/>
                  </a:ext>
                </a:extLst>
              </a:tr>
              <a:tr h="336931">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8</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129</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19(14.7%)</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2(1.6%)</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0(0%)</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10(7.8%)</a:t>
                      </a:r>
                      <a:endParaRPr lang="en-US" sz="1400" b="0" i="0" u="none" strike="noStrike">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55(42.6%)</a:t>
                      </a:r>
                      <a:endParaRPr lang="en-US" sz="1400" b="0" i="0" u="none" strike="noStrike">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73(56.6%)</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0(0%)</a:t>
                      </a:r>
                      <a:endParaRPr lang="en-US" sz="1400" b="0" i="0" u="none" strike="noStrike">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6(4.7%)</a:t>
                      </a:r>
                      <a:endParaRPr lang="en-US" sz="1400" b="0" i="0" u="none" strike="noStrike">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26.67</a:t>
                      </a:r>
                      <a:endParaRPr lang="en-US" sz="1400" b="0" i="0" u="none" strike="noStrike">
                        <a:effectLst/>
                        <a:latin typeface="Times New Roman" panose="02020603050405020304" pitchFamily="18" charset="0"/>
                        <a:cs typeface="Times New Roman" panose="02020603050405020304" pitchFamily="18" charset="0"/>
                      </a:endParaRPr>
                    </a:p>
                  </a:txBody>
                  <a:tcPr marL="45720" marR="45720" anchor="ctr">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3</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2171342558"/>
                  </a:ext>
                </a:extLst>
              </a:tr>
              <a:tr h="336931">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3</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197</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27(13.7%)</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7(3.6%)</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8(4.1%)</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39(19.8%)</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104(52.8%)</a:t>
                      </a:r>
                      <a:endParaRPr lang="en-US" sz="1400" b="0" i="0" u="none" strike="noStrike">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71(36%)</a:t>
                      </a:r>
                      <a:endParaRPr lang="en-US" sz="1400" b="0" i="0" u="none" strike="noStrike">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1(0.5%)</a:t>
                      </a:r>
                      <a:endParaRPr lang="en-US" sz="1400" b="0" i="0" u="none" strike="noStrike">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8(4.1%)</a:t>
                      </a:r>
                      <a:endParaRPr lang="en-US" sz="1400" b="0" i="0" u="none" strike="noStrike">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34</a:t>
                      </a:r>
                      <a:endParaRPr lang="en-US" sz="1400" b="0" i="0" u="none" strike="noStrike">
                        <a:effectLst/>
                        <a:latin typeface="Times New Roman" panose="02020603050405020304" pitchFamily="18" charset="0"/>
                        <a:cs typeface="Times New Roman" panose="02020603050405020304" pitchFamily="18" charset="0"/>
                      </a:endParaRPr>
                    </a:p>
                  </a:txBody>
                  <a:tcPr marL="45720" marR="45720" anchor="ctr">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4</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746019891"/>
                  </a:ext>
                </a:extLst>
              </a:tr>
              <a:tr h="336931">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9</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92</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39(42.4%)</a:t>
                      </a:r>
                      <a:endParaRPr lang="en-US" sz="1400" b="0" i="0" u="none" strike="noStrike">
                        <a:effectLst/>
                        <a:latin typeface="Times New Roman" panose="02020603050405020304" pitchFamily="18" charset="0"/>
                        <a:cs typeface="Times New Roman" panose="02020603050405020304" pitchFamily="18" charset="0"/>
                      </a:endParaRPr>
                    </a:p>
                  </a:txBody>
                  <a:tcPr marL="45720" marR="45720" anchor="ctr">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6(6.5%)</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4(4.3%)</a:t>
                      </a:r>
                      <a:endParaRPr lang="en-US" sz="1400" b="0" i="0" u="none" strike="noStrike">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22(23.9%)</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58(63%)</a:t>
                      </a:r>
                      <a:endParaRPr lang="en-US" sz="1400" b="0" i="0" u="none" strike="noStrike">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10(10.9%)</a:t>
                      </a:r>
                      <a:endParaRPr lang="en-US" sz="1400" b="0" i="0" u="none" strike="noStrike">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0(0%)</a:t>
                      </a:r>
                      <a:endParaRPr lang="en-US" sz="1400" b="0" i="0" u="none" strike="noStrike">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7(7.6%)</a:t>
                      </a:r>
                      <a:endParaRPr lang="en-US" sz="1400" b="0" i="0" u="none" strike="noStrike">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27.39</a:t>
                      </a:r>
                      <a:endParaRPr lang="en-US" sz="1400" b="0" i="0" u="none" strike="noStrike">
                        <a:effectLst/>
                        <a:latin typeface="Times New Roman" panose="02020603050405020304" pitchFamily="18" charset="0"/>
                        <a:cs typeface="Times New Roman" panose="02020603050405020304" pitchFamily="18" charset="0"/>
                      </a:endParaRPr>
                    </a:p>
                  </a:txBody>
                  <a:tcPr marL="45720" marR="45720" anchor="ctr">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5</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2535042399"/>
                  </a:ext>
                </a:extLst>
              </a:tr>
              <a:tr h="336931">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5</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108</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58(53.7%)</a:t>
                      </a:r>
                      <a:endParaRPr lang="en-US" sz="1400" b="0" i="0" u="none" strike="noStrike">
                        <a:effectLst/>
                        <a:latin typeface="Times New Roman" panose="02020603050405020304" pitchFamily="18" charset="0"/>
                        <a:cs typeface="Times New Roman" panose="02020603050405020304" pitchFamily="18" charset="0"/>
                      </a:endParaRPr>
                    </a:p>
                  </a:txBody>
                  <a:tcPr marL="45720" marR="45720" anchor="ctr">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5(4.6%)</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1(0.9%)</a:t>
                      </a:r>
                      <a:endParaRPr lang="en-US" sz="1400" b="0" i="0" u="none" strike="noStrike">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15(13.9%)</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59(54.6%)</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44(40.7%)</a:t>
                      </a:r>
                      <a:endParaRPr lang="en-US" sz="1400" b="0" i="0" u="none" strike="noStrike">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1(0.9%)</a:t>
                      </a:r>
                      <a:endParaRPr lang="en-US" sz="1400" b="0" i="0" u="none" strike="noStrike">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3(2.8%)</a:t>
                      </a:r>
                      <a:endParaRPr lang="en-US" sz="1400" b="0" i="0" u="none" strike="noStrike">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38.91</a:t>
                      </a:r>
                      <a:endParaRPr lang="en-US" sz="1400" b="0" i="0" u="none" strike="noStrike">
                        <a:effectLst/>
                        <a:latin typeface="Times New Roman" panose="02020603050405020304" pitchFamily="18" charset="0"/>
                        <a:cs typeface="Times New Roman" panose="02020603050405020304" pitchFamily="18" charset="0"/>
                      </a:endParaRPr>
                    </a:p>
                  </a:txBody>
                  <a:tcPr marL="45720" marR="45720" anchor="ctr">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6</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711047124"/>
                  </a:ext>
                </a:extLst>
              </a:tr>
              <a:tr h="336931">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10</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235</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56(23.8%)</a:t>
                      </a:r>
                      <a:endParaRPr lang="en-US" sz="1400" b="0" i="0" u="none" strike="noStrike">
                        <a:effectLst/>
                        <a:latin typeface="Times New Roman" panose="02020603050405020304" pitchFamily="18" charset="0"/>
                        <a:cs typeface="Times New Roman" panose="02020603050405020304" pitchFamily="18" charset="0"/>
                      </a:endParaRPr>
                    </a:p>
                  </a:txBody>
                  <a:tcPr marL="45720" marR="45720" anchor="ctr">
                    <a:lnL w="12700" cap="flat" cmpd="sng" algn="ctr">
                      <a:solidFill>
                        <a:schemeClr val="tx1"/>
                      </a:solidFill>
                      <a:prstDash val="solid"/>
                      <a:round/>
                      <a:headEnd type="none" w="med" len="med"/>
                      <a:tailEnd type="none" w="med" len="med"/>
                    </a:lnL>
                  </a:tcP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7(3%)</a:t>
                      </a:r>
                      <a:endParaRPr lang="en-US" sz="1400" b="0" i="0" u="none" strike="noStrike">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2(0.9%)</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20(8.5%)</a:t>
                      </a:r>
                      <a:endParaRPr lang="en-US" sz="1400" b="0" i="0" u="none" strike="noStrike">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116(49.4%)</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103(43.8%)</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0(0%)</a:t>
                      </a:r>
                      <a:endParaRPr lang="en-US" sz="1400" b="0" i="0" u="none" strike="noStrike">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10(4.3%)</a:t>
                      </a:r>
                      <a:endParaRPr lang="en-US" sz="1400" b="0" i="0" u="none" strike="noStrike">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22.75</a:t>
                      </a:r>
                      <a:endParaRPr lang="en-US" sz="1400" b="0" i="0" u="none" strike="noStrike">
                        <a:effectLst/>
                        <a:latin typeface="Times New Roman" panose="02020603050405020304" pitchFamily="18" charset="0"/>
                        <a:cs typeface="Times New Roman" panose="02020603050405020304" pitchFamily="18" charset="0"/>
                      </a:endParaRPr>
                    </a:p>
                  </a:txBody>
                  <a:tcPr marL="45720" marR="45720" anchor="ctr">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7</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4033647"/>
                  </a:ext>
                </a:extLst>
              </a:tr>
              <a:tr h="336931">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4</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203</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36(17.7%)</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lnL w="12700" cap="flat" cmpd="sng" algn="ctr">
                      <a:solidFill>
                        <a:schemeClr val="tx1"/>
                      </a:solidFill>
                      <a:prstDash val="solid"/>
                      <a:round/>
                      <a:headEnd type="none" w="med" len="med"/>
                      <a:tailEnd type="none" w="med" len="med"/>
                    </a:lnL>
                  </a:tcP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7(3.4%)</a:t>
                      </a:r>
                      <a:endParaRPr lang="en-US" sz="1400" b="0" i="0" u="none" strike="noStrike">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5(2.5%)</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25(12.3%)</a:t>
                      </a:r>
                      <a:endParaRPr lang="en-US" sz="1400" b="0" i="0" u="none" strike="noStrike">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100(49.3%)</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83(40.9%)</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0(0%)</a:t>
                      </a:r>
                      <a:endParaRPr lang="en-US" sz="1400" b="0" i="0" u="none" strike="noStrike">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13(6.4%)</a:t>
                      </a:r>
                      <a:endParaRPr lang="en-US" sz="1400" b="0" i="0" u="none" strike="noStrike">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32.54</a:t>
                      </a:r>
                      <a:endParaRPr lang="en-US" sz="1400" b="0" i="0" u="none" strike="noStrike">
                        <a:effectLst/>
                        <a:latin typeface="Times New Roman" panose="02020603050405020304" pitchFamily="18" charset="0"/>
                        <a:cs typeface="Times New Roman" panose="02020603050405020304" pitchFamily="18" charset="0"/>
                      </a:endParaRPr>
                    </a:p>
                  </a:txBody>
                  <a:tcPr marL="45720" marR="45720" anchor="ctr">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8</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3051729610"/>
                  </a:ext>
                </a:extLst>
              </a:tr>
              <a:tr h="336931">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2</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56</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30(53.6%)</a:t>
                      </a:r>
                      <a:endParaRPr lang="en-US" sz="1400" b="0" i="0" u="none" strike="noStrike">
                        <a:effectLst/>
                        <a:latin typeface="Times New Roman" panose="02020603050405020304" pitchFamily="18" charset="0"/>
                        <a:cs typeface="Times New Roman" panose="02020603050405020304" pitchFamily="18" charset="0"/>
                      </a:endParaRPr>
                    </a:p>
                  </a:txBody>
                  <a:tcPr marL="45720" marR="45720" anchor="ctr">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3(5.4%)</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0(0%)</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1(1.8%)</a:t>
                      </a:r>
                      <a:endParaRPr lang="en-US" sz="1400" b="0" i="0" u="none" strike="noStrike">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39(69.6%)</a:t>
                      </a:r>
                      <a:endParaRPr lang="en-US" sz="1400" b="0" i="0" u="none" strike="noStrike">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16(28.6%)</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1(1.8%)</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0(0%)</a:t>
                      </a:r>
                      <a:endParaRPr lang="en-US" sz="1400" b="0" i="0" u="none" strike="noStrike">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20.13</a:t>
                      </a:r>
                      <a:endParaRPr lang="en-US" sz="1400" b="0" i="0" u="none" strike="noStrike">
                        <a:effectLst/>
                        <a:latin typeface="Times New Roman" panose="02020603050405020304" pitchFamily="18" charset="0"/>
                        <a:cs typeface="Times New Roman" panose="02020603050405020304" pitchFamily="18" charset="0"/>
                      </a:endParaRPr>
                    </a:p>
                  </a:txBody>
                  <a:tcPr marL="45720" marR="45720" anchor="ctr">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9</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2332173527"/>
                  </a:ext>
                </a:extLst>
              </a:tr>
              <a:tr h="336931">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15</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21</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5(23.8%)</a:t>
                      </a:r>
                      <a:endParaRPr lang="en-US" sz="1400" b="0" i="0" u="none" strike="noStrike">
                        <a:effectLst/>
                        <a:latin typeface="Times New Roman" panose="02020603050405020304" pitchFamily="18" charset="0"/>
                        <a:cs typeface="Times New Roman" panose="02020603050405020304" pitchFamily="18" charset="0"/>
                      </a:endParaRPr>
                    </a:p>
                  </a:txBody>
                  <a:tcPr marL="45720" marR="45720" anchor="ctr">
                    <a:lnL w="12700" cap="flat" cmpd="sng" algn="ctr">
                      <a:solidFill>
                        <a:schemeClr val="tx1"/>
                      </a:solidFill>
                      <a:prstDash val="solid"/>
                      <a:round/>
                      <a:headEnd type="none" w="med" len="med"/>
                      <a:tailEnd type="none" w="med" len="med"/>
                    </a:lnL>
                  </a:tcPr>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0(0%)</a:t>
                      </a:r>
                      <a:endParaRPr lang="en-US" sz="1400" b="0" i="0" u="none" strike="noStrike">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2(9.5%)</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3(14.3%)</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14(66.7%)</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2(9.5%)</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0(0%)</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1(4.8%)</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21.97</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10</a:t>
                      </a:r>
                      <a:endParaRPr lang="en-US" sz="1400" b="0" i="0" u="none" strike="noStrike" dirty="0">
                        <a:effectLst/>
                        <a:latin typeface="Times New Roman" panose="02020603050405020304" pitchFamily="18" charset="0"/>
                        <a:cs typeface="Times New Roman" panose="02020603050405020304" pitchFamily="18" charset="0"/>
                      </a:endParaRPr>
                    </a:p>
                  </a:txBody>
                  <a:tcPr marL="45720" marR="45720" anchor="ctr">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4113551700"/>
                  </a:ext>
                </a:extLst>
              </a:tr>
            </a:tbl>
          </a:graphicData>
        </a:graphic>
      </p:graphicFrame>
      <p:sp>
        <p:nvSpPr>
          <p:cNvPr id="72" name="Text Box 417"/>
          <p:cNvSpPr txBox="1">
            <a:spLocks noChangeArrowheads="1"/>
          </p:cNvSpPr>
          <p:nvPr/>
        </p:nvSpPr>
        <p:spPr bwMode="auto">
          <a:xfrm>
            <a:off x="29340242" y="21757528"/>
            <a:ext cx="13554611" cy="6461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267" tIns="45624" rIns="91267" bIns="45624">
            <a:spAutoFit/>
          </a:bodyPr>
          <a:lstStyle>
            <a:lvl1pPr eaLnBrk="0" hangingPunct="0">
              <a:spcBef>
                <a:spcPct val="20000"/>
              </a:spcBef>
              <a:buChar char="•"/>
              <a:defRPr sz="2900">
                <a:solidFill>
                  <a:schemeClr val="tx1"/>
                </a:solidFill>
                <a:latin typeface="Arial" charset="0"/>
              </a:defRPr>
            </a:lvl1pPr>
            <a:lvl2pPr marL="742950" indent="-285750" eaLnBrk="0" hangingPunct="0">
              <a:spcBef>
                <a:spcPct val="20000"/>
              </a:spcBef>
              <a:buChar char="–"/>
              <a:defRPr sz="29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900">
                <a:solidFill>
                  <a:schemeClr val="tx1"/>
                </a:solidFill>
                <a:latin typeface="Arial" charset="0"/>
              </a:defRPr>
            </a:lvl4pPr>
            <a:lvl5pPr marL="2057400" indent="-228600" eaLnBrk="0" hangingPunct="0">
              <a:spcBef>
                <a:spcPct val="20000"/>
              </a:spcBef>
              <a:buChar char="»"/>
              <a:defRPr sz="1900">
                <a:solidFill>
                  <a:schemeClr val="tx1"/>
                </a:solidFill>
                <a:latin typeface="Arial" charset="0"/>
              </a:defRPr>
            </a:lvl5pPr>
            <a:lvl6pPr marL="2514600" indent="-228600" eaLnBrk="0" fontAlgn="base" hangingPunct="0">
              <a:spcBef>
                <a:spcPct val="20000"/>
              </a:spcBef>
              <a:spcAft>
                <a:spcPct val="0"/>
              </a:spcAft>
              <a:buChar char="»"/>
              <a:defRPr sz="1900">
                <a:solidFill>
                  <a:schemeClr val="tx1"/>
                </a:solidFill>
                <a:latin typeface="Arial" charset="0"/>
              </a:defRPr>
            </a:lvl6pPr>
            <a:lvl7pPr marL="2971800" indent="-228600" eaLnBrk="0" fontAlgn="base" hangingPunct="0">
              <a:spcBef>
                <a:spcPct val="20000"/>
              </a:spcBef>
              <a:spcAft>
                <a:spcPct val="0"/>
              </a:spcAft>
              <a:buChar char="»"/>
              <a:defRPr sz="1900">
                <a:solidFill>
                  <a:schemeClr val="tx1"/>
                </a:solidFill>
                <a:latin typeface="Arial" charset="0"/>
              </a:defRPr>
            </a:lvl7pPr>
            <a:lvl8pPr marL="3429000" indent="-228600" eaLnBrk="0" fontAlgn="base" hangingPunct="0">
              <a:spcBef>
                <a:spcPct val="20000"/>
              </a:spcBef>
              <a:spcAft>
                <a:spcPct val="0"/>
              </a:spcAft>
              <a:buChar char="»"/>
              <a:defRPr sz="1900">
                <a:solidFill>
                  <a:schemeClr val="tx1"/>
                </a:solidFill>
                <a:latin typeface="Arial" charset="0"/>
              </a:defRPr>
            </a:lvl8pPr>
            <a:lvl9pPr marL="3886200" indent="-228600" eaLnBrk="0" fontAlgn="base" hangingPunct="0">
              <a:spcBef>
                <a:spcPct val="20000"/>
              </a:spcBef>
              <a:spcAft>
                <a:spcPct val="0"/>
              </a:spcAft>
              <a:buChar char="»"/>
              <a:defRPr sz="1900">
                <a:solidFill>
                  <a:schemeClr val="tx1"/>
                </a:solidFill>
                <a:latin typeface="Arial" charset="0"/>
              </a:defRPr>
            </a:lvl9pPr>
          </a:lstStyle>
          <a:p>
            <a:pPr algn="ctr">
              <a:spcBef>
                <a:spcPct val="50000"/>
              </a:spcBef>
              <a:buFontTx/>
              <a:buNone/>
            </a:pPr>
            <a:r>
              <a:rPr lang="en-US" altLang="en-US" sz="3600" b="1" dirty="0">
                <a:solidFill>
                  <a:srgbClr val="F8F8F8"/>
                </a:solidFill>
                <a:latin typeface="Times New Roman" panose="02020603050405020304" pitchFamily="18" charset="0"/>
                <a:cs typeface="Times New Roman" panose="02020603050405020304" pitchFamily="18" charset="0"/>
              </a:rPr>
              <a:t>Discussion</a:t>
            </a:r>
          </a:p>
        </p:txBody>
      </p:sp>
      <p:sp>
        <p:nvSpPr>
          <p:cNvPr id="73" name="Text Box 417"/>
          <p:cNvSpPr txBox="1">
            <a:spLocks noChangeArrowheads="1"/>
          </p:cNvSpPr>
          <p:nvPr/>
        </p:nvSpPr>
        <p:spPr bwMode="auto">
          <a:xfrm>
            <a:off x="29337256" y="27831412"/>
            <a:ext cx="13554611" cy="6461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267" tIns="45624" rIns="91267" bIns="45624">
            <a:spAutoFit/>
          </a:bodyPr>
          <a:lstStyle>
            <a:lvl1pPr eaLnBrk="0" hangingPunct="0">
              <a:spcBef>
                <a:spcPct val="20000"/>
              </a:spcBef>
              <a:buChar char="•"/>
              <a:defRPr sz="2900">
                <a:solidFill>
                  <a:schemeClr val="tx1"/>
                </a:solidFill>
                <a:latin typeface="Arial" charset="0"/>
              </a:defRPr>
            </a:lvl1pPr>
            <a:lvl2pPr marL="742950" indent="-285750" eaLnBrk="0" hangingPunct="0">
              <a:spcBef>
                <a:spcPct val="20000"/>
              </a:spcBef>
              <a:buChar char="–"/>
              <a:defRPr sz="29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900">
                <a:solidFill>
                  <a:schemeClr val="tx1"/>
                </a:solidFill>
                <a:latin typeface="Arial" charset="0"/>
              </a:defRPr>
            </a:lvl4pPr>
            <a:lvl5pPr marL="2057400" indent="-228600" eaLnBrk="0" hangingPunct="0">
              <a:spcBef>
                <a:spcPct val="20000"/>
              </a:spcBef>
              <a:buChar char="»"/>
              <a:defRPr sz="1900">
                <a:solidFill>
                  <a:schemeClr val="tx1"/>
                </a:solidFill>
                <a:latin typeface="Arial" charset="0"/>
              </a:defRPr>
            </a:lvl5pPr>
            <a:lvl6pPr marL="2514600" indent="-228600" eaLnBrk="0" fontAlgn="base" hangingPunct="0">
              <a:spcBef>
                <a:spcPct val="20000"/>
              </a:spcBef>
              <a:spcAft>
                <a:spcPct val="0"/>
              </a:spcAft>
              <a:buChar char="»"/>
              <a:defRPr sz="1900">
                <a:solidFill>
                  <a:schemeClr val="tx1"/>
                </a:solidFill>
                <a:latin typeface="Arial" charset="0"/>
              </a:defRPr>
            </a:lvl6pPr>
            <a:lvl7pPr marL="2971800" indent="-228600" eaLnBrk="0" fontAlgn="base" hangingPunct="0">
              <a:spcBef>
                <a:spcPct val="20000"/>
              </a:spcBef>
              <a:spcAft>
                <a:spcPct val="0"/>
              </a:spcAft>
              <a:buChar char="»"/>
              <a:defRPr sz="1900">
                <a:solidFill>
                  <a:schemeClr val="tx1"/>
                </a:solidFill>
                <a:latin typeface="Arial" charset="0"/>
              </a:defRPr>
            </a:lvl7pPr>
            <a:lvl8pPr marL="3429000" indent="-228600" eaLnBrk="0" fontAlgn="base" hangingPunct="0">
              <a:spcBef>
                <a:spcPct val="20000"/>
              </a:spcBef>
              <a:spcAft>
                <a:spcPct val="0"/>
              </a:spcAft>
              <a:buChar char="»"/>
              <a:defRPr sz="1900">
                <a:solidFill>
                  <a:schemeClr val="tx1"/>
                </a:solidFill>
                <a:latin typeface="Arial" charset="0"/>
              </a:defRPr>
            </a:lvl8pPr>
            <a:lvl9pPr marL="3886200" indent="-228600" eaLnBrk="0" fontAlgn="base" hangingPunct="0">
              <a:spcBef>
                <a:spcPct val="20000"/>
              </a:spcBef>
              <a:spcAft>
                <a:spcPct val="0"/>
              </a:spcAft>
              <a:buChar char="»"/>
              <a:defRPr sz="1900">
                <a:solidFill>
                  <a:schemeClr val="tx1"/>
                </a:solidFill>
                <a:latin typeface="Arial" charset="0"/>
              </a:defRPr>
            </a:lvl9pPr>
          </a:lstStyle>
          <a:p>
            <a:pPr algn="ctr">
              <a:spcBef>
                <a:spcPct val="50000"/>
              </a:spcBef>
              <a:buFontTx/>
              <a:buNone/>
            </a:pPr>
            <a:r>
              <a:rPr lang="en-US" altLang="en-US" sz="3600" b="1" dirty="0">
                <a:solidFill>
                  <a:srgbClr val="F8F8F8"/>
                </a:solidFill>
                <a:latin typeface="Times New Roman" panose="02020603050405020304" pitchFamily="18" charset="0"/>
                <a:cs typeface="Times New Roman" panose="02020603050405020304" pitchFamily="18" charset="0"/>
              </a:rPr>
              <a:t>References</a:t>
            </a:r>
          </a:p>
        </p:txBody>
      </p:sp>
      <p:sp>
        <p:nvSpPr>
          <p:cNvPr id="17" name="TextBox 16"/>
          <p:cNvSpPr txBox="1"/>
          <p:nvPr/>
        </p:nvSpPr>
        <p:spPr>
          <a:xfrm>
            <a:off x="29586809" y="28557709"/>
            <a:ext cx="13181798" cy="1631216"/>
          </a:xfrm>
          <a:prstGeom prst="rect">
            <a:avLst/>
          </a:prstGeom>
          <a:noFill/>
        </p:spPr>
        <p:txBody>
          <a:bodyPr wrap="square" rtlCol="0">
            <a:spAutoFit/>
          </a:bodyPr>
          <a:lstStyle/>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Huang, L., J. Zalkikar, and R.C. Tiwari, </a:t>
            </a:r>
            <a:r>
              <a:rPr lang="en-US" sz="2000" i="1" dirty="0">
                <a:latin typeface="Times New Roman" panose="02020603050405020304" pitchFamily="18" charset="0"/>
                <a:cs typeface="Times New Roman" panose="02020603050405020304" pitchFamily="18" charset="0"/>
              </a:rPr>
              <a:t>A likelihood ratio test based method for signal detection with application to FDA’s drug safety data.</a:t>
            </a:r>
            <a:r>
              <a:rPr lang="en-US" sz="2000" dirty="0">
                <a:latin typeface="Times New Roman" panose="02020603050405020304" pitchFamily="18" charset="0"/>
                <a:cs typeface="Times New Roman" panose="02020603050405020304" pitchFamily="18" charset="0"/>
              </a:rPr>
              <a:t> Journal of the American Statistical Association, 2011. </a:t>
            </a:r>
            <a:r>
              <a:rPr lang="en-US" sz="2000" b="1" dirty="0">
                <a:latin typeface="Times New Roman" panose="02020603050405020304" pitchFamily="18" charset="0"/>
                <a:cs typeface="Times New Roman" panose="02020603050405020304" pitchFamily="18" charset="0"/>
              </a:rPr>
              <a:t>106</a:t>
            </a:r>
            <a:r>
              <a:rPr lang="en-US" sz="2000" dirty="0">
                <a:latin typeface="Times New Roman" panose="02020603050405020304" pitchFamily="18" charset="0"/>
                <a:cs typeface="Times New Roman" panose="02020603050405020304" pitchFamily="18" charset="0"/>
              </a:rPr>
              <a:t>(496): p. 1230-1241.</a:t>
            </a:r>
          </a:p>
          <a:p>
            <a:pPr marL="457200" indent="-457200">
              <a:buFont typeface="+mj-lt"/>
              <a:buAutoNum type="arabicPeriod"/>
            </a:pPr>
            <a:r>
              <a:rPr lang="en-US" sz="2000" dirty="0" err="1">
                <a:latin typeface="Times New Roman" panose="02020603050405020304" pitchFamily="18" charset="0"/>
                <a:cs typeface="Times New Roman" panose="02020603050405020304" pitchFamily="18" charset="0"/>
              </a:rPr>
              <a:t>Desmet</a:t>
            </a:r>
            <a:r>
              <a:rPr lang="en-US" sz="2000" dirty="0">
                <a:latin typeface="Times New Roman" panose="02020603050405020304" pitchFamily="18" charset="0"/>
                <a:cs typeface="Times New Roman" panose="02020603050405020304" pitchFamily="18" charset="0"/>
              </a:rPr>
              <a:t>, L., et al., </a:t>
            </a:r>
            <a:r>
              <a:rPr lang="en-US" sz="2000" i="1" dirty="0">
                <a:latin typeface="Times New Roman" panose="02020603050405020304" pitchFamily="18" charset="0"/>
                <a:cs typeface="Times New Roman" panose="02020603050405020304" pitchFamily="18" charset="0"/>
              </a:rPr>
              <a:t>Linear mixed</a:t>
            </a:r>
            <a:r>
              <a:rPr lang="en-US" altLang="zh-CN" sz="2000" i="1"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effects models for central statistical monitoring of multicenter clinical trials.</a:t>
            </a:r>
            <a:r>
              <a:rPr lang="en-US" sz="2000" dirty="0">
                <a:latin typeface="Times New Roman" panose="02020603050405020304" pitchFamily="18" charset="0"/>
                <a:cs typeface="Times New Roman" panose="02020603050405020304" pitchFamily="18" charset="0"/>
              </a:rPr>
              <a:t> Statistics in medicine, 2014. </a:t>
            </a:r>
            <a:r>
              <a:rPr lang="en-US" sz="2000" b="1" dirty="0">
                <a:latin typeface="Times New Roman" panose="02020603050405020304" pitchFamily="18" charset="0"/>
                <a:cs typeface="Times New Roman" panose="02020603050405020304" pitchFamily="18" charset="0"/>
              </a:rPr>
              <a:t>33</a:t>
            </a:r>
            <a:r>
              <a:rPr lang="en-US" sz="2000" dirty="0">
                <a:latin typeface="Times New Roman" panose="02020603050405020304" pitchFamily="18" charset="0"/>
                <a:cs typeface="Times New Roman" panose="02020603050405020304" pitchFamily="18" charset="0"/>
              </a:rPr>
              <a:t>(30): p. 5265-5279.</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Fisher, R.A., </a:t>
            </a:r>
            <a:r>
              <a:rPr lang="en-US" sz="2000" i="1" dirty="0">
                <a:latin typeface="Times New Roman" panose="02020603050405020304" pitchFamily="18" charset="0"/>
                <a:cs typeface="Times New Roman" panose="02020603050405020304" pitchFamily="18" charset="0"/>
              </a:rPr>
              <a:t>Statistical methods for research workers</a:t>
            </a:r>
            <a:r>
              <a:rPr lang="en-US" sz="2000" dirty="0">
                <a:latin typeface="Times New Roman" panose="02020603050405020304" pitchFamily="18" charset="0"/>
                <a:cs typeface="Times New Roman" panose="02020603050405020304" pitchFamily="18" charset="0"/>
              </a:rPr>
              <a:t>. 1925: Genesis Publishing </a:t>
            </a:r>
            <a:r>
              <a:rPr lang="en-US" sz="2000" dirty="0" err="1">
                <a:latin typeface="Times New Roman" panose="02020603050405020304" pitchFamily="18" charset="0"/>
                <a:cs typeface="Times New Roman" panose="02020603050405020304" pitchFamily="18" charset="0"/>
              </a:rPr>
              <a:t>Pvt</a:t>
            </a:r>
            <a:r>
              <a:rPr lang="en-US" sz="2000" dirty="0">
                <a:latin typeface="Times New Roman" panose="02020603050405020304" pitchFamily="18" charset="0"/>
                <a:cs typeface="Times New Roman" panose="02020603050405020304" pitchFamily="18" charset="0"/>
              </a:rPr>
              <a:t> Ltd.</a:t>
            </a:r>
          </a:p>
        </p:txBody>
      </p:sp>
      <p:sp>
        <p:nvSpPr>
          <p:cNvPr id="18" name="Rectangle 17"/>
          <p:cNvSpPr/>
          <p:nvPr/>
        </p:nvSpPr>
        <p:spPr>
          <a:xfrm>
            <a:off x="1174383" y="6726244"/>
            <a:ext cx="10576291" cy="14373165"/>
          </a:xfrm>
          <a:prstGeom prst="rect">
            <a:avLst/>
          </a:prstGeom>
        </p:spPr>
        <p:txBody>
          <a:bodyPr wrap="square">
            <a:spAutoFit/>
          </a:bodyPr>
          <a:lstStyle/>
          <a:p>
            <a:pPr marL="457200" indent="-457200" algn="just">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It is important to inspect the study sites that seem different compared with other sites in clinical trials, and problems related to sites, for example, sites with unusually large number of protocol deviations or (non)serious events, etc.,  may be found worthy for site inspection or monitoring. </a:t>
            </a:r>
          </a:p>
          <a:p>
            <a:pPr marL="457200" indent="-457200" algn="just">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FDA conducts sites inspections and data audits through Bioresearch Monitoring (BIMO) program to ensure that the data submitted are of good quality and are not prone to any anomaly.  </a:t>
            </a:r>
          </a:p>
          <a:p>
            <a:pPr marL="457200" indent="-457200" algn="just">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Usually one cannot inspect all the sites in a study due to limited resources and one needs select a few sites for inspection. Current site inspection methods are ad-hoc; that is, they are based on manual check or eyeballing on descriptive site-statistics which is very difficult to do for many sites and variables. In addition, these methods lack sound statistical rigor. Therefore, scientific</a:t>
            </a:r>
            <a:r>
              <a:rPr lang="en-US" sz="3200" dirty="0">
                <a:solidFill>
                  <a:srgbClr val="FF0000"/>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tools are needed to help in selecting the sites that are aberrations for inspection. </a:t>
            </a:r>
          </a:p>
          <a:p>
            <a:pPr marL="457200" indent="-457200" algn="just">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We propose a technical</a:t>
            </a:r>
            <a:r>
              <a:rPr lang="en-US" sz="3200" dirty="0">
                <a:solidFill>
                  <a:srgbClr val="FF0000"/>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framework that includes statistical tests for each variable, and two novel statistical approaches, namely Fisher combination approach and likelihood ratio test (LRT) approach, to identify the sites that are different compared with other sites in a clinical trial. The proposed approaches</a:t>
            </a:r>
            <a:r>
              <a:rPr lang="en-US" sz="3200" dirty="0">
                <a:solidFill>
                  <a:srgbClr val="FF0000"/>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produce a ranking of the sites, and the sites that have small p-values are ranked  high, henceforth referred to as signals, and they may be selected for inspection. </a:t>
            </a:r>
          </a:p>
          <a:p>
            <a:pPr marL="457200" indent="-457200" algn="just">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The application of the framework is demonstrated through hypothetical data reflecting the data pattern observed in CDRH device premarket approval (PMA) submissions.</a:t>
            </a:r>
          </a:p>
        </p:txBody>
      </p:sp>
      <p:sp>
        <p:nvSpPr>
          <p:cNvPr id="74" name="TextBox 73"/>
          <p:cNvSpPr txBox="1"/>
          <p:nvPr/>
        </p:nvSpPr>
        <p:spPr bwMode="auto">
          <a:xfrm>
            <a:off x="29449947" y="6538634"/>
            <a:ext cx="7405453" cy="584775"/>
          </a:xfrm>
          <a:prstGeom prst="rect">
            <a:avLst/>
          </a:prstGeom>
          <a:noFill/>
          <a:ln w="9525">
            <a:noFill/>
            <a:miter lim="800000"/>
            <a:headEnd/>
            <a:tailEnd/>
          </a:ln>
        </p:spPr>
        <p:txBody>
          <a:bodyPr wrap="square" rtlCol="0">
            <a:spAutoFit/>
          </a:bodyPr>
          <a:lstStyle/>
          <a:p>
            <a:pPr marL="457200" indent="-457200">
              <a:spcBef>
                <a:spcPct val="50000"/>
              </a:spcBef>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P-value matrix and overall p-value scores</a:t>
            </a:r>
          </a:p>
        </p:txBody>
      </p:sp>
      <p:sp>
        <p:nvSpPr>
          <p:cNvPr id="75" name="TextBox 74"/>
          <p:cNvSpPr txBox="1"/>
          <p:nvPr/>
        </p:nvSpPr>
        <p:spPr bwMode="auto">
          <a:xfrm>
            <a:off x="29421811" y="16081497"/>
            <a:ext cx="9658238" cy="584775"/>
          </a:xfrm>
          <a:prstGeom prst="rect">
            <a:avLst/>
          </a:prstGeom>
          <a:noFill/>
          <a:ln w="9525">
            <a:noFill/>
            <a:miter lim="800000"/>
            <a:headEnd/>
            <a:tailEnd/>
          </a:ln>
        </p:spPr>
        <p:txBody>
          <a:bodyPr wrap="square" rtlCol="0">
            <a:spAutoFit/>
          </a:bodyPr>
          <a:lstStyle/>
          <a:p>
            <a:pPr marL="457200" indent="-457200">
              <a:spcBef>
                <a:spcPct val="50000"/>
              </a:spcBef>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Final report (top 10 sites)</a:t>
            </a:r>
          </a:p>
        </p:txBody>
      </p:sp>
      <p:sp>
        <p:nvSpPr>
          <p:cNvPr id="76" name="Rectangle 75"/>
          <p:cNvSpPr/>
          <p:nvPr/>
        </p:nvSpPr>
        <p:spPr>
          <a:xfrm>
            <a:off x="29951422" y="11768422"/>
            <a:ext cx="6420604" cy="307777"/>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Note: pvalue1 is from LRT approach and pvalue2 is from Fisher combination approach</a:t>
            </a:r>
          </a:p>
        </p:txBody>
      </p:sp>
      <p:sp>
        <p:nvSpPr>
          <p:cNvPr id="77" name="Rectangle 76"/>
          <p:cNvSpPr/>
          <p:nvPr/>
        </p:nvSpPr>
        <p:spPr>
          <a:xfrm>
            <a:off x="30869046" y="15683346"/>
            <a:ext cx="4767652" cy="307777"/>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Note:  y-axis is  for  pvalue2 from Fisher combination approach</a:t>
            </a:r>
          </a:p>
        </p:txBody>
      </p:sp>
      <p:sp>
        <p:nvSpPr>
          <p:cNvPr id="78" name="Rectangle 77"/>
          <p:cNvSpPr/>
          <p:nvPr/>
        </p:nvSpPr>
        <p:spPr>
          <a:xfrm>
            <a:off x="30026355" y="20909461"/>
            <a:ext cx="5547609" cy="307777"/>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Note: site ranking is based on pvalue2 from Fisher combination approach</a:t>
            </a:r>
          </a:p>
        </p:txBody>
      </p:sp>
      <p:sp>
        <p:nvSpPr>
          <p:cNvPr id="79" name="TextBox 78"/>
          <p:cNvSpPr txBox="1"/>
          <p:nvPr/>
        </p:nvSpPr>
        <p:spPr bwMode="auto">
          <a:xfrm>
            <a:off x="29449947" y="12330679"/>
            <a:ext cx="9658238" cy="584775"/>
          </a:xfrm>
          <a:prstGeom prst="rect">
            <a:avLst/>
          </a:prstGeom>
          <a:noFill/>
          <a:ln w="9525">
            <a:noFill/>
            <a:miter lim="800000"/>
            <a:headEnd/>
            <a:tailEnd/>
          </a:ln>
        </p:spPr>
        <p:txBody>
          <a:bodyPr wrap="square" rtlCol="0">
            <a:spAutoFit/>
          </a:bodyPr>
          <a:lstStyle/>
          <a:p>
            <a:pPr marL="457200" indent="-457200">
              <a:spcBef>
                <a:spcPct val="50000"/>
              </a:spcBef>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Visualization of site ranking by bubble plot </a:t>
            </a:r>
          </a:p>
        </p:txBody>
      </p:sp>
      <p:graphicFrame>
        <p:nvGraphicFramePr>
          <p:cNvPr id="195" name="Table 194"/>
          <p:cNvGraphicFramePr>
            <a:graphicFrameLocks noGrp="1"/>
          </p:cNvGraphicFramePr>
          <p:nvPr>
            <p:extLst>
              <p:ext uri="{D42A27DB-BD31-4B8C-83A1-F6EECF244321}">
                <p14:modId xmlns:p14="http://schemas.microsoft.com/office/powerpoint/2010/main" val="3361728754"/>
              </p:ext>
            </p:extLst>
          </p:nvPr>
        </p:nvGraphicFramePr>
        <p:xfrm>
          <a:off x="16592843" y="8663276"/>
          <a:ext cx="1751129" cy="975360"/>
        </p:xfrm>
        <a:graphic>
          <a:graphicData uri="http://schemas.openxmlformats.org/drawingml/2006/table">
            <a:tbl>
              <a:tblPr firstRow="1" bandRow="1"/>
              <a:tblGrid>
                <a:gridCol w="382358">
                  <a:extLst>
                    <a:ext uri="{9D8B030D-6E8A-4147-A177-3AD203B41FA5}">
                      <a16:colId xmlns:a16="http://schemas.microsoft.com/office/drawing/2014/main" val="20000"/>
                    </a:ext>
                  </a:extLst>
                </a:gridCol>
                <a:gridCol w="363728">
                  <a:extLst>
                    <a:ext uri="{9D8B030D-6E8A-4147-A177-3AD203B41FA5}">
                      <a16:colId xmlns:a16="http://schemas.microsoft.com/office/drawing/2014/main" val="20001"/>
                    </a:ext>
                  </a:extLst>
                </a:gridCol>
                <a:gridCol w="352390">
                  <a:extLst>
                    <a:ext uri="{9D8B030D-6E8A-4147-A177-3AD203B41FA5}">
                      <a16:colId xmlns:a16="http://schemas.microsoft.com/office/drawing/2014/main" val="20002"/>
                    </a:ext>
                  </a:extLst>
                </a:gridCol>
                <a:gridCol w="652653">
                  <a:extLst>
                    <a:ext uri="{9D8B030D-6E8A-4147-A177-3AD203B41FA5}">
                      <a16:colId xmlns:a16="http://schemas.microsoft.com/office/drawing/2014/main" val="20003"/>
                    </a:ext>
                  </a:extLst>
                </a:gridCol>
              </a:tblGrid>
              <a:tr h="2286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Site</a:t>
                      </a:r>
                    </a:p>
                  </a:txBody>
                  <a:tcPr marL="0" marR="0" marT="0" marB="0" anchor="ctr">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Size</a:t>
                      </a:r>
                    </a:p>
                  </a:txBody>
                  <a:tcPr marL="0" marR="0" marT="0" marB="0" anchor="ctr">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a:t>
                      </a:r>
                    </a:p>
                  </a:txBody>
                  <a:tcPr marL="0" marR="0" marT="0" marB="0" anchor="ctr">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P-value</a:t>
                      </a:r>
                    </a:p>
                  </a:txBody>
                  <a:tcPr marL="0" marR="0" marT="0" marB="0" anchor="ctr">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6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1</a:t>
                      </a:r>
                    </a:p>
                  </a:txBody>
                  <a:tcPr marL="0" marR="0" marT="0" marB="0" anchor="ctr">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4</a:t>
                      </a:r>
                    </a:p>
                  </a:txBody>
                  <a:tcPr marL="0" marR="0" marT="0" marB="0" anchor="ctr">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dirty="0"/>
                    </a:p>
                  </a:txBody>
                  <a:tcPr marL="0" marR="0" marT="0" marB="0" anchor="ctr">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0.6</a:t>
                      </a:r>
                    </a:p>
                  </a:txBody>
                  <a:tcPr marL="0" marR="0" marT="0" marB="0" anchor="ctr">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286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2</a:t>
                      </a:r>
                    </a:p>
                  </a:txBody>
                  <a:tcPr marL="0" marR="0" marT="0" marB="0" anchor="ctr">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24</a:t>
                      </a:r>
                    </a:p>
                  </a:txBody>
                  <a:tcPr marL="0" marR="0" marT="0" marB="0" anchor="ctr">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dirty="0"/>
                    </a:p>
                  </a:txBody>
                  <a:tcPr marL="0" marR="0" marT="0" marB="0" anchor="ctr">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b="1" dirty="0"/>
                        <a:t>0.02</a:t>
                      </a:r>
                    </a:p>
                  </a:txBody>
                  <a:tcPr marL="0" marR="0" marT="0" marB="0" anchor="ctr">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6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3</a:t>
                      </a:r>
                    </a:p>
                  </a:txBody>
                  <a:tcPr marL="0" marR="0" marT="0" marB="0" anchor="ctr">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3</a:t>
                      </a:r>
                    </a:p>
                  </a:txBody>
                  <a:tcPr marL="0" marR="0" marT="0" marB="0" anchor="ctr">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dirty="0"/>
                    </a:p>
                  </a:txBody>
                  <a:tcPr marL="0" marR="0" marT="0" marB="0" anchor="ctr">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0.9</a:t>
                      </a:r>
                    </a:p>
                  </a:txBody>
                  <a:tcPr marL="0" marR="0" marT="0" marB="0" anchor="ctr">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196" name="Table 195"/>
          <p:cNvGraphicFramePr>
            <a:graphicFrameLocks noGrp="1"/>
          </p:cNvGraphicFramePr>
          <p:nvPr>
            <p:extLst>
              <p:ext uri="{D42A27DB-BD31-4B8C-83A1-F6EECF244321}">
                <p14:modId xmlns:p14="http://schemas.microsoft.com/office/powerpoint/2010/main" val="1104657621"/>
              </p:ext>
            </p:extLst>
          </p:nvPr>
        </p:nvGraphicFramePr>
        <p:xfrm>
          <a:off x="18451248" y="8683984"/>
          <a:ext cx="1626409" cy="975360"/>
        </p:xfrm>
        <a:graphic>
          <a:graphicData uri="http://schemas.openxmlformats.org/drawingml/2006/table">
            <a:tbl>
              <a:tblPr firstRow="1" bandRow="1"/>
              <a:tblGrid>
                <a:gridCol w="367364">
                  <a:extLst>
                    <a:ext uri="{9D8B030D-6E8A-4147-A177-3AD203B41FA5}">
                      <a16:colId xmlns:a16="http://schemas.microsoft.com/office/drawing/2014/main" val="20000"/>
                    </a:ext>
                  </a:extLst>
                </a:gridCol>
                <a:gridCol w="348315">
                  <a:extLst>
                    <a:ext uri="{9D8B030D-6E8A-4147-A177-3AD203B41FA5}">
                      <a16:colId xmlns:a16="http://schemas.microsoft.com/office/drawing/2014/main" val="20001"/>
                    </a:ext>
                  </a:extLst>
                </a:gridCol>
                <a:gridCol w="258077">
                  <a:extLst>
                    <a:ext uri="{9D8B030D-6E8A-4147-A177-3AD203B41FA5}">
                      <a16:colId xmlns:a16="http://schemas.microsoft.com/office/drawing/2014/main" val="20002"/>
                    </a:ext>
                  </a:extLst>
                </a:gridCol>
                <a:gridCol w="652653">
                  <a:extLst>
                    <a:ext uri="{9D8B030D-6E8A-4147-A177-3AD203B41FA5}">
                      <a16:colId xmlns:a16="http://schemas.microsoft.com/office/drawing/2014/main" val="20003"/>
                    </a:ext>
                  </a:extLst>
                </a:gridCol>
              </a:tblGrid>
              <a:tr h="2286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Site</a:t>
                      </a:r>
                    </a:p>
                  </a:txBody>
                  <a:tcPr marL="0" marR="0" marT="0"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Size</a:t>
                      </a:r>
                    </a:p>
                  </a:txBody>
                  <a:tcPr marL="0" marR="0" marT="0"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a:t>
                      </a:r>
                    </a:p>
                  </a:txBody>
                  <a:tcPr marL="0" marR="0" marT="0"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P-value</a:t>
                      </a:r>
                    </a:p>
                  </a:txBody>
                  <a:tcPr marL="0" marR="0" marT="0"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6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1</a:t>
                      </a:r>
                    </a:p>
                  </a:txBody>
                  <a:tcPr marL="0" marR="0" marT="0"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4</a:t>
                      </a:r>
                    </a:p>
                  </a:txBody>
                  <a:tcPr marL="0" marR="0" marT="0"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dirty="0"/>
                    </a:p>
                  </a:txBody>
                  <a:tcPr marL="0" marR="0" marT="0"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0.8</a:t>
                      </a:r>
                    </a:p>
                  </a:txBody>
                  <a:tcPr marL="0" marR="0" marT="0"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286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2</a:t>
                      </a:r>
                    </a:p>
                  </a:txBody>
                  <a:tcPr marL="0" marR="0" marT="0"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24</a:t>
                      </a:r>
                    </a:p>
                  </a:txBody>
                  <a:tcPr marL="0" marR="0" marT="0"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dirty="0"/>
                    </a:p>
                  </a:txBody>
                  <a:tcPr marL="0" marR="0" marT="0"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b="1" dirty="0"/>
                        <a:t>0.03</a:t>
                      </a:r>
                    </a:p>
                  </a:txBody>
                  <a:tcPr marL="0" marR="0" marT="0"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6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3</a:t>
                      </a:r>
                    </a:p>
                  </a:txBody>
                  <a:tcPr marL="0" marR="0" marT="0"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3</a:t>
                      </a:r>
                    </a:p>
                  </a:txBody>
                  <a:tcPr marL="0" marR="0" marT="0"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a:p>
                  </a:txBody>
                  <a:tcPr marL="0" marR="0" marT="0"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0.7</a:t>
                      </a:r>
                    </a:p>
                  </a:txBody>
                  <a:tcPr marL="0" marR="0" marT="0"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97" name="TextBox 196"/>
          <p:cNvSpPr txBox="1"/>
          <p:nvPr/>
        </p:nvSpPr>
        <p:spPr>
          <a:xfrm>
            <a:off x="22109723" y="8939790"/>
            <a:ext cx="389850" cy="338554"/>
          </a:xfrm>
          <a:prstGeom prst="rect">
            <a:avLst/>
          </a:prstGeom>
          <a:noFill/>
        </p:spPr>
        <p:txBody>
          <a:bodyPr wrap="none" rtlCol="0">
            <a:spAutoFit/>
          </a:bodyPr>
          <a:lstStyle/>
          <a:p>
            <a:pPr fontAlgn="auto">
              <a:spcBef>
                <a:spcPts val="0"/>
              </a:spcBef>
              <a:spcAft>
                <a:spcPts val="0"/>
              </a:spcAft>
            </a:pPr>
            <a:r>
              <a:rPr lang="en-US" sz="1600" dirty="0">
                <a:solidFill>
                  <a:prstClr val="black"/>
                </a:solidFill>
                <a:latin typeface="Times New Roman" panose="02020603050405020304" pitchFamily="18" charset="0"/>
                <a:cs typeface="Times New Roman" panose="02020603050405020304" pitchFamily="18" charset="0"/>
              </a:rPr>
              <a:t>…</a:t>
            </a:r>
          </a:p>
        </p:txBody>
      </p:sp>
      <p:graphicFrame>
        <p:nvGraphicFramePr>
          <p:cNvPr id="198" name="Table 197"/>
          <p:cNvGraphicFramePr>
            <a:graphicFrameLocks noGrp="1"/>
          </p:cNvGraphicFramePr>
          <p:nvPr>
            <p:extLst>
              <p:ext uri="{D42A27DB-BD31-4B8C-83A1-F6EECF244321}">
                <p14:modId xmlns:p14="http://schemas.microsoft.com/office/powerpoint/2010/main" val="2413149947"/>
              </p:ext>
            </p:extLst>
          </p:nvPr>
        </p:nvGraphicFramePr>
        <p:xfrm>
          <a:off x="20141640" y="10725072"/>
          <a:ext cx="5168483" cy="1076077"/>
        </p:xfrm>
        <a:graphic>
          <a:graphicData uri="http://schemas.openxmlformats.org/drawingml/2006/table">
            <a:tbl>
              <a:tblPr firstRow="1" bandRow="1"/>
              <a:tblGrid>
                <a:gridCol w="634167">
                  <a:extLst>
                    <a:ext uri="{9D8B030D-6E8A-4147-A177-3AD203B41FA5}">
                      <a16:colId xmlns:a16="http://schemas.microsoft.com/office/drawing/2014/main" val="20000"/>
                    </a:ext>
                  </a:extLst>
                </a:gridCol>
                <a:gridCol w="681384">
                  <a:extLst>
                    <a:ext uri="{9D8B030D-6E8A-4147-A177-3AD203B41FA5}">
                      <a16:colId xmlns:a16="http://schemas.microsoft.com/office/drawing/2014/main" val="20001"/>
                    </a:ext>
                  </a:extLst>
                </a:gridCol>
                <a:gridCol w="678442">
                  <a:extLst>
                    <a:ext uri="{9D8B030D-6E8A-4147-A177-3AD203B41FA5}">
                      <a16:colId xmlns:a16="http://schemas.microsoft.com/office/drawing/2014/main" val="20002"/>
                    </a:ext>
                  </a:extLst>
                </a:gridCol>
                <a:gridCol w="792704">
                  <a:extLst>
                    <a:ext uri="{9D8B030D-6E8A-4147-A177-3AD203B41FA5}">
                      <a16:colId xmlns:a16="http://schemas.microsoft.com/office/drawing/2014/main" val="20003"/>
                    </a:ext>
                  </a:extLst>
                </a:gridCol>
                <a:gridCol w="624419">
                  <a:extLst>
                    <a:ext uri="{9D8B030D-6E8A-4147-A177-3AD203B41FA5}">
                      <a16:colId xmlns:a16="http://schemas.microsoft.com/office/drawing/2014/main" val="20004"/>
                    </a:ext>
                  </a:extLst>
                </a:gridCol>
                <a:gridCol w="860116">
                  <a:extLst>
                    <a:ext uri="{9D8B030D-6E8A-4147-A177-3AD203B41FA5}">
                      <a16:colId xmlns:a16="http://schemas.microsoft.com/office/drawing/2014/main" val="20005"/>
                    </a:ext>
                  </a:extLst>
                </a:gridCol>
                <a:gridCol w="897251">
                  <a:extLst>
                    <a:ext uri="{9D8B030D-6E8A-4147-A177-3AD203B41FA5}">
                      <a16:colId xmlns:a16="http://schemas.microsoft.com/office/drawing/2014/main" val="20006"/>
                    </a:ext>
                  </a:extLst>
                </a:gridCol>
              </a:tblGrid>
              <a:tr h="34455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Site</a:t>
                      </a:r>
                    </a:p>
                  </a:txBody>
                  <a:tcPr marL="0" marR="0" marT="0" marB="0" anchor="ctr">
                    <a:lnL w="6350" cap="flat" cmpd="sng" algn="ctr">
                      <a:solidFill>
                        <a:sysClr val="windowText" lastClr="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P-value</a:t>
                      </a:r>
                    </a:p>
                  </a:txBody>
                  <a:tcPr marL="0" marR="0" marT="0" marB="0" anchor="ctr">
                    <a:lnL w="6350" cap="flat" cmpd="sng" algn="ctr">
                      <a:solidFill>
                        <a:srgbClr val="FF0000"/>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P-value</a:t>
                      </a:r>
                    </a:p>
                  </a:txBody>
                  <a:tcPr marL="0" marR="0" marT="0" marB="0" anchor="ctr">
                    <a:lnL w="6350" cap="flat" cmpd="sng" algn="ctr">
                      <a:solidFill>
                        <a:srgbClr val="9BBB59"/>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P-value</a:t>
                      </a:r>
                    </a:p>
                  </a:txBody>
                  <a:tcPr marL="0" marR="0" marT="0"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a:t>
                      </a:r>
                    </a:p>
                  </a:txBody>
                  <a:tcPr marL="0" marR="0" marT="0" marB="0" anchor="ctr">
                    <a:lnL w="6350" cap="flat" cmpd="sng" algn="ctr">
                      <a:solidFill>
                        <a:srgbClr val="4F81BD"/>
                      </a:solidFill>
                      <a:prstDash val="solid"/>
                      <a:round/>
                      <a:headEnd type="none" w="med" len="med"/>
                      <a:tailEnd type="none" w="med" len="med"/>
                    </a:lnL>
                    <a:lnR w="6350" cap="flat" cmpd="sng" algn="ctr">
                      <a:solidFill>
                        <a:srgbClr val="8064A2"/>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P-value</a:t>
                      </a:r>
                    </a:p>
                  </a:txBody>
                  <a:tcPr marL="0" marR="0" marT="0" marB="0" anchor="ctr">
                    <a:lnL w="6350" cap="flat" cmpd="sng" algn="ctr">
                      <a:solidFill>
                        <a:srgbClr val="8064A2"/>
                      </a:solidFill>
                      <a:prstDash val="solid"/>
                      <a:round/>
                      <a:headEnd type="none" w="med" len="med"/>
                      <a:tailEnd type="none" w="med" len="med"/>
                    </a:lnL>
                    <a:lnR w="6350" cap="flat" cmpd="sng" algn="ctr">
                      <a:solidFill>
                        <a:srgbClr val="F79646"/>
                      </a:solidFill>
                      <a:prstDash val="solid"/>
                      <a:round/>
                      <a:headEnd type="none" w="med" len="med"/>
                      <a:tailEnd type="none" w="med" len="med"/>
                    </a:lnR>
                    <a:lnT w="6350" cap="flat" cmpd="sng" algn="ctr">
                      <a:solidFill>
                        <a:srgbClr val="8064A2"/>
                      </a:solidFill>
                      <a:prstDash val="solid"/>
                      <a:round/>
                      <a:headEnd type="none" w="med" len="med"/>
                      <a:tailEnd type="none" w="med" len="med"/>
                    </a:lnT>
                    <a:lnB w="6350" cap="flat" cmpd="sng" algn="ctr">
                      <a:solidFill>
                        <a:srgbClr val="8064A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P-value</a:t>
                      </a:r>
                    </a:p>
                  </a:txBody>
                  <a:tcPr marL="0" marR="0" marT="0" marB="0" anchor="ctr">
                    <a:lnL w="6350" cap="flat" cmpd="sng" algn="ctr">
                      <a:solidFill>
                        <a:srgbClr val="F79646"/>
                      </a:solidFill>
                      <a:prstDash val="solid"/>
                      <a:round/>
                      <a:headEnd type="none" w="med" len="med"/>
                      <a:tailEnd type="none" w="med" len="med"/>
                    </a:lnL>
                    <a:lnR w="6350" cap="flat" cmpd="sng" algn="ctr">
                      <a:solidFill>
                        <a:srgbClr val="F79646"/>
                      </a:solidFill>
                      <a:prstDash val="solid"/>
                      <a:round/>
                      <a:headEnd type="none" w="med" len="med"/>
                      <a:tailEnd type="none" w="med" len="med"/>
                    </a:lnR>
                    <a:lnT w="6350" cap="flat" cmpd="sng" algn="ctr">
                      <a:solidFill>
                        <a:srgbClr val="F79646"/>
                      </a:solidFill>
                      <a:prstDash val="solid"/>
                      <a:round/>
                      <a:headEnd type="none" w="med" len="med"/>
                      <a:tailEnd type="none" w="med" len="med"/>
                    </a:lnT>
                    <a:lnB w="6350" cap="flat" cmpd="sng" algn="ctr">
                      <a:solidFill>
                        <a:srgbClr val="F7964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1534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1</a:t>
                      </a:r>
                    </a:p>
                  </a:txBody>
                  <a:tcPr marL="0" marR="0" marT="0" marB="0" anchor="ctr">
                    <a:lnL w="6350" cap="flat" cmpd="sng" algn="ctr">
                      <a:solidFill>
                        <a:sysClr val="windowText" lastClr="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0.6</a:t>
                      </a:r>
                    </a:p>
                  </a:txBody>
                  <a:tcPr marL="0" marR="0" marT="0" marB="0" anchor="ctr">
                    <a:lnL w="6350" cap="flat" cmpd="sng" algn="ctr">
                      <a:solidFill>
                        <a:srgbClr val="FF0000"/>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0.8</a:t>
                      </a:r>
                    </a:p>
                  </a:txBody>
                  <a:tcPr marL="0" marR="0" marT="0" marB="0" anchor="ctr">
                    <a:lnL w="6350" cap="flat" cmpd="sng" algn="ctr">
                      <a:solidFill>
                        <a:srgbClr val="9BBB59"/>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0.9</a:t>
                      </a:r>
                    </a:p>
                  </a:txBody>
                  <a:tcPr marL="0" marR="0" marT="0"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dirty="0"/>
                    </a:p>
                  </a:txBody>
                  <a:tcPr marL="0" marR="0" marT="0" marB="0" anchor="ctr">
                    <a:lnL w="6350" cap="flat" cmpd="sng" algn="ctr">
                      <a:solidFill>
                        <a:srgbClr val="4F81BD"/>
                      </a:solidFill>
                      <a:prstDash val="solid"/>
                      <a:round/>
                      <a:headEnd type="none" w="med" len="med"/>
                      <a:tailEnd type="none" w="med" len="med"/>
                    </a:lnL>
                    <a:lnR w="6350" cap="flat" cmpd="sng" algn="ctr">
                      <a:solidFill>
                        <a:srgbClr val="8064A2"/>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0.5</a:t>
                      </a:r>
                    </a:p>
                  </a:txBody>
                  <a:tcPr marL="0" marR="0" marT="0" marB="0" anchor="ctr">
                    <a:lnL w="6350" cap="flat" cmpd="sng" algn="ctr">
                      <a:solidFill>
                        <a:srgbClr val="8064A2"/>
                      </a:solidFill>
                      <a:prstDash val="solid"/>
                      <a:round/>
                      <a:headEnd type="none" w="med" len="med"/>
                      <a:tailEnd type="none" w="med" len="med"/>
                    </a:lnL>
                    <a:lnR w="6350" cap="flat" cmpd="sng" algn="ctr">
                      <a:solidFill>
                        <a:srgbClr val="F79646"/>
                      </a:solidFill>
                      <a:prstDash val="solid"/>
                      <a:round/>
                      <a:headEnd type="none" w="med" len="med"/>
                      <a:tailEnd type="none" w="med" len="med"/>
                    </a:lnR>
                    <a:lnT w="6350" cap="flat" cmpd="sng" algn="ctr">
                      <a:solidFill>
                        <a:srgbClr val="8064A2"/>
                      </a:solidFill>
                      <a:prstDash val="solid"/>
                      <a:round/>
                      <a:headEnd type="none" w="med" len="med"/>
                      <a:tailEnd type="none" w="med" len="med"/>
                    </a:lnT>
                    <a:lnB w="6350" cap="flat" cmpd="sng" algn="ctr">
                      <a:solidFill>
                        <a:srgbClr val="8064A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0.5</a:t>
                      </a:r>
                    </a:p>
                  </a:txBody>
                  <a:tcPr marL="0" marR="0" marT="0" marB="0" anchor="ctr">
                    <a:lnL w="6350" cap="flat" cmpd="sng" algn="ctr">
                      <a:solidFill>
                        <a:srgbClr val="F79646"/>
                      </a:solidFill>
                      <a:prstDash val="solid"/>
                      <a:round/>
                      <a:headEnd type="none" w="med" len="med"/>
                      <a:tailEnd type="none" w="med" len="med"/>
                    </a:lnL>
                    <a:lnR w="6350" cap="flat" cmpd="sng" algn="ctr">
                      <a:solidFill>
                        <a:srgbClr val="F79646"/>
                      </a:solidFill>
                      <a:prstDash val="solid"/>
                      <a:round/>
                      <a:headEnd type="none" w="med" len="med"/>
                      <a:tailEnd type="none" w="med" len="med"/>
                    </a:lnR>
                    <a:lnT w="6350" cap="flat" cmpd="sng" algn="ctr">
                      <a:solidFill>
                        <a:srgbClr val="F79646"/>
                      </a:solidFill>
                      <a:prstDash val="solid"/>
                      <a:round/>
                      <a:headEnd type="none" w="med" len="med"/>
                      <a:tailEnd type="none" w="med" len="med"/>
                    </a:lnT>
                    <a:lnB w="6350" cap="flat" cmpd="sng" algn="ctr">
                      <a:solidFill>
                        <a:srgbClr val="F7964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1534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2</a:t>
                      </a:r>
                    </a:p>
                  </a:txBody>
                  <a:tcPr marL="0" marR="0" marT="0" marB="0" anchor="ctr">
                    <a:lnL w="6350" cap="flat" cmpd="sng" algn="ctr">
                      <a:solidFill>
                        <a:sysClr val="windowText" lastClr="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b="1" dirty="0"/>
                        <a:t>0.02</a:t>
                      </a:r>
                    </a:p>
                  </a:txBody>
                  <a:tcPr marL="0" marR="0" marT="0" marB="0" anchor="ctr">
                    <a:lnL w="6350" cap="flat" cmpd="sng" algn="ctr">
                      <a:solidFill>
                        <a:srgbClr val="FF0000"/>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b="1" dirty="0"/>
                        <a:t>0.03</a:t>
                      </a:r>
                    </a:p>
                  </a:txBody>
                  <a:tcPr marL="0" marR="0" marT="0" marB="0" anchor="ctr">
                    <a:lnL w="6350" cap="flat" cmpd="sng" algn="ctr">
                      <a:solidFill>
                        <a:srgbClr val="9BBB59"/>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b="1" dirty="0"/>
                        <a:t>0.01</a:t>
                      </a:r>
                    </a:p>
                  </a:txBody>
                  <a:tcPr marL="0" marR="0" marT="0"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dirty="0"/>
                    </a:p>
                  </a:txBody>
                  <a:tcPr marL="0" marR="0" marT="0" marB="0" anchor="ctr">
                    <a:lnL w="6350" cap="flat" cmpd="sng" algn="ctr">
                      <a:solidFill>
                        <a:srgbClr val="4F81BD"/>
                      </a:solidFill>
                      <a:prstDash val="solid"/>
                      <a:round/>
                      <a:headEnd type="none" w="med" len="med"/>
                      <a:tailEnd type="none" w="med" len="med"/>
                    </a:lnL>
                    <a:lnR w="6350" cap="flat" cmpd="sng" algn="ctr">
                      <a:solidFill>
                        <a:srgbClr val="8064A2"/>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b="1" dirty="0"/>
                        <a:t>0.04</a:t>
                      </a:r>
                    </a:p>
                  </a:txBody>
                  <a:tcPr marL="0" marR="0" marT="0" marB="0" anchor="ctr">
                    <a:lnL w="6350" cap="flat" cmpd="sng" algn="ctr">
                      <a:solidFill>
                        <a:srgbClr val="8064A2"/>
                      </a:solidFill>
                      <a:prstDash val="solid"/>
                      <a:round/>
                      <a:headEnd type="none" w="med" len="med"/>
                      <a:tailEnd type="none" w="med" len="med"/>
                    </a:lnL>
                    <a:lnR w="6350" cap="flat" cmpd="sng" algn="ctr">
                      <a:solidFill>
                        <a:srgbClr val="F79646"/>
                      </a:solidFill>
                      <a:prstDash val="solid"/>
                      <a:round/>
                      <a:headEnd type="none" w="med" len="med"/>
                      <a:tailEnd type="none" w="med" len="med"/>
                    </a:lnR>
                    <a:lnT w="6350" cap="flat" cmpd="sng" algn="ctr">
                      <a:solidFill>
                        <a:srgbClr val="8064A2"/>
                      </a:solidFill>
                      <a:prstDash val="solid"/>
                      <a:round/>
                      <a:headEnd type="none" w="med" len="med"/>
                      <a:tailEnd type="none" w="med" len="med"/>
                    </a:lnT>
                    <a:lnB w="6350" cap="flat" cmpd="sng" algn="ctr">
                      <a:solidFill>
                        <a:srgbClr val="8064A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b="1" dirty="0"/>
                        <a:t>0.02</a:t>
                      </a:r>
                    </a:p>
                  </a:txBody>
                  <a:tcPr marL="0" marR="0" marT="0" marB="0" anchor="ctr">
                    <a:lnL w="6350" cap="flat" cmpd="sng" algn="ctr">
                      <a:solidFill>
                        <a:srgbClr val="F79646"/>
                      </a:solidFill>
                      <a:prstDash val="solid"/>
                      <a:round/>
                      <a:headEnd type="none" w="med" len="med"/>
                      <a:tailEnd type="none" w="med" len="med"/>
                    </a:lnL>
                    <a:lnR w="6350" cap="flat" cmpd="sng" algn="ctr">
                      <a:solidFill>
                        <a:srgbClr val="F79646"/>
                      </a:solidFill>
                      <a:prstDash val="solid"/>
                      <a:round/>
                      <a:headEnd type="none" w="med" len="med"/>
                      <a:tailEnd type="none" w="med" len="med"/>
                    </a:lnR>
                    <a:lnT w="6350" cap="flat" cmpd="sng" algn="ctr">
                      <a:solidFill>
                        <a:srgbClr val="F79646"/>
                      </a:solidFill>
                      <a:prstDash val="solid"/>
                      <a:round/>
                      <a:headEnd type="none" w="med" len="med"/>
                      <a:tailEnd type="none" w="med" len="med"/>
                    </a:lnT>
                    <a:lnB w="6350" cap="flat" cmpd="sng" algn="ctr">
                      <a:solidFill>
                        <a:srgbClr val="F7964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1534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3</a:t>
                      </a:r>
                    </a:p>
                  </a:txBody>
                  <a:tcPr marL="0" marR="0" marT="0" marB="0" anchor="ctr">
                    <a:lnL w="6350" cap="flat" cmpd="sng" algn="ctr">
                      <a:solidFill>
                        <a:sysClr val="windowText" lastClr="00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0.9</a:t>
                      </a:r>
                    </a:p>
                  </a:txBody>
                  <a:tcPr marL="0" marR="0" marT="0" marB="0" anchor="ctr">
                    <a:lnL w="6350" cap="flat" cmpd="sng" algn="ctr">
                      <a:solidFill>
                        <a:srgbClr val="FF0000"/>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0.7</a:t>
                      </a:r>
                    </a:p>
                  </a:txBody>
                  <a:tcPr marL="0" marR="0" marT="0" marB="0" anchor="ctr">
                    <a:lnL w="6350" cap="flat" cmpd="sng" algn="ctr">
                      <a:solidFill>
                        <a:srgbClr val="9BBB59"/>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0.9</a:t>
                      </a:r>
                    </a:p>
                  </a:txBody>
                  <a:tcPr marL="0" marR="0" marT="0"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dirty="0"/>
                    </a:p>
                  </a:txBody>
                  <a:tcPr marL="0" marR="0" marT="0" marB="0" anchor="ctr">
                    <a:lnL w="6350" cap="flat" cmpd="sng" algn="ctr">
                      <a:solidFill>
                        <a:srgbClr val="4F81BD"/>
                      </a:solidFill>
                      <a:prstDash val="solid"/>
                      <a:round/>
                      <a:headEnd type="none" w="med" len="med"/>
                      <a:tailEnd type="none" w="med" len="med"/>
                    </a:lnL>
                    <a:lnR w="6350" cap="flat" cmpd="sng" algn="ctr">
                      <a:solidFill>
                        <a:srgbClr val="8064A2"/>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0.3</a:t>
                      </a:r>
                    </a:p>
                  </a:txBody>
                  <a:tcPr marL="0" marR="0" marT="0" marB="0" anchor="ctr">
                    <a:lnL w="6350" cap="flat" cmpd="sng" algn="ctr">
                      <a:solidFill>
                        <a:srgbClr val="8064A2"/>
                      </a:solidFill>
                      <a:prstDash val="solid"/>
                      <a:round/>
                      <a:headEnd type="none" w="med" len="med"/>
                      <a:tailEnd type="none" w="med" len="med"/>
                    </a:lnL>
                    <a:lnR w="6350" cap="flat" cmpd="sng" algn="ctr">
                      <a:solidFill>
                        <a:srgbClr val="F79646"/>
                      </a:solidFill>
                      <a:prstDash val="solid"/>
                      <a:round/>
                      <a:headEnd type="none" w="med" len="med"/>
                      <a:tailEnd type="none" w="med" len="med"/>
                    </a:lnR>
                    <a:lnT w="6350" cap="flat" cmpd="sng" algn="ctr">
                      <a:solidFill>
                        <a:srgbClr val="8064A2"/>
                      </a:solidFill>
                      <a:prstDash val="solid"/>
                      <a:round/>
                      <a:headEnd type="none" w="med" len="med"/>
                      <a:tailEnd type="none" w="med" len="med"/>
                    </a:lnT>
                    <a:lnB w="6350" cap="flat" cmpd="sng" algn="ctr">
                      <a:solidFill>
                        <a:srgbClr val="8064A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0.3</a:t>
                      </a:r>
                    </a:p>
                  </a:txBody>
                  <a:tcPr marL="0" marR="0" marT="0" marB="0" anchor="ctr">
                    <a:lnL w="6350" cap="flat" cmpd="sng" algn="ctr">
                      <a:solidFill>
                        <a:srgbClr val="F79646"/>
                      </a:solidFill>
                      <a:prstDash val="solid"/>
                      <a:round/>
                      <a:headEnd type="none" w="med" len="med"/>
                      <a:tailEnd type="none" w="med" len="med"/>
                    </a:lnL>
                    <a:lnR w="6350" cap="flat" cmpd="sng" algn="ctr">
                      <a:solidFill>
                        <a:srgbClr val="F79646"/>
                      </a:solidFill>
                      <a:prstDash val="solid"/>
                      <a:round/>
                      <a:headEnd type="none" w="med" len="med"/>
                      <a:tailEnd type="none" w="med" len="med"/>
                    </a:lnR>
                    <a:lnT w="6350" cap="flat" cmpd="sng" algn="ctr">
                      <a:solidFill>
                        <a:srgbClr val="F79646"/>
                      </a:solidFill>
                      <a:prstDash val="solid"/>
                      <a:round/>
                      <a:headEnd type="none" w="med" len="med"/>
                      <a:tailEnd type="none" w="med" len="med"/>
                    </a:lnT>
                    <a:lnB w="6350" cap="flat" cmpd="sng" algn="ctr">
                      <a:solidFill>
                        <a:srgbClr val="F7964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cxnSp>
        <p:nvCxnSpPr>
          <p:cNvPr id="199" name="Straight Arrow Connector 198"/>
          <p:cNvCxnSpPr/>
          <p:nvPr/>
        </p:nvCxnSpPr>
        <p:spPr>
          <a:xfrm>
            <a:off x="18147323" y="9735544"/>
            <a:ext cx="2819400" cy="872697"/>
          </a:xfrm>
          <a:prstGeom prst="straightConnector1">
            <a:avLst/>
          </a:prstGeom>
          <a:noFill/>
          <a:ln w="9525" cap="flat" cmpd="sng" algn="ctr">
            <a:solidFill>
              <a:sysClr val="window" lastClr="FFFFFF">
                <a:lumMod val="65000"/>
              </a:sysClr>
            </a:solidFill>
            <a:prstDash val="dash"/>
            <a:tailEnd type="arrow"/>
          </a:ln>
          <a:effectLst/>
        </p:spPr>
      </p:cxnSp>
      <p:sp>
        <p:nvSpPr>
          <p:cNvPr id="200" name="TextBox 199"/>
          <p:cNvSpPr txBox="1"/>
          <p:nvPr/>
        </p:nvSpPr>
        <p:spPr>
          <a:xfrm>
            <a:off x="18426057" y="11107144"/>
            <a:ext cx="1683731" cy="400110"/>
          </a:xfrm>
          <a:prstGeom prst="rect">
            <a:avLst/>
          </a:prstGeom>
          <a:noFill/>
        </p:spPr>
        <p:txBody>
          <a:bodyPr wrap="none" rtlCol="0">
            <a:spAutoFit/>
          </a:bodyPr>
          <a:lstStyle/>
          <a:p>
            <a:pPr fontAlgn="auto">
              <a:spcBef>
                <a:spcPts val="0"/>
              </a:spcBef>
              <a:spcAft>
                <a:spcPts val="0"/>
              </a:spcAft>
            </a:pPr>
            <a:r>
              <a:rPr lang="en-US" sz="2000" dirty="0">
                <a:solidFill>
                  <a:prstClr val="black"/>
                </a:solidFill>
                <a:latin typeface="Times New Roman" panose="02020603050405020304" pitchFamily="18" charset="0"/>
                <a:cs typeface="Times New Roman" panose="02020603050405020304" pitchFamily="18" charset="0"/>
              </a:rPr>
              <a:t>P-value matrix</a:t>
            </a:r>
          </a:p>
        </p:txBody>
      </p:sp>
      <p:cxnSp>
        <p:nvCxnSpPr>
          <p:cNvPr id="201" name="Straight Arrow Connector 200"/>
          <p:cNvCxnSpPr/>
          <p:nvPr/>
        </p:nvCxnSpPr>
        <p:spPr>
          <a:xfrm>
            <a:off x="19671323" y="9735544"/>
            <a:ext cx="2057400" cy="872697"/>
          </a:xfrm>
          <a:prstGeom prst="straightConnector1">
            <a:avLst/>
          </a:prstGeom>
          <a:noFill/>
          <a:ln w="9525" cap="flat" cmpd="sng" algn="ctr">
            <a:solidFill>
              <a:sysClr val="window" lastClr="FFFFFF">
                <a:lumMod val="65000"/>
              </a:sysClr>
            </a:solidFill>
            <a:prstDash val="dash"/>
            <a:tailEnd type="arrow"/>
          </a:ln>
          <a:effectLst/>
        </p:spPr>
      </p:cxnSp>
      <p:cxnSp>
        <p:nvCxnSpPr>
          <p:cNvPr id="202" name="Straight Arrow Connector 201"/>
          <p:cNvCxnSpPr/>
          <p:nvPr/>
        </p:nvCxnSpPr>
        <p:spPr>
          <a:xfrm>
            <a:off x="21577567" y="9735544"/>
            <a:ext cx="884366" cy="872697"/>
          </a:xfrm>
          <a:prstGeom prst="straightConnector1">
            <a:avLst/>
          </a:prstGeom>
          <a:noFill/>
          <a:ln w="9525" cap="flat" cmpd="sng" algn="ctr">
            <a:solidFill>
              <a:sysClr val="window" lastClr="FFFFFF">
                <a:lumMod val="75000"/>
              </a:sysClr>
            </a:solidFill>
            <a:prstDash val="dash"/>
            <a:tailEnd type="arrow"/>
          </a:ln>
          <a:effectLst/>
        </p:spPr>
      </p:cxnSp>
      <p:cxnSp>
        <p:nvCxnSpPr>
          <p:cNvPr id="203" name="Straight Arrow Connector 202"/>
          <p:cNvCxnSpPr>
            <a:stCxn id="216" idx="2"/>
          </p:cNvCxnSpPr>
          <p:nvPr/>
        </p:nvCxnSpPr>
        <p:spPr>
          <a:xfrm>
            <a:off x="23502279" y="9644104"/>
            <a:ext cx="207644" cy="964137"/>
          </a:xfrm>
          <a:prstGeom prst="straightConnector1">
            <a:avLst/>
          </a:prstGeom>
          <a:noFill/>
          <a:ln w="9525" cap="flat" cmpd="sng" algn="ctr">
            <a:solidFill>
              <a:sysClr val="window" lastClr="FFFFFF">
                <a:lumMod val="75000"/>
              </a:sysClr>
            </a:solidFill>
            <a:prstDash val="dash"/>
            <a:tailEnd type="arrow"/>
          </a:ln>
          <a:effectLst/>
        </p:spPr>
      </p:cxnSp>
      <p:cxnSp>
        <p:nvCxnSpPr>
          <p:cNvPr id="204" name="Straight Arrow Connector 203"/>
          <p:cNvCxnSpPr>
            <a:stCxn id="217" idx="2"/>
          </p:cNvCxnSpPr>
          <p:nvPr/>
        </p:nvCxnSpPr>
        <p:spPr>
          <a:xfrm flipH="1">
            <a:off x="24929123" y="9583144"/>
            <a:ext cx="400849" cy="1025097"/>
          </a:xfrm>
          <a:prstGeom prst="straightConnector1">
            <a:avLst/>
          </a:prstGeom>
          <a:noFill/>
          <a:ln w="9525" cap="flat" cmpd="sng" algn="ctr">
            <a:solidFill>
              <a:sysClr val="window" lastClr="FFFFFF">
                <a:lumMod val="65000"/>
              </a:sysClr>
            </a:solidFill>
            <a:prstDash val="dash"/>
            <a:tailEnd type="arrow"/>
          </a:ln>
          <a:effectLst/>
        </p:spPr>
      </p:cxnSp>
      <p:sp>
        <p:nvSpPr>
          <p:cNvPr id="205" name="TextBox 204"/>
          <p:cNvSpPr txBox="1"/>
          <p:nvPr/>
        </p:nvSpPr>
        <p:spPr>
          <a:xfrm>
            <a:off x="16754828" y="8255091"/>
            <a:ext cx="1345497" cy="400110"/>
          </a:xfrm>
          <a:prstGeom prst="rect">
            <a:avLst/>
          </a:prstGeom>
          <a:noFill/>
        </p:spPr>
        <p:txBody>
          <a:bodyPr wrap="none" rtlCol="0">
            <a:spAutoFit/>
          </a:bodyPr>
          <a:lstStyle/>
          <a:p>
            <a:pPr fontAlgn="auto">
              <a:spcBef>
                <a:spcPts val="0"/>
              </a:spcBef>
              <a:spcAft>
                <a:spcPts val="0"/>
              </a:spcAft>
            </a:pPr>
            <a:r>
              <a:rPr lang="en-US" sz="2000" dirty="0">
                <a:solidFill>
                  <a:prstClr val="black"/>
                </a:solidFill>
                <a:latin typeface="Times New Roman" panose="02020603050405020304" pitchFamily="18" charset="0"/>
                <a:cs typeface="Times New Roman" panose="02020603050405020304" pitchFamily="18" charset="0"/>
              </a:rPr>
              <a:t>Serious AE</a:t>
            </a:r>
          </a:p>
        </p:txBody>
      </p:sp>
      <p:sp>
        <p:nvSpPr>
          <p:cNvPr id="206" name="TextBox 205"/>
          <p:cNvSpPr txBox="1"/>
          <p:nvPr/>
        </p:nvSpPr>
        <p:spPr>
          <a:xfrm>
            <a:off x="18314104" y="8255091"/>
            <a:ext cx="1872885" cy="400110"/>
          </a:xfrm>
          <a:prstGeom prst="rect">
            <a:avLst/>
          </a:prstGeom>
          <a:noFill/>
        </p:spPr>
        <p:txBody>
          <a:bodyPr wrap="none" rtlCol="0">
            <a:spAutoFit/>
          </a:bodyPr>
          <a:lstStyle/>
          <a:p>
            <a:pPr fontAlgn="auto">
              <a:spcBef>
                <a:spcPts val="0"/>
              </a:spcBef>
              <a:spcAft>
                <a:spcPts val="0"/>
              </a:spcAft>
            </a:pPr>
            <a:r>
              <a:rPr lang="en-US" sz="2000" dirty="0">
                <a:solidFill>
                  <a:prstClr val="black"/>
                </a:solidFill>
                <a:latin typeface="Times New Roman" panose="02020603050405020304" pitchFamily="18" charset="0"/>
                <a:cs typeface="Times New Roman" panose="02020603050405020304" pitchFamily="18" charset="0"/>
              </a:rPr>
              <a:t>Non-Serious AE</a:t>
            </a:r>
          </a:p>
        </p:txBody>
      </p:sp>
      <p:sp>
        <p:nvSpPr>
          <p:cNvPr id="207" name="TextBox 206"/>
          <p:cNvSpPr txBox="1"/>
          <p:nvPr/>
        </p:nvSpPr>
        <p:spPr>
          <a:xfrm>
            <a:off x="20516412" y="8253887"/>
            <a:ext cx="812274" cy="400110"/>
          </a:xfrm>
          <a:prstGeom prst="rect">
            <a:avLst/>
          </a:prstGeom>
          <a:noFill/>
        </p:spPr>
        <p:txBody>
          <a:bodyPr wrap="none" rtlCol="0">
            <a:spAutoFit/>
          </a:bodyPr>
          <a:lstStyle/>
          <a:p>
            <a:pPr fontAlgn="auto">
              <a:spcBef>
                <a:spcPts val="0"/>
              </a:spcBef>
              <a:spcAft>
                <a:spcPts val="0"/>
              </a:spcAft>
            </a:pPr>
            <a:r>
              <a:rPr lang="en-US" sz="2000" dirty="0">
                <a:solidFill>
                  <a:prstClr val="black"/>
                </a:solidFill>
                <a:latin typeface="Times New Roman" panose="02020603050405020304" pitchFamily="18" charset="0"/>
                <a:cs typeface="Times New Roman" panose="02020603050405020304" pitchFamily="18" charset="0"/>
              </a:rPr>
              <a:t>Death</a:t>
            </a:r>
          </a:p>
        </p:txBody>
      </p:sp>
      <p:sp>
        <p:nvSpPr>
          <p:cNvPr id="208" name="TextBox 207"/>
          <p:cNvSpPr txBox="1"/>
          <p:nvPr/>
        </p:nvSpPr>
        <p:spPr>
          <a:xfrm>
            <a:off x="22212356" y="8238214"/>
            <a:ext cx="2110321" cy="400110"/>
          </a:xfrm>
          <a:prstGeom prst="rect">
            <a:avLst/>
          </a:prstGeom>
          <a:noFill/>
        </p:spPr>
        <p:txBody>
          <a:bodyPr wrap="none" rtlCol="0">
            <a:spAutoFit/>
          </a:bodyPr>
          <a:lstStyle/>
          <a:p>
            <a:pPr fontAlgn="auto">
              <a:spcBef>
                <a:spcPts val="0"/>
              </a:spcBef>
              <a:spcAft>
                <a:spcPts val="0"/>
              </a:spcAft>
            </a:pPr>
            <a:r>
              <a:rPr lang="en-US" sz="2000" dirty="0">
                <a:solidFill>
                  <a:prstClr val="black"/>
                </a:solidFill>
                <a:latin typeface="Times New Roman" panose="02020603050405020304" pitchFamily="18" charset="0"/>
                <a:cs typeface="Times New Roman" panose="02020603050405020304" pitchFamily="18" charset="0"/>
              </a:rPr>
              <a:t>Protocol Deviation</a:t>
            </a:r>
          </a:p>
        </p:txBody>
      </p:sp>
      <p:sp>
        <p:nvSpPr>
          <p:cNvPr id="209" name="TextBox 208"/>
          <p:cNvSpPr txBox="1"/>
          <p:nvPr/>
        </p:nvSpPr>
        <p:spPr>
          <a:xfrm>
            <a:off x="24551206" y="8208917"/>
            <a:ext cx="1516441" cy="400110"/>
          </a:xfrm>
          <a:prstGeom prst="rect">
            <a:avLst/>
          </a:prstGeom>
          <a:noFill/>
        </p:spPr>
        <p:txBody>
          <a:bodyPr wrap="none" rtlCol="0">
            <a:spAutoFit/>
          </a:bodyPr>
          <a:lstStyle/>
          <a:p>
            <a:pPr fontAlgn="auto">
              <a:spcBef>
                <a:spcPts val="0"/>
              </a:spcBef>
              <a:spcAft>
                <a:spcPts val="0"/>
              </a:spcAft>
            </a:pPr>
            <a:r>
              <a:rPr lang="en-US" sz="2000" dirty="0">
                <a:solidFill>
                  <a:prstClr val="black"/>
                </a:solidFill>
                <a:latin typeface="Times New Roman" panose="02020603050405020304" pitchFamily="18" charset="0"/>
                <a:cs typeface="Times New Roman" panose="02020603050405020304" pitchFamily="18" charset="0"/>
              </a:rPr>
              <a:t>Success Rate</a:t>
            </a:r>
          </a:p>
        </p:txBody>
      </p:sp>
      <p:sp>
        <p:nvSpPr>
          <p:cNvPr id="210" name="TextBox 209"/>
          <p:cNvSpPr txBox="1"/>
          <p:nvPr/>
        </p:nvSpPr>
        <p:spPr>
          <a:xfrm>
            <a:off x="14152646" y="6677342"/>
            <a:ext cx="7176040" cy="954107"/>
          </a:xfrm>
          <a:prstGeom prst="rect">
            <a:avLst/>
          </a:prstGeom>
          <a:noFill/>
        </p:spPr>
        <p:txBody>
          <a:bodyPr wrap="square" rtlCol="0">
            <a:spAutoFit/>
          </a:bodyPr>
          <a:lstStyle/>
          <a:p>
            <a:pPr fontAlgn="auto">
              <a:spcBef>
                <a:spcPts val="0"/>
              </a:spcBef>
              <a:spcAft>
                <a:spcPts val="0"/>
              </a:spcAft>
            </a:pPr>
            <a:r>
              <a:rPr lang="en-US" sz="2800" b="1" dirty="0">
                <a:solidFill>
                  <a:prstClr val="black"/>
                </a:solidFill>
                <a:latin typeface="Times New Roman" panose="02020603050405020304" pitchFamily="18" charset="0"/>
                <a:cs typeface="Times New Roman" panose="02020603050405020304" pitchFamily="18" charset="0"/>
              </a:rPr>
              <a:t>Statistical  test for each variable and p-value generation from statistical tests by variable  </a:t>
            </a:r>
          </a:p>
        </p:txBody>
      </p:sp>
      <p:sp>
        <p:nvSpPr>
          <p:cNvPr id="211" name="TextBox 210"/>
          <p:cNvSpPr txBox="1"/>
          <p:nvPr/>
        </p:nvSpPr>
        <p:spPr>
          <a:xfrm>
            <a:off x="14256657" y="10683521"/>
            <a:ext cx="4194591" cy="954107"/>
          </a:xfrm>
          <a:prstGeom prst="rect">
            <a:avLst/>
          </a:prstGeom>
          <a:noFill/>
        </p:spPr>
        <p:txBody>
          <a:bodyPr wrap="square" rtlCol="0">
            <a:spAutoFit/>
          </a:bodyPr>
          <a:lstStyle/>
          <a:p>
            <a:pPr fontAlgn="auto">
              <a:spcBef>
                <a:spcPts val="0"/>
              </a:spcBef>
              <a:spcAft>
                <a:spcPts val="0"/>
              </a:spcAft>
            </a:pPr>
            <a:r>
              <a:rPr lang="en-US" sz="2800" b="1" dirty="0">
                <a:solidFill>
                  <a:prstClr val="black"/>
                </a:solidFill>
                <a:latin typeface="Times New Roman" panose="02020603050405020304" pitchFamily="18" charset="0"/>
                <a:cs typeface="Times New Roman" panose="02020603050405020304" pitchFamily="18" charset="0"/>
              </a:rPr>
              <a:t>Combination of p-values in a p-value Matrix </a:t>
            </a:r>
          </a:p>
        </p:txBody>
      </p:sp>
      <p:sp>
        <p:nvSpPr>
          <p:cNvPr id="212" name="TextBox 211"/>
          <p:cNvSpPr txBox="1"/>
          <p:nvPr/>
        </p:nvSpPr>
        <p:spPr>
          <a:xfrm>
            <a:off x="18648669" y="12670903"/>
            <a:ext cx="2161169" cy="523220"/>
          </a:xfrm>
          <a:prstGeom prst="rect">
            <a:avLst/>
          </a:prstGeom>
          <a:noFill/>
        </p:spPr>
        <p:txBody>
          <a:bodyPr wrap="none" rtlCol="0">
            <a:spAutoFit/>
          </a:bodyPr>
          <a:lstStyle/>
          <a:p>
            <a:pPr fontAlgn="auto">
              <a:spcBef>
                <a:spcPts val="0"/>
              </a:spcBef>
              <a:spcAft>
                <a:spcPts val="0"/>
              </a:spcAft>
            </a:pPr>
            <a:r>
              <a:rPr lang="en-US" sz="2800" b="1" dirty="0">
                <a:solidFill>
                  <a:prstClr val="black"/>
                </a:solidFill>
                <a:latin typeface="Times New Roman" panose="02020603050405020304" pitchFamily="18" charset="0"/>
                <a:cs typeface="Times New Roman" panose="02020603050405020304" pitchFamily="18" charset="0"/>
              </a:rPr>
              <a:t>Site ranking </a:t>
            </a:r>
          </a:p>
        </p:txBody>
      </p:sp>
      <p:graphicFrame>
        <p:nvGraphicFramePr>
          <p:cNvPr id="213" name="Table 212"/>
          <p:cNvGraphicFramePr>
            <a:graphicFrameLocks noGrp="1"/>
          </p:cNvGraphicFramePr>
          <p:nvPr>
            <p:extLst>
              <p:ext uri="{D42A27DB-BD31-4B8C-83A1-F6EECF244321}">
                <p14:modId xmlns:p14="http://schemas.microsoft.com/office/powerpoint/2010/main" val="1681617301"/>
              </p:ext>
            </p:extLst>
          </p:nvPr>
        </p:nvGraphicFramePr>
        <p:xfrm>
          <a:off x="21374902" y="12234388"/>
          <a:ext cx="3141866" cy="1159867"/>
        </p:xfrm>
        <a:graphic>
          <a:graphicData uri="http://schemas.openxmlformats.org/drawingml/2006/table">
            <a:tbl>
              <a:tblPr firstRow="1" bandRow="1"/>
              <a:tblGrid>
                <a:gridCol w="573296">
                  <a:extLst>
                    <a:ext uri="{9D8B030D-6E8A-4147-A177-3AD203B41FA5}">
                      <a16:colId xmlns:a16="http://schemas.microsoft.com/office/drawing/2014/main" val="20000"/>
                    </a:ext>
                  </a:extLst>
                </a:gridCol>
                <a:gridCol w="453533">
                  <a:extLst>
                    <a:ext uri="{9D8B030D-6E8A-4147-A177-3AD203B41FA5}">
                      <a16:colId xmlns:a16="http://schemas.microsoft.com/office/drawing/2014/main" val="20001"/>
                    </a:ext>
                  </a:extLst>
                </a:gridCol>
                <a:gridCol w="492783">
                  <a:extLst>
                    <a:ext uri="{9D8B030D-6E8A-4147-A177-3AD203B41FA5}">
                      <a16:colId xmlns:a16="http://schemas.microsoft.com/office/drawing/2014/main" val="20002"/>
                    </a:ext>
                  </a:extLst>
                </a:gridCol>
                <a:gridCol w="811127">
                  <a:extLst>
                    <a:ext uri="{9D8B030D-6E8A-4147-A177-3AD203B41FA5}">
                      <a16:colId xmlns:a16="http://schemas.microsoft.com/office/drawing/2014/main" val="20003"/>
                    </a:ext>
                  </a:extLst>
                </a:gridCol>
                <a:gridCol w="811127">
                  <a:extLst>
                    <a:ext uri="{9D8B030D-6E8A-4147-A177-3AD203B41FA5}">
                      <a16:colId xmlns:a16="http://schemas.microsoft.com/office/drawing/2014/main" val="20004"/>
                    </a:ext>
                  </a:extLst>
                </a:gridCol>
              </a:tblGrid>
              <a:tr h="42834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Site</a:t>
                      </a:r>
                    </a:p>
                  </a:txBody>
                  <a:tcPr marL="0" marR="0" marT="0" marB="0"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Size</a:t>
                      </a:r>
                    </a:p>
                  </a:txBody>
                  <a:tcPr marL="0" marR="0" marT="0" marB="0"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a:t>
                      </a:r>
                    </a:p>
                  </a:txBody>
                  <a:tcPr marL="0" marR="0" marT="0" marB="0"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P-value</a:t>
                      </a:r>
                    </a:p>
                  </a:txBody>
                  <a:tcPr marL="0" marR="0" marT="0" marB="0"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Ranking</a:t>
                      </a:r>
                    </a:p>
                  </a:txBody>
                  <a:tcPr marL="0" marR="0" marT="0" marB="0"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1336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1</a:t>
                      </a:r>
                    </a:p>
                  </a:txBody>
                  <a:tcPr marL="0" marR="0" marT="0" marB="0"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4</a:t>
                      </a:r>
                    </a:p>
                  </a:txBody>
                  <a:tcPr marL="0" marR="0" marT="0" marB="0"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a:p>
                  </a:txBody>
                  <a:tcPr marL="0" marR="0" marT="0" marB="0"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0.5</a:t>
                      </a:r>
                    </a:p>
                  </a:txBody>
                  <a:tcPr marL="0" marR="0" marT="0" marB="0"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3</a:t>
                      </a:r>
                    </a:p>
                  </a:txBody>
                  <a:tcPr marL="0" marR="0" marT="0" marB="0"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1336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2</a:t>
                      </a:r>
                    </a:p>
                  </a:txBody>
                  <a:tcPr marL="0" marR="0" marT="0" marB="0"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24</a:t>
                      </a:r>
                    </a:p>
                  </a:txBody>
                  <a:tcPr marL="0" marR="0" marT="0" marB="0"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dirty="0"/>
                    </a:p>
                  </a:txBody>
                  <a:tcPr marL="0" marR="0" marT="0" marB="0"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b="1" dirty="0"/>
                        <a:t>0.01</a:t>
                      </a:r>
                    </a:p>
                  </a:txBody>
                  <a:tcPr marL="0" marR="0" marT="0" marB="0"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b="1" dirty="0"/>
                        <a:t>1</a:t>
                      </a:r>
                    </a:p>
                  </a:txBody>
                  <a:tcPr marL="0" marR="0" marT="0" marB="0"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1336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3</a:t>
                      </a:r>
                    </a:p>
                  </a:txBody>
                  <a:tcPr marL="0" marR="0" marT="0" marB="0"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3</a:t>
                      </a:r>
                    </a:p>
                  </a:txBody>
                  <a:tcPr marL="0" marR="0" marT="0" marB="0"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dirty="0"/>
                    </a:p>
                  </a:txBody>
                  <a:tcPr marL="0" marR="0" marT="0" marB="0"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0.1</a:t>
                      </a:r>
                    </a:p>
                  </a:txBody>
                  <a:tcPr marL="0" marR="0" marT="0" marB="0"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2</a:t>
                      </a:r>
                    </a:p>
                  </a:txBody>
                  <a:tcPr marL="0" marR="0" marT="0" marB="0"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214" name="Right Brace 213"/>
          <p:cNvSpPr/>
          <p:nvPr/>
        </p:nvSpPr>
        <p:spPr>
          <a:xfrm rot="5400000">
            <a:off x="22826211" y="9939320"/>
            <a:ext cx="304800" cy="4023776"/>
          </a:xfrm>
          <a:prstGeom prst="rightBrace">
            <a:avLst/>
          </a:prstGeom>
          <a:noFill/>
          <a:ln w="6350" cap="flat" cmpd="sng" algn="ctr">
            <a:solidFill>
              <a:sysClr val="window" lastClr="FFFFFF">
                <a:lumMod val="65000"/>
              </a:sys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solidFill>
                  <a:prstClr val="white">
                    <a:lumMod val="75000"/>
                  </a:prstClr>
                </a:solidFill>
              </a:ln>
              <a:solidFill>
                <a:prstClr val="black"/>
              </a:solidFill>
              <a:effectLst/>
              <a:uLnTx/>
              <a:uFillTx/>
              <a:latin typeface="Times New Roman" panose="02020603050405020304" pitchFamily="18" charset="0"/>
              <a:cs typeface="Times New Roman" panose="02020603050405020304" pitchFamily="18" charset="0"/>
            </a:endParaRPr>
          </a:p>
        </p:txBody>
      </p:sp>
      <p:graphicFrame>
        <p:nvGraphicFramePr>
          <p:cNvPr id="215" name="Table 214"/>
          <p:cNvGraphicFramePr>
            <a:graphicFrameLocks noGrp="1"/>
          </p:cNvGraphicFramePr>
          <p:nvPr>
            <p:extLst>
              <p:ext uri="{D42A27DB-BD31-4B8C-83A1-F6EECF244321}">
                <p14:modId xmlns:p14="http://schemas.microsoft.com/office/powerpoint/2010/main" val="1314151761"/>
              </p:ext>
            </p:extLst>
          </p:nvPr>
        </p:nvGraphicFramePr>
        <p:xfrm>
          <a:off x="20200534" y="8663669"/>
          <a:ext cx="1626409" cy="975360"/>
        </p:xfrm>
        <a:graphic>
          <a:graphicData uri="http://schemas.openxmlformats.org/drawingml/2006/table">
            <a:tbl>
              <a:tblPr firstRow="1" bandRow="1"/>
              <a:tblGrid>
                <a:gridCol w="367364">
                  <a:extLst>
                    <a:ext uri="{9D8B030D-6E8A-4147-A177-3AD203B41FA5}">
                      <a16:colId xmlns:a16="http://schemas.microsoft.com/office/drawing/2014/main" val="20000"/>
                    </a:ext>
                  </a:extLst>
                </a:gridCol>
                <a:gridCol w="348315">
                  <a:extLst>
                    <a:ext uri="{9D8B030D-6E8A-4147-A177-3AD203B41FA5}">
                      <a16:colId xmlns:a16="http://schemas.microsoft.com/office/drawing/2014/main" val="20001"/>
                    </a:ext>
                  </a:extLst>
                </a:gridCol>
                <a:gridCol w="258077">
                  <a:extLst>
                    <a:ext uri="{9D8B030D-6E8A-4147-A177-3AD203B41FA5}">
                      <a16:colId xmlns:a16="http://schemas.microsoft.com/office/drawing/2014/main" val="20002"/>
                    </a:ext>
                  </a:extLst>
                </a:gridCol>
                <a:gridCol w="652653">
                  <a:extLst>
                    <a:ext uri="{9D8B030D-6E8A-4147-A177-3AD203B41FA5}">
                      <a16:colId xmlns:a16="http://schemas.microsoft.com/office/drawing/2014/main" val="20003"/>
                    </a:ext>
                  </a:extLst>
                </a:gridCol>
              </a:tblGrid>
              <a:tr h="2286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Site</a:t>
                      </a:r>
                    </a:p>
                  </a:txBody>
                  <a:tcPr marL="0" marR="0" marT="0"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Size</a:t>
                      </a:r>
                    </a:p>
                  </a:txBody>
                  <a:tcPr marL="0" marR="0" marT="0"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a:t>
                      </a:r>
                    </a:p>
                  </a:txBody>
                  <a:tcPr marL="0" marR="0" marT="0"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P-value</a:t>
                      </a:r>
                    </a:p>
                  </a:txBody>
                  <a:tcPr marL="0" marR="0" marT="0"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6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1</a:t>
                      </a:r>
                    </a:p>
                  </a:txBody>
                  <a:tcPr marL="0" marR="0" marT="0"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4</a:t>
                      </a:r>
                    </a:p>
                  </a:txBody>
                  <a:tcPr marL="0" marR="0" marT="0"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dirty="0"/>
                    </a:p>
                  </a:txBody>
                  <a:tcPr marL="0" marR="0" marT="0"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0.9</a:t>
                      </a:r>
                    </a:p>
                  </a:txBody>
                  <a:tcPr marL="0" marR="0" marT="0"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286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2</a:t>
                      </a:r>
                    </a:p>
                  </a:txBody>
                  <a:tcPr marL="0" marR="0" marT="0"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24</a:t>
                      </a:r>
                    </a:p>
                  </a:txBody>
                  <a:tcPr marL="0" marR="0" marT="0"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dirty="0"/>
                    </a:p>
                  </a:txBody>
                  <a:tcPr marL="0" marR="0" marT="0"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b="1" dirty="0"/>
                        <a:t>0.01</a:t>
                      </a:r>
                    </a:p>
                  </a:txBody>
                  <a:tcPr marL="0" marR="0" marT="0"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6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3</a:t>
                      </a:r>
                    </a:p>
                  </a:txBody>
                  <a:tcPr marL="0" marR="0" marT="0"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3</a:t>
                      </a:r>
                    </a:p>
                  </a:txBody>
                  <a:tcPr marL="0" marR="0" marT="0"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dirty="0"/>
                    </a:p>
                  </a:txBody>
                  <a:tcPr marL="0" marR="0" marT="0"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0.9</a:t>
                      </a:r>
                    </a:p>
                  </a:txBody>
                  <a:tcPr marL="0" marR="0" marT="0"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16" name="Table 215"/>
          <p:cNvGraphicFramePr>
            <a:graphicFrameLocks noGrp="1"/>
          </p:cNvGraphicFramePr>
          <p:nvPr>
            <p:extLst>
              <p:ext uri="{D42A27DB-BD31-4B8C-83A1-F6EECF244321}">
                <p14:modId xmlns:p14="http://schemas.microsoft.com/office/powerpoint/2010/main" val="1630880067"/>
              </p:ext>
            </p:extLst>
          </p:nvPr>
        </p:nvGraphicFramePr>
        <p:xfrm>
          <a:off x="22689075" y="8668744"/>
          <a:ext cx="1626409" cy="975360"/>
        </p:xfrm>
        <a:graphic>
          <a:graphicData uri="http://schemas.openxmlformats.org/drawingml/2006/table">
            <a:tbl>
              <a:tblPr firstRow="1" bandRow="1"/>
              <a:tblGrid>
                <a:gridCol w="367364">
                  <a:extLst>
                    <a:ext uri="{9D8B030D-6E8A-4147-A177-3AD203B41FA5}">
                      <a16:colId xmlns:a16="http://schemas.microsoft.com/office/drawing/2014/main" val="20000"/>
                    </a:ext>
                  </a:extLst>
                </a:gridCol>
                <a:gridCol w="348315">
                  <a:extLst>
                    <a:ext uri="{9D8B030D-6E8A-4147-A177-3AD203B41FA5}">
                      <a16:colId xmlns:a16="http://schemas.microsoft.com/office/drawing/2014/main" val="20001"/>
                    </a:ext>
                  </a:extLst>
                </a:gridCol>
                <a:gridCol w="258077">
                  <a:extLst>
                    <a:ext uri="{9D8B030D-6E8A-4147-A177-3AD203B41FA5}">
                      <a16:colId xmlns:a16="http://schemas.microsoft.com/office/drawing/2014/main" val="20002"/>
                    </a:ext>
                  </a:extLst>
                </a:gridCol>
                <a:gridCol w="652653">
                  <a:extLst>
                    <a:ext uri="{9D8B030D-6E8A-4147-A177-3AD203B41FA5}">
                      <a16:colId xmlns:a16="http://schemas.microsoft.com/office/drawing/2014/main" val="20003"/>
                    </a:ext>
                  </a:extLst>
                </a:gridCol>
              </a:tblGrid>
              <a:tr h="2286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Site</a:t>
                      </a:r>
                    </a:p>
                  </a:txBody>
                  <a:tcPr marL="0" marR="0" marT="0" marB="0" anchor="ctr">
                    <a:lnL w="6350" cap="flat" cmpd="sng" algn="ctr">
                      <a:solidFill>
                        <a:srgbClr val="8064A2"/>
                      </a:solidFill>
                      <a:prstDash val="solid"/>
                      <a:round/>
                      <a:headEnd type="none" w="med" len="med"/>
                      <a:tailEnd type="none" w="med" len="med"/>
                    </a:lnL>
                    <a:lnR w="6350" cap="flat" cmpd="sng" algn="ctr">
                      <a:solidFill>
                        <a:srgbClr val="8064A2"/>
                      </a:solidFill>
                      <a:prstDash val="solid"/>
                      <a:round/>
                      <a:headEnd type="none" w="med" len="med"/>
                      <a:tailEnd type="none" w="med" len="med"/>
                    </a:lnR>
                    <a:lnT w="6350" cap="flat" cmpd="sng" algn="ctr">
                      <a:solidFill>
                        <a:srgbClr val="8064A2"/>
                      </a:solidFill>
                      <a:prstDash val="solid"/>
                      <a:round/>
                      <a:headEnd type="none" w="med" len="med"/>
                      <a:tailEnd type="none" w="med" len="med"/>
                    </a:lnT>
                    <a:lnB w="6350" cap="flat" cmpd="sng" algn="ctr">
                      <a:solidFill>
                        <a:srgbClr val="8064A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Size</a:t>
                      </a:r>
                    </a:p>
                  </a:txBody>
                  <a:tcPr marL="0" marR="0" marT="0" marB="0" anchor="ctr">
                    <a:lnL w="6350" cap="flat" cmpd="sng" algn="ctr">
                      <a:solidFill>
                        <a:srgbClr val="8064A2"/>
                      </a:solidFill>
                      <a:prstDash val="solid"/>
                      <a:round/>
                      <a:headEnd type="none" w="med" len="med"/>
                      <a:tailEnd type="none" w="med" len="med"/>
                    </a:lnL>
                    <a:lnR w="6350" cap="flat" cmpd="sng" algn="ctr">
                      <a:solidFill>
                        <a:srgbClr val="8064A2"/>
                      </a:solidFill>
                      <a:prstDash val="solid"/>
                      <a:round/>
                      <a:headEnd type="none" w="med" len="med"/>
                      <a:tailEnd type="none" w="med" len="med"/>
                    </a:lnR>
                    <a:lnT w="6350" cap="flat" cmpd="sng" algn="ctr">
                      <a:solidFill>
                        <a:srgbClr val="8064A2"/>
                      </a:solidFill>
                      <a:prstDash val="solid"/>
                      <a:round/>
                      <a:headEnd type="none" w="med" len="med"/>
                      <a:tailEnd type="none" w="med" len="med"/>
                    </a:lnT>
                    <a:lnB w="6350" cap="flat" cmpd="sng" algn="ctr">
                      <a:solidFill>
                        <a:srgbClr val="8064A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a:t>
                      </a:r>
                    </a:p>
                  </a:txBody>
                  <a:tcPr marL="0" marR="0" marT="0" marB="0" anchor="ctr">
                    <a:lnL w="6350" cap="flat" cmpd="sng" algn="ctr">
                      <a:solidFill>
                        <a:srgbClr val="8064A2"/>
                      </a:solidFill>
                      <a:prstDash val="solid"/>
                      <a:round/>
                      <a:headEnd type="none" w="med" len="med"/>
                      <a:tailEnd type="none" w="med" len="med"/>
                    </a:lnL>
                    <a:lnR w="6350" cap="flat" cmpd="sng" algn="ctr">
                      <a:solidFill>
                        <a:srgbClr val="8064A2"/>
                      </a:solidFill>
                      <a:prstDash val="solid"/>
                      <a:round/>
                      <a:headEnd type="none" w="med" len="med"/>
                      <a:tailEnd type="none" w="med" len="med"/>
                    </a:lnR>
                    <a:lnT w="6350" cap="flat" cmpd="sng" algn="ctr">
                      <a:solidFill>
                        <a:srgbClr val="8064A2"/>
                      </a:solidFill>
                      <a:prstDash val="solid"/>
                      <a:round/>
                      <a:headEnd type="none" w="med" len="med"/>
                      <a:tailEnd type="none" w="med" len="med"/>
                    </a:lnT>
                    <a:lnB w="6350" cap="flat" cmpd="sng" algn="ctr">
                      <a:solidFill>
                        <a:srgbClr val="8064A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P-value</a:t>
                      </a:r>
                    </a:p>
                  </a:txBody>
                  <a:tcPr marL="0" marR="0" marT="0" marB="0" anchor="ctr">
                    <a:lnL w="6350" cap="flat" cmpd="sng" algn="ctr">
                      <a:solidFill>
                        <a:srgbClr val="8064A2"/>
                      </a:solidFill>
                      <a:prstDash val="solid"/>
                      <a:round/>
                      <a:headEnd type="none" w="med" len="med"/>
                      <a:tailEnd type="none" w="med" len="med"/>
                    </a:lnL>
                    <a:lnR w="6350" cap="flat" cmpd="sng" algn="ctr">
                      <a:solidFill>
                        <a:srgbClr val="8064A2"/>
                      </a:solidFill>
                      <a:prstDash val="solid"/>
                      <a:round/>
                      <a:headEnd type="none" w="med" len="med"/>
                      <a:tailEnd type="none" w="med" len="med"/>
                    </a:lnR>
                    <a:lnT w="6350" cap="flat" cmpd="sng" algn="ctr">
                      <a:solidFill>
                        <a:srgbClr val="8064A2"/>
                      </a:solidFill>
                      <a:prstDash val="solid"/>
                      <a:round/>
                      <a:headEnd type="none" w="med" len="med"/>
                      <a:tailEnd type="none" w="med" len="med"/>
                    </a:lnT>
                    <a:lnB w="6350" cap="flat" cmpd="sng" algn="ctr">
                      <a:solidFill>
                        <a:srgbClr val="8064A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6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1</a:t>
                      </a:r>
                    </a:p>
                  </a:txBody>
                  <a:tcPr marL="0" marR="0" marT="0" marB="0" anchor="ctr">
                    <a:lnL w="6350" cap="flat" cmpd="sng" algn="ctr">
                      <a:solidFill>
                        <a:srgbClr val="8064A2"/>
                      </a:solidFill>
                      <a:prstDash val="solid"/>
                      <a:round/>
                      <a:headEnd type="none" w="med" len="med"/>
                      <a:tailEnd type="none" w="med" len="med"/>
                    </a:lnL>
                    <a:lnR w="6350" cap="flat" cmpd="sng" algn="ctr">
                      <a:solidFill>
                        <a:srgbClr val="8064A2"/>
                      </a:solidFill>
                      <a:prstDash val="solid"/>
                      <a:round/>
                      <a:headEnd type="none" w="med" len="med"/>
                      <a:tailEnd type="none" w="med" len="med"/>
                    </a:lnR>
                    <a:lnT w="6350" cap="flat" cmpd="sng" algn="ctr">
                      <a:solidFill>
                        <a:srgbClr val="8064A2"/>
                      </a:solidFill>
                      <a:prstDash val="solid"/>
                      <a:round/>
                      <a:headEnd type="none" w="med" len="med"/>
                      <a:tailEnd type="none" w="med" len="med"/>
                    </a:lnT>
                    <a:lnB w="6350" cap="flat" cmpd="sng" algn="ctr">
                      <a:solidFill>
                        <a:srgbClr val="8064A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4</a:t>
                      </a:r>
                    </a:p>
                  </a:txBody>
                  <a:tcPr marL="0" marR="0" marT="0" marB="0" anchor="ctr">
                    <a:lnL w="6350" cap="flat" cmpd="sng" algn="ctr">
                      <a:solidFill>
                        <a:srgbClr val="8064A2"/>
                      </a:solidFill>
                      <a:prstDash val="solid"/>
                      <a:round/>
                      <a:headEnd type="none" w="med" len="med"/>
                      <a:tailEnd type="none" w="med" len="med"/>
                    </a:lnL>
                    <a:lnR w="6350" cap="flat" cmpd="sng" algn="ctr">
                      <a:solidFill>
                        <a:srgbClr val="8064A2"/>
                      </a:solidFill>
                      <a:prstDash val="solid"/>
                      <a:round/>
                      <a:headEnd type="none" w="med" len="med"/>
                      <a:tailEnd type="none" w="med" len="med"/>
                    </a:lnR>
                    <a:lnT w="6350" cap="flat" cmpd="sng" algn="ctr">
                      <a:solidFill>
                        <a:srgbClr val="8064A2"/>
                      </a:solidFill>
                      <a:prstDash val="solid"/>
                      <a:round/>
                      <a:headEnd type="none" w="med" len="med"/>
                      <a:tailEnd type="none" w="med" len="med"/>
                    </a:lnT>
                    <a:lnB w="6350" cap="flat" cmpd="sng" algn="ctr">
                      <a:solidFill>
                        <a:srgbClr val="8064A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a:p>
                  </a:txBody>
                  <a:tcPr marL="0" marR="0" marT="0" marB="0" anchor="ctr">
                    <a:lnL w="6350" cap="flat" cmpd="sng" algn="ctr">
                      <a:solidFill>
                        <a:srgbClr val="8064A2"/>
                      </a:solidFill>
                      <a:prstDash val="solid"/>
                      <a:round/>
                      <a:headEnd type="none" w="med" len="med"/>
                      <a:tailEnd type="none" w="med" len="med"/>
                    </a:lnL>
                    <a:lnR w="6350" cap="flat" cmpd="sng" algn="ctr">
                      <a:solidFill>
                        <a:srgbClr val="8064A2"/>
                      </a:solidFill>
                      <a:prstDash val="solid"/>
                      <a:round/>
                      <a:headEnd type="none" w="med" len="med"/>
                      <a:tailEnd type="none" w="med" len="med"/>
                    </a:lnR>
                    <a:lnT w="6350" cap="flat" cmpd="sng" algn="ctr">
                      <a:solidFill>
                        <a:srgbClr val="8064A2"/>
                      </a:solidFill>
                      <a:prstDash val="solid"/>
                      <a:round/>
                      <a:headEnd type="none" w="med" len="med"/>
                      <a:tailEnd type="none" w="med" len="med"/>
                    </a:lnT>
                    <a:lnB w="6350" cap="flat" cmpd="sng" algn="ctr">
                      <a:solidFill>
                        <a:srgbClr val="8064A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0.5</a:t>
                      </a:r>
                    </a:p>
                  </a:txBody>
                  <a:tcPr marL="0" marR="0" marT="0" marB="0" anchor="ctr">
                    <a:lnL w="6350" cap="flat" cmpd="sng" algn="ctr">
                      <a:solidFill>
                        <a:srgbClr val="8064A2"/>
                      </a:solidFill>
                      <a:prstDash val="solid"/>
                      <a:round/>
                      <a:headEnd type="none" w="med" len="med"/>
                      <a:tailEnd type="none" w="med" len="med"/>
                    </a:lnL>
                    <a:lnR w="6350" cap="flat" cmpd="sng" algn="ctr">
                      <a:solidFill>
                        <a:srgbClr val="8064A2"/>
                      </a:solidFill>
                      <a:prstDash val="solid"/>
                      <a:round/>
                      <a:headEnd type="none" w="med" len="med"/>
                      <a:tailEnd type="none" w="med" len="med"/>
                    </a:lnR>
                    <a:lnT w="6350" cap="flat" cmpd="sng" algn="ctr">
                      <a:solidFill>
                        <a:srgbClr val="8064A2"/>
                      </a:solidFill>
                      <a:prstDash val="solid"/>
                      <a:round/>
                      <a:headEnd type="none" w="med" len="med"/>
                      <a:tailEnd type="none" w="med" len="med"/>
                    </a:lnT>
                    <a:lnB w="6350" cap="flat" cmpd="sng" algn="ctr">
                      <a:solidFill>
                        <a:srgbClr val="8064A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286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2</a:t>
                      </a:r>
                    </a:p>
                  </a:txBody>
                  <a:tcPr marL="0" marR="0" marT="0" marB="0" anchor="ctr">
                    <a:lnL w="6350" cap="flat" cmpd="sng" algn="ctr">
                      <a:solidFill>
                        <a:srgbClr val="8064A2"/>
                      </a:solidFill>
                      <a:prstDash val="solid"/>
                      <a:round/>
                      <a:headEnd type="none" w="med" len="med"/>
                      <a:tailEnd type="none" w="med" len="med"/>
                    </a:lnL>
                    <a:lnR w="6350" cap="flat" cmpd="sng" algn="ctr">
                      <a:solidFill>
                        <a:srgbClr val="8064A2"/>
                      </a:solidFill>
                      <a:prstDash val="solid"/>
                      <a:round/>
                      <a:headEnd type="none" w="med" len="med"/>
                      <a:tailEnd type="none" w="med" len="med"/>
                    </a:lnR>
                    <a:lnT w="6350" cap="flat" cmpd="sng" algn="ctr">
                      <a:solidFill>
                        <a:srgbClr val="8064A2"/>
                      </a:solidFill>
                      <a:prstDash val="solid"/>
                      <a:round/>
                      <a:headEnd type="none" w="med" len="med"/>
                      <a:tailEnd type="none" w="med" len="med"/>
                    </a:lnT>
                    <a:lnB w="6350" cap="flat" cmpd="sng" algn="ctr">
                      <a:solidFill>
                        <a:srgbClr val="8064A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24</a:t>
                      </a:r>
                    </a:p>
                  </a:txBody>
                  <a:tcPr marL="0" marR="0" marT="0" marB="0" anchor="ctr">
                    <a:lnL w="6350" cap="flat" cmpd="sng" algn="ctr">
                      <a:solidFill>
                        <a:srgbClr val="8064A2"/>
                      </a:solidFill>
                      <a:prstDash val="solid"/>
                      <a:round/>
                      <a:headEnd type="none" w="med" len="med"/>
                      <a:tailEnd type="none" w="med" len="med"/>
                    </a:lnL>
                    <a:lnR w="6350" cap="flat" cmpd="sng" algn="ctr">
                      <a:solidFill>
                        <a:srgbClr val="8064A2"/>
                      </a:solidFill>
                      <a:prstDash val="solid"/>
                      <a:round/>
                      <a:headEnd type="none" w="med" len="med"/>
                      <a:tailEnd type="none" w="med" len="med"/>
                    </a:lnR>
                    <a:lnT w="6350" cap="flat" cmpd="sng" algn="ctr">
                      <a:solidFill>
                        <a:srgbClr val="8064A2"/>
                      </a:solidFill>
                      <a:prstDash val="solid"/>
                      <a:round/>
                      <a:headEnd type="none" w="med" len="med"/>
                      <a:tailEnd type="none" w="med" len="med"/>
                    </a:lnT>
                    <a:lnB w="6350" cap="flat" cmpd="sng" algn="ctr">
                      <a:solidFill>
                        <a:srgbClr val="8064A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dirty="0"/>
                    </a:p>
                  </a:txBody>
                  <a:tcPr marL="0" marR="0" marT="0" marB="0" anchor="ctr">
                    <a:lnL w="6350" cap="flat" cmpd="sng" algn="ctr">
                      <a:solidFill>
                        <a:srgbClr val="8064A2"/>
                      </a:solidFill>
                      <a:prstDash val="solid"/>
                      <a:round/>
                      <a:headEnd type="none" w="med" len="med"/>
                      <a:tailEnd type="none" w="med" len="med"/>
                    </a:lnL>
                    <a:lnR w="6350" cap="flat" cmpd="sng" algn="ctr">
                      <a:solidFill>
                        <a:srgbClr val="8064A2"/>
                      </a:solidFill>
                      <a:prstDash val="solid"/>
                      <a:round/>
                      <a:headEnd type="none" w="med" len="med"/>
                      <a:tailEnd type="none" w="med" len="med"/>
                    </a:lnR>
                    <a:lnT w="6350" cap="flat" cmpd="sng" algn="ctr">
                      <a:solidFill>
                        <a:srgbClr val="8064A2"/>
                      </a:solidFill>
                      <a:prstDash val="solid"/>
                      <a:round/>
                      <a:headEnd type="none" w="med" len="med"/>
                      <a:tailEnd type="none" w="med" len="med"/>
                    </a:lnT>
                    <a:lnB w="6350" cap="flat" cmpd="sng" algn="ctr">
                      <a:solidFill>
                        <a:srgbClr val="8064A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b="1" dirty="0"/>
                        <a:t>0.04</a:t>
                      </a:r>
                    </a:p>
                  </a:txBody>
                  <a:tcPr marL="0" marR="0" marT="0" marB="0" anchor="ctr">
                    <a:lnL w="6350" cap="flat" cmpd="sng" algn="ctr">
                      <a:solidFill>
                        <a:srgbClr val="8064A2"/>
                      </a:solidFill>
                      <a:prstDash val="solid"/>
                      <a:round/>
                      <a:headEnd type="none" w="med" len="med"/>
                      <a:tailEnd type="none" w="med" len="med"/>
                    </a:lnL>
                    <a:lnR w="6350" cap="flat" cmpd="sng" algn="ctr">
                      <a:solidFill>
                        <a:srgbClr val="8064A2"/>
                      </a:solidFill>
                      <a:prstDash val="solid"/>
                      <a:round/>
                      <a:headEnd type="none" w="med" len="med"/>
                      <a:tailEnd type="none" w="med" len="med"/>
                    </a:lnR>
                    <a:lnT w="6350" cap="flat" cmpd="sng" algn="ctr">
                      <a:solidFill>
                        <a:srgbClr val="8064A2"/>
                      </a:solidFill>
                      <a:prstDash val="solid"/>
                      <a:round/>
                      <a:headEnd type="none" w="med" len="med"/>
                      <a:tailEnd type="none" w="med" len="med"/>
                    </a:lnT>
                    <a:lnB w="6350" cap="flat" cmpd="sng" algn="ctr">
                      <a:solidFill>
                        <a:srgbClr val="8064A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6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3</a:t>
                      </a:r>
                    </a:p>
                  </a:txBody>
                  <a:tcPr marL="0" marR="0" marT="0" marB="0" anchor="ctr">
                    <a:lnL w="6350" cap="flat" cmpd="sng" algn="ctr">
                      <a:solidFill>
                        <a:srgbClr val="8064A2"/>
                      </a:solidFill>
                      <a:prstDash val="solid"/>
                      <a:round/>
                      <a:headEnd type="none" w="med" len="med"/>
                      <a:tailEnd type="none" w="med" len="med"/>
                    </a:lnL>
                    <a:lnR w="6350" cap="flat" cmpd="sng" algn="ctr">
                      <a:solidFill>
                        <a:srgbClr val="8064A2"/>
                      </a:solidFill>
                      <a:prstDash val="solid"/>
                      <a:round/>
                      <a:headEnd type="none" w="med" len="med"/>
                      <a:tailEnd type="none" w="med" len="med"/>
                    </a:lnR>
                    <a:lnT w="6350" cap="flat" cmpd="sng" algn="ctr">
                      <a:solidFill>
                        <a:srgbClr val="8064A2"/>
                      </a:solidFill>
                      <a:prstDash val="solid"/>
                      <a:round/>
                      <a:headEnd type="none" w="med" len="med"/>
                      <a:tailEnd type="none" w="med" len="med"/>
                    </a:lnT>
                    <a:lnB w="6350" cap="flat" cmpd="sng" algn="ctr">
                      <a:solidFill>
                        <a:srgbClr val="8064A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3</a:t>
                      </a:r>
                    </a:p>
                  </a:txBody>
                  <a:tcPr marL="0" marR="0" marT="0" marB="0" anchor="ctr">
                    <a:lnL w="6350" cap="flat" cmpd="sng" algn="ctr">
                      <a:solidFill>
                        <a:srgbClr val="8064A2"/>
                      </a:solidFill>
                      <a:prstDash val="solid"/>
                      <a:round/>
                      <a:headEnd type="none" w="med" len="med"/>
                      <a:tailEnd type="none" w="med" len="med"/>
                    </a:lnL>
                    <a:lnR w="6350" cap="flat" cmpd="sng" algn="ctr">
                      <a:solidFill>
                        <a:srgbClr val="8064A2"/>
                      </a:solidFill>
                      <a:prstDash val="solid"/>
                      <a:round/>
                      <a:headEnd type="none" w="med" len="med"/>
                      <a:tailEnd type="none" w="med" len="med"/>
                    </a:lnR>
                    <a:lnT w="6350" cap="flat" cmpd="sng" algn="ctr">
                      <a:solidFill>
                        <a:srgbClr val="8064A2"/>
                      </a:solidFill>
                      <a:prstDash val="solid"/>
                      <a:round/>
                      <a:headEnd type="none" w="med" len="med"/>
                      <a:tailEnd type="none" w="med" len="med"/>
                    </a:lnT>
                    <a:lnB w="6350" cap="flat" cmpd="sng" algn="ctr">
                      <a:solidFill>
                        <a:srgbClr val="8064A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dirty="0"/>
                    </a:p>
                  </a:txBody>
                  <a:tcPr marL="0" marR="0" marT="0" marB="0" anchor="ctr">
                    <a:lnL w="6350" cap="flat" cmpd="sng" algn="ctr">
                      <a:solidFill>
                        <a:srgbClr val="8064A2"/>
                      </a:solidFill>
                      <a:prstDash val="solid"/>
                      <a:round/>
                      <a:headEnd type="none" w="med" len="med"/>
                      <a:tailEnd type="none" w="med" len="med"/>
                    </a:lnL>
                    <a:lnR w="6350" cap="flat" cmpd="sng" algn="ctr">
                      <a:solidFill>
                        <a:srgbClr val="8064A2"/>
                      </a:solidFill>
                      <a:prstDash val="solid"/>
                      <a:round/>
                      <a:headEnd type="none" w="med" len="med"/>
                      <a:tailEnd type="none" w="med" len="med"/>
                    </a:lnR>
                    <a:lnT w="6350" cap="flat" cmpd="sng" algn="ctr">
                      <a:solidFill>
                        <a:srgbClr val="8064A2"/>
                      </a:solidFill>
                      <a:prstDash val="solid"/>
                      <a:round/>
                      <a:headEnd type="none" w="med" len="med"/>
                      <a:tailEnd type="none" w="med" len="med"/>
                    </a:lnT>
                    <a:lnB w="6350" cap="flat" cmpd="sng" algn="ctr">
                      <a:solidFill>
                        <a:srgbClr val="8064A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0.3</a:t>
                      </a:r>
                    </a:p>
                  </a:txBody>
                  <a:tcPr marL="0" marR="0" marT="0" marB="0" anchor="ctr">
                    <a:lnL w="6350" cap="flat" cmpd="sng" algn="ctr">
                      <a:solidFill>
                        <a:srgbClr val="8064A2"/>
                      </a:solidFill>
                      <a:prstDash val="solid"/>
                      <a:round/>
                      <a:headEnd type="none" w="med" len="med"/>
                      <a:tailEnd type="none" w="med" len="med"/>
                    </a:lnL>
                    <a:lnR w="6350" cap="flat" cmpd="sng" algn="ctr">
                      <a:solidFill>
                        <a:srgbClr val="8064A2"/>
                      </a:solidFill>
                      <a:prstDash val="solid"/>
                      <a:round/>
                      <a:headEnd type="none" w="med" len="med"/>
                      <a:tailEnd type="none" w="med" len="med"/>
                    </a:lnR>
                    <a:lnT w="6350" cap="flat" cmpd="sng" algn="ctr">
                      <a:solidFill>
                        <a:srgbClr val="8064A2"/>
                      </a:solidFill>
                      <a:prstDash val="solid"/>
                      <a:round/>
                      <a:headEnd type="none" w="med" len="med"/>
                      <a:tailEnd type="none" w="med" len="med"/>
                    </a:lnT>
                    <a:lnB w="6350" cap="flat" cmpd="sng" algn="ctr">
                      <a:solidFill>
                        <a:srgbClr val="8064A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17" name="Table 216"/>
          <p:cNvGraphicFramePr>
            <a:graphicFrameLocks noGrp="1"/>
          </p:cNvGraphicFramePr>
          <p:nvPr>
            <p:extLst>
              <p:ext uri="{D42A27DB-BD31-4B8C-83A1-F6EECF244321}">
                <p14:modId xmlns:p14="http://schemas.microsoft.com/office/powerpoint/2010/main" val="1498628295"/>
              </p:ext>
            </p:extLst>
          </p:nvPr>
        </p:nvGraphicFramePr>
        <p:xfrm>
          <a:off x="24516768" y="8607784"/>
          <a:ext cx="1626409" cy="975360"/>
        </p:xfrm>
        <a:graphic>
          <a:graphicData uri="http://schemas.openxmlformats.org/drawingml/2006/table">
            <a:tbl>
              <a:tblPr firstRow="1" bandRow="1"/>
              <a:tblGrid>
                <a:gridCol w="367364">
                  <a:extLst>
                    <a:ext uri="{9D8B030D-6E8A-4147-A177-3AD203B41FA5}">
                      <a16:colId xmlns:a16="http://schemas.microsoft.com/office/drawing/2014/main" val="20000"/>
                    </a:ext>
                  </a:extLst>
                </a:gridCol>
                <a:gridCol w="348315">
                  <a:extLst>
                    <a:ext uri="{9D8B030D-6E8A-4147-A177-3AD203B41FA5}">
                      <a16:colId xmlns:a16="http://schemas.microsoft.com/office/drawing/2014/main" val="20001"/>
                    </a:ext>
                  </a:extLst>
                </a:gridCol>
                <a:gridCol w="258077">
                  <a:extLst>
                    <a:ext uri="{9D8B030D-6E8A-4147-A177-3AD203B41FA5}">
                      <a16:colId xmlns:a16="http://schemas.microsoft.com/office/drawing/2014/main" val="20002"/>
                    </a:ext>
                  </a:extLst>
                </a:gridCol>
                <a:gridCol w="652653">
                  <a:extLst>
                    <a:ext uri="{9D8B030D-6E8A-4147-A177-3AD203B41FA5}">
                      <a16:colId xmlns:a16="http://schemas.microsoft.com/office/drawing/2014/main" val="20003"/>
                    </a:ext>
                  </a:extLst>
                </a:gridCol>
              </a:tblGrid>
              <a:tr h="2286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Site</a:t>
                      </a:r>
                    </a:p>
                  </a:txBody>
                  <a:tcPr marL="0" marR="0" marT="0" marB="0" anchor="ctr">
                    <a:lnL w="6350" cap="flat" cmpd="sng" algn="ctr">
                      <a:solidFill>
                        <a:srgbClr val="F79646"/>
                      </a:solidFill>
                      <a:prstDash val="solid"/>
                      <a:round/>
                      <a:headEnd type="none" w="med" len="med"/>
                      <a:tailEnd type="none" w="med" len="med"/>
                    </a:lnL>
                    <a:lnR w="6350" cap="flat" cmpd="sng" algn="ctr">
                      <a:solidFill>
                        <a:srgbClr val="F79646"/>
                      </a:solidFill>
                      <a:prstDash val="solid"/>
                      <a:round/>
                      <a:headEnd type="none" w="med" len="med"/>
                      <a:tailEnd type="none" w="med" len="med"/>
                    </a:lnR>
                    <a:lnT w="6350" cap="flat" cmpd="sng" algn="ctr">
                      <a:solidFill>
                        <a:srgbClr val="F79646"/>
                      </a:solidFill>
                      <a:prstDash val="solid"/>
                      <a:round/>
                      <a:headEnd type="none" w="med" len="med"/>
                      <a:tailEnd type="none" w="med" len="med"/>
                    </a:lnT>
                    <a:lnB w="6350" cap="flat" cmpd="sng" algn="ctr">
                      <a:solidFill>
                        <a:srgbClr val="F7964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Size</a:t>
                      </a:r>
                    </a:p>
                  </a:txBody>
                  <a:tcPr marL="0" marR="0" marT="0" marB="0" anchor="ctr">
                    <a:lnL w="6350" cap="flat" cmpd="sng" algn="ctr">
                      <a:solidFill>
                        <a:srgbClr val="F79646"/>
                      </a:solidFill>
                      <a:prstDash val="solid"/>
                      <a:round/>
                      <a:headEnd type="none" w="med" len="med"/>
                      <a:tailEnd type="none" w="med" len="med"/>
                    </a:lnL>
                    <a:lnR w="6350" cap="flat" cmpd="sng" algn="ctr">
                      <a:solidFill>
                        <a:srgbClr val="F79646"/>
                      </a:solidFill>
                      <a:prstDash val="solid"/>
                      <a:round/>
                      <a:headEnd type="none" w="med" len="med"/>
                      <a:tailEnd type="none" w="med" len="med"/>
                    </a:lnR>
                    <a:lnT w="6350" cap="flat" cmpd="sng" algn="ctr">
                      <a:solidFill>
                        <a:srgbClr val="F79646"/>
                      </a:solidFill>
                      <a:prstDash val="solid"/>
                      <a:round/>
                      <a:headEnd type="none" w="med" len="med"/>
                      <a:tailEnd type="none" w="med" len="med"/>
                    </a:lnT>
                    <a:lnB w="6350" cap="flat" cmpd="sng" algn="ctr">
                      <a:solidFill>
                        <a:srgbClr val="F7964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a:t>
                      </a:r>
                    </a:p>
                  </a:txBody>
                  <a:tcPr marL="0" marR="0" marT="0" marB="0" anchor="ctr">
                    <a:lnL w="6350" cap="flat" cmpd="sng" algn="ctr">
                      <a:solidFill>
                        <a:srgbClr val="F79646"/>
                      </a:solidFill>
                      <a:prstDash val="solid"/>
                      <a:round/>
                      <a:headEnd type="none" w="med" len="med"/>
                      <a:tailEnd type="none" w="med" len="med"/>
                    </a:lnL>
                    <a:lnR w="6350" cap="flat" cmpd="sng" algn="ctr">
                      <a:solidFill>
                        <a:srgbClr val="F79646"/>
                      </a:solidFill>
                      <a:prstDash val="solid"/>
                      <a:round/>
                      <a:headEnd type="none" w="med" len="med"/>
                      <a:tailEnd type="none" w="med" len="med"/>
                    </a:lnR>
                    <a:lnT w="6350" cap="flat" cmpd="sng" algn="ctr">
                      <a:solidFill>
                        <a:srgbClr val="F79646"/>
                      </a:solidFill>
                      <a:prstDash val="solid"/>
                      <a:round/>
                      <a:headEnd type="none" w="med" len="med"/>
                      <a:tailEnd type="none" w="med" len="med"/>
                    </a:lnT>
                    <a:lnB w="6350" cap="flat" cmpd="sng" algn="ctr">
                      <a:solidFill>
                        <a:srgbClr val="F7964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P-value</a:t>
                      </a:r>
                    </a:p>
                  </a:txBody>
                  <a:tcPr marL="0" marR="0" marT="0" marB="0" anchor="ctr">
                    <a:lnL w="6350" cap="flat" cmpd="sng" algn="ctr">
                      <a:solidFill>
                        <a:srgbClr val="F79646"/>
                      </a:solidFill>
                      <a:prstDash val="solid"/>
                      <a:round/>
                      <a:headEnd type="none" w="med" len="med"/>
                      <a:tailEnd type="none" w="med" len="med"/>
                    </a:lnL>
                    <a:lnR w="6350" cap="flat" cmpd="sng" algn="ctr">
                      <a:solidFill>
                        <a:srgbClr val="F79646"/>
                      </a:solidFill>
                      <a:prstDash val="solid"/>
                      <a:round/>
                      <a:headEnd type="none" w="med" len="med"/>
                      <a:tailEnd type="none" w="med" len="med"/>
                    </a:lnR>
                    <a:lnT w="6350" cap="flat" cmpd="sng" algn="ctr">
                      <a:solidFill>
                        <a:srgbClr val="F79646"/>
                      </a:solidFill>
                      <a:prstDash val="solid"/>
                      <a:round/>
                      <a:headEnd type="none" w="med" len="med"/>
                      <a:tailEnd type="none" w="med" len="med"/>
                    </a:lnT>
                    <a:lnB w="6350" cap="flat" cmpd="sng" algn="ctr">
                      <a:solidFill>
                        <a:srgbClr val="F7964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6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1</a:t>
                      </a:r>
                    </a:p>
                  </a:txBody>
                  <a:tcPr marL="0" marR="0" marT="0" marB="0" anchor="ctr">
                    <a:lnL w="6350" cap="flat" cmpd="sng" algn="ctr">
                      <a:solidFill>
                        <a:srgbClr val="F79646"/>
                      </a:solidFill>
                      <a:prstDash val="solid"/>
                      <a:round/>
                      <a:headEnd type="none" w="med" len="med"/>
                      <a:tailEnd type="none" w="med" len="med"/>
                    </a:lnL>
                    <a:lnR w="6350" cap="flat" cmpd="sng" algn="ctr">
                      <a:solidFill>
                        <a:srgbClr val="F79646"/>
                      </a:solidFill>
                      <a:prstDash val="solid"/>
                      <a:round/>
                      <a:headEnd type="none" w="med" len="med"/>
                      <a:tailEnd type="none" w="med" len="med"/>
                    </a:lnR>
                    <a:lnT w="6350" cap="flat" cmpd="sng" algn="ctr">
                      <a:solidFill>
                        <a:srgbClr val="F79646"/>
                      </a:solidFill>
                      <a:prstDash val="solid"/>
                      <a:round/>
                      <a:headEnd type="none" w="med" len="med"/>
                      <a:tailEnd type="none" w="med" len="med"/>
                    </a:lnT>
                    <a:lnB w="6350" cap="flat" cmpd="sng" algn="ctr">
                      <a:solidFill>
                        <a:srgbClr val="F7964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4</a:t>
                      </a:r>
                    </a:p>
                  </a:txBody>
                  <a:tcPr marL="0" marR="0" marT="0" marB="0" anchor="ctr">
                    <a:lnL w="6350" cap="flat" cmpd="sng" algn="ctr">
                      <a:solidFill>
                        <a:srgbClr val="F79646"/>
                      </a:solidFill>
                      <a:prstDash val="solid"/>
                      <a:round/>
                      <a:headEnd type="none" w="med" len="med"/>
                      <a:tailEnd type="none" w="med" len="med"/>
                    </a:lnL>
                    <a:lnR w="6350" cap="flat" cmpd="sng" algn="ctr">
                      <a:solidFill>
                        <a:srgbClr val="F79646"/>
                      </a:solidFill>
                      <a:prstDash val="solid"/>
                      <a:round/>
                      <a:headEnd type="none" w="med" len="med"/>
                      <a:tailEnd type="none" w="med" len="med"/>
                    </a:lnR>
                    <a:lnT w="6350" cap="flat" cmpd="sng" algn="ctr">
                      <a:solidFill>
                        <a:srgbClr val="F79646"/>
                      </a:solidFill>
                      <a:prstDash val="solid"/>
                      <a:round/>
                      <a:headEnd type="none" w="med" len="med"/>
                      <a:tailEnd type="none" w="med" len="med"/>
                    </a:lnT>
                    <a:lnB w="6350" cap="flat" cmpd="sng" algn="ctr">
                      <a:solidFill>
                        <a:srgbClr val="F7964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a:p>
                  </a:txBody>
                  <a:tcPr marL="0" marR="0" marT="0" marB="0" anchor="ctr">
                    <a:lnL w="6350" cap="flat" cmpd="sng" algn="ctr">
                      <a:solidFill>
                        <a:srgbClr val="F79646"/>
                      </a:solidFill>
                      <a:prstDash val="solid"/>
                      <a:round/>
                      <a:headEnd type="none" w="med" len="med"/>
                      <a:tailEnd type="none" w="med" len="med"/>
                    </a:lnL>
                    <a:lnR w="6350" cap="flat" cmpd="sng" algn="ctr">
                      <a:solidFill>
                        <a:srgbClr val="F79646"/>
                      </a:solidFill>
                      <a:prstDash val="solid"/>
                      <a:round/>
                      <a:headEnd type="none" w="med" len="med"/>
                      <a:tailEnd type="none" w="med" len="med"/>
                    </a:lnR>
                    <a:lnT w="6350" cap="flat" cmpd="sng" algn="ctr">
                      <a:solidFill>
                        <a:srgbClr val="F79646"/>
                      </a:solidFill>
                      <a:prstDash val="solid"/>
                      <a:round/>
                      <a:headEnd type="none" w="med" len="med"/>
                      <a:tailEnd type="none" w="med" len="med"/>
                    </a:lnT>
                    <a:lnB w="6350" cap="flat" cmpd="sng" algn="ctr">
                      <a:solidFill>
                        <a:srgbClr val="F7964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0.5</a:t>
                      </a:r>
                    </a:p>
                  </a:txBody>
                  <a:tcPr marL="0" marR="0" marT="0" marB="0" anchor="ctr">
                    <a:lnL w="6350" cap="flat" cmpd="sng" algn="ctr">
                      <a:solidFill>
                        <a:srgbClr val="F79646"/>
                      </a:solidFill>
                      <a:prstDash val="solid"/>
                      <a:round/>
                      <a:headEnd type="none" w="med" len="med"/>
                      <a:tailEnd type="none" w="med" len="med"/>
                    </a:lnL>
                    <a:lnR w="6350" cap="flat" cmpd="sng" algn="ctr">
                      <a:solidFill>
                        <a:srgbClr val="F79646"/>
                      </a:solidFill>
                      <a:prstDash val="solid"/>
                      <a:round/>
                      <a:headEnd type="none" w="med" len="med"/>
                      <a:tailEnd type="none" w="med" len="med"/>
                    </a:lnR>
                    <a:lnT w="6350" cap="flat" cmpd="sng" algn="ctr">
                      <a:solidFill>
                        <a:srgbClr val="F79646"/>
                      </a:solidFill>
                      <a:prstDash val="solid"/>
                      <a:round/>
                      <a:headEnd type="none" w="med" len="med"/>
                      <a:tailEnd type="none" w="med" len="med"/>
                    </a:lnT>
                    <a:lnB w="6350" cap="flat" cmpd="sng" algn="ctr">
                      <a:solidFill>
                        <a:srgbClr val="F7964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286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2</a:t>
                      </a:r>
                    </a:p>
                  </a:txBody>
                  <a:tcPr marL="0" marR="0" marT="0" marB="0" anchor="ctr">
                    <a:lnL w="6350" cap="flat" cmpd="sng" algn="ctr">
                      <a:solidFill>
                        <a:srgbClr val="F79646"/>
                      </a:solidFill>
                      <a:prstDash val="solid"/>
                      <a:round/>
                      <a:headEnd type="none" w="med" len="med"/>
                      <a:tailEnd type="none" w="med" len="med"/>
                    </a:lnL>
                    <a:lnR w="6350" cap="flat" cmpd="sng" algn="ctr">
                      <a:solidFill>
                        <a:srgbClr val="F79646"/>
                      </a:solidFill>
                      <a:prstDash val="solid"/>
                      <a:round/>
                      <a:headEnd type="none" w="med" len="med"/>
                      <a:tailEnd type="none" w="med" len="med"/>
                    </a:lnR>
                    <a:lnT w="6350" cap="flat" cmpd="sng" algn="ctr">
                      <a:solidFill>
                        <a:srgbClr val="F79646"/>
                      </a:solidFill>
                      <a:prstDash val="solid"/>
                      <a:round/>
                      <a:headEnd type="none" w="med" len="med"/>
                      <a:tailEnd type="none" w="med" len="med"/>
                    </a:lnT>
                    <a:lnB w="6350" cap="flat" cmpd="sng" algn="ctr">
                      <a:solidFill>
                        <a:srgbClr val="F7964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24</a:t>
                      </a:r>
                    </a:p>
                  </a:txBody>
                  <a:tcPr marL="0" marR="0" marT="0" marB="0" anchor="ctr">
                    <a:lnL w="6350" cap="flat" cmpd="sng" algn="ctr">
                      <a:solidFill>
                        <a:srgbClr val="F79646"/>
                      </a:solidFill>
                      <a:prstDash val="solid"/>
                      <a:round/>
                      <a:headEnd type="none" w="med" len="med"/>
                      <a:tailEnd type="none" w="med" len="med"/>
                    </a:lnL>
                    <a:lnR w="6350" cap="flat" cmpd="sng" algn="ctr">
                      <a:solidFill>
                        <a:srgbClr val="F79646"/>
                      </a:solidFill>
                      <a:prstDash val="solid"/>
                      <a:round/>
                      <a:headEnd type="none" w="med" len="med"/>
                      <a:tailEnd type="none" w="med" len="med"/>
                    </a:lnR>
                    <a:lnT w="6350" cap="flat" cmpd="sng" algn="ctr">
                      <a:solidFill>
                        <a:srgbClr val="F79646"/>
                      </a:solidFill>
                      <a:prstDash val="solid"/>
                      <a:round/>
                      <a:headEnd type="none" w="med" len="med"/>
                      <a:tailEnd type="none" w="med" len="med"/>
                    </a:lnT>
                    <a:lnB w="6350" cap="flat" cmpd="sng" algn="ctr">
                      <a:solidFill>
                        <a:srgbClr val="F7964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dirty="0"/>
                    </a:p>
                  </a:txBody>
                  <a:tcPr marL="0" marR="0" marT="0" marB="0" anchor="ctr">
                    <a:lnL w="6350" cap="flat" cmpd="sng" algn="ctr">
                      <a:solidFill>
                        <a:srgbClr val="F79646"/>
                      </a:solidFill>
                      <a:prstDash val="solid"/>
                      <a:round/>
                      <a:headEnd type="none" w="med" len="med"/>
                      <a:tailEnd type="none" w="med" len="med"/>
                    </a:lnL>
                    <a:lnR w="6350" cap="flat" cmpd="sng" algn="ctr">
                      <a:solidFill>
                        <a:srgbClr val="F79646"/>
                      </a:solidFill>
                      <a:prstDash val="solid"/>
                      <a:round/>
                      <a:headEnd type="none" w="med" len="med"/>
                      <a:tailEnd type="none" w="med" len="med"/>
                    </a:lnR>
                    <a:lnT w="6350" cap="flat" cmpd="sng" algn="ctr">
                      <a:solidFill>
                        <a:srgbClr val="F79646"/>
                      </a:solidFill>
                      <a:prstDash val="solid"/>
                      <a:round/>
                      <a:headEnd type="none" w="med" len="med"/>
                      <a:tailEnd type="none" w="med" len="med"/>
                    </a:lnT>
                    <a:lnB w="6350" cap="flat" cmpd="sng" algn="ctr">
                      <a:solidFill>
                        <a:srgbClr val="F7964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b="1" dirty="0"/>
                        <a:t>0.02</a:t>
                      </a:r>
                    </a:p>
                  </a:txBody>
                  <a:tcPr marL="0" marR="0" marT="0" marB="0" anchor="ctr">
                    <a:lnL w="6350" cap="flat" cmpd="sng" algn="ctr">
                      <a:solidFill>
                        <a:srgbClr val="F79646"/>
                      </a:solidFill>
                      <a:prstDash val="solid"/>
                      <a:round/>
                      <a:headEnd type="none" w="med" len="med"/>
                      <a:tailEnd type="none" w="med" len="med"/>
                    </a:lnL>
                    <a:lnR w="6350" cap="flat" cmpd="sng" algn="ctr">
                      <a:solidFill>
                        <a:srgbClr val="F79646"/>
                      </a:solidFill>
                      <a:prstDash val="solid"/>
                      <a:round/>
                      <a:headEnd type="none" w="med" len="med"/>
                      <a:tailEnd type="none" w="med" len="med"/>
                    </a:lnR>
                    <a:lnT w="6350" cap="flat" cmpd="sng" algn="ctr">
                      <a:solidFill>
                        <a:srgbClr val="F79646"/>
                      </a:solidFill>
                      <a:prstDash val="solid"/>
                      <a:round/>
                      <a:headEnd type="none" w="med" len="med"/>
                      <a:tailEnd type="none" w="med" len="med"/>
                    </a:lnT>
                    <a:lnB w="6350" cap="flat" cmpd="sng" algn="ctr">
                      <a:solidFill>
                        <a:srgbClr val="F7964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6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3</a:t>
                      </a:r>
                    </a:p>
                  </a:txBody>
                  <a:tcPr marL="0" marR="0" marT="0" marB="0" anchor="ctr">
                    <a:lnL w="6350" cap="flat" cmpd="sng" algn="ctr">
                      <a:solidFill>
                        <a:srgbClr val="F79646"/>
                      </a:solidFill>
                      <a:prstDash val="solid"/>
                      <a:round/>
                      <a:headEnd type="none" w="med" len="med"/>
                      <a:tailEnd type="none" w="med" len="med"/>
                    </a:lnL>
                    <a:lnR w="6350" cap="flat" cmpd="sng" algn="ctr">
                      <a:solidFill>
                        <a:srgbClr val="F79646"/>
                      </a:solidFill>
                      <a:prstDash val="solid"/>
                      <a:round/>
                      <a:headEnd type="none" w="med" len="med"/>
                      <a:tailEnd type="none" w="med" len="med"/>
                    </a:lnR>
                    <a:lnT w="6350" cap="flat" cmpd="sng" algn="ctr">
                      <a:solidFill>
                        <a:srgbClr val="F79646"/>
                      </a:solidFill>
                      <a:prstDash val="solid"/>
                      <a:round/>
                      <a:headEnd type="none" w="med" len="med"/>
                      <a:tailEnd type="none" w="med" len="med"/>
                    </a:lnT>
                    <a:lnB w="6350" cap="flat" cmpd="sng" algn="ctr">
                      <a:solidFill>
                        <a:srgbClr val="F7964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3</a:t>
                      </a:r>
                    </a:p>
                  </a:txBody>
                  <a:tcPr marL="0" marR="0" marT="0" marB="0" anchor="ctr">
                    <a:lnL w="6350" cap="flat" cmpd="sng" algn="ctr">
                      <a:solidFill>
                        <a:srgbClr val="F79646"/>
                      </a:solidFill>
                      <a:prstDash val="solid"/>
                      <a:round/>
                      <a:headEnd type="none" w="med" len="med"/>
                      <a:tailEnd type="none" w="med" len="med"/>
                    </a:lnL>
                    <a:lnR w="6350" cap="flat" cmpd="sng" algn="ctr">
                      <a:solidFill>
                        <a:srgbClr val="F79646"/>
                      </a:solidFill>
                      <a:prstDash val="solid"/>
                      <a:round/>
                      <a:headEnd type="none" w="med" len="med"/>
                      <a:tailEnd type="none" w="med" len="med"/>
                    </a:lnR>
                    <a:lnT w="6350" cap="flat" cmpd="sng" algn="ctr">
                      <a:solidFill>
                        <a:srgbClr val="F79646"/>
                      </a:solidFill>
                      <a:prstDash val="solid"/>
                      <a:round/>
                      <a:headEnd type="none" w="med" len="med"/>
                      <a:tailEnd type="none" w="med" len="med"/>
                    </a:lnT>
                    <a:lnB w="6350" cap="flat" cmpd="sng" algn="ctr">
                      <a:solidFill>
                        <a:srgbClr val="F7964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dirty="0"/>
                    </a:p>
                  </a:txBody>
                  <a:tcPr marL="0" marR="0" marT="0" marB="0" anchor="ctr">
                    <a:lnL w="6350" cap="flat" cmpd="sng" algn="ctr">
                      <a:solidFill>
                        <a:srgbClr val="F79646"/>
                      </a:solidFill>
                      <a:prstDash val="solid"/>
                      <a:round/>
                      <a:headEnd type="none" w="med" len="med"/>
                      <a:tailEnd type="none" w="med" len="med"/>
                    </a:lnL>
                    <a:lnR w="6350" cap="flat" cmpd="sng" algn="ctr">
                      <a:solidFill>
                        <a:srgbClr val="F79646"/>
                      </a:solidFill>
                      <a:prstDash val="solid"/>
                      <a:round/>
                      <a:headEnd type="none" w="med" len="med"/>
                      <a:tailEnd type="none" w="med" len="med"/>
                    </a:lnR>
                    <a:lnT w="6350" cap="flat" cmpd="sng" algn="ctr">
                      <a:solidFill>
                        <a:srgbClr val="F79646"/>
                      </a:solidFill>
                      <a:prstDash val="solid"/>
                      <a:round/>
                      <a:headEnd type="none" w="med" len="med"/>
                      <a:tailEnd type="none" w="med" len="med"/>
                    </a:lnT>
                    <a:lnB w="6350" cap="flat" cmpd="sng" algn="ctr">
                      <a:solidFill>
                        <a:srgbClr val="F7964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t>0.3</a:t>
                      </a:r>
                    </a:p>
                  </a:txBody>
                  <a:tcPr marL="0" marR="0" marT="0" marB="0" anchor="ctr">
                    <a:lnL w="6350" cap="flat" cmpd="sng" algn="ctr">
                      <a:solidFill>
                        <a:srgbClr val="F79646"/>
                      </a:solidFill>
                      <a:prstDash val="solid"/>
                      <a:round/>
                      <a:headEnd type="none" w="med" len="med"/>
                      <a:tailEnd type="none" w="med" len="med"/>
                    </a:lnL>
                    <a:lnR w="6350" cap="flat" cmpd="sng" algn="ctr">
                      <a:solidFill>
                        <a:srgbClr val="F79646"/>
                      </a:solidFill>
                      <a:prstDash val="solid"/>
                      <a:round/>
                      <a:headEnd type="none" w="med" len="med"/>
                      <a:tailEnd type="none" w="med" len="med"/>
                    </a:lnR>
                    <a:lnT w="6350" cap="flat" cmpd="sng" algn="ctr">
                      <a:solidFill>
                        <a:srgbClr val="F79646"/>
                      </a:solidFill>
                      <a:prstDash val="solid"/>
                      <a:round/>
                      <a:headEnd type="none" w="med" len="med"/>
                      <a:tailEnd type="none" w="med" len="med"/>
                    </a:lnT>
                    <a:lnB w="6350" cap="flat" cmpd="sng" algn="ctr">
                      <a:solidFill>
                        <a:srgbClr val="F7964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52" name="TextBox 51"/>
          <p:cNvSpPr txBox="1"/>
          <p:nvPr/>
        </p:nvSpPr>
        <p:spPr>
          <a:xfrm>
            <a:off x="13953550" y="14828003"/>
            <a:ext cx="13492946" cy="584775"/>
          </a:xfrm>
          <a:prstGeom prst="rect">
            <a:avLst/>
          </a:prstGeom>
          <a:noFill/>
        </p:spPr>
        <p:txBody>
          <a:bodyPr wrap="square" rtlCol="0">
            <a:spAutoFit/>
          </a:bodyPr>
          <a:lstStyle/>
          <a:p>
            <a:pPr marL="457200" indent="-457200">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Statistical tests for each variable</a:t>
            </a:r>
          </a:p>
        </p:txBody>
      </p:sp>
      <p:sp>
        <p:nvSpPr>
          <p:cNvPr id="53" name="TextBox 52"/>
          <p:cNvSpPr txBox="1"/>
          <p:nvPr/>
        </p:nvSpPr>
        <p:spPr>
          <a:xfrm>
            <a:off x="14027295" y="23781157"/>
            <a:ext cx="13492946" cy="1077218"/>
          </a:xfrm>
          <a:prstGeom prst="rect">
            <a:avLst/>
          </a:prstGeom>
          <a:noFill/>
        </p:spPr>
        <p:txBody>
          <a:bodyPr wrap="square" rtlCol="0">
            <a:spAutoFit/>
          </a:bodyPr>
          <a:lstStyle/>
          <a:p>
            <a:pPr marL="457200" indent="-457200">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Combining p-values in a p-value Matrix to obtain integrated p-value scores for site ranking </a:t>
            </a:r>
          </a:p>
        </p:txBody>
      </p:sp>
      <p:sp>
        <p:nvSpPr>
          <p:cNvPr id="7" name="TextBox 6"/>
          <p:cNvSpPr txBox="1"/>
          <p:nvPr/>
        </p:nvSpPr>
        <p:spPr>
          <a:xfrm>
            <a:off x="1040724" y="22527326"/>
            <a:ext cx="11185292" cy="584775"/>
          </a:xfrm>
          <a:prstGeom prst="rect">
            <a:avLst/>
          </a:prstGeom>
          <a:noFill/>
        </p:spPr>
        <p:txBody>
          <a:bodyPr wrap="square" rtlCol="0">
            <a:spAutoFit/>
          </a:bodyPr>
          <a:lstStyle/>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Identify important variables. </a:t>
            </a:r>
          </a:p>
        </p:txBody>
      </p:sp>
      <p:graphicFrame>
        <p:nvGraphicFramePr>
          <p:cNvPr id="9" name="Table 8"/>
          <p:cNvGraphicFramePr>
            <a:graphicFrameLocks noGrp="1"/>
          </p:cNvGraphicFramePr>
          <p:nvPr>
            <p:extLst>
              <p:ext uri="{D42A27DB-BD31-4B8C-83A1-F6EECF244321}">
                <p14:modId xmlns:p14="http://schemas.microsoft.com/office/powerpoint/2010/main" val="718907674"/>
              </p:ext>
            </p:extLst>
          </p:nvPr>
        </p:nvGraphicFramePr>
        <p:xfrm>
          <a:off x="1433300" y="23737947"/>
          <a:ext cx="10340638" cy="4214328"/>
        </p:xfrm>
        <a:graphic>
          <a:graphicData uri="http://schemas.openxmlformats.org/drawingml/2006/table">
            <a:tbl>
              <a:tblPr firstRow="1" bandRow="1">
                <a:tableStyleId>{2D5ABB26-0587-4C30-8999-92F81FD0307C}</a:tableStyleId>
              </a:tblPr>
              <a:tblGrid>
                <a:gridCol w="1453544">
                  <a:extLst>
                    <a:ext uri="{9D8B030D-6E8A-4147-A177-3AD203B41FA5}">
                      <a16:colId xmlns:a16="http://schemas.microsoft.com/office/drawing/2014/main" val="20000"/>
                    </a:ext>
                  </a:extLst>
                </a:gridCol>
                <a:gridCol w="1453544">
                  <a:extLst>
                    <a:ext uri="{9D8B030D-6E8A-4147-A177-3AD203B41FA5}">
                      <a16:colId xmlns:a16="http://schemas.microsoft.com/office/drawing/2014/main" val="20001"/>
                    </a:ext>
                  </a:extLst>
                </a:gridCol>
                <a:gridCol w="1453544">
                  <a:extLst>
                    <a:ext uri="{9D8B030D-6E8A-4147-A177-3AD203B41FA5}">
                      <a16:colId xmlns:a16="http://schemas.microsoft.com/office/drawing/2014/main" val="20002"/>
                    </a:ext>
                  </a:extLst>
                </a:gridCol>
                <a:gridCol w="1790937">
                  <a:extLst>
                    <a:ext uri="{9D8B030D-6E8A-4147-A177-3AD203B41FA5}">
                      <a16:colId xmlns:a16="http://schemas.microsoft.com/office/drawing/2014/main" val="20003"/>
                    </a:ext>
                  </a:extLst>
                </a:gridCol>
                <a:gridCol w="1453544">
                  <a:extLst>
                    <a:ext uri="{9D8B030D-6E8A-4147-A177-3AD203B41FA5}">
                      <a16:colId xmlns:a16="http://schemas.microsoft.com/office/drawing/2014/main" val="20004"/>
                    </a:ext>
                  </a:extLst>
                </a:gridCol>
                <a:gridCol w="1281981">
                  <a:extLst>
                    <a:ext uri="{9D8B030D-6E8A-4147-A177-3AD203B41FA5}">
                      <a16:colId xmlns:a16="http://schemas.microsoft.com/office/drawing/2014/main" val="20005"/>
                    </a:ext>
                  </a:extLst>
                </a:gridCol>
                <a:gridCol w="1453544">
                  <a:extLst>
                    <a:ext uri="{9D8B030D-6E8A-4147-A177-3AD203B41FA5}">
                      <a16:colId xmlns:a16="http://schemas.microsoft.com/office/drawing/2014/main" val="20006"/>
                    </a:ext>
                  </a:extLst>
                </a:gridCol>
              </a:tblGrid>
              <a:tr h="1220082">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Site ID</a:t>
                      </a:r>
                      <a:endParaRPr lang="en-US" sz="2000" b="1" i="0" u="none" strike="noStrike" dirty="0">
                        <a:solidFill>
                          <a:srgbClr val="555555"/>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Site Size</a:t>
                      </a:r>
                      <a:endParaRPr lang="en-US" sz="2000" b="1" i="0" u="none" strike="noStrike" dirty="0">
                        <a:solidFill>
                          <a:srgbClr val="555555"/>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Serious AE event</a:t>
                      </a:r>
                      <a:endParaRPr lang="en-US" sz="20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Protocol deviation event</a:t>
                      </a:r>
                      <a:endParaRPr lang="en-US" sz="20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Death event</a:t>
                      </a:r>
                      <a:endParaRPr lang="en-US" sz="20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b="0" i="0" u="none" strike="noStrike" dirty="0">
                          <a:solidFill>
                            <a:schemeClr val="tx1"/>
                          </a:solidFill>
                          <a:effectLst/>
                          <a:latin typeface="Times New Roman" panose="02020603050405020304" pitchFamily="18" charset="0"/>
                          <a:cs typeface="Times New Roman" panose="02020603050405020304" pitchFamily="18" charset="0"/>
                        </a:rPr>
                        <a:t>Success rate</a:t>
                      </a:r>
                      <a:endParaRPr lang="en-US" sz="2000" b="1" i="0" u="none" strike="sng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solidFill>
                            <a:schemeClr val="tx1"/>
                          </a:solidFill>
                          <a:effectLst/>
                          <a:latin typeface="Times New Roman" panose="02020603050405020304" pitchFamily="18" charset="0"/>
                          <a:cs typeface="Times New Roman" panose="02020603050405020304" pitchFamily="18" charset="0"/>
                        </a:rPr>
                        <a:t>Non</a:t>
                      </a:r>
                      <a:r>
                        <a:rPr lang="en-US" sz="2000" u="none" strike="noStrike" baseline="0" dirty="0">
                          <a:solidFill>
                            <a:schemeClr val="tx1"/>
                          </a:solidFill>
                          <a:effectLst/>
                          <a:latin typeface="Times New Roman" panose="02020603050405020304" pitchFamily="18" charset="0"/>
                          <a:cs typeface="Times New Roman" panose="02020603050405020304" pitchFamily="18" charset="0"/>
                        </a:rPr>
                        <a:t>-Serious AE</a:t>
                      </a:r>
                      <a:endParaRPr lang="en-US" sz="2000" b="1" i="0" u="none" strike="sng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32694">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1</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4</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1</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2</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0</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2</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4</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32694">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2</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24</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15</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21</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0</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18</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24</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32694">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3</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3</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1</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0</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1</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2</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3</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32694">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5</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8</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4</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7</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0</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5</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8</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32694">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 …</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 </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 </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 ….</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 </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 </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32694">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16</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16</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13</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12</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1</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9</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15</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32694">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17</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2</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2</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0</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0</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2</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2</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32694">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18</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1</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0</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1</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0</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1</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1</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32694">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20</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8</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2</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5</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0</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7</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u="none" strike="noStrike" dirty="0">
                          <a:effectLst/>
                          <a:latin typeface="Times New Roman" panose="02020603050405020304" pitchFamily="18" charset="0"/>
                          <a:cs typeface="Times New Roman" panose="02020603050405020304" pitchFamily="18" charset="0"/>
                        </a:rPr>
                        <a:t>2 </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
        <p:nvSpPr>
          <p:cNvPr id="66" name="TextBox 65"/>
          <p:cNvSpPr txBox="1"/>
          <p:nvPr/>
        </p:nvSpPr>
        <p:spPr>
          <a:xfrm>
            <a:off x="971727" y="28150054"/>
            <a:ext cx="11095352" cy="4031873"/>
          </a:xfrm>
          <a:prstGeom prst="rect">
            <a:avLst/>
          </a:prstGeom>
          <a:noFill/>
        </p:spPr>
        <p:txBody>
          <a:bodyPr wrap="square" rtlCol="0">
            <a:spAutoFit/>
          </a:bodyPr>
          <a:lstStyle/>
          <a:p>
            <a:pPr marL="514350" indent="-514350">
              <a:buFont typeface="+mj-lt"/>
              <a:buAutoNum type="arabicPeriod" startAt="2"/>
            </a:pPr>
            <a:r>
              <a:rPr lang="en-US" sz="3200" dirty="0">
                <a:latin typeface="Times New Roman" panose="02020603050405020304" pitchFamily="18" charset="0"/>
                <a:cs typeface="Times New Roman" panose="02020603050405020304" pitchFamily="18" charset="0"/>
              </a:rPr>
              <a:t>Apply statistical methods to process the data file into following site ranking flowchart.</a:t>
            </a:r>
          </a:p>
          <a:p>
            <a:pPr marL="514350" indent="-514350">
              <a:buFont typeface="+mj-lt"/>
              <a:buAutoNum type="arabicPeriod" startAt="2"/>
            </a:pPr>
            <a:r>
              <a:rPr lang="en-US" sz="3200" dirty="0">
                <a:latin typeface="Times New Roman" panose="02020603050405020304" pitchFamily="18" charset="0"/>
                <a:cs typeface="Times New Roman" panose="02020603050405020304" pitchFamily="18" charset="0"/>
              </a:rPr>
              <a:t>Output the results in tables and figures using BIMO LRT Inspection Statistical Software (BLISS) tool.</a:t>
            </a:r>
          </a:p>
          <a:p>
            <a:pPr marL="514350" indent="-514350">
              <a:buFont typeface="+mj-lt"/>
              <a:buAutoNum type="arabicPeriod" startAt="2"/>
            </a:pPr>
            <a:r>
              <a:rPr lang="en-US" sz="3200" dirty="0">
                <a:latin typeface="Times New Roman" panose="02020603050405020304" pitchFamily="18" charset="0"/>
                <a:cs typeface="Times New Roman" panose="02020603050405020304" pitchFamily="18" charset="0"/>
              </a:rPr>
              <a:t>BIMO team selects sites for inspection using the outputs based on statistical methods, and other information that may include site size, country/region, inspection history, perfect efficacy, etc.</a:t>
            </a:r>
          </a:p>
        </p:txBody>
      </p:sp>
      <p:sp>
        <p:nvSpPr>
          <p:cNvPr id="10" name="TextBox 9"/>
          <p:cNvSpPr txBox="1"/>
          <p:nvPr/>
        </p:nvSpPr>
        <p:spPr>
          <a:xfrm>
            <a:off x="4699737" y="23098643"/>
            <a:ext cx="3525581"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Example input data file</a:t>
            </a:r>
          </a:p>
        </p:txBody>
      </p:sp>
      <p:sp>
        <p:nvSpPr>
          <p:cNvPr id="11" name="TextBox 10"/>
          <p:cNvSpPr txBox="1"/>
          <p:nvPr/>
        </p:nvSpPr>
        <p:spPr>
          <a:xfrm>
            <a:off x="3937518" y="18623902"/>
            <a:ext cx="3023119" cy="538609"/>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14361616" y="21211072"/>
            <a:ext cx="12559549" cy="523220"/>
          </a:xfrm>
          <a:prstGeom prst="rect">
            <a:avLst/>
          </a:prstGeom>
          <a:noFill/>
        </p:spPr>
        <p:txBody>
          <a:bodyPr wrap="square" rtlCol="0">
            <a:spAutoFit/>
          </a:bodyPr>
          <a:lstStyle/>
          <a:p>
            <a:pPr marL="457200" indent="-4572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Random effects model for continuous variables, e.g., age, BMI etc.</a:t>
            </a:r>
          </a:p>
        </p:txBody>
      </p:sp>
      <p:sp>
        <p:nvSpPr>
          <p:cNvPr id="13" name="Rectangle 2"/>
          <p:cNvSpPr>
            <a:spLocks noChangeArrowheads="1"/>
          </p:cNvSpPr>
          <p:nvPr/>
        </p:nvSpPr>
        <p:spPr bwMode="auto">
          <a:xfrm>
            <a:off x="0" y="-269304"/>
            <a:ext cx="184731"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sp>
        <p:nvSpPr>
          <p:cNvPr id="20" name="Rectangle 19"/>
          <p:cNvSpPr/>
          <p:nvPr/>
        </p:nvSpPr>
        <p:spPr>
          <a:xfrm>
            <a:off x="15458996" y="15929099"/>
            <a:ext cx="3752950" cy="400110"/>
          </a:xfrm>
          <a:prstGeom prst="rect">
            <a:avLst/>
          </a:prstGeom>
        </p:spPr>
        <p:txBody>
          <a:bodyPr wrap="none">
            <a:spAutoFit/>
          </a:bodyPr>
          <a:lstStyle/>
          <a:p>
            <a:r>
              <a:rPr lang="en-US" sz="2000" dirty="0">
                <a:latin typeface="Times New Roman" panose="02020603050405020304" pitchFamily="18" charset="0"/>
                <a:cs typeface="Times New Roman" panose="02020603050405020304" pitchFamily="18" charset="0"/>
              </a:rPr>
              <a:t>Data structure for a count variable </a:t>
            </a:r>
          </a:p>
        </p:txBody>
      </p:sp>
      <p:sp>
        <p:nvSpPr>
          <p:cNvPr id="21" name="Rectangle 6"/>
          <p:cNvSpPr>
            <a:spLocks noChangeArrowheads="1"/>
          </p:cNvSpPr>
          <p:nvPr/>
        </p:nvSpPr>
        <p:spPr bwMode="auto">
          <a:xfrm>
            <a:off x="0" y="-269304"/>
            <a:ext cx="184731"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graphicFrame>
        <p:nvGraphicFramePr>
          <p:cNvPr id="23" name="Object 22"/>
          <p:cNvGraphicFramePr>
            <a:graphicFrameLocks noChangeAspect="1"/>
          </p:cNvGraphicFramePr>
          <p:nvPr>
            <p:extLst>
              <p:ext uri="{D42A27DB-BD31-4B8C-83A1-F6EECF244321}">
                <p14:modId xmlns:p14="http://schemas.microsoft.com/office/powerpoint/2010/main" val="1000260136"/>
              </p:ext>
            </p:extLst>
          </p:nvPr>
        </p:nvGraphicFramePr>
        <p:xfrm>
          <a:off x="20950238" y="17154525"/>
          <a:ext cx="5132387" cy="1960563"/>
        </p:xfrm>
        <a:graphic>
          <a:graphicData uri="http://schemas.openxmlformats.org/presentationml/2006/ole">
            <mc:AlternateContent xmlns:mc="http://schemas.openxmlformats.org/markup-compatibility/2006">
              <mc:Choice xmlns:v="urn:schemas-microsoft-com:vml" Requires="v">
                <p:oleObj spid="_x0000_s1914" name="Equation" r:id="rId5" imgW="5143320" imgH="1955520" progId="Equation.DSMT4">
                  <p:embed/>
                </p:oleObj>
              </mc:Choice>
              <mc:Fallback>
                <p:oleObj name="Equation" r:id="rId5" imgW="5143320" imgH="1955520" progId="Equation.DSMT4">
                  <p:embed/>
                  <p:pic>
                    <p:nvPicPr>
                      <p:cNvPr id="0" name="Object 5"/>
                      <p:cNvPicPr>
                        <a:picLocks noChangeAspect="1" noChangeArrowheads="1"/>
                      </p:cNvPicPr>
                      <p:nvPr/>
                    </p:nvPicPr>
                    <p:blipFill>
                      <a:blip r:embed="rId6"/>
                      <a:srcRect/>
                      <a:stretch>
                        <a:fillRect/>
                      </a:stretch>
                    </p:blipFill>
                    <p:spPr bwMode="auto">
                      <a:xfrm>
                        <a:off x="20950238" y="17154525"/>
                        <a:ext cx="5132387" cy="1960563"/>
                      </a:xfrm>
                      <a:prstGeom prst="rect">
                        <a:avLst/>
                      </a:prstGeom>
                      <a:noFill/>
                    </p:spPr>
                  </p:pic>
                </p:oleObj>
              </mc:Fallback>
            </mc:AlternateContent>
          </a:graphicData>
        </a:graphic>
      </p:graphicFrame>
      <p:sp>
        <p:nvSpPr>
          <p:cNvPr id="24" name="Rectangle 8"/>
          <p:cNvSpPr>
            <a:spLocks noChangeArrowheads="1"/>
          </p:cNvSpPr>
          <p:nvPr/>
        </p:nvSpPr>
        <p:spPr bwMode="auto">
          <a:xfrm>
            <a:off x="0" y="-269304"/>
            <a:ext cx="184731"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sp>
        <p:nvSpPr>
          <p:cNvPr id="32" name="TextBox 31"/>
          <p:cNvSpPr txBox="1"/>
          <p:nvPr/>
        </p:nvSpPr>
        <p:spPr>
          <a:xfrm>
            <a:off x="21665102" y="16723267"/>
            <a:ext cx="3771097" cy="400110"/>
          </a:xfrm>
          <a:prstGeom prst="rect">
            <a:avLst/>
          </a:prstGeom>
          <a:noFill/>
        </p:spPr>
        <p:txBody>
          <a:bodyPr wrap="none" rtlCol="0">
            <a:spAutoFit/>
          </a:bodyPr>
          <a:lstStyle/>
          <a:p>
            <a:pPr algn="just"/>
            <a:r>
              <a:rPr lang="en-US" sz="2000" dirty="0">
                <a:latin typeface="Times New Roman" panose="02020603050405020304" pitchFamily="18" charset="0"/>
                <a:cs typeface="Times New Roman" panose="02020603050405020304" pitchFamily="18" charset="0"/>
              </a:rPr>
              <a:t>A 2x2 table for site ID </a:t>
            </a:r>
            <a:r>
              <a:rPr lang="en-US" sz="2000" i="1" dirty="0">
                <a:latin typeface="Times New Roman" panose="02020603050405020304" pitchFamily="18" charset="0"/>
                <a:cs typeface="Times New Roman" panose="02020603050405020304" pitchFamily="18" charset="0"/>
              </a:rPr>
              <a:t>i </a:t>
            </a:r>
            <a:r>
              <a:rPr lang="en-US" sz="2000" dirty="0">
                <a:latin typeface="Times New Roman" panose="02020603050405020304" pitchFamily="18" charset="0"/>
                <a:cs typeface="Times New Roman" panose="02020603050405020304" pitchFamily="18" charset="0"/>
              </a:rPr>
              <a:t>and  AE   </a:t>
            </a:r>
          </a:p>
        </p:txBody>
      </p:sp>
      <p:sp>
        <p:nvSpPr>
          <p:cNvPr id="38" name="Rectangle 27"/>
          <p:cNvSpPr>
            <a:spLocks noChangeArrowheads="1"/>
          </p:cNvSpPr>
          <p:nvPr/>
        </p:nvSpPr>
        <p:spPr bwMode="auto">
          <a:xfrm>
            <a:off x="0" y="-269304"/>
            <a:ext cx="184731"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sp>
        <p:nvSpPr>
          <p:cNvPr id="42" name="Rectangle 32"/>
          <p:cNvSpPr>
            <a:spLocks noChangeArrowheads="1"/>
          </p:cNvSpPr>
          <p:nvPr/>
        </p:nvSpPr>
        <p:spPr bwMode="auto">
          <a:xfrm>
            <a:off x="0" y="-269304"/>
            <a:ext cx="184731"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sp>
        <p:nvSpPr>
          <p:cNvPr id="44" name="Rectangle 43"/>
          <p:cNvSpPr/>
          <p:nvPr/>
        </p:nvSpPr>
        <p:spPr>
          <a:xfrm>
            <a:off x="14361616" y="15424464"/>
            <a:ext cx="8956554" cy="523220"/>
          </a:xfrm>
          <a:prstGeom prst="rect">
            <a:avLst/>
          </a:prstGeom>
        </p:spPr>
        <p:txBody>
          <a:bodyPr wrap="none">
            <a:spAutoFit/>
          </a:bodyPr>
          <a:lstStyle/>
          <a:p>
            <a:pPr marL="457200" indent="-4572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LRT model for count variables, e.g., serous AE, death etc.</a:t>
            </a:r>
          </a:p>
        </p:txBody>
      </p:sp>
      <p:sp>
        <p:nvSpPr>
          <p:cNvPr id="47" name="Rectangle 49"/>
          <p:cNvSpPr>
            <a:spLocks noChangeArrowheads="1"/>
          </p:cNvSpPr>
          <p:nvPr/>
        </p:nvSpPr>
        <p:spPr bwMode="auto">
          <a:xfrm>
            <a:off x="0" y="-269304"/>
            <a:ext cx="184731"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sp>
        <p:nvSpPr>
          <p:cNvPr id="56" name="Rectangle 56"/>
          <p:cNvSpPr>
            <a:spLocks noChangeArrowheads="1"/>
          </p:cNvSpPr>
          <p:nvPr/>
        </p:nvSpPr>
        <p:spPr bwMode="auto">
          <a:xfrm>
            <a:off x="0" y="-269304"/>
            <a:ext cx="184731"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sp>
        <p:nvSpPr>
          <p:cNvPr id="61" name="Rectangle 58"/>
          <p:cNvSpPr>
            <a:spLocks noChangeArrowheads="1"/>
          </p:cNvSpPr>
          <p:nvPr/>
        </p:nvSpPr>
        <p:spPr bwMode="auto">
          <a:xfrm>
            <a:off x="0" y="-269304"/>
            <a:ext cx="184731"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sp>
        <p:nvSpPr>
          <p:cNvPr id="4096" name="Rectangle 60"/>
          <p:cNvSpPr>
            <a:spLocks noChangeArrowheads="1"/>
          </p:cNvSpPr>
          <p:nvPr/>
        </p:nvSpPr>
        <p:spPr bwMode="auto">
          <a:xfrm>
            <a:off x="0" y="-269304"/>
            <a:ext cx="184731"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sp>
        <p:nvSpPr>
          <p:cNvPr id="4100" name="Rectangle 72"/>
          <p:cNvSpPr>
            <a:spLocks noChangeArrowheads="1"/>
          </p:cNvSpPr>
          <p:nvPr/>
        </p:nvSpPr>
        <p:spPr bwMode="auto">
          <a:xfrm>
            <a:off x="1" y="2466"/>
            <a:ext cx="43891199" cy="5302841"/>
          </a:xfrm>
          <a:prstGeom prst="rect">
            <a:avLst/>
          </a:prstGeom>
          <a:solidFill>
            <a:schemeClr val="bg1"/>
          </a:solidFill>
          <a:ln>
            <a:noFill/>
          </a:ln>
          <a:effectLst/>
          <a:extLst/>
        </p:spPr>
        <p:txBody>
          <a:bodyPr vert="horz" wrap="square" lIns="91440" tIns="45720" rIns="91440" bIns="45720" numCol="1" anchor="ctr" anchorCtr="0" compatLnSpc="1">
            <a:prstTxWarp prst="textNoShape">
              <a:avLst/>
            </a:prstTxWarp>
            <a:spAutoFit/>
          </a:bodyPr>
          <a:lstStyle/>
          <a:p>
            <a:endParaRPr lang="en-US" dirty="0">
              <a:latin typeface="Times New Roman" panose="02020603050405020304" pitchFamily="18" charset="0"/>
              <a:cs typeface="Times New Roman" panose="02020603050405020304" pitchFamily="18" charset="0"/>
            </a:endParaRPr>
          </a:p>
        </p:txBody>
      </p:sp>
      <p:graphicFrame>
        <p:nvGraphicFramePr>
          <p:cNvPr id="4101" name="Object 4100"/>
          <p:cNvGraphicFramePr>
            <a:graphicFrameLocks noChangeAspect="1"/>
          </p:cNvGraphicFramePr>
          <p:nvPr>
            <p:extLst>
              <p:ext uri="{D42A27DB-BD31-4B8C-83A1-F6EECF244321}">
                <p14:modId xmlns:p14="http://schemas.microsoft.com/office/powerpoint/2010/main" val="333257098"/>
              </p:ext>
            </p:extLst>
          </p:nvPr>
        </p:nvGraphicFramePr>
        <p:xfrm>
          <a:off x="14666333" y="25366457"/>
          <a:ext cx="4313573" cy="2381935"/>
        </p:xfrm>
        <a:graphic>
          <a:graphicData uri="http://schemas.openxmlformats.org/presentationml/2006/ole">
            <mc:AlternateContent xmlns:mc="http://schemas.openxmlformats.org/markup-compatibility/2006">
              <mc:Choice xmlns:v="urn:schemas-microsoft-com:vml" Requires="v">
                <p:oleObj spid="_x0000_s1915" name="Equation" r:id="rId7" imgW="3822480" imgH="2120760" progId="Equation.DSMT4">
                  <p:embed/>
                </p:oleObj>
              </mc:Choice>
              <mc:Fallback>
                <p:oleObj name="Equation" r:id="rId7" imgW="3822480" imgH="2120760" progId="Equation.DSMT4">
                  <p:embed/>
                  <p:pic>
                    <p:nvPicPr>
                      <p:cNvPr id="0" name="Object 71"/>
                      <p:cNvPicPr>
                        <a:picLocks noChangeAspect="1" noChangeArrowheads="1"/>
                      </p:cNvPicPr>
                      <p:nvPr/>
                    </p:nvPicPr>
                    <p:blipFill>
                      <a:blip r:embed="rId8"/>
                      <a:srcRect/>
                      <a:stretch>
                        <a:fillRect/>
                      </a:stretch>
                    </p:blipFill>
                    <p:spPr bwMode="auto">
                      <a:xfrm>
                        <a:off x="14666333" y="25366457"/>
                        <a:ext cx="4313573" cy="2381935"/>
                      </a:xfrm>
                      <a:prstGeom prst="rect">
                        <a:avLst/>
                      </a:prstGeom>
                      <a:noFill/>
                    </p:spPr>
                  </p:pic>
                </p:oleObj>
              </mc:Fallback>
            </mc:AlternateContent>
          </a:graphicData>
        </a:graphic>
      </p:graphicFrame>
      <p:sp>
        <p:nvSpPr>
          <p:cNvPr id="4102" name="TextBox 4101"/>
          <p:cNvSpPr txBox="1"/>
          <p:nvPr/>
        </p:nvSpPr>
        <p:spPr>
          <a:xfrm>
            <a:off x="15561155" y="24875040"/>
            <a:ext cx="2966308"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p-value matrix</a:t>
            </a:r>
          </a:p>
        </p:txBody>
      </p:sp>
      <p:sp>
        <p:nvSpPr>
          <p:cNvPr id="4125" name="TextBox 4124"/>
          <p:cNvSpPr txBox="1"/>
          <p:nvPr/>
        </p:nvSpPr>
        <p:spPr>
          <a:xfrm>
            <a:off x="14788109" y="28150054"/>
            <a:ext cx="4165756" cy="5232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wrap="none" rtlCol="0">
            <a:spAutoFit/>
          </a:bodyPr>
          <a:lstStyle/>
          <a:p>
            <a:pPr marL="457200" indent="-457200">
              <a:buFont typeface="Wingdings" panose="05000000000000000000" pitchFamily="2" charset="2"/>
              <a:buChar char="q"/>
            </a:pPr>
            <a:r>
              <a:rPr lang="en-US" sz="2800" dirty="0">
                <a:solidFill>
                  <a:schemeClr val="tx1"/>
                </a:solidFill>
                <a:latin typeface="Times New Roman" panose="02020603050405020304" pitchFamily="18" charset="0"/>
                <a:cs typeface="Times New Roman" panose="02020603050405020304" pitchFamily="18" charset="0"/>
              </a:rPr>
              <a:t>LRT approach(pvalue1) </a:t>
            </a:r>
          </a:p>
        </p:txBody>
      </p:sp>
      <p:sp>
        <p:nvSpPr>
          <p:cNvPr id="132" name="TextBox 131"/>
          <p:cNvSpPr txBox="1"/>
          <p:nvPr/>
        </p:nvSpPr>
        <p:spPr>
          <a:xfrm>
            <a:off x="20713144" y="28105424"/>
            <a:ext cx="6715300" cy="523220"/>
          </a:xfrm>
          <a:prstGeom prst="rect">
            <a:avLst/>
          </a:prstGeom>
          <a:noFill/>
        </p:spPr>
        <p:txBody>
          <a:bodyPr wrap="none" rtlCol="0">
            <a:spAutoFit/>
          </a:bodyPr>
          <a:lstStyle/>
          <a:p>
            <a:pPr marL="457200" indent="-4572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Fisher combination approach(pvalue2)[3] </a:t>
            </a:r>
          </a:p>
        </p:txBody>
      </p:sp>
      <p:sp>
        <p:nvSpPr>
          <p:cNvPr id="64" name="Rectangle 99"/>
          <p:cNvSpPr>
            <a:spLocks noChangeArrowheads="1"/>
          </p:cNvSpPr>
          <p:nvPr/>
        </p:nvSpPr>
        <p:spPr bwMode="auto">
          <a:xfrm>
            <a:off x="0" y="-269304"/>
            <a:ext cx="43891200" cy="4948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dirty="0">
              <a:latin typeface="Times New Roman" panose="02020603050405020304" pitchFamily="18" charset="0"/>
              <a:cs typeface="Times New Roman" panose="02020603050405020304" pitchFamily="18" charset="0"/>
            </a:endParaRPr>
          </a:p>
        </p:txBody>
      </p:sp>
      <p:graphicFrame>
        <p:nvGraphicFramePr>
          <p:cNvPr id="67" name="Object 66"/>
          <p:cNvGraphicFramePr>
            <a:graphicFrameLocks noChangeAspect="1"/>
          </p:cNvGraphicFramePr>
          <p:nvPr>
            <p:extLst>
              <p:ext uri="{D42A27DB-BD31-4B8C-83A1-F6EECF244321}">
                <p14:modId xmlns:p14="http://schemas.microsoft.com/office/powerpoint/2010/main" val="1664129123"/>
              </p:ext>
            </p:extLst>
          </p:nvPr>
        </p:nvGraphicFramePr>
        <p:xfrm>
          <a:off x="21577300" y="29265501"/>
          <a:ext cx="4837113" cy="2327275"/>
        </p:xfrm>
        <a:graphic>
          <a:graphicData uri="http://schemas.openxmlformats.org/presentationml/2006/ole">
            <mc:AlternateContent xmlns:mc="http://schemas.openxmlformats.org/markup-compatibility/2006">
              <mc:Choice xmlns:v="urn:schemas-microsoft-com:vml" Requires="v">
                <p:oleObj spid="_x0000_s1916" name="Equation" r:id="rId9" imgW="4775040" imgH="2298600" progId="Equation.DSMT4">
                  <p:embed/>
                </p:oleObj>
              </mc:Choice>
              <mc:Fallback>
                <p:oleObj name="Equation" r:id="rId9" imgW="4775040" imgH="2298600" progId="Equation.DSMT4">
                  <p:embed/>
                  <p:pic>
                    <p:nvPicPr>
                      <p:cNvPr id="0" name="Object 98"/>
                      <p:cNvPicPr>
                        <a:picLocks noChangeAspect="1" noChangeArrowheads="1"/>
                      </p:cNvPicPr>
                      <p:nvPr/>
                    </p:nvPicPr>
                    <p:blipFill>
                      <a:blip r:embed="rId10"/>
                      <a:srcRect/>
                      <a:stretch>
                        <a:fillRect/>
                      </a:stretch>
                    </p:blipFill>
                    <p:spPr bwMode="auto">
                      <a:xfrm>
                        <a:off x="21577300" y="29265501"/>
                        <a:ext cx="4837113" cy="2327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0" name="Object 139"/>
          <p:cNvGraphicFramePr>
            <a:graphicFrameLocks noChangeAspect="1"/>
          </p:cNvGraphicFramePr>
          <p:nvPr>
            <p:extLst>
              <p:ext uri="{D42A27DB-BD31-4B8C-83A1-F6EECF244321}">
                <p14:modId xmlns:p14="http://schemas.microsoft.com/office/powerpoint/2010/main" val="4130590674"/>
              </p:ext>
            </p:extLst>
          </p:nvPr>
        </p:nvGraphicFramePr>
        <p:xfrm>
          <a:off x="22296693" y="25109488"/>
          <a:ext cx="4813300" cy="2760662"/>
        </p:xfrm>
        <a:graphic>
          <a:graphicData uri="http://schemas.openxmlformats.org/presentationml/2006/ole">
            <mc:AlternateContent xmlns:mc="http://schemas.openxmlformats.org/markup-compatibility/2006">
              <mc:Choice xmlns:v="urn:schemas-microsoft-com:vml" Requires="v">
                <p:oleObj spid="_x0000_s1917" name="Equation" r:id="rId11" imgW="3682800" imgH="2120760" progId="Equation.DSMT4">
                  <p:embed/>
                </p:oleObj>
              </mc:Choice>
              <mc:Fallback>
                <p:oleObj name="Equation" r:id="rId11" imgW="3682800" imgH="2120760" progId="Equation.DSMT4">
                  <p:embed/>
                  <p:pic>
                    <p:nvPicPr>
                      <p:cNvPr id="0" name=""/>
                      <p:cNvPicPr>
                        <a:picLocks noChangeAspect="1" noChangeArrowheads="1"/>
                      </p:cNvPicPr>
                      <p:nvPr/>
                    </p:nvPicPr>
                    <p:blipFill>
                      <a:blip r:embed="rId12"/>
                      <a:srcRect/>
                      <a:stretch>
                        <a:fillRect/>
                      </a:stretch>
                    </p:blipFill>
                    <p:spPr bwMode="auto">
                      <a:xfrm>
                        <a:off x="22296693" y="25109488"/>
                        <a:ext cx="4813300" cy="2760662"/>
                      </a:xfrm>
                      <a:prstGeom prst="rect">
                        <a:avLst/>
                      </a:prstGeom>
                      <a:noFill/>
                    </p:spPr>
                  </p:pic>
                </p:oleObj>
              </mc:Fallback>
            </mc:AlternateContent>
          </a:graphicData>
        </a:graphic>
      </p:graphicFrame>
      <p:cxnSp>
        <p:nvCxnSpPr>
          <p:cNvPr id="70" name="Straight Arrow Connector 69"/>
          <p:cNvCxnSpPr/>
          <p:nvPr/>
        </p:nvCxnSpPr>
        <p:spPr bwMode="auto">
          <a:xfrm>
            <a:off x="19532801" y="26402433"/>
            <a:ext cx="2421852" cy="1"/>
          </a:xfrm>
          <a:prstGeom prst="straightConnector1">
            <a:avLst/>
          </a:prstGeom>
          <a:noFill/>
          <a:ln w="28575" cap="flat" cmpd="sng" algn="ctr">
            <a:solidFill>
              <a:schemeClr val="tx1"/>
            </a:solidFill>
            <a:prstDash val="dash"/>
            <a:round/>
            <a:headEnd type="none" w="med" len="med"/>
            <a:tailEnd type="arrow"/>
          </a:ln>
          <a:effectLst/>
        </p:spPr>
      </p:cxnSp>
      <p:sp>
        <p:nvSpPr>
          <p:cNvPr id="83" name="TextBox 82"/>
          <p:cNvSpPr txBox="1"/>
          <p:nvPr/>
        </p:nvSpPr>
        <p:spPr>
          <a:xfrm>
            <a:off x="19227158" y="25880822"/>
            <a:ext cx="2882520"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Site ranking approach</a:t>
            </a:r>
          </a:p>
        </p:txBody>
      </p:sp>
      <p:sp>
        <p:nvSpPr>
          <p:cNvPr id="85" name="TextBox 84"/>
          <p:cNvSpPr txBox="1"/>
          <p:nvPr/>
        </p:nvSpPr>
        <p:spPr>
          <a:xfrm>
            <a:off x="14778455" y="28799677"/>
            <a:ext cx="5379904" cy="317009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Idea: Transform </a:t>
            </a:r>
            <a:r>
              <a:rPr lang="en-US" sz="2000" i="1" dirty="0">
                <a:latin typeface="Times New Roman" panose="02020603050405020304" pitchFamily="18" charset="0"/>
                <a:cs typeface="Times New Roman" panose="02020603050405020304" pitchFamily="18" charset="0"/>
              </a:rPr>
              <a:t>p</a:t>
            </a:r>
            <a:r>
              <a:rPr lang="en-US" sz="2000" i="1" baseline="-25000" dirty="0">
                <a:latin typeface="Times New Roman" panose="02020603050405020304" pitchFamily="18" charset="0"/>
                <a:cs typeface="Times New Roman" panose="02020603050405020304" pitchFamily="18" charset="0"/>
              </a:rPr>
              <a:t>i</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to binary values, i.e., 0 or 1, by a pre-specified threshold for site outlier based </a:t>
            </a:r>
            <a:r>
              <a:rPr lang="en-US" sz="2000" i="1" dirty="0">
                <a:latin typeface="Times New Roman" panose="02020603050405020304" pitchFamily="18" charset="0"/>
                <a:cs typeface="Times New Roman" panose="02020603050405020304" pitchFamily="18" charset="0"/>
              </a:rPr>
              <a:t>p</a:t>
            </a:r>
            <a:r>
              <a:rPr lang="en-US" sz="2000" i="1" baseline="-25000" dirty="0">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Construct the dichotomized 0/1 matrix from p-value matrix.</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Sum count # of 1s over variables for each site to create a count variable.</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Apply LRT model to analyze the sum count by site and obtain pvalue1.</a:t>
            </a:r>
          </a:p>
          <a:p>
            <a:endParaRPr lang="en-US" sz="2000" dirty="0">
              <a:latin typeface="Times New Roman" panose="02020603050405020304" pitchFamily="18" charset="0"/>
              <a:cs typeface="Times New Roman" panose="02020603050405020304" pitchFamily="18" charset="0"/>
            </a:endParaRPr>
          </a:p>
        </p:txBody>
      </p:sp>
      <p:sp>
        <p:nvSpPr>
          <p:cNvPr id="86" name="Rectangle 85"/>
          <p:cNvSpPr/>
          <p:nvPr/>
        </p:nvSpPr>
        <p:spPr>
          <a:xfrm>
            <a:off x="21035539" y="28728392"/>
            <a:ext cx="5629857" cy="400110"/>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Idea: Directly model </a:t>
            </a:r>
            <a:r>
              <a:rPr lang="en-US" sz="2000" i="1" dirty="0">
                <a:latin typeface="Times New Roman" panose="02020603050405020304" pitchFamily="18" charset="0"/>
                <a:cs typeface="Times New Roman" panose="02020603050405020304" pitchFamily="18" charset="0"/>
              </a:rPr>
              <a:t>p</a:t>
            </a:r>
            <a:r>
              <a:rPr lang="en-US" sz="2000" i="1" baseline="-25000" dirty="0">
                <a:latin typeface="Times New Roman" panose="02020603050405020304" pitchFamily="18" charset="0"/>
                <a:cs typeface="Times New Roman" panose="02020603050405020304" pitchFamily="18" charset="0"/>
              </a:rPr>
              <a:t>i</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as from uniform distribution</a:t>
            </a:r>
          </a:p>
        </p:txBody>
      </p:sp>
      <p:sp>
        <p:nvSpPr>
          <p:cNvPr id="87" name="Rounded Rectangle 86"/>
          <p:cNvSpPr/>
          <p:nvPr/>
        </p:nvSpPr>
        <p:spPr bwMode="auto">
          <a:xfrm>
            <a:off x="14627233" y="28406241"/>
            <a:ext cx="5272080" cy="1515308"/>
          </a:xfrm>
          <a:prstGeom prst="roundRect">
            <a:avLst/>
          </a:prstGeom>
          <a:noFill/>
          <a:ln w="9525" cap="flat" cmpd="sng" algn="ctr">
            <a:noFill/>
            <a:prstDash val="solid"/>
            <a:round/>
            <a:headEnd type="none" w="med" len="med"/>
            <a:tailEnd type="none" w="med" len="med"/>
          </a:ln>
          <a:effectLst/>
        </p:spPr>
        <p:txBody>
          <a:bodyPr vert="horz" wrap="square" lIns="457200" tIns="457200" rIns="457200" bIns="457200" numCol="1" rtlCol="0" anchor="t" anchorCtr="0" compatLnSpc="1">
            <a:prstTxWarp prst="textNoShape">
              <a:avLst/>
            </a:prstTxWarp>
            <a:sp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29449947" y="22185176"/>
            <a:ext cx="13318660" cy="3539430"/>
          </a:xfrm>
          <a:prstGeom prst="rect">
            <a:avLst/>
          </a:prstGeom>
          <a:noFill/>
        </p:spPr>
        <p:txBody>
          <a:bodyPr wrap="square" rtlCol="0">
            <a:spAutoFit/>
          </a:bodyPr>
          <a:lstStyle/>
          <a:p>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The statistical analyses provide support in the site selection process, and output reports for easy visualization and interpretation. </a:t>
            </a:r>
          </a:p>
          <a:p>
            <a:pPr marL="457200" indent="-4572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Simulation shows that the proposed site ranking approaches have good precision in finding the top site signals for inspection.</a:t>
            </a:r>
          </a:p>
          <a:p>
            <a:pPr marL="457200" indent="-4572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Future work: develop metrics to evaluate the performance of  BLISS tool;  explore other  statistical tests for p-value generation by variable,  the correlation among tests, other approaches for identify sites from the matrix, etc.</a:t>
            </a:r>
          </a:p>
        </p:txBody>
      </p:sp>
      <p:sp>
        <p:nvSpPr>
          <p:cNvPr id="92" name="Text Box 417"/>
          <p:cNvSpPr txBox="1">
            <a:spLocks noChangeArrowheads="1"/>
          </p:cNvSpPr>
          <p:nvPr/>
        </p:nvSpPr>
        <p:spPr bwMode="auto">
          <a:xfrm>
            <a:off x="13927224" y="14139039"/>
            <a:ext cx="13504776" cy="6461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267" tIns="45624" rIns="91267" bIns="45624">
            <a:spAutoFit/>
          </a:bodyPr>
          <a:lstStyle>
            <a:lvl1pPr eaLnBrk="0" hangingPunct="0">
              <a:spcBef>
                <a:spcPct val="20000"/>
              </a:spcBef>
              <a:buChar char="•"/>
              <a:defRPr sz="2900">
                <a:solidFill>
                  <a:schemeClr val="tx1"/>
                </a:solidFill>
                <a:latin typeface="Arial" charset="0"/>
              </a:defRPr>
            </a:lvl1pPr>
            <a:lvl2pPr marL="742950" indent="-285750" eaLnBrk="0" hangingPunct="0">
              <a:spcBef>
                <a:spcPct val="20000"/>
              </a:spcBef>
              <a:buChar char="–"/>
              <a:defRPr sz="29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900">
                <a:solidFill>
                  <a:schemeClr val="tx1"/>
                </a:solidFill>
                <a:latin typeface="Arial" charset="0"/>
              </a:defRPr>
            </a:lvl4pPr>
            <a:lvl5pPr marL="2057400" indent="-228600" eaLnBrk="0" hangingPunct="0">
              <a:spcBef>
                <a:spcPct val="20000"/>
              </a:spcBef>
              <a:buChar char="»"/>
              <a:defRPr sz="1900">
                <a:solidFill>
                  <a:schemeClr val="tx1"/>
                </a:solidFill>
                <a:latin typeface="Arial" charset="0"/>
              </a:defRPr>
            </a:lvl5pPr>
            <a:lvl6pPr marL="2514600" indent="-228600" eaLnBrk="0" fontAlgn="base" hangingPunct="0">
              <a:spcBef>
                <a:spcPct val="20000"/>
              </a:spcBef>
              <a:spcAft>
                <a:spcPct val="0"/>
              </a:spcAft>
              <a:buChar char="»"/>
              <a:defRPr sz="1900">
                <a:solidFill>
                  <a:schemeClr val="tx1"/>
                </a:solidFill>
                <a:latin typeface="Arial" charset="0"/>
              </a:defRPr>
            </a:lvl6pPr>
            <a:lvl7pPr marL="2971800" indent="-228600" eaLnBrk="0" fontAlgn="base" hangingPunct="0">
              <a:spcBef>
                <a:spcPct val="20000"/>
              </a:spcBef>
              <a:spcAft>
                <a:spcPct val="0"/>
              </a:spcAft>
              <a:buChar char="»"/>
              <a:defRPr sz="1900">
                <a:solidFill>
                  <a:schemeClr val="tx1"/>
                </a:solidFill>
                <a:latin typeface="Arial" charset="0"/>
              </a:defRPr>
            </a:lvl7pPr>
            <a:lvl8pPr marL="3429000" indent="-228600" eaLnBrk="0" fontAlgn="base" hangingPunct="0">
              <a:spcBef>
                <a:spcPct val="20000"/>
              </a:spcBef>
              <a:spcAft>
                <a:spcPct val="0"/>
              </a:spcAft>
              <a:buChar char="»"/>
              <a:defRPr sz="1900">
                <a:solidFill>
                  <a:schemeClr val="tx1"/>
                </a:solidFill>
                <a:latin typeface="Arial" charset="0"/>
              </a:defRPr>
            </a:lvl8pPr>
            <a:lvl9pPr marL="3886200" indent="-228600" eaLnBrk="0" fontAlgn="base" hangingPunct="0">
              <a:spcBef>
                <a:spcPct val="20000"/>
              </a:spcBef>
              <a:spcAft>
                <a:spcPct val="0"/>
              </a:spcAft>
              <a:buChar char="»"/>
              <a:defRPr sz="1900">
                <a:solidFill>
                  <a:schemeClr val="tx1"/>
                </a:solidFill>
                <a:latin typeface="Arial" charset="0"/>
              </a:defRPr>
            </a:lvl9pPr>
          </a:lstStyle>
          <a:p>
            <a:pPr algn="ctr">
              <a:spcBef>
                <a:spcPct val="50000"/>
              </a:spcBef>
              <a:buFontTx/>
              <a:buNone/>
            </a:pPr>
            <a:r>
              <a:rPr lang="en-US" altLang="en-US" sz="3600" b="1">
                <a:solidFill>
                  <a:srgbClr val="F8F8F8"/>
                </a:solidFill>
                <a:latin typeface="Times New Roman" panose="02020603050405020304" pitchFamily="18" charset="0"/>
                <a:cs typeface="Times New Roman" panose="02020603050405020304" pitchFamily="18" charset="0"/>
              </a:rPr>
              <a:t>Statistical Methodology</a:t>
            </a:r>
            <a:endParaRPr lang="en-US" altLang="en-US" sz="3600" b="1" dirty="0">
              <a:solidFill>
                <a:srgbClr val="F8F8F8"/>
              </a:solidFill>
              <a:latin typeface="Times New Roman" panose="02020603050405020304" pitchFamily="18" charset="0"/>
              <a:cs typeface="Times New Roman" panose="02020603050405020304" pitchFamily="18"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2572152268"/>
              </p:ext>
            </p:extLst>
          </p:nvPr>
        </p:nvGraphicFramePr>
        <p:xfrm>
          <a:off x="15128875" y="19740563"/>
          <a:ext cx="10553700" cy="1409700"/>
        </p:xfrm>
        <a:graphic>
          <a:graphicData uri="http://schemas.openxmlformats.org/presentationml/2006/ole">
            <mc:AlternateContent xmlns:mc="http://schemas.openxmlformats.org/markup-compatibility/2006">
              <mc:Choice xmlns:v="urn:schemas-microsoft-com:vml" Requires="v">
                <p:oleObj spid="_x0000_s1918" name="Equation" r:id="rId13" imgW="10553400" imgH="1409400" progId="Equation.DSMT4">
                  <p:embed/>
                </p:oleObj>
              </mc:Choice>
              <mc:Fallback>
                <p:oleObj name="Equation" r:id="rId13" imgW="10553400" imgH="1409400" progId="Equation.DSMT4">
                  <p:embed/>
                  <p:pic>
                    <p:nvPicPr>
                      <p:cNvPr id="0" name=""/>
                      <p:cNvPicPr/>
                      <p:nvPr/>
                    </p:nvPicPr>
                    <p:blipFill>
                      <a:blip r:embed="rId14"/>
                      <a:stretch>
                        <a:fillRect/>
                      </a:stretch>
                    </p:blipFill>
                    <p:spPr>
                      <a:xfrm>
                        <a:off x="15128875" y="19740563"/>
                        <a:ext cx="10553700" cy="14097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716665146"/>
              </p:ext>
            </p:extLst>
          </p:nvPr>
        </p:nvGraphicFramePr>
        <p:xfrm>
          <a:off x="15060613" y="22109113"/>
          <a:ext cx="9677400" cy="1333500"/>
        </p:xfrm>
        <a:graphic>
          <a:graphicData uri="http://schemas.openxmlformats.org/presentationml/2006/ole">
            <mc:AlternateContent xmlns:mc="http://schemas.openxmlformats.org/markup-compatibility/2006">
              <mc:Choice xmlns:v="urn:schemas-microsoft-com:vml" Requires="v">
                <p:oleObj spid="_x0000_s1919" name="Equation" r:id="rId15" imgW="9677160" imgH="1333440" progId="Equation.DSMT4">
                  <p:embed/>
                </p:oleObj>
              </mc:Choice>
              <mc:Fallback>
                <p:oleObj name="Equation" r:id="rId15" imgW="9677160" imgH="1333440" progId="Equation.DSMT4">
                  <p:embed/>
                  <p:pic>
                    <p:nvPicPr>
                      <p:cNvPr id="0" name=""/>
                      <p:cNvPicPr/>
                      <p:nvPr/>
                    </p:nvPicPr>
                    <p:blipFill>
                      <a:blip r:embed="rId16"/>
                      <a:stretch>
                        <a:fillRect/>
                      </a:stretch>
                    </p:blipFill>
                    <p:spPr>
                      <a:xfrm>
                        <a:off x="15060613" y="22109113"/>
                        <a:ext cx="9677400" cy="1333500"/>
                      </a:xfrm>
                      <a:prstGeom prst="rect">
                        <a:avLst/>
                      </a:prstGeom>
                    </p:spPr>
                  </p:pic>
                </p:oleObj>
              </mc:Fallback>
            </mc:AlternateContent>
          </a:graphicData>
        </a:graphic>
      </p:graphicFrame>
      <p:sp>
        <p:nvSpPr>
          <p:cNvPr id="14" name="Rectangle: Rounded Corners 13"/>
          <p:cNvSpPr/>
          <p:nvPr/>
        </p:nvSpPr>
        <p:spPr bwMode="auto">
          <a:xfrm>
            <a:off x="14111628" y="28008394"/>
            <a:ext cx="6199834" cy="4064099"/>
          </a:xfrm>
          <a:prstGeom prst="round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457200" tIns="457200" rIns="457200" bIns="457200" numCol="1" rtlCol="0" anchor="t" anchorCtr="0" compatLnSpc="1">
            <a:prstTxWarp prst="textNoShape">
              <a:avLst/>
            </a:prstTxWarp>
            <a:sp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a:ln>
                <a:noFill/>
              </a:ln>
              <a:solidFill>
                <a:schemeClr val="tx1"/>
              </a:solidFill>
              <a:effectLst/>
              <a:latin typeface="Arial Narrow" pitchFamily="34" charset="0"/>
            </a:endParaRPr>
          </a:p>
        </p:txBody>
      </p:sp>
      <p:sp>
        <p:nvSpPr>
          <p:cNvPr id="89" name="Text Box 417"/>
          <p:cNvSpPr txBox="1">
            <a:spLocks noChangeArrowheads="1"/>
          </p:cNvSpPr>
          <p:nvPr/>
        </p:nvSpPr>
        <p:spPr bwMode="auto">
          <a:xfrm>
            <a:off x="29331971" y="25894876"/>
            <a:ext cx="13554611" cy="6461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267" tIns="45624" rIns="91267" bIns="45624">
            <a:spAutoFit/>
          </a:bodyPr>
          <a:lstStyle>
            <a:lvl1pPr eaLnBrk="0" hangingPunct="0">
              <a:spcBef>
                <a:spcPct val="20000"/>
              </a:spcBef>
              <a:buChar char="•"/>
              <a:defRPr sz="2900">
                <a:solidFill>
                  <a:schemeClr val="tx1"/>
                </a:solidFill>
                <a:latin typeface="Arial" charset="0"/>
              </a:defRPr>
            </a:lvl1pPr>
            <a:lvl2pPr marL="742950" indent="-285750" eaLnBrk="0" hangingPunct="0">
              <a:spcBef>
                <a:spcPct val="20000"/>
              </a:spcBef>
              <a:buChar char="–"/>
              <a:defRPr sz="29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900">
                <a:solidFill>
                  <a:schemeClr val="tx1"/>
                </a:solidFill>
                <a:latin typeface="Arial" charset="0"/>
              </a:defRPr>
            </a:lvl4pPr>
            <a:lvl5pPr marL="2057400" indent="-228600" eaLnBrk="0" hangingPunct="0">
              <a:spcBef>
                <a:spcPct val="20000"/>
              </a:spcBef>
              <a:buChar char="»"/>
              <a:defRPr sz="1900">
                <a:solidFill>
                  <a:schemeClr val="tx1"/>
                </a:solidFill>
                <a:latin typeface="Arial" charset="0"/>
              </a:defRPr>
            </a:lvl5pPr>
            <a:lvl6pPr marL="2514600" indent="-228600" eaLnBrk="0" fontAlgn="base" hangingPunct="0">
              <a:spcBef>
                <a:spcPct val="20000"/>
              </a:spcBef>
              <a:spcAft>
                <a:spcPct val="0"/>
              </a:spcAft>
              <a:buChar char="»"/>
              <a:defRPr sz="1900">
                <a:solidFill>
                  <a:schemeClr val="tx1"/>
                </a:solidFill>
                <a:latin typeface="Arial" charset="0"/>
              </a:defRPr>
            </a:lvl6pPr>
            <a:lvl7pPr marL="2971800" indent="-228600" eaLnBrk="0" fontAlgn="base" hangingPunct="0">
              <a:spcBef>
                <a:spcPct val="20000"/>
              </a:spcBef>
              <a:spcAft>
                <a:spcPct val="0"/>
              </a:spcAft>
              <a:buChar char="»"/>
              <a:defRPr sz="1900">
                <a:solidFill>
                  <a:schemeClr val="tx1"/>
                </a:solidFill>
                <a:latin typeface="Arial" charset="0"/>
              </a:defRPr>
            </a:lvl7pPr>
            <a:lvl8pPr marL="3429000" indent="-228600" eaLnBrk="0" fontAlgn="base" hangingPunct="0">
              <a:spcBef>
                <a:spcPct val="20000"/>
              </a:spcBef>
              <a:spcAft>
                <a:spcPct val="0"/>
              </a:spcAft>
              <a:buChar char="»"/>
              <a:defRPr sz="1900">
                <a:solidFill>
                  <a:schemeClr val="tx1"/>
                </a:solidFill>
                <a:latin typeface="Arial" charset="0"/>
              </a:defRPr>
            </a:lvl8pPr>
            <a:lvl9pPr marL="3886200" indent="-228600" eaLnBrk="0" fontAlgn="base" hangingPunct="0">
              <a:spcBef>
                <a:spcPct val="20000"/>
              </a:spcBef>
              <a:spcAft>
                <a:spcPct val="0"/>
              </a:spcAft>
              <a:buChar char="»"/>
              <a:defRPr sz="1900">
                <a:solidFill>
                  <a:schemeClr val="tx1"/>
                </a:solidFill>
                <a:latin typeface="Arial" charset="0"/>
              </a:defRPr>
            </a:lvl9pPr>
          </a:lstStyle>
          <a:p>
            <a:pPr algn="ctr">
              <a:spcBef>
                <a:spcPct val="50000"/>
              </a:spcBef>
              <a:buFontTx/>
              <a:buNone/>
            </a:pPr>
            <a:r>
              <a:rPr lang="en-US" sz="3600" b="1" dirty="0">
                <a:solidFill>
                  <a:schemeClr val="bg1"/>
                </a:solidFill>
                <a:latin typeface="Times New Roman" panose="02020603050405020304" pitchFamily="18" charset="0"/>
                <a:cs typeface="Times New Roman" panose="02020603050405020304" pitchFamily="18" charset="0"/>
              </a:rPr>
              <a:t>Acknowledgment</a:t>
            </a:r>
            <a:r>
              <a:rPr lang="en-US" dirty="0"/>
              <a:t> </a:t>
            </a:r>
            <a:endParaRPr lang="en-US" altLang="en-US" sz="3600" b="1" dirty="0">
              <a:solidFill>
                <a:srgbClr val="F8F8F8"/>
              </a:solidFill>
              <a:latin typeface="Times New Roman" panose="02020603050405020304" pitchFamily="18" charset="0"/>
              <a:cs typeface="Times New Roman" panose="02020603050405020304" pitchFamily="18" charset="0"/>
            </a:endParaRPr>
          </a:p>
        </p:txBody>
      </p:sp>
      <p:sp>
        <p:nvSpPr>
          <p:cNvPr id="19" name="TextBox 18"/>
          <p:cNvSpPr txBox="1"/>
          <p:nvPr/>
        </p:nvSpPr>
        <p:spPr>
          <a:xfrm>
            <a:off x="29704784" y="26656658"/>
            <a:ext cx="13181798" cy="98488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statistical methodology and BLISS tool presented here were developed under CDRH TPLC PMA Site Selection Project.</a:t>
            </a:r>
          </a:p>
        </p:txBody>
      </p:sp>
      <p:pic>
        <p:nvPicPr>
          <p:cNvPr id="91" name="Picture 90"/>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43609" y="452408"/>
            <a:ext cx="12327308" cy="2568641"/>
          </a:xfrm>
          <a:prstGeom prst="rect">
            <a:avLst/>
          </a:prstGeom>
        </p:spPr>
      </p:pic>
      <p:sp>
        <p:nvSpPr>
          <p:cNvPr id="94" name="Rectangle 374"/>
          <p:cNvSpPr>
            <a:spLocks noChangeArrowheads="1"/>
          </p:cNvSpPr>
          <p:nvPr/>
        </p:nvSpPr>
        <p:spPr bwMode="auto">
          <a:xfrm>
            <a:off x="22961423" y="0"/>
            <a:ext cx="20891062" cy="3202866"/>
          </a:xfrm>
          <a:prstGeom prst="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83472" tIns="41736" rIns="83472" bIns="41736">
            <a:scene3d>
              <a:camera prst="orthographicFront"/>
              <a:lightRig rig="soft" dir="t">
                <a:rot lat="0" lon="0" rev="10800000"/>
              </a:lightRig>
            </a:scene3d>
            <a:sp3d>
              <a:bevelT w="27940" h="12700"/>
              <a:contourClr>
                <a:srgbClr val="DDDDDD"/>
              </a:contourClr>
            </a:sp3d>
          </a:bodyPr>
          <a:lstStyle/>
          <a:p>
            <a:pPr lvl="0" algn="ctr">
              <a:spcBef>
                <a:spcPct val="50000"/>
              </a:spcBef>
              <a:spcAft>
                <a:spcPts val="2000"/>
              </a:spcAft>
              <a:defRPr/>
            </a:pPr>
            <a:r>
              <a:rPr lang="en-US" sz="9600" b="1" dirty="0">
                <a:solidFill>
                  <a:srgbClr val="FFFFFF"/>
                </a:solidFill>
                <a:latin typeface="Times New Roman" panose="02020603050405020304" pitchFamily="18" charset="0"/>
                <a:cs typeface="Times New Roman" panose="02020603050405020304" pitchFamily="18" charset="0"/>
              </a:rPr>
              <a:t>BLISS Tool for Site Selection:               A Scientific Approach </a:t>
            </a:r>
          </a:p>
        </p:txBody>
      </p:sp>
      <p:sp>
        <p:nvSpPr>
          <p:cNvPr id="95" name="Rectangle 94"/>
          <p:cNvSpPr/>
          <p:nvPr/>
        </p:nvSpPr>
        <p:spPr>
          <a:xfrm>
            <a:off x="743609" y="3472171"/>
            <a:ext cx="20223114" cy="1569660"/>
          </a:xfrm>
          <a:prstGeom prst="rect">
            <a:avLst/>
          </a:prstGeom>
        </p:spPr>
        <p:txBody>
          <a:bodyPr wrap="square">
            <a:spAutoFit/>
          </a:bodyPr>
          <a:lstStyle/>
          <a:p>
            <a:pPr algn="ctr">
              <a:spcBef>
                <a:spcPts val="1200"/>
              </a:spcBef>
            </a:pPr>
            <a:r>
              <a:rPr lang="en-US" sz="4800" b="1" dirty="0">
                <a:solidFill>
                  <a:prstClr val="black"/>
                </a:solidFill>
                <a:latin typeface="Arial" pitchFamily="34" charset="0"/>
                <a:cs typeface="Arial" panose="020B0604020202020204" pitchFamily="34" charset="0"/>
              </a:rPr>
              <a:t>Zhihao Yao, Jianjin Xu, Lan Huang, Zhiheng Xu, Jyoti Zalkikar and Ram Tiwari</a:t>
            </a:r>
          </a:p>
        </p:txBody>
      </p:sp>
      <p:sp>
        <p:nvSpPr>
          <p:cNvPr id="96" name="Rectangle 95"/>
          <p:cNvSpPr/>
          <p:nvPr/>
        </p:nvSpPr>
        <p:spPr>
          <a:xfrm>
            <a:off x="20723281" y="3440640"/>
            <a:ext cx="22144290" cy="1661886"/>
          </a:xfrm>
          <a:prstGeom prst="rect">
            <a:avLst/>
          </a:prstGeom>
        </p:spPr>
        <p:txBody>
          <a:bodyPr wrap="square" lIns="91334" tIns="45667" rIns="91334" bIns="45667">
            <a:spAutoFit/>
          </a:bodyPr>
          <a:lstStyle/>
          <a:p>
            <a:pPr algn="r">
              <a:spcBef>
                <a:spcPts val="0"/>
              </a:spcBef>
            </a:pPr>
            <a:r>
              <a:rPr lang="en-US" sz="5400" b="1" dirty="0">
                <a:solidFill>
                  <a:prstClr val="black"/>
                </a:solidFill>
                <a:latin typeface="Arial" pitchFamily="34" charset="0"/>
                <a:cs typeface="Arial" panose="020B0604020202020204" pitchFamily="34" charset="0"/>
              </a:rPr>
              <a:t> </a:t>
            </a:r>
            <a:r>
              <a:rPr lang="en-US" sz="4800" b="1" dirty="0">
                <a:solidFill>
                  <a:prstClr val="black"/>
                </a:solidFill>
                <a:latin typeface="Arial" pitchFamily="34" charset="0"/>
                <a:cs typeface="Arial" panose="020B0604020202020204" pitchFamily="34" charset="0"/>
              </a:rPr>
              <a:t>Division of Biostatistics, Office of Surveillance and Biometrics</a:t>
            </a:r>
          </a:p>
          <a:p>
            <a:pPr algn="r">
              <a:spcBef>
                <a:spcPts val="0"/>
              </a:spcBef>
            </a:pPr>
            <a:r>
              <a:rPr lang="en-US" sz="4800" b="1" dirty="0">
                <a:solidFill>
                  <a:prstClr val="black"/>
                </a:solidFill>
                <a:latin typeface="Arial" pitchFamily="34" charset="0"/>
                <a:cs typeface="Arial" panose="020B0604020202020204" pitchFamily="34" charset="0"/>
              </a:rPr>
              <a:t>Center for Devices and Radiological Health</a:t>
            </a:r>
          </a:p>
        </p:txBody>
      </p:sp>
      <p:sp>
        <p:nvSpPr>
          <p:cNvPr id="25" name="Rectangle 24">
            <a:extLst>
              <a:ext uri="{FF2B5EF4-FFF2-40B4-BE49-F238E27FC236}">
                <a16:creationId xmlns:a16="http://schemas.microsoft.com/office/drawing/2014/main" id="{4ECFBD17-F65B-4FD2-84B7-F30BE15514D8}"/>
              </a:ext>
            </a:extLst>
          </p:cNvPr>
          <p:cNvSpPr/>
          <p:nvPr/>
        </p:nvSpPr>
        <p:spPr bwMode="auto">
          <a:xfrm>
            <a:off x="342900" y="32308800"/>
            <a:ext cx="2552700" cy="552450"/>
          </a:xfrm>
          <a:prstGeom prst="rect">
            <a:avLst/>
          </a:prstGeom>
          <a:solidFill>
            <a:schemeClr val="bg1"/>
          </a:solidFill>
          <a:ln w="9525" cap="flat" cmpd="sng" algn="ctr">
            <a:noFill/>
            <a:prstDash val="solid"/>
            <a:round/>
            <a:headEnd type="none" w="med" len="med"/>
            <a:tailEnd type="none" w="med" len="med"/>
          </a:ln>
          <a:effectLst/>
        </p:spPr>
        <p:txBody>
          <a:bodyPr vert="horz" wrap="square" lIns="457200" tIns="457200" rIns="457200" bIns="457200" numCol="1" rtlCol="0" anchor="t" anchorCtr="0" compatLnSpc="1">
            <a:prstTxWarp prst="textNoShape">
              <a:avLst/>
            </a:prstTxWarp>
            <a:sp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a:ln>
                <a:noFill/>
              </a:ln>
              <a:solidFill>
                <a:schemeClr val="tx1"/>
              </a:solidFill>
              <a:effectLst/>
              <a:latin typeface="Arial Narrow" pitchFamily="34" charset="0"/>
            </a:endParaRPr>
          </a:p>
        </p:txBody>
      </p:sp>
      <p:sp>
        <p:nvSpPr>
          <p:cNvPr id="97" name="Text Box 417"/>
          <p:cNvSpPr txBox="1">
            <a:spLocks noChangeArrowheads="1"/>
          </p:cNvSpPr>
          <p:nvPr/>
        </p:nvSpPr>
        <p:spPr bwMode="auto">
          <a:xfrm>
            <a:off x="29322485" y="30421369"/>
            <a:ext cx="13554611" cy="6461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267" tIns="45624" rIns="91267" bIns="45624">
            <a:spAutoFit/>
          </a:bodyPr>
          <a:lstStyle>
            <a:lvl1pPr eaLnBrk="0" hangingPunct="0">
              <a:spcBef>
                <a:spcPct val="20000"/>
              </a:spcBef>
              <a:buChar char="•"/>
              <a:defRPr sz="2900">
                <a:solidFill>
                  <a:schemeClr val="tx1"/>
                </a:solidFill>
                <a:latin typeface="Arial" charset="0"/>
              </a:defRPr>
            </a:lvl1pPr>
            <a:lvl2pPr marL="742950" indent="-285750" eaLnBrk="0" hangingPunct="0">
              <a:spcBef>
                <a:spcPct val="20000"/>
              </a:spcBef>
              <a:buChar char="–"/>
              <a:defRPr sz="29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900">
                <a:solidFill>
                  <a:schemeClr val="tx1"/>
                </a:solidFill>
                <a:latin typeface="Arial" charset="0"/>
              </a:defRPr>
            </a:lvl4pPr>
            <a:lvl5pPr marL="2057400" indent="-228600" eaLnBrk="0" hangingPunct="0">
              <a:spcBef>
                <a:spcPct val="20000"/>
              </a:spcBef>
              <a:buChar char="»"/>
              <a:defRPr sz="1900">
                <a:solidFill>
                  <a:schemeClr val="tx1"/>
                </a:solidFill>
                <a:latin typeface="Arial" charset="0"/>
              </a:defRPr>
            </a:lvl5pPr>
            <a:lvl6pPr marL="2514600" indent="-228600" eaLnBrk="0" fontAlgn="base" hangingPunct="0">
              <a:spcBef>
                <a:spcPct val="20000"/>
              </a:spcBef>
              <a:spcAft>
                <a:spcPct val="0"/>
              </a:spcAft>
              <a:buChar char="»"/>
              <a:defRPr sz="1900">
                <a:solidFill>
                  <a:schemeClr val="tx1"/>
                </a:solidFill>
                <a:latin typeface="Arial" charset="0"/>
              </a:defRPr>
            </a:lvl6pPr>
            <a:lvl7pPr marL="2971800" indent="-228600" eaLnBrk="0" fontAlgn="base" hangingPunct="0">
              <a:spcBef>
                <a:spcPct val="20000"/>
              </a:spcBef>
              <a:spcAft>
                <a:spcPct val="0"/>
              </a:spcAft>
              <a:buChar char="»"/>
              <a:defRPr sz="1900">
                <a:solidFill>
                  <a:schemeClr val="tx1"/>
                </a:solidFill>
                <a:latin typeface="Arial" charset="0"/>
              </a:defRPr>
            </a:lvl7pPr>
            <a:lvl8pPr marL="3429000" indent="-228600" eaLnBrk="0" fontAlgn="base" hangingPunct="0">
              <a:spcBef>
                <a:spcPct val="20000"/>
              </a:spcBef>
              <a:spcAft>
                <a:spcPct val="0"/>
              </a:spcAft>
              <a:buChar char="»"/>
              <a:defRPr sz="1900">
                <a:solidFill>
                  <a:schemeClr val="tx1"/>
                </a:solidFill>
                <a:latin typeface="Arial" charset="0"/>
              </a:defRPr>
            </a:lvl8pPr>
            <a:lvl9pPr marL="3886200" indent="-228600" eaLnBrk="0" fontAlgn="base" hangingPunct="0">
              <a:spcBef>
                <a:spcPct val="20000"/>
              </a:spcBef>
              <a:spcAft>
                <a:spcPct val="0"/>
              </a:spcAft>
              <a:buChar char="»"/>
              <a:defRPr sz="1900">
                <a:solidFill>
                  <a:schemeClr val="tx1"/>
                </a:solidFill>
                <a:latin typeface="Arial" charset="0"/>
              </a:defRPr>
            </a:lvl9pPr>
          </a:lstStyle>
          <a:p>
            <a:pPr algn="ctr">
              <a:spcBef>
                <a:spcPct val="50000"/>
              </a:spcBef>
              <a:buNone/>
            </a:pPr>
            <a:r>
              <a:rPr lang="en-US" sz="3600" b="1" dirty="0">
                <a:solidFill>
                  <a:schemeClr val="bg1"/>
                </a:solidFill>
                <a:latin typeface="Times New Roman" panose="02020603050405020304" pitchFamily="18" charset="0"/>
                <a:cs typeface="Times New Roman" panose="02020603050405020304" pitchFamily="18" charset="0"/>
              </a:rPr>
              <a:t>Disclaimer</a:t>
            </a:r>
            <a:r>
              <a:rPr lang="en-US" altLang="en-US" sz="3600" b="1" dirty="0">
                <a:solidFill>
                  <a:srgbClr val="F8F8F8"/>
                </a:solidFill>
                <a:latin typeface="Times New Roman" panose="02020603050405020304" pitchFamily="18" charset="0"/>
                <a:cs typeface="Times New Roman" panose="02020603050405020304" pitchFamily="18" charset="0"/>
              </a:rPr>
              <a:t> </a:t>
            </a:r>
          </a:p>
        </p:txBody>
      </p:sp>
      <p:sp>
        <p:nvSpPr>
          <p:cNvPr id="26" name="TextBox 25"/>
          <p:cNvSpPr txBox="1"/>
          <p:nvPr/>
        </p:nvSpPr>
        <p:spPr>
          <a:xfrm>
            <a:off x="29586808" y="31067507"/>
            <a:ext cx="13181799" cy="98488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information in these materials is not a formal dissemination of information by FDA and does not represent agency position or policy.</a:t>
            </a:r>
          </a:p>
        </p:txBody>
      </p:sp>
      <p:graphicFrame>
        <p:nvGraphicFramePr>
          <p:cNvPr id="27" name="Object 26"/>
          <p:cNvGraphicFramePr>
            <a:graphicFrameLocks noChangeAspect="1"/>
          </p:cNvGraphicFramePr>
          <p:nvPr>
            <p:extLst>
              <p:ext uri="{D42A27DB-BD31-4B8C-83A1-F6EECF244321}">
                <p14:modId xmlns:p14="http://schemas.microsoft.com/office/powerpoint/2010/main" val="2038169279"/>
              </p:ext>
            </p:extLst>
          </p:nvPr>
        </p:nvGraphicFramePr>
        <p:xfrm>
          <a:off x="14787563" y="16365538"/>
          <a:ext cx="5189537" cy="3292475"/>
        </p:xfrm>
        <a:graphic>
          <a:graphicData uri="http://schemas.openxmlformats.org/presentationml/2006/ole">
            <mc:AlternateContent xmlns:mc="http://schemas.openxmlformats.org/markup-compatibility/2006">
              <mc:Choice xmlns:v="urn:schemas-microsoft-com:vml" Requires="v">
                <p:oleObj spid="_x0000_s1920" name="Equation" r:id="rId18" imgW="4889160" imgH="3098520" progId="Equation.DSMT4">
                  <p:embed/>
                </p:oleObj>
              </mc:Choice>
              <mc:Fallback>
                <p:oleObj name="Equation" r:id="rId18" imgW="4889160" imgH="3098520" progId="Equation.DSMT4">
                  <p:embed/>
                  <p:pic>
                    <p:nvPicPr>
                      <p:cNvPr id="0" name="Object 2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4787563" y="16365538"/>
                        <a:ext cx="5189537"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theme/theme1.xml><?xml version="1.0" encoding="utf-8"?>
<a:theme xmlns:a="http://schemas.openxmlformats.org/drawingml/2006/main" name="Custom Design">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23377</TotalTime>
  <Words>1552</Words>
  <Application>Microsoft Office PowerPoint</Application>
  <PresentationFormat>Custom</PresentationFormat>
  <Paragraphs>613</Paragraphs>
  <Slides>1</Slides>
  <Notes>1</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2" baseType="lpstr">
      <vt:lpstr>宋体</vt:lpstr>
      <vt:lpstr>Arial</vt:lpstr>
      <vt:lpstr>Arial Black</vt:lpstr>
      <vt:lpstr>Arial Narrow</vt:lpstr>
      <vt:lpstr>Calibri</vt:lpstr>
      <vt:lpstr>Times New Roman</vt:lpstr>
      <vt:lpstr>Wingdings</vt:lpstr>
      <vt:lpstr>Custom Design</vt:lpstr>
      <vt:lpstr>1_Custom Design</vt:lpstr>
      <vt:lpstr>2_Custom Design</vt:lpstr>
      <vt:lpstr>Equation</vt:lpstr>
      <vt:lpstr>PowerPoint Presentation</vt:lpstr>
    </vt:vector>
  </TitlesOfParts>
  <Company>www.PosterPresentations.com</Company>
  <LinksUpToDate>false</LinksUpToDate>
  <SharedDoc>false</SharedDoc>
  <HyperlinkBase>http://www.posterpresentations.com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Yao, Zhihao</cp:lastModifiedBy>
  <cp:revision>1003</cp:revision>
  <cp:lastPrinted>2018-03-02T13:35:54Z</cp:lastPrinted>
  <dcterms:created xsi:type="dcterms:W3CDTF">2005-05-18T01:24:28Z</dcterms:created>
  <dcterms:modified xsi:type="dcterms:W3CDTF">2018-03-05T19:17:31Z</dcterms:modified>
  <cp:category>Powerpoint poster templates</cp:category>
</cp:coreProperties>
</file>