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DC1280-9CFE-4FB3-BC06-4D2D206B9258}">
  <a:tblStyle styleId="{41DC1280-9CFE-4FB3-BC06-4D2D206B92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d00d30ca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d00d30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d00d30c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d00d3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d00d30ca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d00d30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d00d30ca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d00d30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d00d30ca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d00d30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ceee6dbf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ceee6db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d00d30ca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d00d30c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d00d30ca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d00d30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d00d30ca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d00d30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d00d30ca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d00d30c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d00d30ca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d00d30c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d00d30ca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d00d30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d00d30ca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d00d30c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d00d30ca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d00d30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d00d30ca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d00d30c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dd00d30ca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dd00d30c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d00d30ca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d00d30c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d00d30ca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d00d30c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dd00d30ca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dd00d30c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d00d30ca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d00d30c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d00d30c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d00d30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d00d30ca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d00d30c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d00d30ca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d00d30c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d00d30c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d00d30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d00d30ca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d00d30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ceee6dbf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ceee6d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d00d30ca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d00d30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d00d30ca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d00d30c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Making Game with Python (2)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Zhihong (John) Zeng &amp; Andrew Zeng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Program Computer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667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Sequence of instructions stored inside computer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Built from predefined set of primitive instructions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Arithmetic and logic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Simple tests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Moving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Special program (interpreter) executes each instruction in order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Change flow of control though sequence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Stop when done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Primitives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20714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Tuning showed that you can compute anything using 6 primitives (left, right, scan, print, erase, and do nothing)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Modern programming languages have more convenient set of primitives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abstract methods to create new primitives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Anything computable in one language is computable in any other programming language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Recipes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programming language provides a set of primitive operations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Expressions are complex combination of primitives in a programming language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Expressions and computations have values and meanings in a programming language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of Languages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6945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Primitive constructs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English: words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Programming language: numbers, strings, simple operators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475" y="2656673"/>
            <a:ext cx="6404825" cy="23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of Languages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Syntax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English: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“Cat dog boy” -&gt; not syntactically valid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“Cat hugs boy” -&gt; </a:t>
            </a:r>
            <a:r>
              <a:rPr lang="en">
                <a:solidFill>
                  <a:srgbClr val="000000"/>
                </a:solidFill>
              </a:rPr>
              <a:t>syntactically</a:t>
            </a:r>
            <a:r>
              <a:rPr lang="en">
                <a:solidFill>
                  <a:srgbClr val="000000"/>
                </a:solidFill>
              </a:rPr>
              <a:t> valid but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Programming language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“</a:t>
            </a:r>
            <a:r>
              <a:rPr lang="en">
                <a:solidFill>
                  <a:srgbClr val="000000"/>
                </a:solidFill>
              </a:rPr>
              <a:t>h</a:t>
            </a:r>
            <a:r>
              <a:rPr lang="en">
                <a:solidFill>
                  <a:srgbClr val="000000"/>
                </a:solidFill>
              </a:rPr>
              <a:t>i” 5 -&gt; not syntactically valid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3.2*5 -&gt; syntactically valid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of Languages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Language meaning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English: Can have many meaning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“Flying planes can be dangerous”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Programming language: can have only one meaning but may not be what a programmer intend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Things Go Wrong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Syntactic error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Common and easily caught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Static semantic errors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Some languages check for these before running program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semantic errors but different meaning from what a programmer intended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Program crashes, stop running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Program run forever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Program gives an answer but different from expected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90250" y="488250"/>
            <a:ext cx="804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Python Basics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program is a sequence of definitions and commands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Definitions evaluated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Commands executed by Python interpreter in a shell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Commands (statements) instruct interpreter to do something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be typed directly in a shell or stored in a file that is read into the shell and evaluated intended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Programs manipulate data objects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Objects have a type that defines the kinds of things program can do to them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Andrew is a human so he can walk, speak English, etc.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Chewbacca (Star wars) is a wookie so he can walk, “mwaaarhrhh”, etc.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Objects 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Scalar (cannot be subdivided)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Non-scalar (have internal structure that can be accessed)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ourse info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Computer fundamentals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Python basics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Mathematical</a:t>
            </a:r>
            <a:r>
              <a:rPr lang="en">
                <a:solidFill>
                  <a:srgbClr val="000000"/>
                </a:solidFill>
              </a:rPr>
              <a:t> operations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Python variables and types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Install software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Objects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int       -- represent integers, ex. 5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float    -- represent real numbers, ex. 3.27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bool    -- represent Boolean values True and False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NoneType -- special and has no value, None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use type() to see the type of an object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&gt;&gt;&gt;type(5)         --&gt;int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&gt;&gt;&gt;type(3.0)      --&gt;float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 (Cast)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Can convert object of one type to another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float(3) converts integer 3 to float 3.0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int(3.9) truncates float 3.9 to integer 3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int(‘321’) converts string ‘321’ to integer 321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str(123) converts integer 123 to string ‘123’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to Console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To show output from code to a user, use print command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print(3)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print(3+2)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print(‘ABC’)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Combine objects and operators to form expressions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expression has a value, which has a type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Syntax for a simple expression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&lt;object&gt; &lt;operator&gt; &lt;object&gt;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on ints and floats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i + j  → sum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- j   → difference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* j   → product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Note: if both are ints, result is int. If either or both are floats, result is float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/ j   → division. result is float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% j  → remainder when i is divided by j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** j  → i to the power of j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precedence (order)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Parentheses used to tell Python to do these operations first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Operator precedence without parentheses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**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*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/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+ and - executed left to right, as appear in expression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 Variables and Values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Equal sign is an assignment of a value to a variable name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Pi = 3.14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Pi_approx = 22/7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Value stored in computer memory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assignment binds name to value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Retrieve value associated with name or variable by invoking the name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Abstracting Expressions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Why give names to values of expressions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To reuse names instead of values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Easier to change code later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1143000" y="3256050"/>
            <a:ext cx="3728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 = 3.14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radius = 2.2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area = pi * (radius ** 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vs Math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In programming, you do not “solve for x”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Programming: 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Expression on the right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Variable name on the left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Bonus: Equivalent expression to radius = radius + 1 is radius += 1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850450" y="3717500"/>
            <a:ext cx="37284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 = 3.14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radius = 2.2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area = pi * (radius ** 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4578850" y="3717500"/>
            <a:ext cx="37284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Math: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 = 3.14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radius = 2.2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 * (radius ** 2) = area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Bindings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Can re-bind variable names using new assignment statements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Previous value may still stored in memory but lost the handle for it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Value for area does not change until you tell the computer to do the calculation again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1034125" y="3569025"/>
            <a:ext cx="3728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 = 3.14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radius = 2.2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area = pi * (radius ** 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radius = radius + 1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324" y="3042400"/>
            <a:ext cx="3961700" cy="19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00" y="1950950"/>
            <a:ext cx="8101699" cy="28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Software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Install python 3.6.1 or greater (latest 3.7.2)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www.python.org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Install pygame: </a:t>
            </a:r>
            <a:endParaRPr>
              <a:solidFill>
                <a:srgbClr val="000000"/>
              </a:solidFill>
            </a:endParaRPr>
          </a:p>
          <a:p>
            <a:pPr indent="-317500" lvl="1" marL="914400" marR="889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python3 -m pip install -U pygame --user</a:t>
            </a:r>
            <a:endParaRPr sz="10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889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python3 -m pygame.examples.aliens</a:t>
            </a:r>
            <a:endParaRPr sz="10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889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325" y="1713250"/>
            <a:ext cx="542145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90250" y="488250"/>
            <a:ext cx="804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Computer Fundamentals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Computer do?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Fundamentally: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Performs calculations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Remembers results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kinds of calculations: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Built-in to the language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Ones that you define as the programmer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Computers only know what you tell them </a:t>
            </a:r>
            <a:endParaRPr>
              <a:solidFill>
                <a:srgbClr val="000000"/>
              </a:solidFill>
            </a:endParaRPr>
          </a:p>
          <a:p>
            <a:pPr indent="0" lvl="0" marL="0" marR="88900" rtl="0" algn="l">
              <a:lnSpc>
                <a:spcPct val="121875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889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Computer Architecture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472" y="1669022"/>
            <a:ext cx="5949776" cy="33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Numerical Example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667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Positive integer multiplication by using addition: A = x*y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Recipe for deducing multiplication of x and y (sequence of simple steps)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Start with integers x and y, and A=0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If y is 0, stop and return 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Otherwise y = y-1 and A = A+x, and continue Step 2.2</a:t>
            </a:r>
            <a:endParaRPr>
              <a:solidFill>
                <a:srgbClr val="000000"/>
              </a:solidFill>
            </a:endParaRPr>
          </a:p>
          <a:p>
            <a:pPr indent="0" lvl="0" marL="0" marR="88900" rtl="0" algn="l">
              <a:lnSpc>
                <a:spcPct val="121875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889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2116438" y="33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{41DC1280-9CFE-4FB3-BC06-4D2D206B9258}</a:tableStyleId>
              </a:tblPr>
              <a:tblGrid>
                <a:gridCol w="1711125"/>
                <a:gridCol w="1711125"/>
                <a:gridCol w="1711125"/>
              </a:tblGrid>
              <a:tr h="31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2+2=4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4+2=6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programming recipe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667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Sequence of simple steps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Flow of control process that specifies when each step is executed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means of determining when to stop </a:t>
            </a:r>
            <a:endParaRPr sz="10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21875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889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1+2+3 = an algorithm</a:t>
            </a:r>
            <a:endParaRPr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889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