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6F91007-D45A-4442-95E6-C9EBB58B3541}">
  <a:tblStyle styleId="{56F91007-D45A-4442-95E6-C9EBB58B35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ce80eb2a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ce80eb2a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ce80eb2a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ce80eb2a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ce80eb2a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ce80eb2a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ce80eb2a8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ce80eb2a8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ce80eb2a8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ce80eb2a8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ce80eb2a8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ce80eb2a8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e80eb2a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e80eb2a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ce80eb2a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ce80eb2a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ce80eb2a8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ce80eb2a8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ce80eb2a8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ce80eb2a8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ce80eb2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ce80eb2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ce80eb2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ce80eb2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ce80eb2a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ce80eb2a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ce80eb2a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ce80eb2a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Bouncing Ball Game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Colors</a:t>
            </a:r>
            <a:endParaRPr/>
          </a:p>
        </p:txBody>
      </p:sp>
      <p:sp>
        <p:nvSpPr>
          <p:cNvPr id="111" name="Google Shape;111;p22"/>
          <p:cNvSpPr txBox="1"/>
          <p:nvPr/>
        </p:nvSpPr>
        <p:spPr>
          <a:xfrm>
            <a:off x="407550" y="1017725"/>
            <a:ext cx="7237500" cy="3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Pygame Color objects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Tuples of three integers (0-255) representing (R,G,B)</a:t>
            </a:r>
            <a:endParaRPr sz="1800"/>
          </a:p>
        </p:txBody>
      </p:sp>
      <p:graphicFrame>
        <p:nvGraphicFramePr>
          <p:cNvPr id="112" name="Google Shape;112;p22"/>
          <p:cNvGraphicFramePr/>
          <p:nvPr/>
        </p:nvGraphicFramePr>
        <p:xfrm>
          <a:off x="952500" y="179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{56F91007-D45A-4442-95E6-C9EBB58B3541}</a:tableStyleId>
              </a:tblPr>
              <a:tblGrid>
                <a:gridCol w="3619500"/>
                <a:gridCol w="3619500"/>
              </a:tblGrid>
              <a:tr h="41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Tuple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EEE"/>
                          </a:highlight>
                        </a:rPr>
                        <a:t>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(255, 0, 0)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(0, 255, 0)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(0, 0, 255)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(255, 255, 255)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(0, 0, 0)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Yellow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(255, 255, 0)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Rect Object</a:t>
            </a:r>
            <a:endParaRPr/>
          </a:p>
        </p:txBody>
      </p:sp>
      <p:sp>
        <p:nvSpPr>
          <p:cNvPr id="118" name="Google Shape;118;p23"/>
          <p:cNvSpPr txBox="1"/>
          <p:nvPr/>
        </p:nvSpPr>
        <p:spPr>
          <a:xfrm>
            <a:off x="421575" y="1306975"/>
            <a:ext cx="7237500" cy="3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Tuple of 4 integers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X coordinate of the top left corner (pixel)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 coordinate of the top left corner </a:t>
            </a:r>
            <a:r>
              <a:rPr lang="en" sz="1800">
                <a:solidFill>
                  <a:schemeClr val="dk1"/>
                </a:solidFill>
              </a:rPr>
              <a:t>(pixel)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Width of the rectangle </a:t>
            </a:r>
            <a:r>
              <a:rPr lang="en" sz="1800">
                <a:solidFill>
                  <a:schemeClr val="dk1"/>
                </a:solidFill>
              </a:rPr>
              <a:t>(pixel)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Height of the rectangle </a:t>
            </a:r>
            <a:r>
              <a:rPr lang="en" sz="1800">
                <a:solidFill>
                  <a:schemeClr val="dk1"/>
                </a:solidFill>
              </a:rPr>
              <a:t>(pixel)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</a:rPr>
              <a:t>Create Rect Object</a:t>
            </a:r>
            <a:endParaRPr sz="1800">
              <a:solidFill>
                <a:schemeClr val="dk1"/>
              </a:solidFill>
              <a:highlight>
                <a:srgbClr val="FFFEEE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</a:rPr>
              <a:t>pygame.Rect(10, 20, 200, 300)</a:t>
            </a:r>
            <a:endParaRPr sz="1800">
              <a:solidFill>
                <a:schemeClr val="dk1"/>
              </a:solidFill>
              <a:highlight>
                <a:srgbClr val="FFFEEE"/>
              </a:highlight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5157550" y="2571750"/>
            <a:ext cx="3611700" cy="231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Surface</a:t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6253700" y="3400900"/>
            <a:ext cx="1645200" cy="77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Rect</a:t>
            </a:r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6773650" y="2220450"/>
            <a:ext cx="3795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4862350" y="3558500"/>
            <a:ext cx="3795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6773650" y="2974925"/>
            <a:ext cx="10173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width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5424575" y="3617750"/>
            <a:ext cx="7242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</a:t>
            </a:r>
            <a:endParaRPr/>
          </a:p>
        </p:txBody>
      </p:sp>
      <p:cxnSp>
        <p:nvCxnSpPr>
          <p:cNvPr id="125" name="Google Shape;125;p23"/>
          <p:cNvCxnSpPr/>
          <p:nvPr/>
        </p:nvCxnSpPr>
        <p:spPr>
          <a:xfrm rot="10800000">
            <a:off x="5157550" y="2462850"/>
            <a:ext cx="1573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3"/>
          <p:cNvCxnSpPr/>
          <p:nvPr/>
        </p:nvCxnSpPr>
        <p:spPr>
          <a:xfrm flipH="1" rot="10800000">
            <a:off x="7153150" y="2459250"/>
            <a:ext cx="15600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3"/>
          <p:cNvCxnSpPr/>
          <p:nvPr/>
        </p:nvCxnSpPr>
        <p:spPr>
          <a:xfrm rot="10800000">
            <a:off x="4964350" y="2641850"/>
            <a:ext cx="0" cy="8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3"/>
          <p:cNvCxnSpPr/>
          <p:nvPr/>
        </p:nvCxnSpPr>
        <p:spPr>
          <a:xfrm>
            <a:off x="4964350" y="4131750"/>
            <a:ext cx="0" cy="7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3"/>
          <p:cNvCxnSpPr/>
          <p:nvPr/>
        </p:nvCxnSpPr>
        <p:spPr>
          <a:xfrm>
            <a:off x="7153150" y="3326225"/>
            <a:ext cx="7752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3"/>
          <p:cNvCxnSpPr/>
          <p:nvPr/>
        </p:nvCxnSpPr>
        <p:spPr>
          <a:xfrm rot="10800000">
            <a:off x="6253700" y="3302525"/>
            <a:ext cx="8127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3"/>
          <p:cNvCxnSpPr/>
          <p:nvPr/>
        </p:nvCxnSpPr>
        <p:spPr>
          <a:xfrm rot="10800000">
            <a:off x="6127175" y="3400900"/>
            <a:ext cx="90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3"/>
          <p:cNvCxnSpPr/>
          <p:nvPr/>
        </p:nvCxnSpPr>
        <p:spPr>
          <a:xfrm flipH="1">
            <a:off x="6127175" y="3714400"/>
            <a:ext cx="90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image</a:t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187375" y="1271800"/>
            <a:ext cx="7237500" cy="3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Load images to surface objects from PNG, JPG, GIF and BMP files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ball=pygame.image.load(image_file)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</a:rPr>
              <a:t>Copy to display surface</a:t>
            </a:r>
            <a:endParaRPr sz="1800">
              <a:solidFill>
                <a:schemeClr val="dk1"/>
              </a:solidFill>
              <a:highlight>
                <a:srgbClr val="FFFE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</a:rPr>
              <a:t>      display_surface.</a:t>
            </a: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</a:rPr>
              <a:t>b</a:t>
            </a: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</a:rPr>
              <a:t>lit(ball, (ball_x, ball_yy))</a:t>
            </a:r>
            <a:endParaRPr sz="1800">
              <a:solidFill>
                <a:schemeClr val="dk1"/>
              </a:solidFill>
              <a:highlight>
                <a:srgbClr val="FFFE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</a:rPr>
              <a:t>      </a:t>
            </a: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</a:rPr>
              <a:t>display_surface.blit(ball, rect_object)</a:t>
            </a:r>
            <a:endParaRPr sz="1800">
              <a:solidFill>
                <a:schemeClr val="dk1"/>
              </a:solidFill>
              <a:highlight>
                <a:srgbClr val="FFFEEE"/>
              </a:highlight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5344925" y="2613925"/>
            <a:ext cx="3611700" cy="231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Surface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6441075" y="3443075"/>
            <a:ext cx="906900" cy="77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ball</a:t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6961025" y="2262625"/>
            <a:ext cx="3795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5049725" y="3600675"/>
            <a:ext cx="3795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5678375" y="3172950"/>
            <a:ext cx="9069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top-left</a:t>
            </a:r>
            <a:endParaRPr/>
          </a:p>
        </p:txBody>
      </p:sp>
      <p:cxnSp>
        <p:nvCxnSpPr>
          <p:cNvPr id="144" name="Google Shape;144;p24"/>
          <p:cNvCxnSpPr/>
          <p:nvPr/>
        </p:nvCxnSpPr>
        <p:spPr>
          <a:xfrm rot="10800000">
            <a:off x="5344925" y="2505025"/>
            <a:ext cx="1573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4"/>
          <p:cNvCxnSpPr/>
          <p:nvPr/>
        </p:nvCxnSpPr>
        <p:spPr>
          <a:xfrm flipH="1" rot="10800000">
            <a:off x="7340525" y="2501425"/>
            <a:ext cx="15600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4"/>
          <p:cNvCxnSpPr/>
          <p:nvPr/>
        </p:nvCxnSpPr>
        <p:spPr>
          <a:xfrm rot="10800000">
            <a:off x="5151725" y="2684025"/>
            <a:ext cx="0" cy="8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4"/>
          <p:cNvCxnSpPr/>
          <p:nvPr/>
        </p:nvCxnSpPr>
        <p:spPr>
          <a:xfrm>
            <a:off x="5151725" y="4173925"/>
            <a:ext cx="0" cy="7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</a:t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311700" y="1017725"/>
            <a:ext cx="7237500" cy="3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Animated images are the result of drawing an image on the screen, then a split second later drawing a slightly different image on the screen.</a:t>
            </a:r>
            <a:endParaRPr sz="1800">
              <a:solidFill>
                <a:schemeClr val="dk1"/>
              </a:solidFill>
              <a:highlight>
                <a:srgbClr val="FFF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Move object</a:t>
            </a:r>
            <a:endParaRPr sz="1800">
              <a:solidFill>
                <a:schemeClr val="dk1"/>
              </a:solidFill>
              <a:highlight>
                <a:srgbClr val="FFF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ballrect = ballrect.move((speed_x, speed_y))</a:t>
            </a:r>
            <a:endParaRPr sz="1800">
              <a:solidFill>
                <a:schemeClr val="dk1"/>
              </a:solidFill>
              <a:highlight>
                <a:srgbClr val="FFF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Erase the screen</a:t>
            </a:r>
            <a:endParaRPr sz="1800">
              <a:solidFill>
                <a:schemeClr val="dk1"/>
              </a:solidFill>
              <a:highlight>
                <a:srgbClr val="FFF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screen.fill(black) </a:t>
            </a:r>
            <a:endParaRPr sz="1800">
              <a:solidFill>
                <a:schemeClr val="dk1"/>
              </a:solidFill>
              <a:highlight>
                <a:srgbClr val="FFF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Copy the object to screen</a:t>
            </a:r>
            <a:endParaRPr sz="1800">
              <a:solidFill>
                <a:schemeClr val="dk1"/>
              </a:solidFill>
              <a:highlight>
                <a:srgbClr val="FFF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screen.blit(ball, ballrect)</a:t>
            </a:r>
            <a:endParaRPr sz="1800">
              <a:solidFill>
                <a:schemeClr val="dk1"/>
              </a:solidFill>
              <a:highlight>
                <a:srgbClr val="FFF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Update monitor</a:t>
            </a:r>
            <a:endParaRPr sz="1800">
              <a:solidFill>
                <a:schemeClr val="dk1"/>
              </a:solidFill>
              <a:highlight>
                <a:srgbClr val="FFF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pygame.display.update()</a:t>
            </a:r>
            <a:endParaRPr sz="1800">
              <a:solidFill>
                <a:schemeClr val="dk1"/>
              </a:solidFill>
              <a:highlight>
                <a:srgbClr val="FFF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Pause</a:t>
            </a:r>
            <a:endParaRPr sz="1800">
              <a:solidFill>
                <a:schemeClr val="dk1"/>
              </a:solidFill>
              <a:highlight>
                <a:srgbClr val="FFF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time.sleep(0.01)</a:t>
            </a:r>
            <a:endParaRPr sz="1800">
              <a:solidFill>
                <a:schemeClr val="dk1"/>
              </a:solidFill>
              <a:highlight>
                <a:srgbClr val="FFF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Go to the first step</a:t>
            </a:r>
            <a:endParaRPr sz="1800">
              <a:solidFill>
                <a:schemeClr val="dk1"/>
              </a:solidFill>
              <a:highlight>
                <a:srgbClr val="FFF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1800">
              <a:solidFill>
                <a:schemeClr val="dk1"/>
              </a:solidFill>
              <a:highlight>
                <a:srgbClr val="FFF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5340250" y="2571750"/>
            <a:ext cx="3611700" cy="231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Surface</a:t>
            </a:r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6267750" y="3260375"/>
            <a:ext cx="843300" cy="77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6956350" y="2220450"/>
            <a:ext cx="3795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5045050" y="3558500"/>
            <a:ext cx="3795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cxnSp>
        <p:nvCxnSpPr>
          <p:cNvPr id="158" name="Google Shape;158;p25"/>
          <p:cNvCxnSpPr/>
          <p:nvPr/>
        </p:nvCxnSpPr>
        <p:spPr>
          <a:xfrm rot="10800000">
            <a:off x="5340250" y="2462850"/>
            <a:ext cx="1573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5"/>
          <p:cNvCxnSpPr/>
          <p:nvPr/>
        </p:nvCxnSpPr>
        <p:spPr>
          <a:xfrm flipH="1" rot="10800000">
            <a:off x="7335850" y="2459250"/>
            <a:ext cx="15600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5"/>
          <p:cNvCxnSpPr/>
          <p:nvPr/>
        </p:nvCxnSpPr>
        <p:spPr>
          <a:xfrm rot="10800000">
            <a:off x="5147050" y="2641850"/>
            <a:ext cx="0" cy="8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5"/>
          <p:cNvCxnSpPr/>
          <p:nvPr/>
        </p:nvCxnSpPr>
        <p:spPr>
          <a:xfrm>
            <a:off x="5147050" y="4131750"/>
            <a:ext cx="0" cy="7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5"/>
          <p:cNvSpPr txBox="1"/>
          <p:nvPr/>
        </p:nvSpPr>
        <p:spPr>
          <a:xfrm>
            <a:off x="6588800" y="3553300"/>
            <a:ext cx="843300" cy="77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ball</a:t>
            </a:r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6420150" y="3412775"/>
            <a:ext cx="843300" cy="77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6113050" y="3138800"/>
            <a:ext cx="843300" cy="77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5"/>
          <p:cNvCxnSpPr/>
          <p:nvPr/>
        </p:nvCxnSpPr>
        <p:spPr>
          <a:xfrm>
            <a:off x="5916450" y="4013300"/>
            <a:ext cx="3372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Bouncing Ball Game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13" y="1507425"/>
            <a:ext cx="7710975" cy="291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75" y="1212300"/>
            <a:ext cx="5825575" cy="339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Bouncing Ball Game (2)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String object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Input / Output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Comparison operators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Branching and conditionals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Iteration and loops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Hello world pygame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300" y="1336900"/>
            <a:ext cx="4982200" cy="27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00" y="1257300"/>
            <a:ext cx="5057675" cy="27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950" y="325075"/>
            <a:ext cx="5161450" cy="44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81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Pygame basics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Surface object 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Colors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Drawing images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Bouncing ball game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Pixel Coordinates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450" y="1756650"/>
            <a:ext cx="3035525" cy="30355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241450" y="1419300"/>
            <a:ext cx="7237500" cy="3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2D pixel coordinates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Black: (4,0), (2,2), (0,5), (5,6)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Gray: (2,4)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Surface Object</a:t>
            </a:r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407550" y="1017725"/>
            <a:ext cx="7237500" cy="3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Surface objects represent a rectangle 2D images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Display surface: pygame.display.set_mode((width, height))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pygame.display.set_caption(‘Hello World’)</a:t>
            </a:r>
            <a:endParaRPr sz="2400"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1550" y="3129504"/>
            <a:ext cx="2267425" cy="18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Colors</a:t>
            </a:r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393500" y="1264800"/>
            <a:ext cx="7237500" cy="3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Three primary colors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Red, Green, Blue (RGB)</a:t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Other colors are the combination of different amount of RGB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