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666" r:id="rId2"/>
    <p:sldId id="690" r:id="rId3"/>
    <p:sldId id="696" r:id="rId4"/>
    <p:sldId id="701" r:id="rId5"/>
    <p:sldId id="691" r:id="rId6"/>
    <p:sldId id="667" r:id="rId7"/>
    <p:sldId id="694" r:id="rId8"/>
    <p:sldId id="699" r:id="rId9"/>
    <p:sldId id="692" r:id="rId10"/>
    <p:sldId id="695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82308" autoAdjust="0"/>
  </p:normalViewPr>
  <p:slideViewPr>
    <p:cSldViewPr snapToGrid="0">
      <p:cViewPr varScale="1">
        <p:scale>
          <a:sx n="74" d="100"/>
          <a:sy n="74" d="100"/>
        </p:scale>
        <p:origin x="-1144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81E8C18-CB2A-4FE4-83B4-F0BEC9C01975}" type="datetimeFigureOut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98" tIns="47549" rIns="95098" bIns="47549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98" tIns="47549" rIns="95098" bIns="47549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2F0C861-88B6-485E-B75E-03656D5AA1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多次向 </a:t>
            </a:r>
            <a:r>
              <a:rPr lang="en-US" altLang="zh-CN" dirty="0" smtClean="0"/>
              <a:t>e</a:t>
            </a:r>
            <a:r>
              <a:rPr lang="zh-CN" altLang="en-US" dirty="0" smtClean="0"/>
              <a:t> 致敬，  </a:t>
            </a:r>
            <a:r>
              <a:rPr lang="en-US" altLang="zh-CN" dirty="0" smtClean="0"/>
              <a:t>e</a:t>
            </a:r>
            <a:r>
              <a:rPr lang="zh-CN" altLang="en-US" dirty="0" smtClean="0"/>
              <a:t>  必有过人之处。  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是一个</a:t>
            </a:r>
            <a:r>
              <a:rPr lang="zh-CN" altLang="en-US" smtClean="0"/>
              <a:t>神奇的数学常数</a:t>
            </a:r>
            <a:r>
              <a:rPr lang="zh-CN" altLang="en-US" dirty="0" smtClean="0"/>
              <a:t>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6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8660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7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535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2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807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9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010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209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6838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63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43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601D8401-246D-4080-A9E2-FFF3D9452E05}" type="datetime1">
              <a:rPr lang="zh-CN" altLang="en-US" smtClean="0"/>
              <a:pPr/>
              <a:t>15-10-6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8245" y="1296976"/>
            <a:ext cx="7909035" cy="3503624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传奇</a:t>
            </a:r>
            <a:r>
              <a:rPr lang="en-US" altLang="zh-CN" sz="15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e</a:t>
            </a:r>
            <a:r>
              <a:rPr lang="zh-CN" altLang="en-US" sz="6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事</a:t>
            </a:r>
            <a:r>
              <a:rPr lang="en-US" altLang="zh-CN" sz="6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—</a:t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财主的金钱观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 err="1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rickjin</a:t>
            </a:r>
            <a:endParaRPr lang="zh-CN" altLang="en-US" sz="6600" dirty="0">
              <a:solidFill>
                <a:schemeClr val="bg1"/>
              </a:solidFill>
              <a:latin typeface="方正姚体简体" pitchFamily="65" charset="-122"/>
              <a:ea typeface="方正姚体简体" pitchFamily="65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88" y="691515"/>
            <a:ext cx="49339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136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294565" cy="11430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dirty="0" smtClean="0"/>
              <a:t>千万别找数学家借钱！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每一分能赚到手的钱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 都会被他们算得清清楚楚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70" y="2056668"/>
            <a:ext cx="4399913" cy="43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3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 smtClean="0"/>
              <a:t>17</a:t>
            </a:r>
            <a:r>
              <a:rPr kumimoji="1" lang="zh-CN" altLang="en-US" dirty="0" smtClean="0"/>
              <a:t>世纪瑞士的土财主： 雅克比</a:t>
            </a:r>
            <a:r>
              <a:rPr kumimoji="1" lang="en-US" altLang="zh-CN" dirty="0" smtClean="0"/>
              <a:t>·</a:t>
            </a:r>
            <a:r>
              <a:rPr kumimoji="1" lang="en-US" altLang="en-US" dirty="0" smtClean="0"/>
              <a:t>伯</a:t>
            </a:r>
            <a:r>
              <a:rPr kumimoji="1" lang="zh-CN" altLang="en-US" dirty="0" smtClean="0"/>
              <a:t>努利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借出一个金币，年利率</a:t>
            </a:r>
            <a:r>
              <a:rPr kumimoji="1" lang="en-US" altLang="zh-CN" dirty="0" smtClean="0"/>
              <a:t>100%</a:t>
            </a:r>
            <a:r>
              <a:rPr kumimoji="1" lang="zh-CN" altLang="en-US" dirty="0" smtClean="0"/>
              <a:t>，一年后收回多少钱？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415" y="2939190"/>
            <a:ext cx="2794000" cy="279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08" y="2283221"/>
            <a:ext cx="4421713" cy="42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9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财主的金钱观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57" y="432659"/>
            <a:ext cx="876240" cy="8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7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8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80879"/>
              </p:ext>
            </p:extLst>
          </p:nvPr>
        </p:nvGraphicFramePr>
        <p:xfrm>
          <a:off x="2495622" y="499268"/>
          <a:ext cx="8697760" cy="5927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017"/>
                <a:gridCol w="2971017"/>
                <a:gridCol w="2755726"/>
              </a:tblGrid>
              <a:tr h="673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利息计算时间单位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n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还钱总数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一年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1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(1+1)</a:t>
                      </a:r>
                      <a:r>
                        <a:rPr lang="en-US" altLang="zh-CN" sz="1800" b="1" baseline="30000" dirty="0" smtClean="0">
                          <a:latin typeface="Microsoft YaHei"/>
                          <a:ea typeface="Microsoft YaHei"/>
                          <a:cs typeface="Microsoft YaHei"/>
                        </a:rPr>
                        <a:t>1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=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半年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(1+1/2)</a:t>
                      </a:r>
                      <a:r>
                        <a:rPr lang="zh-CN" altLang="zh-CN" sz="1800" b="1" kern="1200" baseline="300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=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2.25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每季度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4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(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1+1/4)</a:t>
                      </a:r>
                      <a:r>
                        <a:rPr lang="en-US" altLang="zh-CN" sz="1800" b="1" baseline="30000" dirty="0" smtClean="0">
                          <a:latin typeface="Microsoft YaHei"/>
                          <a:ea typeface="Microsoft YaHei"/>
                          <a:cs typeface="Microsoft YaHei"/>
                        </a:rPr>
                        <a:t>4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=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2.37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每月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1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(1+1/12)</a:t>
                      </a:r>
                      <a:r>
                        <a:rPr lang="en-US" altLang="zh-CN" sz="1800" b="1" baseline="30000" dirty="0" smtClean="0">
                          <a:latin typeface="Microsoft YaHei"/>
                          <a:ea typeface="Microsoft YaHei"/>
                          <a:cs typeface="Microsoft YaHei"/>
                        </a:rPr>
                        <a:t>12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=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2.61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每周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52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(1+1/52)</a:t>
                      </a:r>
                      <a:r>
                        <a:rPr lang="en-US" altLang="zh-CN" sz="1800" b="1" baseline="30000" dirty="0" smtClean="0">
                          <a:latin typeface="Microsoft YaHei"/>
                          <a:ea typeface="Microsoft YaHei"/>
                          <a:cs typeface="Microsoft YaHei"/>
                        </a:rPr>
                        <a:t>52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=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2.69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每天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365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(1+1/365)</a:t>
                      </a:r>
                      <a:r>
                        <a:rPr lang="en-US" altLang="zh-CN" sz="1800" b="1" baseline="30000" dirty="0" smtClean="0">
                          <a:latin typeface="Microsoft YaHei"/>
                          <a:ea typeface="Microsoft YaHei"/>
                          <a:cs typeface="Microsoft YaHei"/>
                        </a:rPr>
                        <a:t>365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=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2.71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每小时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365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*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24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2.718126692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每分钟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365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*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24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*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60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2.718279243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每秒种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365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*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24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*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60</a:t>
                      </a:r>
                      <a:r>
                        <a:rPr lang="zh-CN" altLang="en-US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*</a:t>
                      </a: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60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2.718281778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52534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…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…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Microsoft YaHei"/>
                          <a:ea typeface="Microsoft YaHei"/>
                          <a:cs typeface="Microsoft YaHei"/>
                        </a:rPr>
                        <a:t>…</a:t>
                      </a:r>
                      <a:endParaRPr lang="zh-CN" altLang="en-US" sz="1800" b="1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0" y="2247038"/>
            <a:ext cx="1811342" cy="1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itchFamily="34" charset="-122"/>
              </a:rPr>
              <a:t>财主的金钱观：借出一个金币应该还回多少？</a:t>
            </a:r>
            <a:endParaRPr lang="en-US" dirty="0">
              <a:latin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28105" y="2169855"/>
            <a:ext cx="8426141" cy="251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607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 </a:t>
            </a:r>
            <a:r>
              <a:rPr lang="zh-CN" altLang="en-US" dirty="0" smtClean="0"/>
              <a:t>和借贷利息有重大关系！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95" y="1625412"/>
            <a:ext cx="10377766" cy="49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1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40" y="1447847"/>
            <a:ext cx="8694889" cy="5410153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年利率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 的复利增长曲线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80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雅克比</a:t>
            </a:r>
            <a:r>
              <a:rPr kumimoji="1" lang="en-US" altLang="zh-CN" dirty="0" smtClean="0"/>
              <a:t>.</a:t>
            </a:r>
            <a:r>
              <a:rPr kumimoji="1" lang="zh-CN" altLang="en-US" smtClean="0"/>
              <a:t>贝努利其实是一个</a:t>
            </a:r>
            <a:r>
              <a:rPr kumimoji="1" lang="zh-CN" altLang="en-US" dirty="0" smtClean="0"/>
              <a:t>数学家。。。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72" y="1831975"/>
            <a:ext cx="4802767" cy="34995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88" y="1811204"/>
            <a:ext cx="3449697" cy="38636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7508" y="5937987"/>
            <a:ext cx="4380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Microsoft YaHei"/>
                <a:ea typeface="Microsoft YaHei"/>
                <a:cs typeface="Microsoft YaHei"/>
              </a:rPr>
              <a:t>Jacob  Bernoulli (1654-1705</a:t>
            </a:r>
            <a:r>
              <a:rPr lang="zh-CN" altLang="en-US" sz="2400" dirty="0">
                <a:latin typeface="Microsoft YaHei"/>
                <a:ea typeface="Microsoft YaHei"/>
                <a:cs typeface="Microsoft Ya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77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9404</TotalTime>
  <Words>177</Words>
  <Application>Microsoft Macintosh PowerPoint</Application>
  <PresentationFormat>自定义</PresentationFormat>
  <Paragraphs>45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传奇e事 — 财主的金钱观  rickjin</vt:lpstr>
      <vt:lpstr>17世纪瑞士的土财主： 雅克比·伯努利 借出一个金币，年利率100%，一年后收回多少钱？</vt:lpstr>
      <vt:lpstr>财主的金钱观</vt:lpstr>
      <vt:lpstr>PowerPoint 演示文稿</vt:lpstr>
      <vt:lpstr>PowerPoint 演示文稿</vt:lpstr>
      <vt:lpstr>财主的金钱观：借出一个金币应该还回多少？</vt:lpstr>
      <vt:lpstr>e 和借贷利息有重大关系！</vt:lpstr>
      <vt:lpstr>年利率 20% 的复利增长曲线</vt:lpstr>
      <vt:lpstr>雅克比.贝努利其实是一个数学家。。。</vt:lpstr>
      <vt:lpstr>千万别找数学家借钱！ 每一分能赚到手的钱， 都会被他们算得清清楚楚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xueminzhao(赵学敏)</dc:creator>
  <cp:lastModifiedBy>JINZHIHUI</cp:lastModifiedBy>
  <cp:revision>915</cp:revision>
  <dcterms:created xsi:type="dcterms:W3CDTF">2015-01-07T06:49:21Z</dcterms:created>
  <dcterms:modified xsi:type="dcterms:W3CDTF">2015-10-06T03:51:56Z</dcterms:modified>
</cp:coreProperties>
</file>