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355" r:id="rId2"/>
    <p:sldId id="666" r:id="rId3"/>
    <p:sldId id="580" r:id="rId4"/>
    <p:sldId id="581" r:id="rId5"/>
    <p:sldId id="582" r:id="rId6"/>
    <p:sldId id="583" r:id="rId7"/>
    <p:sldId id="584" r:id="rId8"/>
    <p:sldId id="585" r:id="rId9"/>
    <p:sldId id="586" r:id="rId10"/>
    <p:sldId id="587" r:id="rId11"/>
    <p:sldId id="588" r:id="rId12"/>
    <p:sldId id="589" r:id="rId13"/>
    <p:sldId id="590" r:id="rId14"/>
    <p:sldId id="591" r:id="rId15"/>
    <p:sldId id="739" r:id="rId16"/>
    <p:sldId id="653" r:id="rId17"/>
    <p:sldId id="654" r:id="rId18"/>
    <p:sldId id="665" r:id="rId19"/>
    <p:sldId id="656" r:id="rId20"/>
    <p:sldId id="657" r:id="rId21"/>
    <p:sldId id="658" r:id="rId22"/>
    <p:sldId id="659" r:id="rId23"/>
    <p:sldId id="660" r:id="rId24"/>
    <p:sldId id="661" r:id="rId25"/>
    <p:sldId id="662" r:id="rId26"/>
    <p:sldId id="663" r:id="rId27"/>
    <p:sldId id="605" r:id="rId28"/>
    <p:sldId id="607" r:id="rId29"/>
    <p:sldId id="608" r:id="rId30"/>
    <p:sldId id="609" r:id="rId31"/>
    <p:sldId id="610" r:id="rId32"/>
    <p:sldId id="611" r:id="rId33"/>
    <p:sldId id="612" r:id="rId34"/>
    <p:sldId id="613" r:id="rId35"/>
    <p:sldId id="667" r:id="rId36"/>
    <p:sldId id="668" r:id="rId37"/>
    <p:sldId id="616" r:id="rId38"/>
    <p:sldId id="617" r:id="rId39"/>
    <p:sldId id="618" r:id="rId40"/>
    <p:sldId id="619" r:id="rId41"/>
    <p:sldId id="620" r:id="rId42"/>
    <p:sldId id="669" r:id="rId43"/>
    <p:sldId id="670" r:id="rId44"/>
    <p:sldId id="671" r:id="rId45"/>
    <p:sldId id="630" r:id="rId46"/>
    <p:sldId id="672" r:id="rId47"/>
    <p:sldId id="634" r:id="rId48"/>
    <p:sldId id="673" r:id="rId49"/>
    <p:sldId id="740" r:id="rId50"/>
    <p:sldId id="674" r:id="rId51"/>
    <p:sldId id="675" r:id="rId52"/>
    <p:sldId id="676" r:id="rId53"/>
    <p:sldId id="677" r:id="rId54"/>
    <p:sldId id="681" r:id="rId55"/>
    <p:sldId id="678" r:id="rId56"/>
    <p:sldId id="682" r:id="rId57"/>
    <p:sldId id="683" r:id="rId58"/>
    <p:sldId id="684" r:id="rId59"/>
    <p:sldId id="685" r:id="rId60"/>
    <p:sldId id="686" r:id="rId61"/>
    <p:sldId id="687" r:id="rId62"/>
    <p:sldId id="688" r:id="rId63"/>
    <p:sldId id="690" r:id="rId64"/>
    <p:sldId id="689" r:id="rId65"/>
    <p:sldId id="691" r:id="rId66"/>
    <p:sldId id="693" r:id="rId67"/>
    <p:sldId id="692" r:id="rId68"/>
    <p:sldId id="694" r:id="rId69"/>
    <p:sldId id="69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D2F"/>
    <a:srgbClr val="3E9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613" autoAdjust="0"/>
  </p:normalViewPr>
  <p:slideViewPr>
    <p:cSldViewPr>
      <p:cViewPr>
        <p:scale>
          <a:sx n="80" d="100"/>
          <a:sy n="80" d="100"/>
        </p:scale>
        <p:origin x="-2790" y="-149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DC984-9BE5-4587-9295-14C40B26EA53}" type="datetimeFigureOut">
              <a:rPr lang="en-US" smtClean="0"/>
              <a:pPr/>
              <a:t>11/24/2013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4FA24C-B6C9-423E-9485-3B82CDB88E7A}" type="slidenum">
              <a:rPr lang="en-US" smtClean="0"/>
              <a:pPr/>
              <a:t>‹#›</a:t>
            </a:fld>
            <a:endParaRPr lang="en-US"/>
          </a:p>
        </p:txBody>
      </p:sp>
    </p:spTree>
    <p:extLst>
      <p:ext uri="{BB962C8B-B14F-4D97-AF65-F5344CB8AC3E}">
        <p14:creationId xmlns:p14="http://schemas.microsoft.com/office/powerpoint/2010/main" val="144807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FD26ED9-708D-401F-B060-5A97D0B4FAE2}"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4FA24C-B6C9-423E-9485-3B82CDB88E7A}" type="slidenum">
              <a:rPr lang="en-US" smtClean="0"/>
              <a:pPr/>
              <a:t>42</a:t>
            </a:fld>
            <a:endParaRPr lang="en-US"/>
          </a:p>
        </p:txBody>
      </p:sp>
    </p:spTree>
    <p:extLst>
      <p:ext uri="{BB962C8B-B14F-4D97-AF65-F5344CB8AC3E}">
        <p14:creationId xmlns:p14="http://schemas.microsoft.com/office/powerpoint/2010/main" val="1418066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graph was indeed devised during the conference in response to Eva’s question.  The experimental setup was basically as follows:</a:t>
            </a:r>
          </a:p>
          <a:p>
            <a:r>
              <a:rPr lang="en-US" sz="1200" kern="1200" dirty="0" smtClean="0">
                <a:solidFill>
                  <a:schemeClr val="tx1"/>
                </a:solidFill>
                <a:effectLst/>
                <a:latin typeface="+mn-lt"/>
                <a:ea typeface="+mn-ea"/>
                <a:cs typeface="+mn-cs"/>
              </a:rPr>
              <a:t>•	Sample many (1 million, I believe) </a:t>
            </a:r>
            <a:r>
              <a:rPr lang="en-US" sz="1200" kern="1200" dirty="0" err="1" smtClean="0">
                <a:solidFill>
                  <a:schemeClr val="tx1"/>
                </a:solidFill>
                <a:effectLst/>
                <a:latin typeface="+mn-lt"/>
                <a:ea typeface="+mn-ea"/>
                <a:cs typeface="+mn-cs"/>
              </a:rPr>
              <a:t>value,quality</a:t>
            </a:r>
            <a:r>
              <a:rPr lang="en-US" sz="1200" kern="1200" dirty="0" smtClean="0">
                <a:solidFill>
                  <a:schemeClr val="tx1"/>
                </a:solidFill>
                <a:effectLst/>
                <a:latin typeface="+mn-lt"/>
                <a:ea typeface="+mn-ea"/>
                <a:cs typeface="+mn-cs"/>
              </a:rPr>
              <a:t> tuples with correlations like in the Lahaie Pennock paper.</a:t>
            </a:r>
          </a:p>
          <a:p>
            <a:r>
              <a:rPr lang="en-US" sz="1200" kern="1200" dirty="0" smtClean="0">
                <a:solidFill>
                  <a:schemeClr val="tx1"/>
                </a:solidFill>
                <a:effectLst/>
                <a:latin typeface="+mn-lt"/>
                <a:ea typeface="+mn-ea"/>
                <a:cs typeface="+mn-cs"/>
              </a:rPr>
              <a:t>•	Compute the optimal </a:t>
            </a:r>
            <a:r>
              <a:rPr lang="en-US" sz="1200"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/quality-weighted reserve prices for the empirical distribution given by those samples.</a:t>
            </a:r>
          </a:p>
          <a:p>
            <a:r>
              <a:rPr lang="en-US" sz="1200" kern="1200" dirty="0" smtClean="0">
                <a:solidFill>
                  <a:schemeClr val="tx1"/>
                </a:solidFill>
                <a:effectLst/>
                <a:latin typeface="+mn-lt"/>
                <a:ea typeface="+mn-ea"/>
                <a:cs typeface="+mn-cs"/>
              </a:rPr>
              <a:t>•	To make the q-specific reserves, I binned the samples together (e.g., all the samples with qualities between 0.48 and 0.50), and calculated the optimal reserve price for each bin (</a:t>
            </a:r>
            <a:r>
              <a:rPr lang="en-US" sz="1200" kern="1200" dirty="0" err="1" smtClean="0">
                <a:solidFill>
                  <a:schemeClr val="tx1"/>
                </a:solidFill>
                <a:effectLst/>
                <a:latin typeface="+mn-lt"/>
                <a:ea typeface="+mn-ea"/>
                <a:cs typeface="+mn-cs"/>
              </a:rPr>
              <a:t>unweighted</a:t>
            </a:r>
            <a:r>
              <a:rPr lang="en-US" sz="1200" kern="1200" dirty="0" smtClean="0">
                <a:solidFill>
                  <a:schemeClr val="tx1"/>
                </a:solidFill>
                <a:effectLst/>
                <a:latin typeface="+mn-lt"/>
                <a:ea typeface="+mn-ea"/>
                <a:cs typeface="+mn-cs"/>
              </a:rPr>
              <a:t>, though it doesn’t make much difference given sufficiently narrow bins).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question I was trying to produce a first-order-approximate answer to was “What should the seller do, if the quality and value are correlated?  Shouldn’t quality affect an advertiser’s per-click reserve price?”  And my conclusion was that quality information should be used to set reserve prices, but not in the way that QWR does.  Instead, reserve prices should be increasing in quality.</a:t>
            </a:r>
          </a:p>
        </p:txBody>
      </p:sp>
      <p:sp>
        <p:nvSpPr>
          <p:cNvPr id="4" name="Slide Number Placeholder 3"/>
          <p:cNvSpPr>
            <a:spLocks noGrp="1"/>
          </p:cNvSpPr>
          <p:nvPr>
            <p:ph type="sldNum" sz="quarter" idx="10"/>
          </p:nvPr>
        </p:nvSpPr>
        <p:spPr/>
        <p:txBody>
          <a:bodyPr/>
          <a:lstStyle/>
          <a:p>
            <a:fld id="{F24FA24C-B6C9-423E-9485-3B82CDB88E7A}" type="slidenum">
              <a:rPr lang="en-US" smtClean="0"/>
              <a:pPr/>
              <a:t>44</a:t>
            </a:fld>
            <a:endParaRPr lang="en-US"/>
          </a:p>
        </p:txBody>
      </p:sp>
    </p:spTree>
    <p:extLst>
      <p:ext uri="{BB962C8B-B14F-4D97-AF65-F5344CB8AC3E}">
        <p14:creationId xmlns:p14="http://schemas.microsoft.com/office/powerpoint/2010/main" val="293840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4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305800" cy="1470025"/>
          </a:xfrm>
        </p:spPr>
        <p:txBody>
          <a:bodyPr>
            <a:normAutofit fontScale="90000"/>
          </a:bodyPr>
          <a:lstStyle/>
          <a:p>
            <a:r>
              <a:rPr lang="en-US" dirty="0"/>
              <a:t>R</a:t>
            </a:r>
            <a:r>
              <a:rPr lang="en-US" dirty="0" smtClean="0"/>
              <a:t>ecent (2011-13) results in </a:t>
            </a:r>
            <a:br>
              <a:rPr lang="en-US" dirty="0" smtClean="0"/>
            </a:br>
            <a:r>
              <a:rPr lang="en-US" dirty="0" smtClean="0"/>
              <a:t>sponsored search auction ranking and pricing</a:t>
            </a:r>
            <a:r>
              <a:rPr lang="en-US" sz="6700" dirty="0" smtClean="0"/>
              <a:t/>
            </a:r>
            <a:br>
              <a:rPr lang="en-US" sz="6700" dirty="0" smtClean="0"/>
            </a:br>
            <a:r>
              <a:rPr lang="en-US" sz="1100" dirty="0" smtClean="0"/>
              <a:t/>
            </a:r>
            <a:br>
              <a:rPr lang="en-US" sz="1100" dirty="0" smtClean="0"/>
            </a:br>
            <a:r>
              <a:rPr lang="en-US" sz="2400" dirty="0" smtClean="0"/>
              <a:t>(selected academic papers based on their real-world relevance)</a:t>
            </a:r>
            <a:endParaRPr lang="en-US" sz="2400" dirty="0"/>
          </a:p>
        </p:txBody>
      </p:sp>
      <p:sp>
        <p:nvSpPr>
          <p:cNvPr id="3" name="Subtitle 2"/>
          <p:cNvSpPr>
            <a:spLocks noGrp="1"/>
          </p:cNvSpPr>
          <p:nvPr>
            <p:ph type="subTitle" idx="1"/>
          </p:nvPr>
        </p:nvSpPr>
        <p:spPr>
          <a:xfrm>
            <a:off x="381000" y="3581400"/>
            <a:ext cx="8458200" cy="1295400"/>
          </a:xfrm>
        </p:spPr>
        <p:txBody>
          <a:bodyPr>
            <a:noAutofit/>
          </a:bodyPr>
          <a:lstStyle/>
          <a:p>
            <a:r>
              <a:rPr lang="en-US" sz="2400" dirty="0" smtClean="0">
                <a:solidFill>
                  <a:schemeClr val="tx1"/>
                </a:solidFill>
              </a:rPr>
              <a:t>Tuomas Sandholm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GSP is not incentive compatible</a:t>
            </a:r>
            <a:endParaRPr lang="en-US" dirty="0"/>
          </a:p>
        </p:txBody>
      </p:sp>
      <p:sp>
        <p:nvSpPr>
          <p:cNvPr id="3" name="Content Placeholder 2"/>
          <p:cNvSpPr>
            <a:spLocks noGrp="1"/>
          </p:cNvSpPr>
          <p:nvPr>
            <p:ph idx="1"/>
          </p:nvPr>
        </p:nvSpPr>
        <p:spPr/>
        <p:txBody>
          <a:bodyPr/>
          <a:lstStyle/>
          <a:p>
            <a:r>
              <a:rPr lang="en-US" dirty="0" smtClean="0"/>
              <a:t>3 advertisers with valuations $10, $4, and $2</a:t>
            </a:r>
          </a:p>
          <a:p>
            <a:r>
              <a:rPr lang="en-US" dirty="0" smtClean="0"/>
              <a:t>CTR for 1</a:t>
            </a:r>
            <a:r>
              <a:rPr lang="en-US" baseline="30000" dirty="0" smtClean="0"/>
              <a:t>st</a:t>
            </a:r>
            <a:r>
              <a:rPr lang="en-US" dirty="0" smtClean="0"/>
              <a:t> slot is 200, and 199 for 2</a:t>
            </a:r>
            <a:r>
              <a:rPr lang="en-US" baseline="30000" dirty="0" smtClean="0"/>
              <a:t>nd</a:t>
            </a:r>
            <a:r>
              <a:rPr lang="en-US" dirty="0" smtClean="0"/>
              <a:t> slot</a:t>
            </a:r>
          </a:p>
          <a:p>
            <a:r>
              <a:rPr lang="en-US" dirty="0" smtClean="0"/>
              <a:t>If all bid truthfully, bidder 1’s utility is ($10-$4)200 = $1200</a:t>
            </a:r>
          </a:p>
          <a:p>
            <a:r>
              <a:rPr lang="en-US" dirty="0" smtClean="0"/>
              <a:t>If bidder 1 bids $3 instead, his utility is ($10-$2)199 = $1592</a:t>
            </a:r>
            <a:endParaRPr lang="en-US" dirty="0"/>
          </a:p>
        </p:txBody>
      </p:sp>
    </p:spTree>
    <p:extLst>
      <p:ext uri="{BB962C8B-B14F-4D97-AF65-F5344CB8AC3E}">
        <p14:creationId xmlns:p14="http://schemas.microsoft.com/office/powerpoint/2010/main" val="46222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563562"/>
          </a:xfrm>
        </p:spPr>
        <p:txBody>
          <a:bodyPr>
            <a:noAutofit/>
          </a:bodyPr>
          <a:lstStyle/>
          <a:p>
            <a:r>
              <a:rPr lang="en-US" dirty="0" smtClean="0"/>
              <a:t>Revenue comparisons </a:t>
            </a:r>
            <a:br>
              <a:rPr lang="en-US" dirty="0" smtClean="0"/>
            </a:br>
            <a:r>
              <a:rPr lang="en-US" dirty="0" smtClean="0"/>
              <a:t>among ranking auctions</a:t>
            </a:r>
            <a:endParaRPr lang="en-US" dirty="0"/>
          </a:p>
        </p:txBody>
      </p:sp>
      <p:sp>
        <p:nvSpPr>
          <p:cNvPr id="3" name="Content Placeholder 2"/>
          <p:cNvSpPr>
            <a:spLocks noGrp="1"/>
          </p:cNvSpPr>
          <p:nvPr>
            <p:ph idx="1"/>
          </p:nvPr>
        </p:nvSpPr>
        <p:spPr>
          <a:xfrm>
            <a:off x="457200" y="1447800"/>
            <a:ext cx="8229600" cy="5257799"/>
          </a:xfrm>
        </p:spPr>
        <p:txBody>
          <a:bodyPr>
            <a:normAutofit fontScale="55000" lnSpcReduction="20000"/>
          </a:bodyPr>
          <a:lstStyle/>
          <a:p>
            <a:r>
              <a:rPr lang="en-US" dirty="0" smtClean="0"/>
              <a:t>Neither ranking by bid nor ranking by relevance dominates the other in terms of revenue</a:t>
            </a:r>
          </a:p>
          <a:p>
            <a:pPr lvl="1"/>
            <a:r>
              <a:rPr lang="en-US" dirty="0" smtClean="0"/>
              <a:t>Which one yields higher revenue depends on the prior over (value, relevance to user)-pairs [Lahaie EC-06]</a:t>
            </a:r>
          </a:p>
          <a:p>
            <a:r>
              <a:rPr lang="en-US" dirty="0" smtClean="0"/>
              <a:t>Lahaie &amp; Pennock EC-07 study how such priors can be used to come up with ranking that maximizes expected revenue among ranking auctions</a:t>
            </a:r>
          </a:p>
          <a:p>
            <a:pPr lvl="1"/>
            <a:r>
              <a:rPr lang="en-US" dirty="0" smtClean="0"/>
              <a:t>Assumes </a:t>
            </a:r>
            <a:r>
              <a:rPr lang="en-US" dirty="0" err="1" smtClean="0"/>
              <a:t>separability</a:t>
            </a:r>
            <a:endParaRPr lang="en-US" dirty="0" smtClean="0"/>
          </a:p>
          <a:p>
            <a:pPr lvl="1"/>
            <a:r>
              <a:rPr lang="en-US" dirty="0" smtClean="0"/>
              <a:t>Key factor is correlation between value and CTR</a:t>
            </a:r>
          </a:p>
          <a:p>
            <a:pPr lvl="1"/>
            <a:r>
              <a:rPr lang="en-US" dirty="0" smtClean="0"/>
              <a:t>Also talks about advertiser satisfaction and user experience</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pPr lvl="1">
              <a:buNone/>
            </a:pPr>
            <a:endParaRPr lang="en-US" dirty="0" smtClean="0"/>
          </a:p>
          <a:p>
            <a:r>
              <a:rPr lang="en-US" dirty="0" smtClean="0"/>
              <a:t>In a model of two competing search engines, Liu, Chen, and Whinston 2008 show that low-quality advertisers tend to go to the auction that ranks by bid while high-quality advertisers tend to go to the one that adjusts based on relevance</a:t>
            </a:r>
          </a:p>
          <a:p>
            <a:pPr lvl="1"/>
            <a:r>
              <a:rPr lang="en-US" dirty="0" smtClean="0"/>
              <a:t>=&gt; For </a:t>
            </a:r>
            <a:r>
              <a:rPr lang="en-US" dirty="0"/>
              <a:t>search engine to </a:t>
            </a:r>
            <a:r>
              <a:rPr lang="en-US" dirty="0" smtClean="0"/>
              <a:t>improve user experience, it is better to adjust based on relevance</a:t>
            </a:r>
          </a:p>
        </p:txBody>
      </p:sp>
      <p:pic>
        <p:nvPicPr>
          <p:cNvPr id="1026" name="Picture 2"/>
          <p:cNvPicPr>
            <a:picLocks noChangeAspect="1" noChangeArrowheads="1"/>
          </p:cNvPicPr>
          <p:nvPr/>
        </p:nvPicPr>
        <p:blipFill>
          <a:blip r:embed="rId2" cstate="print"/>
          <a:srcRect/>
          <a:stretch>
            <a:fillRect/>
          </a:stretch>
        </p:blipFill>
        <p:spPr bwMode="auto">
          <a:xfrm>
            <a:off x="1981200" y="3733800"/>
            <a:ext cx="6385832" cy="1447800"/>
          </a:xfrm>
          <a:prstGeom prst="rect">
            <a:avLst/>
          </a:prstGeom>
          <a:noFill/>
          <a:ln w="9525">
            <a:noFill/>
            <a:miter lim="800000"/>
            <a:headEnd/>
            <a:tailEnd/>
          </a:ln>
          <a:effectLst/>
        </p:spPr>
      </p:pic>
    </p:spTree>
    <p:extLst>
      <p:ext uri="{BB962C8B-B14F-4D97-AF65-F5344CB8AC3E}">
        <p14:creationId xmlns:p14="http://schemas.microsoft.com/office/powerpoint/2010/main" val="28787958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model: Equilibrium properties 1</a:t>
            </a:r>
            <a:endParaRPr lang="en-US" dirty="0"/>
          </a:p>
        </p:txBody>
      </p:sp>
      <p:sp>
        <p:nvSpPr>
          <p:cNvPr id="3" name="Content Placeholder 2"/>
          <p:cNvSpPr>
            <a:spLocks noGrp="1"/>
          </p:cNvSpPr>
          <p:nvPr>
            <p:ph idx="1"/>
          </p:nvPr>
        </p:nvSpPr>
        <p:spPr/>
        <p:txBody>
          <a:bodyPr/>
          <a:lstStyle/>
          <a:p>
            <a:r>
              <a:rPr lang="en-US" dirty="0" smtClean="0"/>
              <a:t>GFP</a:t>
            </a:r>
          </a:p>
          <a:p>
            <a:pPr lvl="1"/>
            <a:r>
              <a:rPr lang="en-US" dirty="0" smtClean="0"/>
              <a:t>Symmetric </a:t>
            </a:r>
            <a:r>
              <a:rPr lang="en-US" dirty="0" err="1" smtClean="0"/>
              <a:t>Bayes</a:t>
            </a:r>
            <a:r>
              <a:rPr lang="en-US" dirty="0" smtClean="0"/>
              <a:t>-Nash equilibrium</a:t>
            </a:r>
          </a:p>
          <a:p>
            <a:pPr lvl="2"/>
            <a:r>
              <a:rPr lang="en-US" dirty="0" smtClean="0"/>
              <a:t>Equilibrium bid functions monotonic in value</a:t>
            </a:r>
          </a:p>
          <a:p>
            <a:pPr lvl="2"/>
            <a:r>
              <a:rPr lang="en-US" dirty="0" smtClean="0"/>
              <a:t>Efficient</a:t>
            </a:r>
          </a:p>
          <a:p>
            <a:pPr lvl="1"/>
            <a:r>
              <a:rPr lang="en-US" dirty="0" smtClean="0"/>
              <a:t>No full-information pure strategy equilibrium</a:t>
            </a:r>
          </a:p>
          <a:p>
            <a:pPr lvl="2"/>
            <a:r>
              <a:rPr lang="en-US" dirty="0" smtClean="0"/>
              <a:t>In a repeated setting, we get price fluctuations</a:t>
            </a:r>
          </a:p>
          <a:p>
            <a:pPr lvl="3"/>
            <a:r>
              <a:rPr lang="en-US" dirty="0" smtClean="0"/>
              <a:t>Argued to yield significant inefficiency</a:t>
            </a:r>
          </a:p>
          <a:p>
            <a:pPr lvl="2"/>
            <a:endParaRPr lang="en-US" dirty="0"/>
          </a:p>
        </p:txBody>
      </p:sp>
    </p:spTree>
    <p:extLst>
      <p:ext uri="{BB962C8B-B14F-4D97-AF65-F5344CB8AC3E}">
        <p14:creationId xmlns:p14="http://schemas.microsoft.com/office/powerpoint/2010/main" val="1689896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model: Equilibrium properties 2</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smtClean="0"/>
              <a:t>GSP</a:t>
            </a:r>
          </a:p>
          <a:p>
            <a:pPr lvl="1"/>
            <a:r>
              <a:rPr lang="en-US" dirty="0" smtClean="0"/>
              <a:t>This analysis is for full information (incomplete-information analysis has started in the last few years)</a:t>
            </a:r>
          </a:p>
          <a:p>
            <a:pPr lvl="1"/>
            <a:r>
              <a:rPr lang="en-US" dirty="0" smtClean="0"/>
              <a:t>Separable setting</a:t>
            </a:r>
          </a:p>
          <a:p>
            <a:pPr lvl="2"/>
            <a:r>
              <a:rPr lang="en-US" dirty="0" smtClean="0"/>
              <a:t>Arbitrary weights </a:t>
            </a:r>
          </a:p>
          <a:p>
            <a:pPr lvl="2"/>
            <a:r>
              <a:rPr lang="en-US" i="1" dirty="0" smtClean="0"/>
              <a:t>Separable</a:t>
            </a:r>
            <a:r>
              <a:rPr lang="en-US" dirty="0" smtClean="0"/>
              <a:t> CTRs (</a:t>
            </a:r>
            <a:r>
              <a:rPr lang="el-GR" dirty="0" smtClean="0"/>
              <a:t>α</a:t>
            </a:r>
            <a:r>
              <a:rPr lang="en-US" baseline="-25000" dirty="0" err="1" smtClean="0"/>
              <a:t>ij</a:t>
            </a:r>
            <a:r>
              <a:rPr lang="en-US" dirty="0" smtClean="0"/>
              <a:t> = </a:t>
            </a:r>
            <a:r>
              <a:rPr lang="el-GR" dirty="0" smtClean="0"/>
              <a:t>μ</a:t>
            </a:r>
            <a:r>
              <a:rPr lang="en-US" baseline="-25000" dirty="0" err="1" smtClean="0"/>
              <a:t>i</a:t>
            </a:r>
            <a:r>
              <a:rPr lang="en-US" baseline="-25000" dirty="0" smtClean="0"/>
              <a:t> </a:t>
            </a:r>
            <a:r>
              <a:rPr lang="el-GR" dirty="0" smtClean="0"/>
              <a:t>β</a:t>
            </a:r>
            <a:r>
              <a:rPr lang="en-US" baseline="-25000" dirty="0" smtClean="0"/>
              <a:t>j</a:t>
            </a:r>
            <a:r>
              <a:rPr lang="en-US" dirty="0" smtClean="0"/>
              <a:t>)</a:t>
            </a:r>
          </a:p>
          <a:p>
            <a:pPr lvl="2"/>
            <a:r>
              <a:rPr lang="en-US" dirty="0" err="1" smtClean="0"/>
              <a:t>Thm</a:t>
            </a:r>
            <a:r>
              <a:rPr lang="en-US" dirty="0" smtClean="0"/>
              <a:t>. Assignment is optimal </a:t>
            </a:r>
            <a:r>
              <a:rPr lang="en-US" dirty="0" err="1" smtClean="0"/>
              <a:t>iff</a:t>
            </a:r>
            <a:r>
              <a:rPr lang="en-US" dirty="0" smtClean="0"/>
              <a:t> it is locally envy free</a:t>
            </a:r>
          </a:p>
          <a:p>
            <a:pPr lvl="2"/>
            <a:r>
              <a:rPr lang="en-US" dirty="0" err="1" smtClean="0"/>
              <a:t>Thm</a:t>
            </a:r>
            <a:r>
              <a:rPr lang="en-US" dirty="0" smtClean="0"/>
              <a:t>. GSP has a full-information equilibrium that yields a locally envy-free allocation</a:t>
            </a:r>
          </a:p>
          <a:p>
            <a:pPr lvl="2"/>
            <a:r>
              <a:rPr lang="en-US" dirty="0" err="1" smtClean="0"/>
              <a:t>Thm</a:t>
            </a:r>
            <a:r>
              <a:rPr lang="en-US" dirty="0" smtClean="0"/>
              <a:t>.  Of the locally envy-free equilibria, one corresponds to the VCG payoffs; all others yield greater revenue</a:t>
            </a:r>
          </a:p>
          <a:p>
            <a:pPr lvl="3"/>
            <a:r>
              <a:rPr lang="en-US" dirty="0" smtClean="0"/>
              <a:t>To be precise, Edelman et al. prove this for all weights =1 and identical CTRs, but it can be adapted to the general separable setting – see p. 251 of their AER paper.</a:t>
            </a:r>
          </a:p>
          <a:p>
            <a:pPr lvl="2"/>
            <a:r>
              <a:rPr lang="en-US" dirty="0" smtClean="0"/>
              <a:t>But there can be many other full-information Nash equilibria, some of which give worse revenue than VCG</a:t>
            </a:r>
          </a:p>
          <a:p>
            <a:pPr lvl="1"/>
            <a:endParaRPr lang="en-US" dirty="0" smtClean="0"/>
          </a:p>
        </p:txBody>
      </p:sp>
    </p:spTree>
    <p:extLst>
      <p:ext uri="{BB962C8B-B14F-4D97-AF65-F5344CB8AC3E}">
        <p14:creationId xmlns:p14="http://schemas.microsoft.com/office/powerpoint/2010/main" val="85097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Static model: </a:t>
            </a:r>
            <a:r>
              <a:rPr lang="en-US" dirty="0" err="1" smtClean="0"/>
              <a:t>Markovian</a:t>
            </a:r>
            <a:r>
              <a:rPr lang="en-US" dirty="0" smtClean="0"/>
              <a:t> user model (aka cascade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Markovian</a:t>
            </a:r>
            <a:r>
              <a:rPr lang="en-US" dirty="0" smtClean="0"/>
              <a:t> user model (doesn’t assume </a:t>
            </a:r>
            <a:r>
              <a:rPr lang="en-US" dirty="0" err="1" smtClean="0"/>
              <a:t>separability</a:t>
            </a:r>
            <a:r>
              <a:rPr lang="en-US" dirty="0" smtClean="0"/>
              <a:t>)</a:t>
            </a:r>
          </a:p>
          <a:p>
            <a:pPr lvl="1"/>
            <a:r>
              <a:rPr lang="en-US" dirty="0" smtClean="0"/>
              <a:t>Continuation probability </a:t>
            </a:r>
            <a:r>
              <a:rPr lang="en-US" dirty="0" err="1" smtClean="0"/>
              <a:t>q</a:t>
            </a:r>
            <a:r>
              <a:rPr lang="en-US" baseline="-25000" dirty="0" err="1" smtClean="0"/>
              <a:t>j</a:t>
            </a:r>
            <a:endParaRPr lang="en-US" baseline="-25000" dirty="0" smtClean="0"/>
          </a:p>
          <a:p>
            <a:r>
              <a:rPr lang="en-US" dirty="0" err="1" smtClean="0"/>
              <a:t>Thm</a:t>
            </a:r>
            <a:r>
              <a:rPr lang="en-US" dirty="0" smtClean="0"/>
              <a:t>. Most efficient ranking is to rank in decreasing order of </a:t>
            </a:r>
            <a:r>
              <a:rPr lang="en-US" dirty="0" err="1" smtClean="0"/>
              <a:t>CTR</a:t>
            </a:r>
            <a:r>
              <a:rPr lang="en-US" baseline="-25000" dirty="0" err="1" smtClean="0"/>
              <a:t>j</a:t>
            </a:r>
            <a:r>
              <a:rPr lang="en-US" dirty="0" smtClean="0"/>
              <a:t> </a:t>
            </a:r>
            <a:r>
              <a:rPr lang="en-US" dirty="0" err="1" smtClean="0"/>
              <a:t>b</a:t>
            </a:r>
            <a:r>
              <a:rPr lang="en-US" baseline="-25000" dirty="0" err="1" smtClean="0"/>
              <a:t>j</a:t>
            </a:r>
            <a:r>
              <a:rPr lang="en-US" baseline="-25000" dirty="0" smtClean="0"/>
              <a:t> </a:t>
            </a:r>
            <a:r>
              <a:rPr lang="en-US" dirty="0" smtClean="0"/>
              <a:t>/ (1- </a:t>
            </a:r>
            <a:r>
              <a:rPr lang="en-US" dirty="0" err="1" smtClean="0"/>
              <a:t>q</a:t>
            </a:r>
            <a:r>
              <a:rPr lang="en-US" baseline="-25000" dirty="0" err="1" smtClean="0"/>
              <a:t>j</a:t>
            </a:r>
            <a:r>
              <a:rPr lang="en-US" dirty="0" smtClean="0"/>
              <a:t>)</a:t>
            </a:r>
          </a:p>
          <a:p>
            <a:r>
              <a:rPr lang="en-US" dirty="0" err="1" smtClean="0"/>
              <a:t>Thm</a:t>
            </a:r>
            <a:r>
              <a:rPr lang="en-US" dirty="0" smtClean="0"/>
              <a:t>. As a user increases her bid, her probability of winning something does not decrease, and she does not get moved to a lower slot</a:t>
            </a:r>
          </a:p>
          <a:p>
            <a:r>
              <a:rPr lang="en-US" dirty="0" smtClean="0"/>
              <a:t>See also results from “A Cascade Model for Externalities in Sponsored Search”, 2008</a:t>
            </a:r>
          </a:p>
          <a:p>
            <a:pPr lvl="1"/>
            <a:r>
              <a:rPr lang="en-US" dirty="0" smtClean="0"/>
              <a:t>Ad-specific continuation probabilities</a:t>
            </a:r>
            <a:endParaRPr lang="en-US" dirty="0"/>
          </a:p>
        </p:txBody>
      </p:sp>
    </p:spTree>
    <p:extLst>
      <p:ext uri="{BB962C8B-B14F-4D97-AF65-F5344CB8AC3E}">
        <p14:creationId xmlns:p14="http://schemas.microsoft.com/office/powerpoint/2010/main" val="2903998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 for today’s presentation</a:t>
            </a:r>
            <a:endParaRPr lang="en-US" dirty="0"/>
          </a:p>
        </p:txBody>
      </p:sp>
      <p:sp>
        <p:nvSpPr>
          <p:cNvPr id="5" name="Content Placeholder 4"/>
          <p:cNvSpPr>
            <a:spLocks noGrp="1"/>
          </p:cNvSpPr>
          <p:nvPr>
            <p:ph idx="1"/>
          </p:nvPr>
        </p:nvSpPr>
        <p:spPr/>
        <p:txBody>
          <a:bodyPr/>
          <a:lstStyle/>
          <a:p>
            <a:pPr lvl="0"/>
            <a:r>
              <a:rPr lang="en-US" dirty="0"/>
              <a:t>Basics of sponsored search auction mechanism design (this will be review to get everyone up to speed)</a:t>
            </a:r>
          </a:p>
          <a:p>
            <a:pPr lvl="0"/>
            <a:endParaRPr lang="en-US" dirty="0" smtClean="0">
              <a:solidFill>
                <a:srgbClr val="3E9030"/>
              </a:solidFill>
            </a:endParaRPr>
          </a:p>
          <a:p>
            <a:pPr lvl="0"/>
            <a:r>
              <a:rPr lang="en-US" dirty="0" smtClean="0">
                <a:solidFill>
                  <a:srgbClr val="3E9030"/>
                </a:solidFill>
              </a:rPr>
              <a:t>New </a:t>
            </a:r>
            <a:r>
              <a:rPr lang="en-US" dirty="0">
                <a:solidFill>
                  <a:srgbClr val="3E9030"/>
                </a:solidFill>
              </a:rPr>
              <a:t>results on ranking and </a:t>
            </a:r>
            <a:r>
              <a:rPr lang="en-US" dirty="0" smtClean="0">
                <a:solidFill>
                  <a:srgbClr val="3E9030"/>
                </a:solidFill>
              </a:rPr>
              <a:t>pricing</a:t>
            </a:r>
            <a:endParaRPr lang="en-US" dirty="0">
              <a:solidFill>
                <a:srgbClr val="3E9030"/>
              </a:solidFill>
            </a:endParaRPr>
          </a:p>
        </p:txBody>
      </p:sp>
    </p:spTree>
    <p:extLst>
      <p:ext uri="{BB962C8B-B14F-4D97-AF65-F5344CB8AC3E}">
        <p14:creationId xmlns:p14="http://schemas.microsoft.com/office/powerpoint/2010/main" val="1320067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0425"/>
            <a:ext cx="8229600" cy="2670175"/>
          </a:xfrm>
        </p:spPr>
        <p:txBody>
          <a:bodyPr>
            <a:normAutofit/>
          </a:bodyPr>
          <a:lstStyle/>
          <a:p>
            <a:r>
              <a:rPr lang="en-US" dirty="0" smtClean="0"/>
              <a:t>Paper 1:</a:t>
            </a:r>
            <a:br>
              <a:rPr lang="en-US" dirty="0" smtClean="0"/>
            </a:br>
            <a:r>
              <a:rPr lang="en-US" sz="2400" dirty="0" smtClean="0"/>
              <a:t>Revenue Optimization in the Generalized Second-Price Auction </a:t>
            </a:r>
            <a:br>
              <a:rPr lang="en-US" sz="2400" dirty="0" smtClean="0"/>
            </a:br>
            <a:r>
              <a:rPr lang="en-US" sz="2200" dirty="0" smtClean="0"/>
              <a:t>By Thompson &amp; Leyton-Brown</a:t>
            </a:r>
            <a:br>
              <a:rPr lang="en-US" sz="2200" dirty="0" smtClean="0"/>
            </a:br>
            <a:r>
              <a:rPr lang="en-US" sz="2200" dirty="0" smtClean="0"/>
              <a:t>ACM Conference on Electronic Commerce (EC), June 2013</a:t>
            </a:r>
            <a:endParaRPr lang="en-US" dirty="0"/>
          </a:p>
        </p:txBody>
      </p:sp>
    </p:spTree>
    <p:extLst>
      <p:ext uri="{BB962C8B-B14F-4D97-AF65-F5344CB8AC3E}">
        <p14:creationId xmlns:p14="http://schemas.microsoft.com/office/powerpoint/2010/main" val="2834240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spcBef>
                <a:spcPts val="113"/>
              </a:spcBef>
            </a:pPr>
            <a:r>
              <a:rPr lang="en-US" dirty="0">
                <a:latin typeface="Times New Roman"/>
                <a:cs typeface="Times New Roman"/>
              </a:rPr>
              <a:t>Despite</a:t>
            </a:r>
            <a:r>
              <a:rPr lang="en-US" spc="244" dirty="0">
                <a:latin typeface="Times New Roman"/>
                <a:cs typeface="Times New Roman"/>
              </a:rPr>
              <a:t> </a:t>
            </a:r>
            <a:r>
              <a:rPr lang="en-US" spc="-57" dirty="0">
                <a:latin typeface="Times New Roman"/>
                <a:cs typeface="Times New Roman"/>
              </a:rPr>
              <a:t>y</a:t>
            </a:r>
            <a:r>
              <a:rPr lang="en-US" dirty="0">
                <a:latin typeface="Times New Roman"/>
                <a:cs typeface="Times New Roman"/>
              </a:rPr>
              <a:t>e</a:t>
            </a:r>
            <a:r>
              <a:rPr lang="en-US" spc="-57" dirty="0">
                <a:latin typeface="Times New Roman"/>
                <a:cs typeface="Times New Roman"/>
              </a:rPr>
              <a:t>a</a:t>
            </a:r>
            <a:r>
              <a:rPr lang="en-US" dirty="0">
                <a:latin typeface="Times New Roman"/>
                <a:cs typeface="Times New Roman"/>
              </a:rPr>
              <a:t>rs</a:t>
            </a:r>
            <a:r>
              <a:rPr lang="en-US" spc="121" dirty="0">
                <a:latin typeface="Times New Roman"/>
                <a:cs typeface="Times New Roman"/>
              </a:rPr>
              <a:t> </a:t>
            </a:r>
            <a:r>
              <a:rPr lang="en-US" dirty="0">
                <a:latin typeface="Times New Roman"/>
                <a:cs typeface="Times New Roman"/>
              </a:rPr>
              <a:t>of</a:t>
            </a:r>
            <a:r>
              <a:rPr lang="en-US" spc="87" dirty="0">
                <a:latin typeface="Times New Roman"/>
                <a:cs typeface="Times New Roman"/>
              </a:rPr>
              <a:t> </a:t>
            </a:r>
            <a:r>
              <a:rPr lang="en-US" dirty="0">
                <a:latin typeface="Times New Roman"/>
                <a:cs typeface="Times New Roman"/>
              </a:rPr>
              <a:t>rese</a:t>
            </a:r>
            <a:r>
              <a:rPr lang="en-US" spc="-57" dirty="0">
                <a:latin typeface="Times New Roman"/>
                <a:cs typeface="Times New Roman"/>
              </a:rPr>
              <a:t>a</a:t>
            </a:r>
            <a:r>
              <a:rPr lang="en-US" dirty="0">
                <a:latin typeface="Times New Roman"/>
                <a:cs typeface="Times New Roman"/>
              </a:rPr>
              <a:t>rch</a:t>
            </a:r>
            <a:r>
              <a:rPr lang="en-US" spc="250" dirty="0">
                <a:latin typeface="Times New Roman"/>
                <a:cs typeface="Times New Roman"/>
              </a:rPr>
              <a:t> </a:t>
            </a:r>
            <a:r>
              <a:rPr lang="en-US" dirty="0">
                <a:latin typeface="Times New Roman"/>
                <a:cs typeface="Times New Roman"/>
              </a:rPr>
              <a:t>into</a:t>
            </a:r>
            <a:r>
              <a:rPr lang="en-US" spc="279" dirty="0">
                <a:latin typeface="Times New Roman"/>
                <a:cs typeface="Times New Roman"/>
              </a:rPr>
              <a:t> </a:t>
            </a:r>
            <a:r>
              <a:rPr lang="en-US" dirty="0">
                <a:latin typeface="Times New Roman"/>
                <a:cs typeface="Times New Roman"/>
              </a:rPr>
              <a:t>novel</a:t>
            </a:r>
            <a:r>
              <a:rPr lang="en-US" spc="-14" dirty="0">
                <a:latin typeface="Times New Roman"/>
                <a:cs typeface="Times New Roman"/>
              </a:rPr>
              <a:t> </a:t>
            </a:r>
            <a:r>
              <a:rPr lang="en-US" dirty="0">
                <a:latin typeface="Times New Roman"/>
                <a:cs typeface="Times New Roman"/>
              </a:rPr>
              <a:t>designs,</a:t>
            </a:r>
            <a:r>
              <a:rPr lang="en-US" spc="117" dirty="0">
                <a:latin typeface="Times New Roman"/>
                <a:cs typeface="Times New Roman"/>
              </a:rPr>
              <a:t> </a:t>
            </a:r>
            <a:r>
              <a:rPr lang="en-US" dirty="0">
                <a:latin typeface="Times New Roman"/>
                <a:cs typeface="Times New Roman"/>
              </a:rPr>
              <a:t>se</a:t>
            </a:r>
            <a:r>
              <a:rPr lang="en-US" spc="-57" dirty="0">
                <a:latin typeface="Times New Roman"/>
                <a:cs typeface="Times New Roman"/>
              </a:rPr>
              <a:t>a</a:t>
            </a:r>
            <a:r>
              <a:rPr lang="en-US" dirty="0">
                <a:latin typeface="Times New Roman"/>
                <a:cs typeface="Times New Roman"/>
              </a:rPr>
              <a:t>rch</a:t>
            </a:r>
            <a:r>
              <a:rPr lang="en-US" spc="232" dirty="0">
                <a:latin typeface="Times New Roman"/>
                <a:cs typeface="Times New Roman"/>
              </a:rPr>
              <a:t> </a:t>
            </a:r>
            <a:r>
              <a:rPr lang="en-US" dirty="0">
                <a:latin typeface="Times New Roman"/>
                <a:cs typeface="Times New Roman"/>
              </a:rPr>
              <a:t>engines</a:t>
            </a:r>
            <a:r>
              <a:rPr lang="en-US" spc="44" dirty="0">
                <a:latin typeface="Times New Roman"/>
                <a:cs typeface="Times New Roman"/>
              </a:rPr>
              <a:t> </a:t>
            </a:r>
            <a:r>
              <a:rPr lang="en-US" dirty="0" smtClean="0">
                <a:latin typeface="Times New Roman"/>
                <a:cs typeface="Times New Roman"/>
              </a:rPr>
              <a:t>have held</a:t>
            </a:r>
            <a:r>
              <a:rPr lang="en-US" spc="103" dirty="0" smtClean="0">
                <a:latin typeface="Times New Roman"/>
                <a:cs typeface="Times New Roman"/>
              </a:rPr>
              <a:t> </a:t>
            </a:r>
            <a:r>
              <a:rPr lang="en-US" dirty="0">
                <a:latin typeface="Times New Roman"/>
                <a:cs typeface="Times New Roman"/>
              </a:rPr>
              <a:t>on</a:t>
            </a:r>
            <a:r>
              <a:rPr lang="en-US" spc="176" dirty="0">
                <a:latin typeface="Times New Roman"/>
                <a:cs typeface="Times New Roman"/>
              </a:rPr>
              <a:t> </a:t>
            </a:r>
            <a:r>
              <a:rPr lang="en-US" dirty="0">
                <a:latin typeface="Times New Roman"/>
                <a:cs typeface="Times New Roman"/>
              </a:rPr>
              <a:t>to</a:t>
            </a:r>
            <a:r>
              <a:rPr lang="en-US" spc="329" dirty="0">
                <a:latin typeface="Times New Roman"/>
                <a:cs typeface="Times New Roman"/>
              </a:rPr>
              <a:t> </a:t>
            </a:r>
            <a:r>
              <a:rPr lang="en-US" dirty="0">
                <a:latin typeface="Times New Roman"/>
                <a:cs typeface="Times New Roman"/>
              </a:rPr>
              <a:t>(quali</a:t>
            </a:r>
            <a:r>
              <a:rPr lang="en-US" spc="-50" dirty="0">
                <a:latin typeface="Times New Roman"/>
                <a:cs typeface="Times New Roman"/>
              </a:rPr>
              <a:t>t</a:t>
            </a:r>
            <a:r>
              <a:rPr lang="en-US" dirty="0">
                <a:latin typeface="Times New Roman"/>
                <a:cs typeface="Times New Roman"/>
              </a:rPr>
              <a:t>y-</a:t>
            </a:r>
            <a:r>
              <a:rPr lang="en-US" spc="-57" dirty="0">
                <a:latin typeface="Times New Roman"/>
                <a:cs typeface="Times New Roman"/>
              </a:rPr>
              <a:t>w</a:t>
            </a:r>
            <a:r>
              <a:rPr lang="en-US" dirty="0">
                <a:latin typeface="Times New Roman"/>
                <a:cs typeface="Times New Roman"/>
              </a:rPr>
              <a:t>eighted)</a:t>
            </a:r>
            <a:r>
              <a:rPr lang="en-US" spc="424" dirty="0">
                <a:latin typeface="Times New Roman"/>
                <a:cs typeface="Times New Roman"/>
              </a:rPr>
              <a:t> </a:t>
            </a:r>
            <a:r>
              <a:rPr lang="en-US" dirty="0" smtClean="0">
                <a:latin typeface="Times New Roman"/>
                <a:cs typeface="Times New Roman"/>
              </a:rPr>
              <a:t>GS</a:t>
            </a:r>
            <a:r>
              <a:rPr lang="en-US" spc="-176" dirty="0" smtClean="0">
                <a:latin typeface="Times New Roman"/>
                <a:cs typeface="Times New Roman"/>
              </a:rPr>
              <a:t>P</a:t>
            </a:r>
            <a:endParaRPr lang="en-US" dirty="0">
              <a:latin typeface="Times New Roman"/>
              <a:cs typeface="Times New Roman"/>
            </a:endParaRPr>
          </a:p>
          <a:p>
            <a:r>
              <a:rPr lang="en-US" dirty="0" smtClean="0"/>
              <a:t>Question: How can revenue be maximized within GSP framework?</a:t>
            </a:r>
          </a:p>
          <a:p>
            <a:r>
              <a:rPr lang="en-US" spc="-57" dirty="0">
                <a:latin typeface="Times New Roman"/>
                <a:cs typeface="Times New Roman"/>
              </a:rPr>
              <a:t>Va</a:t>
            </a:r>
            <a:r>
              <a:rPr lang="en-US" dirty="0">
                <a:latin typeface="Times New Roman"/>
                <a:cs typeface="Times New Roman"/>
              </a:rPr>
              <a:t>rious</a:t>
            </a:r>
            <a:r>
              <a:rPr lang="en-US" spc="16" dirty="0">
                <a:latin typeface="Times New Roman"/>
                <a:cs typeface="Times New Roman"/>
              </a:rPr>
              <a:t> </a:t>
            </a:r>
            <a:r>
              <a:rPr lang="en-US" dirty="0">
                <a:latin typeface="Times New Roman"/>
                <a:cs typeface="Times New Roman"/>
              </a:rPr>
              <a:t>(reserve</a:t>
            </a:r>
            <a:r>
              <a:rPr lang="en-US" spc="186" dirty="0">
                <a:latin typeface="Times New Roman"/>
                <a:cs typeface="Times New Roman"/>
              </a:rPr>
              <a:t> </a:t>
            </a:r>
            <a:r>
              <a:rPr lang="en-US" spc="-57" dirty="0">
                <a:latin typeface="Times New Roman"/>
                <a:cs typeface="Times New Roman"/>
              </a:rPr>
              <a:t>p</a:t>
            </a:r>
            <a:r>
              <a:rPr lang="en-US" dirty="0">
                <a:latin typeface="Times New Roman"/>
                <a:cs typeface="Times New Roman"/>
              </a:rPr>
              <a:t>rice;</a:t>
            </a:r>
            <a:r>
              <a:rPr lang="en-US" spc="93" dirty="0">
                <a:latin typeface="Times New Roman"/>
                <a:cs typeface="Times New Roman"/>
              </a:rPr>
              <a:t> </a:t>
            </a:r>
            <a:r>
              <a:rPr lang="en-US" dirty="0">
                <a:latin typeface="Times New Roman"/>
                <a:cs typeface="Times New Roman"/>
              </a:rPr>
              <a:t>squashing)</a:t>
            </a:r>
            <a:r>
              <a:rPr lang="en-US" spc="281" dirty="0">
                <a:latin typeface="Times New Roman"/>
                <a:cs typeface="Times New Roman"/>
              </a:rPr>
              <a:t> </a:t>
            </a:r>
            <a:r>
              <a:rPr lang="en-US" dirty="0">
                <a:latin typeface="Times New Roman"/>
                <a:cs typeface="Times New Roman"/>
              </a:rPr>
              <a:t>schemes</a:t>
            </a:r>
            <a:r>
              <a:rPr lang="en-US" spc="103" dirty="0">
                <a:latin typeface="Times New Roman"/>
                <a:cs typeface="Times New Roman"/>
              </a:rPr>
              <a:t> </a:t>
            </a:r>
            <a:r>
              <a:rPr lang="en-US" dirty="0">
                <a:latin typeface="Times New Roman"/>
                <a:cs typeface="Times New Roman"/>
              </a:rPr>
              <a:t>have</a:t>
            </a:r>
            <a:r>
              <a:rPr lang="en-US" spc="137" dirty="0">
                <a:latin typeface="Times New Roman"/>
                <a:cs typeface="Times New Roman"/>
              </a:rPr>
              <a:t> </a:t>
            </a:r>
            <a:r>
              <a:rPr lang="en-US" spc="57" dirty="0">
                <a:latin typeface="Times New Roman"/>
                <a:cs typeface="Times New Roman"/>
              </a:rPr>
              <a:t>b</a:t>
            </a:r>
            <a:r>
              <a:rPr lang="en-US" dirty="0">
                <a:latin typeface="Times New Roman"/>
                <a:cs typeface="Times New Roman"/>
              </a:rPr>
              <a:t>een</a:t>
            </a:r>
            <a:r>
              <a:rPr lang="en-US" spc="198" dirty="0">
                <a:latin typeface="Times New Roman"/>
                <a:cs typeface="Times New Roman"/>
              </a:rPr>
              <a:t> </a:t>
            </a:r>
            <a:r>
              <a:rPr lang="en-US" spc="-57" dirty="0" smtClean="0">
                <a:latin typeface="Times New Roman"/>
                <a:cs typeface="Times New Roman"/>
              </a:rPr>
              <a:t>p</a:t>
            </a:r>
            <a:r>
              <a:rPr lang="en-US" dirty="0" smtClean="0">
                <a:latin typeface="Times New Roman"/>
                <a:cs typeface="Times New Roman"/>
              </a:rPr>
              <a:t>ro</a:t>
            </a:r>
            <a:r>
              <a:rPr lang="en-US" spc="57" dirty="0" smtClean="0">
                <a:latin typeface="Times New Roman"/>
                <a:cs typeface="Times New Roman"/>
              </a:rPr>
              <a:t>p</a:t>
            </a:r>
            <a:r>
              <a:rPr lang="en-US" dirty="0" smtClean="0">
                <a:latin typeface="Times New Roman"/>
                <a:cs typeface="Times New Roman"/>
              </a:rPr>
              <a:t>osed</a:t>
            </a:r>
            <a:endParaRPr lang="en-US" dirty="0" smtClean="0"/>
          </a:p>
          <a:p>
            <a:endParaRPr lang="en-US" dirty="0"/>
          </a:p>
        </p:txBody>
      </p:sp>
    </p:spTree>
    <p:extLst>
      <p:ext uri="{BB962C8B-B14F-4D97-AF65-F5344CB8AC3E}">
        <p14:creationId xmlns:p14="http://schemas.microsoft.com/office/powerpoint/2010/main" val="34759558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Outline of the presentation on this paper</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19225"/>
            <a:ext cx="81534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37934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advertisers</a:t>
            </a:r>
            <a:endParaRPr lang="en-US" dirty="0"/>
          </a:p>
        </p:txBody>
      </p:sp>
      <p:sp>
        <p:nvSpPr>
          <p:cNvPr id="3" name="Content Placeholder 2"/>
          <p:cNvSpPr>
            <a:spLocks noGrp="1"/>
          </p:cNvSpPr>
          <p:nvPr>
            <p:ph idx="1"/>
          </p:nvPr>
        </p:nvSpPr>
        <p:spPr/>
        <p:txBody>
          <a:bodyPr/>
          <a:lstStyle/>
          <a:p>
            <a:r>
              <a:rPr lang="en-US" dirty="0" smtClean="0"/>
              <a:t>Varian’s model [07]:</a:t>
            </a:r>
          </a:p>
          <a:p>
            <a:pPr lvl="1"/>
            <a:r>
              <a:rPr lang="en-US" dirty="0" smtClean="0"/>
              <a:t>Each advertiser i has a valuation v</a:t>
            </a:r>
            <a:r>
              <a:rPr lang="en-US" baseline="-25000" dirty="0" smtClean="0"/>
              <a:t>i</a:t>
            </a:r>
            <a:r>
              <a:rPr lang="en-US" dirty="0" smtClean="0"/>
              <a:t> per click, and quality score q</a:t>
            </a:r>
            <a:r>
              <a:rPr lang="en-US" baseline="-25000" dirty="0" smtClean="0"/>
              <a:t>i</a:t>
            </a:r>
            <a:r>
              <a:rPr lang="en-US" dirty="0" smtClean="0"/>
              <a:t> (this is actually just the relevance score that affects CTR, and does not consider any other aspects of quality)</a:t>
            </a:r>
          </a:p>
          <a:p>
            <a:pPr lvl="1"/>
            <a:r>
              <a:rPr lang="en-US" dirty="0" smtClean="0"/>
              <a:t>In position k, i’s ad will be clicked with probability α</a:t>
            </a:r>
            <a:r>
              <a:rPr lang="en-US" baseline="-25000" dirty="0" smtClean="0"/>
              <a:t>k</a:t>
            </a:r>
            <a:r>
              <a:rPr lang="en-US" dirty="0" smtClean="0"/>
              <a:t> q</a:t>
            </a:r>
            <a:r>
              <a:rPr lang="en-US" baseline="-25000" dirty="0" smtClean="0"/>
              <a:t>i</a:t>
            </a:r>
            <a:r>
              <a:rPr lang="en-US" dirty="0" smtClean="0"/>
              <a:t> , where α</a:t>
            </a:r>
            <a:r>
              <a:rPr lang="en-US" baseline="-25000" dirty="0" smtClean="0"/>
              <a:t>k</a:t>
            </a:r>
            <a:r>
              <a:rPr lang="en-US" dirty="0" smtClean="0"/>
              <a:t> is a position-specific click factor</a:t>
            </a:r>
          </a:p>
        </p:txBody>
      </p:sp>
    </p:spTree>
    <p:extLst>
      <p:ext uri="{BB962C8B-B14F-4D97-AF65-F5344CB8AC3E}">
        <p14:creationId xmlns:p14="http://schemas.microsoft.com/office/powerpoint/2010/main" val="1292757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Outline for today’s presentation</a:t>
            </a:r>
            <a:endParaRPr lang="en-US" dirty="0"/>
          </a:p>
        </p:txBody>
      </p:sp>
      <p:sp>
        <p:nvSpPr>
          <p:cNvPr id="5" name="Content Placeholder 4"/>
          <p:cNvSpPr>
            <a:spLocks noGrp="1"/>
          </p:cNvSpPr>
          <p:nvPr>
            <p:ph idx="1"/>
          </p:nvPr>
        </p:nvSpPr>
        <p:spPr/>
        <p:txBody>
          <a:bodyPr/>
          <a:lstStyle/>
          <a:p>
            <a:pPr lvl="0"/>
            <a:r>
              <a:rPr lang="en-US" dirty="0"/>
              <a:t>Basics of sponsored search auction mechanism design (this will be review to get everyone up to speed</a:t>
            </a:r>
            <a:r>
              <a:rPr lang="en-US" dirty="0" smtClean="0"/>
              <a:t>)</a:t>
            </a:r>
          </a:p>
          <a:p>
            <a:pPr lvl="0"/>
            <a:endParaRPr lang="en-US" dirty="0"/>
          </a:p>
          <a:p>
            <a:pPr lvl="0"/>
            <a:r>
              <a:rPr lang="en-US" dirty="0"/>
              <a:t>New results on ranking and </a:t>
            </a:r>
            <a:r>
              <a:rPr lang="en-US" dirty="0" smtClean="0"/>
              <a:t>pricing</a:t>
            </a:r>
            <a:endParaRPr lang="en-US" dirty="0"/>
          </a:p>
        </p:txBody>
      </p:sp>
    </p:spTree>
    <p:extLst>
      <p:ext uri="{BB962C8B-B14F-4D97-AF65-F5344CB8AC3E}">
        <p14:creationId xmlns:p14="http://schemas.microsoft.com/office/powerpoint/2010/main" val="206616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“Vanilla” GSP</a:t>
            </a:r>
            <a:endParaRPr lang="en-US" dirty="0"/>
          </a:p>
        </p:txBody>
      </p:sp>
      <p:sp>
        <p:nvSpPr>
          <p:cNvPr id="5" name="Content Placeholder 4"/>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43025"/>
            <a:ext cx="7372350" cy="490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295400" y="3124200"/>
            <a:ext cx="1454244" cy="369332"/>
          </a:xfrm>
          <a:prstGeom prst="rect">
            <a:avLst/>
          </a:prstGeom>
          <a:noFill/>
        </p:spPr>
        <p:txBody>
          <a:bodyPr wrap="none" rtlCol="0">
            <a:spAutoFit/>
          </a:bodyPr>
          <a:lstStyle/>
          <a:p>
            <a:r>
              <a:rPr lang="en-US" dirty="0" smtClean="0"/>
              <a:t>Bidder 2 wins</a:t>
            </a:r>
            <a:endParaRPr lang="en-US" dirty="0"/>
          </a:p>
        </p:txBody>
      </p:sp>
      <p:sp>
        <p:nvSpPr>
          <p:cNvPr id="8" name="TextBox 7"/>
          <p:cNvSpPr txBox="1"/>
          <p:nvPr/>
        </p:nvSpPr>
        <p:spPr>
          <a:xfrm>
            <a:off x="6248400" y="4075216"/>
            <a:ext cx="1454244" cy="369332"/>
          </a:xfrm>
          <a:prstGeom prst="rect">
            <a:avLst/>
          </a:prstGeom>
          <a:noFill/>
        </p:spPr>
        <p:txBody>
          <a:bodyPr wrap="none" rtlCol="0">
            <a:spAutoFit/>
          </a:bodyPr>
          <a:lstStyle/>
          <a:p>
            <a:r>
              <a:rPr lang="en-US" dirty="0" smtClean="0"/>
              <a:t>Bidder 1 wins</a:t>
            </a:r>
            <a:endParaRPr lang="en-US" dirty="0"/>
          </a:p>
        </p:txBody>
      </p:sp>
      <p:cxnSp>
        <p:nvCxnSpPr>
          <p:cNvPr id="9" name="Straight Arrow Connector 8"/>
          <p:cNvCxnSpPr>
            <a:stCxn id="6" idx="3"/>
          </p:cNvCxnSpPr>
          <p:nvPr/>
        </p:nvCxnSpPr>
        <p:spPr>
          <a:xfrm>
            <a:off x="2749644" y="3308866"/>
            <a:ext cx="831756" cy="120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5105400" y="4075216"/>
            <a:ext cx="1143000"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013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GSP with squashing</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228725"/>
            <a:ext cx="7724775"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8741" y="2514600"/>
            <a:ext cx="7515647" cy="646331"/>
          </a:xfrm>
          <a:prstGeom prst="rect">
            <a:avLst/>
          </a:prstGeom>
          <a:noFill/>
        </p:spPr>
        <p:txBody>
          <a:bodyPr wrap="none" rtlCol="0">
            <a:spAutoFit/>
          </a:bodyPr>
          <a:lstStyle/>
          <a:p>
            <a:r>
              <a:rPr lang="en-US" dirty="0" smtClean="0"/>
              <a:t>Squashing typically viewed as trading efficiency for revenue, </a:t>
            </a:r>
          </a:p>
          <a:p>
            <a:r>
              <a:rPr lang="en-US" dirty="0" smtClean="0"/>
              <a:t>but [Lahaie &amp; McAfee 2011] show that with noisy CTRs, it can help efficiency.</a:t>
            </a:r>
            <a:endParaRPr lang="en-US" dirty="0"/>
          </a:p>
        </p:txBody>
      </p:sp>
    </p:spTree>
    <p:extLst>
      <p:ext uri="{BB962C8B-B14F-4D97-AF65-F5344CB8AC3E}">
        <p14:creationId xmlns:p14="http://schemas.microsoft.com/office/powerpoint/2010/main" val="1025110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GSP with </a:t>
            </a:r>
            <a:r>
              <a:rPr lang="en-US" dirty="0" err="1" smtClean="0"/>
              <a:t>unweighted</a:t>
            </a:r>
            <a:r>
              <a:rPr lang="en-US" smtClean="0"/>
              <a:t> reserves </a:t>
            </a:r>
            <a:r>
              <a:rPr lang="en-US" dirty="0" smtClean="0"/>
              <a:t>(UWR)</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1400175"/>
            <a:ext cx="813435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6324600"/>
            <a:ext cx="8812669" cy="338554"/>
          </a:xfrm>
          <a:prstGeom prst="rect">
            <a:avLst/>
          </a:prstGeom>
          <a:noFill/>
        </p:spPr>
        <p:txBody>
          <a:bodyPr wrap="none" rtlCol="0">
            <a:spAutoFit/>
          </a:bodyPr>
          <a:lstStyle/>
          <a:p>
            <a:r>
              <a:rPr lang="en-US" sz="1600" dirty="0" smtClean="0"/>
              <a:t>(Side note: In UWR with multiple slots, it can be impossible for a high-CTR advertiser to win lower spot.)</a:t>
            </a:r>
            <a:endParaRPr lang="en-US" sz="1600" dirty="0"/>
          </a:p>
        </p:txBody>
      </p:sp>
    </p:spTree>
    <p:extLst>
      <p:ext uri="{BB962C8B-B14F-4D97-AF65-F5344CB8AC3E}">
        <p14:creationId xmlns:p14="http://schemas.microsoft.com/office/powerpoint/2010/main" val="2388632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868362"/>
          </a:xfrm>
        </p:spPr>
        <p:txBody>
          <a:bodyPr>
            <a:normAutofit/>
          </a:bodyPr>
          <a:lstStyle/>
          <a:p>
            <a:r>
              <a:rPr lang="en-US" sz="3600" dirty="0" smtClean="0"/>
              <a:t>GSP with quality-weighted reserves (QWR)</a:t>
            </a:r>
            <a:endParaRPr lang="en-US" sz="3600"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323975"/>
            <a:ext cx="8124825"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8370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GSP with reserves and squashing</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599"/>
            <a:ext cx="8382000" cy="495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5327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New mechanism idea: “anchoring”</a:t>
            </a:r>
            <a:endParaRPr lang="en-US" dirty="0"/>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848600" cy="496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896937"/>
            <a:ext cx="58578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020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this paper (before we dive into the details)</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962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67400" y="2414650"/>
            <a:ext cx="228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4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6" name="object 66"/>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7" name="object 67"/>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8" name="object 68"/>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dirty="0"/>
          </a:p>
        </p:txBody>
      </p:sp>
      <p:sp>
        <p:nvSpPr>
          <p:cNvPr id="11" name="object 11"/>
          <p:cNvSpPr txBox="1"/>
          <p:nvPr/>
        </p:nvSpPr>
        <p:spPr>
          <a:xfrm>
            <a:off x="694718" y="1941815"/>
            <a:ext cx="2680754" cy="324287"/>
          </a:xfrm>
          <a:prstGeom prst="rect">
            <a:avLst/>
          </a:prstGeom>
        </p:spPr>
        <p:txBody>
          <a:bodyPr wrap="square" lIns="0" tIns="0" rIns="0" bIns="0" rtlCol="0">
            <a:noAutofit/>
          </a:bodyPr>
          <a:lstStyle/>
          <a:p>
            <a:pPr marL="25160">
              <a:lnSpc>
                <a:spcPts val="2298"/>
              </a:lnSpc>
              <a:spcBef>
                <a:spcPts val="113"/>
              </a:spcBef>
            </a:pPr>
            <a:r>
              <a:rPr sz="2400" baseline="3623" dirty="0">
                <a:solidFill>
                  <a:srgbClr val="FAFAFD"/>
                </a:solidFill>
                <a:latin typeface="Times New Roman"/>
                <a:cs typeface="Times New Roman"/>
              </a:rPr>
              <a:t>1   </a:t>
            </a:r>
            <a:r>
              <a:rPr sz="2400" spc="208" baseline="3623" dirty="0">
                <a:solidFill>
                  <a:srgbClr val="FAFAFD"/>
                </a:solidFill>
                <a:latin typeface="Times New Roman"/>
                <a:cs typeface="Times New Roman"/>
              </a:rPr>
              <a:t> </a:t>
            </a:r>
            <a:r>
              <a:rPr sz="2200" dirty="0">
                <a:solidFill>
                  <a:srgbClr val="D6D6EF"/>
                </a:solidFill>
                <a:latin typeface="Times New Roman"/>
                <a:cs typeface="Times New Roman"/>
              </a:rPr>
              <a:t>M</a:t>
            </a:r>
            <a:r>
              <a:rPr sz="2200" spc="57" dirty="0">
                <a:solidFill>
                  <a:srgbClr val="D6D6EF"/>
                </a:solidFill>
                <a:latin typeface="Times New Roman"/>
                <a:cs typeface="Times New Roman"/>
              </a:rPr>
              <a:t>o</a:t>
            </a:r>
            <a:r>
              <a:rPr sz="2200" dirty="0">
                <a:solidFill>
                  <a:srgbClr val="D6D6EF"/>
                </a:solidFill>
                <a:latin typeface="Times New Roman"/>
                <a:cs typeface="Times New Roman"/>
              </a:rPr>
              <a:t>del</a:t>
            </a:r>
            <a:r>
              <a:rPr sz="2200" spc="38" dirty="0">
                <a:solidFill>
                  <a:srgbClr val="D6D6EF"/>
                </a:solidFill>
                <a:latin typeface="Times New Roman"/>
                <a:cs typeface="Times New Roman"/>
              </a:rPr>
              <a:t> </a:t>
            </a:r>
            <a:r>
              <a:rPr sz="2200" dirty="0">
                <a:solidFill>
                  <a:srgbClr val="D6D6EF"/>
                </a:solidFill>
                <a:latin typeface="Times New Roman"/>
                <a:cs typeface="Times New Roman"/>
              </a:rPr>
              <a:t>and</a:t>
            </a:r>
            <a:r>
              <a:rPr sz="2200" spc="271" dirty="0">
                <a:solidFill>
                  <a:srgbClr val="D6D6EF"/>
                </a:solidFill>
                <a:latin typeface="Times New Roman"/>
                <a:cs typeface="Times New Roman"/>
              </a:rPr>
              <a:t> </a:t>
            </a:r>
            <a:r>
              <a:rPr sz="2200" dirty="0">
                <a:solidFill>
                  <a:srgbClr val="D6D6EF"/>
                </a:solidFill>
                <a:latin typeface="Times New Roman"/>
                <a:cs typeface="Times New Roman"/>
              </a:rPr>
              <a:t>auctions</a:t>
            </a:r>
            <a:endParaRPr sz="2200">
              <a:latin typeface="Times New Roman"/>
              <a:cs typeface="Times New Roman"/>
            </a:endParaRPr>
          </a:p>
        </p:txBody>
      </p:sp>
      <p:sp>
        <p:nvSpPr>
          <p:cNvPr id="10" name="object 10"/>
          <p:cNvSpPr txBox="1"/>
          <p:nvPr/>
        </p:nvSpPr>
        <p:spPr>
          <a:xfrm>
            <a:off x="1024733" y="2761786"/>
            <a:ext cx="5412518" cy="324287"/>
          </a:xfrm>
          <a:prstGeom prst="rect">
            <a:avLst/>
          </a:prstGeom>
        </p:spPr>
        <p:txBody>
          <a:bodyPr wrap="square" lIns="0" tIns="0" rIns="0" bIns="0" rtlCol="0">
            <a:noAutofit/>
          </a:bodyPr>
          <a:lstStyle/>
          <a:p>
            <a:pPr marL="25160">
              <a:lnSpc>
                <a:spcPts val="2298"/>
              </a:lnSpc>
              <a:spcBef>
                <a:spcPts val="113"/>
              </a:spcBef>
            </a:pPr>
            <a:r>
              <a:rPr sz="2200" dirty="0">
                <a:solidFill>
                  <a:srgbClr val="3333B2"/>
                </a:solidFill>
                <a:latin typeface="Times New Roman"/>
                <a:cs typeface="Times New Roman"/>
              </a:rPr>
              <a:t>The</a:t>
            </a:r>
            <a:r>
              <a:rPr sz="2200" spc="-57" dirty="0">
                <a:solidFill>
                  <a:srgbClr val="3333B2"/>
                </a:solidFill>
                <a:latin typeface="Times New Roman"/>
                <a:cs typeface="Times New Roman"/>
              </a:rPr>
              <a:t>o</a:t>
            </a:r>
            <a:r>
              <a:rPr sz="2200" dirty="0">
                <a:solidFill>
                  <a:srgbClr val="3333B2"/>
                </a:solidFill>
                <a:latin typeface="Times New Roman"/>
                <a:cs typeface="Times New Roman"/>
              </a:rPr>
              <a:t>retical</a:t>
            </a:r>
            <a:r>
              <a:rPr sz="2200" spc="376" dirty="0">
                <a:solidFill>
                  <a:srgbClr val="3333B2"/>
                </a:solidFill>
                <a:latin typeface="Times New Roman"/>
                <a:cs typeface="Times New Roman"/>
              </a:rPr>
              <a:t> </a:t>
            </a:r>
            <a:r>
              <a:rPr sz="2200" dirty="0">
                <a:solidFill>
                  <a:srgbClr val="3333B2"/>
                </a:solidFill>
                <a:latin typeface="Times New Roman"/>
                <a:cs typeface="Times New Roman"/>
              </a:rPr>
              <a:t>analysis</a:t>
            </a:r>
            <a:r>
              <a:rPr sz="2200" spc="12" dirty="0">
                <a:solidFill>
                  <a:srgbClr val="3333B2"/>
                </a:solidFill>
                <a:latin typeface="Times New Roman"/>
                <a:cs typeface="Times New Roman"/>
              </a:rPr>
              <a:t> </a:t>
            </a:r>
            <a:r>
              <a:rPr sz="2200" dirty="0">
                <a:solidFill>
                  <a:srgbClr val="3333B2"/>
                </a:solidFill>
                <a:latin typeface="Times New Roman"/>
                <a:cs typeface="Times New Roman"/>
              </a:rPr>
              <a:t>of</a:t>
            </a:r>
            <a:r>
              <a:rPr sz="2200" spc="87" dirty="0">
                <a:solidFill>
                  <a:srgbClr val="3333B2"/>
                </a:solidFill>
                <a:latin typeface="Times New Roman"/>
                <a:cs typeface="Times New Roman"/>
              </a:rPr>
              <a:t> </a:t>
            </a:r>
            <a:r>
              <a:rPr sz="2200" dirty="0">
                <a:solidFill>
                  <a:srgbClr val="3333B2"/>
                </a:solidFill>
                <a:latin typeface="Times New Roman"/>
                <a:cs typeface="Times New Roman"/>
              </a:rPr>
              <a:t>single-</a:t>
            </a:r>
            <a:r>
              <a:rPr sz="2200" spc="67" dirty="0">
                <a:solidFill>
                  <a:srgbClr val="3333B2"/>
                </a:solidFill>
                <a:latin typeface="Times New Roman"/>
                <a:cs typeface="Times New Roman"/>
              </a:rPr>
              <a:t>p</a:t>
            </a:r>
            <a:r>
              <a:rPr sz="2200" dirty="0">
                <a:solidFill>
                  <a:srgbClr val="3333B2"/>
                </a:solidFill>
                <a:latin typeface="Times New Roman"/>
                <a:cs typeface="Times New Roman"/>
              </a:rPr>
              <a:t>osition</a:t>
            </a:r>
            <a:r>
              <a:rPr sz="2200" spc="-91" dirty="0">
                <a:solidFill>
                  <a:srgbClr val="3333B2"/>
                </a:solidFill>
                <a:latin typeface="Times New Roman"/>
                <a:cs typeface="Times New Roman"/>
              </a:rPr>
              <a:t> </a:t>
            </a:r>
            <a:r>
              <a:rPr sz="2200" dirty="0">
                <a:solidFill>
                  <a:srgbClr val="3333B2"/>
                </a:solidFill>
                <a:latin typeface="Times New Roman"/>
                <a:cs typeface="Times New Roman"/>
              </a:rPr>
              <a:t>auctions</a:t>
            </a:r>
            <a:endParaRPr sz="2200">
              <a:latin typeface="Times New Roman"/>
              <a:cs typeface="Times New Roman"/>
            </a:endParaRPr>
          </a:p>
        </p:txBody>
      </p:sp>
      <p:sp>
        <p:nvSpPr>
          <p:cNvPr id="9" name="object 9"/>
          <p:cNvSpPr txBox="1"/>
          <p:nvPr/>
        </p:nvSpPr>
        <p:spPr>
          <a:xfrm>
            <a:off x="694717" y="2800561"/>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EAEAF7"/>
                </a:solidFill>
                <a:latin typeface="Times New Roman"/>
                <a:cs typeface="Times New Roman"/>
              </a:rPr>
              <a:t>2</a:t>
            </a:r>
            <a:endParaRPr sz="1600">
              <a:latin typeface="Times New Roman"/>
              <a:cs typeface="Times New Roman"/>
            </a:endParaRPr>
          </a:p>
        </p:txBody>
      </p:sp>
      <p:sp>
        <p:nvSpPr>
          <p:cNvPr id="8" name="object 8"/>
          <p:cNvSpPr txBox="1"/>
          <p:nvPr/>
        </p:nvSpPr>
        <p:spPr>
          <a:xfrm>
            <a:off x="694718" y="3526741"/>
            <a:ext cx="7155755" cy="664649"/>
          </a:xfrm>
          <a:prstGeom prst="rect">
            <a:avLst/>
          </a:prstGeom>
        </p:spPr>
        <p:txBody>
          <a:bodyPr wrap="square" lIns="0" tIns="0" rIns="0" bIns="0" rtlCol="0">
            <a:noAutofit/>
          </a:bodyPr>
          <a:lstStyle/>
          <a:p>
            <a:pPr marL="25160">
              <a:lnSpc>
                <a:spcPts val="2298"/>
              </a:lnSpc>
              <a:spcBef>
                <a:spcPts val="113"/>
              </a:spcBef>
            </a:pPr>
            <a:r>
              <a:rPr sz="2400" baseline="3623" dirty="0">
                <a:solidFill>
                  <a:srgbClr val="FAFAFD"/>
                </a:solidFill>
                <a:latin typeface="Times New Roman"/>
                <a:cs typeface="Times New Roman"/>
              </a:rPr>
              <a:t>3   </a:t>
            </a:r>
            <a:r>
              <a:rPr sz="2400" spc="208" baseline="3623" dirty="0">
                <a:solidFill>
                  <a:srgbClr val="FAFAFD"/>
                </a:solidFill>
                <a:latin typeface="Times New Roman"/>
                <a:cs typeface="Times New Roman"/>
              </a:rPr>
              <a:t> </a:t>
            </a:r>
            <a:r>
              <a:rPr sz="2200" dirty="0">
                <a:solidFill>
                  <a:srgbClr val="D6D6EF"/>
                </a:solidFill>
                <a:latin typeface="Times New Roman"/>
                <a:cs typeface="Times New Roman"/>
              </a:rPr>
              <a:t>Computational</a:t>
            </a:r>
            <a:r>
              <a:rPr sz="2200" spc="44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2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multi-</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182" dirty="0">
                <a:solidFill>
                  <a:srgbClr val="D6D6EF"/>
                </a:solidFill>
                <a:latin typeface="Times New Roman"/>
                <a:cs typeface="Times New Roman"/>
              </a:rPr>
              <a:t> </a:t>
            </a:r>
            <a:r>
              <a:rPr sz="2200" dirty="0">
                <a:solidFill>
                  <a:srgbClr val="D6D6EF"/>
                </a:solidFill>
                <a:latin typeface="Times New Roman"/>
                <a:cs typeface="Times New Roman"/>
              </a:rPr>
              <a:t>auctions</a:t>
            </a:r>
            <a:r>
              <a:rPr sz="2200" spc="323" dirty="0">
                <a:solidFill>
                  <a:srgbClr val="D6D6EF"/>
                </a:solidFill>
                <a:latin typeface="Times New Roman"/>
                <a:cs typeface="Times New Roman"/>
              </a:rPr>
              <a:t> </a:t>
            </a:r>
            <a:r>
              <a:rPr sz="2200" dirty="0">
                <a:solidFill>
                  <a:srgbClr val="D6D6EF"/>
                </a:solidFill>
                <a:latin typeface="Times New Roman"/>
                <a:cs typeface="Times New Roman"/>
              </a:rPr>
              <a:t>(all</a:t>
            </a:r>
            <a:r>
              <a:rPr sz="2200" spc="176" dirty="0">
                <a:solidFill>
                  <a:srgbClr val="D6D6EF"/>
                </a:solidFill>
                <a:latin typeface="Times New Roman"/>
                <a:cs typeface="Times New Roman"/>
              </a:rPr>
              <a:t> </a:t>
            </a:r>
            <a:r>
              <a:rPr sz="2200" dirty="0">
                <a:solidFill>
                  <a:srgbClr val="D6D6EF"/>
                </a:solidFill>
                <a:latin typeface="Times New Roman"/>
                <a:cs typeface="Times New Roman"/>
              </a:rPr>
              <a:t>pure</a:t>
            </a:r>
            <a:endParaRPr sz="2200" dirty="0">
              <a:latin typeface="Times New Roman"/>
              <a:cs typeface="Times New Roman"/>
            </a:endParaRPr>
          </a:p>
          <a:p>
            <a:pPr marL="354779" marR="41169">
              <a:lnSpc>
                <a:spcPct val="95825"/>
              </a:lnSpc>
              <a:spcBef>
                <a:spcPts val="63"/>
              </a:spcBef>
            </a:pPr>
            <a:r>
              <a:rPr lang="en-US" sz="2200" dirty="0" smtClean="0">
                <a:solidFill>
                  <a:srgbClr val="D6D6EF"/>
                </a:solidFill>
                <a:latin typeface="Times New Roman"/>
                <a:cs typeface="Times New Roman"/>
              </a:rPr>
              <a:t>e</a:t>
            </a:r>
            <a:r>
              <a:rPr sz="2200" dirty="0" smtClean="0">
                <a:solidFill>
                  <a:srgbClr val="D6D6EF"/>
                </a:solidFill>
                <a:latin typeface="Times New Roman"/>
                <a:cs typeface="Times New Roman"/>
              </a:rPr>
              <a:t>quili</a:t>
            </a:r>
            <a:r>
              <a:rPr sz="2200" spc="-50" dirty="0" smtClean="0">
                <a:solidFill>
                  <a:srgbClr val="D6D6EF"/>
                </a:solidFill>
                <a:latin typeface="Times New Roman"/>
                <a:cs typeface="Times New Roman"/>
              </a:rPr>
              <a:t>b</a:t>
            </a:r>
            <a:r>
              <a:rPr sz="2200" dirty="0" smtClean="0">
                <a:solidFill>
                  <a:srgbClr val="D6D6EF"/>
                </a:solidFill>
                <a:latin typeface="Times New Roman"/>
                <a:cs typeface="Times New Roman"/>
              </a:rPr>
              <a:t>ria</a:t>
            </a:r>
            <a:r>
              <a:rPr sz="2200" dirty="0">
                <a:solidFill>
                  <a:srgbClr val="D6D6EF"/>
                </a:solidFill>
                <a:latin typeface="Times New Roman"/>
                <a:cs typeface="Times New Roman"/>
              </a:rPr>
              <a:t>)</a:t>
            </a:r>
            <a:endParaRPr sz="2200" dirty="0">
              <a:latin typeface="Times New Roman"/>
              <a:cs typeface="Times New Roman"/>
            </a:endParaRPr>
          </a:p>
        </p:txBody>
      </p:sp>
      <p:sp>
        <p:nvSpPr>
          <p:cNvPr id="7" name="object 7"/>
          <p:cNvSpPr txBox="1"/>
          <p:nvPr/>
        </p:nvSpPr>
        <p:spPr>
          <a:xfrm>
            <a:off x="1024732" y="4647308"/>
            <a:ext cx="6977677" cy="664649"/>
          </a:xfrm>
          <a:prstGeom prst="rect">
            <a:avLst/>
          </a:prstGeom>
        </p:spPr>
        <p:txBody>
          <a:bodyPr wrap="square" lIns="0" tIns="0" rIns="0" bIns="0" rtlCol="0">
            <a:noAutofit/>
          </a:bodyPr>
          <a:lstStyle/>
          <a:p>
            <a:pPr marL="25160">
              <a:lnSpc>
                <a:spcPts val="2298"/>
              </a:lnSpc>
              <a:spcBef>
                <a:spcPts val="113"/>
              </a:spcBef>
            </a:pPr>
            <a:r>
              <a:rPr sz="2200" dirty="0">
                <a:solidFill>
                  <a:srgbClr val="D6D6EF"/>
                </a:solidFill>
                <a:latin typeface="Times New Roman"/>
                <a:cs typeface="Times New Roman"/>
              </a:rPr>
              <a:t>Computational</a:t>
            </a:r>
            <a:r>
              <a:rPr sz="2200" spc="44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2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multi-</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182" dirty="0">
                <a:solidFill>
                  <a:srgbClr val="D6D6EF"/>
                </a:solidFill>
                <a:latin typeface="Times New Roman"/>
                <a:cs typeface="Times New Roman"/>
              </a:rPr>
              <a:t> </a:t>
            </a:r>
            <a:r>
              <a:rPr sz="2200" dirty="0">
                <a:solidFill>
                  <a:srgbClr val="D6D6EF"/>
                </a:solidFill>
                <a:latin typeface="Times New Roman"/>
                <a:cs typeface="Times New Roman"/>
              </a:rPr>
              <a:t>auctions</a:t>
            </a:r>
            <a:r>
              <a:rPr sz="2200" spc="323" dirty="0">
                <a:solidFill>
                  <a:srgbClr val="D6D6EF"/>
                </a:solidFill>
                <a:latin typeface="Times New Roman"/>
                <a:cs typeface="Times New Roman"/>
              </a:rPr>
              <a:t> </a:t>
            </a:r>
            <a:r>
              <a:rPr sz="2200" dirty="0">
                <a:solidFill>
                  <a:srgbClr val="D6D6EF"/>
                </a:solidFill>
                <a:latin typeface="Times New Roman"/>
                <a:cs typeface="Times New Roman"/>
              </a:rPr>
              <a:t>(</a:t>
            </a:r>
            <a:r>
              <a:rPr sz="2200" spc="-57" dirty="0" smtClean="0">
                <a:solidFill>
                  <a:srgbClr val="D6D6EF"/>
                </a:solidFill>
                <a:latin typeface="Times New Roman"/>
                <a:cs typeface="Times New Roman"/>
              </a:rPr>
              <a:t>V</a:t>
            </a:r>
            <a:r>
              <a:rPr sz="2200" dirty="0" smtClean="0">
                <a:solidFill>
                  <a:srgbClr val="D6D6EF"/>
                </a:solidFill>
                <a:latin typeface="Times New Roman"/>
                <a:cs typeface="Times New Roman"/>
              </a:rPr>
              <a:t>CG-li</a:t>
            </a:r>
            <a:r>
              <a:rPr sz="2200" spc="-50" dirty="0" smtClean="0">
                <a:solidFill>
                  <a:srgbClr val="D6D6EF"/>
                </a:solidFill>
                <a:latin typeface="Times New Roman"/>
                <a:cs typeface="Times New Roman"/>
              </a:rPr>
              <a:t>k</a:t>
            </a:r>
            <a:r>
              <a:rPr sz="2200" dirty="0" smtClean="0">
                <a:solidFill>
                  <a:srgbClr val="D6D6EF"/>
                </a:solidFill>
                <a:latin typeface="Times New Roman"/>
                <a:cs typeface="Times New Roman"/>
              </a:rPr>
              <a:t>e</a:t>
            </a:r>
            <a:r>
              <a:rPr lang="en-US" sz="2200" dirty="0">
                <a:latin typeface="Times New Roman"/>
                <a:cs typeface="Times New Roman"/>
              </a:rPr>
              <a:t> </a:t>
            </a:r>
            <a:r>
              <a:rPr sz="2200" dirty="0" smtClean="0">
                <a:solidFill>
                  <a:srgbClr val="D6D6EF"/>
                </a:solidFill>
                <a:latin typeface="Times New Roman"/>
                <a:cs typeface="Times New Roman"/>
              </a:rPr>
              <a:t>Nash</a:t>
            </a:r>
            <a:r>
              <a:rPr sz="2200" spc="176" dirty="0" smtClean="0">
                <a:solidFill>
                  <a:srgbClr val="D6D6EF"/>
                </a:solidFill>
                <a:latin typeface="Times New Roman"/>
                <a:cs typeface="Times New Roman"/>
              </a:rPr>
              <a:t> </a:t>
            </a:r>
            <a:r>
              <a:rPr sz="2200" dirty="0">
                <a:solidFill>
                  <a:srgbClr val="D6D6EF"/>
                </a:solidFill>
                <a:latin typeface="Times New Roman"/>
                <a:cs typeface="Times New Roman"/>
              </a:rPr>
              <a:t>equili</a:t>
            </a:r>
            <a:r>
              <a:rPr sz="2200" spc="-50" dirty="0">
                <a:solidFill>
                  <a:srgbClr val="D6D6EF"/>
                </a:solidFill>
                <a:latin typeface="Times New Roman"/>
                <a:cs typeface="Times New Roman"/>
              </a:rPr>
              <a:t>b</a:t>
            </a:r>
            <a:r>
              <a:rPr sz="2200" dirty="0">
                <a:solidFill>
                  <a:srgbClr val="D6D6EF"/>
                </a:solidFill>
                <a:latin typeface="Times New Roman"/>
                <a:cs typeface="Times New Roman"/>
              </a:rPr>
              <a:t>ria)</a:t>
            </a:r>
            <a:endParaRPr sz="2200" dirty="0">
              <a:latin typeface="Times New Roman"/>
              <a:cs typeface="Times New Roman"/>
            </a:endParaRPr>
          </a:p>
        </p:txBody>
      </p:sp>
      <p:sp>
        <p:nvSpPr>
          <p:cNvPr id="6" name="object 6"/>
          <p:cNvSpPr txBox="1"/>
          <p:nvPr/>
        </p:nvSpPr>
        <p:spPr>
          <a:xfrm>
            <a:off x="694717" y="4686082"/>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FAFAFD"/>
                </a:solidFill>
                <a:latin typeface="Times New Roman"/>
                <a:cs typeface="Times New Roman"/>
              </a:rPr>
              <a:t>4</a:t>
            </a:r>
            <a:endParaRPr sz="1600">
              <a:latin typeface="Times New Roman"/>
              <a:cs typeface="Times New Roman"/>
            </a:endParaRPr>
          </a:p>
        </p:txBody>
      </p:sp>
      <p:sp>
        <p:nvSpPr>
          <p:cNvPr id="72"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Outline of the presentation on this paper</a:t>
            </a:r>
            <a:endParaRPr lang="en-US" dirty="0"/>
          </a:p>
        </p:txBody>
      </p:sp>
    </p:spTree>
    <p:extLst>
      <p:ext uri="{BB962C8B-B14F-4D97-AF65-F5344CB8AC3E}">
        <p14:creationId xmlns:p14="http://schemas.microsoft.com/office/powerpoint/2010/main" val="176447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1" name="object 61"/>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2" name="object 62"/>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3" name="object 63"/>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64" name="object 64"/>
          <p:cNvSpPr/>
          <p:nvPr/>
        </p:nvSpPr>
        <p:spPr>
          <a:xfrm>
            <a:off x="0" y="0"/>
            <a:ext cx="9139843" cy="6836044"/>
          </a:xfrm>
          <a:prstGeom prst="rect">
            <a:avLst/>
          </a:prstGeom>
          <a:blipFill>
            <a:blip r:embed="rId6" cstate="print"/>
            <a:stretch>
              <a:fillRect/>
            </a:stretch>
          </a:blipFill>
        </p:spPr>
        <p:txBody>
          <a:bodyPr wrap="square" lIns="0" tIns="0" rIns="0" bIns="0" rtlCol="0">
            <a:noAutofit/>
          </a:bodyPr>
          <a:lstStyle/>
          <a:p>
            <a:endParaRPr/>
          </a:p>
        </p:txBody>
      </p:sp>
      <p:sp>
        <p:nvSpPr>
          <p:cNvPr id="7" name="object 7"/>
          <p:cNvSpPr txBox="1"/>
          <p:nvPr/>
        </p:nvSpPr>
        <p:spPr>
          <a:xfrm>
            <a:off x="924035" y="681059"/>
            <a:ext cx="7858894" cy="410629"/>
          </a:xfrm>
          <a:prstGeom prst="rect">
            <a:avLst/>
          </a:prstGeom>
        </p:spPr>
        <p:txBody>
          <a:bodyPr wrap="square" lIns="0" tIns="0" rIns="0" bIns="0" rtlCol="0">
            <a:noAutofit/>
          </a:bodyPr>
          <a:lstStyle/>
          <a:p>
            <a:pPr marL="25160" algn="ctr">
              <a:lnSpc>
                <a:spcPts val="2932"/>
              </a:lnSpc>
              <a:spcBef>
                <a:spcPts val="147"/>
              </a:spcBef>
            </a:pPr>
            <a:r>
              <a:rPr sz="4000" dirty="0">
                <a:latin typeface="Times New Roman"/>
                <a:cs typeface="Times New Roman"/>
              </a:rPr>
              <a:t>Revenue-optimal</a:t>
            </a:r>
            <a:r>
              <a:rPr sz="4000" spc="248" dirty="0">
                <a:latin typeface="Times New Roman"/>
                <a:cs typeface="Times New Roman"/>
              </a:rPr>
              <a:t> </a:t>
            </a:r>
            <a:r>
              <a:rPr sz="4000" spc="77" dirty="0">
                <a:latin typeface="Times New Roman"/>
                <a:cs typeface="Times New Roman"/>
              </a:rPr>
              <a:t>p</a:t>
            </a:r>
            <a:r>
              <a:rPr sz="4000" dirty="0">
                <a:latin typeface="Times New Roman"/>
                <a:cs typeface="Times New Roman"/>
              </a:rPr>
              <a:t>osition</a:t>
            </a:r>
            <a:r>
              <a:rPr sz="4000" spc="263" dirty="0">
                <a:latin typeface="Times New Roman"/>
                <a:cs typeface="Times New Roman"/>
              </a:rPr>
              <a:t> </a:t>
            </a:r>
            <a:r>
              <a:rPr sz="4000" dirty="0">
                <a:latin typeface="Times New Roman"/>
                <a:cs typeface="Times New Roman"/>
              </a:rPr>
              <a:t>auctions</a:t>
            </a:r>
          </a:p>
        </p:txBody>
      </p:sp>
      <p:sp>
        <p:nvSpPr>
          <p:cNvPr id="6" name="object 6"/>
          <p:cNvSpPr txBox="1"/>
          <p:nvPr/>
        </p:nvSpPr>
        <p:spPr>
          <a:xfrm>
            <a:off x="1219200" y="1740725"/>
            <a:ext cx="7230024" cy="3912264"/>
          </a:xfrm>
          <a:prstGeom prst="rect">
            <a:avLst/>
          </a:prstGeom>
        </p:spPr>
        <p:txBody>
          <a:bodyPr wrap="square" lIns="0" tIns="0" rIns="0" bIns="0" rtlCol="0">
            <a:noAutofit/>
          </a:bodyPr>
          <a:lstStyle/>
          <a:p>
            <a:pPr marL="25160" marR="18236">
              <a:lnSpc>
                <a:spcPts val="2298"/>
              </a:lnSpc>
              <a:spcBef>
                <a:spcPts val="113"/>
              </a:spcBef>
            </a:pPr>
            <a:r>
              <a:rPr sz="2200" dirty="0">
                <a:latin typeface="Times New Roman"/>
                <a:cs typeface="Times New Roman"/>
              </a:rPr>
              <a:t>There’s</a:t>
            </a:r>
            <a:r>
              <a:rPr sz="2200" spc="186" dirty="0">
                <a:latin typeface="Times New Roman"/>
                <a:cs typeface="Times New Roman"/>
              </a:rPr>
              <a:t> </a:t>
            </a:r>
            <a:r>
              <a:rPr sz="2200" dirty="0">
                <a:latin typeface="Times New Roman"/>
                <a:cs typeface="Times New Roman"/>
              </a:rPr>
              <a:t>already</a:t>
            </a:r>
            <a:r>
              <a:rPr sz="2200" spc="123" dirty="0">
                <a:latin typeface="Times New Roman"/>
                <a:cs typeface="Times New Roman"/>
              </a:rPr>
              <a:t> </a:t>
            </a:r>
            <a:r>
              <a:rPr sz="2200" dirty="0">
                <a:latin typeface="Times New Roman"/>
                <a:cs typeface="Times New Roman"/>
              </a:rPr>
              <a:t>extensive</a:t>
            </a:r>
            <a:r>
              <a:rPr sz="2200" spc="12" dirty="0">
                <a:latin typeface="Times New Roman"/>
                <a:cs typeface="Times New Roman"/>
              </a:rPr>
              <a:t> </a:t>
            </a:r>
            <a:r>
              <a:rPr sz="2200" dirty="0">
                <a:latin typeface="Times New Roman"/>
                <a:cs typeface="Times New Roman"/>
              </a:rPr>
              <a:t>rese</a:t>
            </a:r>
            <a:r>
              <a:rPr sz="2200" spc="-57" dirty="0">
                <a:latin typeface="Times New Roman"/>
                <a:cs typeface="Times New Roman"/>
              </a:rPr>
              <a:t>a</a:t>
            </a:r>
            <a:r>
              <a:rPr sz="2200" dirty="0">
                <a:latin typeface="Times New Roman"/>
                <a:cs typeface="Times New Roman"/>
              </a:rPr>
              <a:t>rch</a:t>
            </a:r>
            <a:r>
              <a:rPr sz="2200" spc="250" dirty="0">
                <a:latin typeface="Times New Roman"/>
                <a:cs typeface="Times New Roman"/>
              </a:rPr>
              <a:t> </a:t>
            </a:r>
            <a:r>
              <a:rPr sz="2200" dirty="0">
                <a:latin typeface="Times New Roman"/>
                <a:cs typeface="Times New Roman"/>
              </a:rPr>
              <a:t>on</a:t>
            </a:r>
            <a:r>
              <a:rPr sz="2200" spc="176" dirty="0">
                <a:latin typeface="Times New Roman"/>
                <a:cs typeface="Times New Roman"/>
              </a:rPr>
              <a:t> </a:t>
            </a:r>
            <a:r>
              <a:rPr sz="2200" dirty="0">
                <a:latin typeface="Times New Roman"/>
                <a:cs typeface="Times New Roman"/>
              </a:rPr>
              <a:t>revenue-maxmizing</a:t>
            </a:r>
          </a:p>
          <a:p>
            <a:pPr marL="25160" marR="18236">
              <a:lnSpc>
                <a:spcPct val="95825"/>
              </a:lnSpc>
              <a:spcBef>
                <a:spcPts val="63"/>
              </a:spcBef>
            </a:pPr>
            <a:r>
              <a:rPr sz="2200" dirty="0">
                <a:latin typeface="Times New Roman"/>
                <a:cs typeface="Times New Roman"/>
              </a:rPr>
              <a:t>single-g</a:t>
            </a:r>
            <a:r>
              <a:rPr sz="2200" spc="67" dirty="0">
                <a:latin typeface="Times New Roman"/>
                <a:cs typeface="Times New Roman"/>
              </a:rPr>
              <a:t>o</a:t>
            </a:r>
            <a:r>
              <a:rPr sz="2200" spc="57" dirty="0">
                <a:latin typeface="Times New Roman"/>
                <a:cs typeface="Times New Roman"/>
              </a:rPr>
              <a:t>o</a:t>
            </a:r>
            <a:r>
              <a:rPr sz="2200" dirty="0">
                <a:latin typeface="Times New Roman"/>
                <a:cs typeface="Times New Roman"/>
              </a:rPr>
              <a:t>d</a:t>
            </a:r>
            <a:r>
              <a:rPr sz="2200" spc="-53" dirty="0">
                <a:latin typeface="Times New Roman"/>
                <a:cs typeface="Times New Roman"/>
              </a:rPr>
              <a:t> </a:t>
            </a:r>
            <a:r>
              <a:rPr sz="2200" dirty="0">
                <a:latin typeface="Times New Roman"/>
                <a:cs typeface="Times New Roman"/>
              </a:rPr>
              <a:t>auctions,</a:t>
            </a:r>
            <a:r>
              <a:rPr sz="2200" spc="343" dirty="0">
                <a:latin typeface="Times New Roman"/>
                <a:cs typeface="Times New Roman"/>
              </a:rPr>
              <a:t> </a:t>
            </a:r>
            <a:r>
              <a:rPr sz="2200" dirty="0">
                <a:latin typeface="Times New Roman"/>
                <a:cs typeface="Times New Roman"/>
              </a:rPr>
              <a:t>notably</a:t>
            </a:r>
            <a:r>
              <a:rPr sz="2200" spc="242" dirty="0">
                <a:latin typeface="Times New Roman"/>
                <a:cs typeface="Times New Roman"/>
              </a:rPr>
              <a:t> </a:t>
            </a:r>
            <a:r>
              <a:rPr dirty="0">
                <a:solidFill>
                  <a:srgbClr val="7F7F7F"/>
                </a:solidFill>
                <a:latin typeface="Times New Roman"/>
                <a:cs typeface="Times New Roman"/>
              </a:rPr>
              <a:t>[M</a:t>
            </a:r>
            <a:r>
              <a:rPr spc="-50" dirty="0">
                <a:solidFill>
                  <a:srgbClr val="7F7F7F"/>
                </a:solidFill>
                <a:latin typeface="Times New Roman"/>
                <a:cs typeface="Times New Roman"/>
              </a:rPr>
              <a:t>y</a:t>
            </a:r>
            <a:r>
              <a:rPr dirty="0">
                <a:solidFill>
                  <a:srgbClr val="7F7F7F"/>
                </a:solidFill>
                <a:latin typeface="Times New Roman"/>
                <a:cs typeface="Times New Roman"/>
              </a:rPr>
              <a:t>erson</a:t>
            </a:r>
            <a:r>
              <a:rPr spc="160" dirty="0">
                <a:solidFill>
                  <a:srgbClr val="7F7F7F"/>
                </a:solidFill>
                <a:latin typeface="Times New Roman"/>
                <a:cs typeface="Times New Roman"/>
              </a:rPr>
              <a:t> </a:t>
            </a:r>
            <a:r>
              <a:rPr dirty="0">
                <a:solidFill>
                  <a:srgbClr val="7F7F7F"/>
                </a:solidFill>
                <a:latin typeface="Times New Roman"/>
                <a:cs typeface="Times New Roman"/>
              </a:rPr>
              <a:t>81]</a:t>
            </a:r>
            <a:r>
              <a:rPr sz="2200" dirty="0">
                <a:latin typeface="Times New Roman"/>
                <a:cs typeface="Times New Roman"/>
              </a:rPr>
              <a:t>.</a:t>
            </a:r>
          </a:p>
          <a:p>
            <a:pPr marL="25160" marR="1624530">
              <a:lnSpc>
                <a:spcPts val="2377"/>
              </a:lnSpc>
              <a:spcBef>
                <a:spcPts val="703"/>
              </a:spcBef>
            </a:pPr>
            <a:r>
              <a:rPr sz="2200" dirty="0">
                <a:latin typeface="Times New Roman"/>
                <a:cs typeface="Times New Roman"/>
              </a:rPr>
              <a:t>The</a:t>
            </a:r>
            <a:r>
              <a:rPr sz="2200" spc="313" dirty="0">
                <a:latin typeface="Times New Roman"/>
                <a:cs typeface="Times New Roman"/>
              </a:rPr>
              <a:t> </a:t>
            </a:r>
            <a:r>
              <a:rPr sz="2200" dirty="0">
                <a:latin typeface="Times New Roman"/>
                <a:cs typeface="Times New Roman"/>
              </a:rPr>
              <a:t>auctioneer</a:t>
            </a:r>
            <a:r>
              <a:rPr sz="2200" spc="368" dirty="0">
                <a:latin typeface="Times New Roman"/>
                <a:cs typeface="Times New Roman"/>
              </a:rPr>
              <a:t> </a:t>
            </a:r>
            <a:r>
              <a:rPr sz="2200" dirty="0">
                <a:latin typeface="Times New Roman"/>
                <a:cs typeface="Times New Roman"/>
              </a:rPr>
              <a:t>is</a:t>
            </a:r>
            <a:r>
              <a:rPr sz="2200" spc="61" dirty="0">
                <a:latin typeface="Times New Roman"/>
                <a:cs typeface="Times New Roman"/>
              </a:rPr>
              <a:t> </a:t>
            </a:r>
            <a:r>
              <a:rPr sz="2200" dirty="0">
                <a:latin typeface="Times New Roman"/>
                <a:cs typeface="Times New Roman"/>
              </a:rPr>
              <a:t>selling</a:t>
            </a:r>
            <a:r>
              <a:rPr sz="2200" spc="-101" dirty="0">
                <a:latin typeface="Times New Roman"/>
                <a:cs typeface="Times New Roman"/>
              </a:rPr>
              <a:t> </a:t>
            </a:r>
            <a:r>
              <a:rPr sz="2200" dirty="0">
                <a:latin typeface="Times New Roman"/>
                <a:cs typeface="Times New Roman"/>
              </a:rPr>
              <a:t>im</a:t>
            </a:r>
            <a:r>
              <a:rPr sz="2200" spc="-50" dirty="0">
                <a:latin typeface="Times New Roman"/>
                <a:cs typeface="Times New Roman"/>
              </a:rPr>
              <a:t>p</a:t>
            </a:r>
            <a:r>
              <a:rPr sz="2200" dirty="0">
                <a:latin typeface="Times New Roman"/>
                <a:cs typeface="Times New Roman"/>
              </a:rPr>
              <a:t>ressions.</a:t>
            </a:r>
            <a:r>
              <a:rPr sz="2200" spc="238" dirty="0">
                <a:latin typeface="Times New Roman"/>
                <a:cs typeface="Times New Roman"/>
              </a:rPr>
              <a:t> </a:t>
            </a:r>
            <a:r>
              <a:rPr sz="2200" dirty="0">
                <a:latin typeface="Times New Roman"/>
                <a:cs typeface="Times New Roman"/>
              </a:rPr>
              <a:t>A</a:t>
            </a:r>
            <a:r>
              <a:rPr sz="2200" spc="36" dirty="0">
                <a:latin typeface="Times New Roman"/>
                <a:cs typeface="Times New Roman"/>
              </a:rPr>
              <a:t> </a:t>
            </a:r>
            <a:r>
              <a:rPr sz="2200" dirty="0">
                <a:latin typeface="Times New Roman"/>
                <a:cs typeface="Times New Roman"/>
              </a:rPr>
              <a:t>bidder’s </a:t>
            </a:r>
            <a:r>
              <a:rPr sz="2200" spc="57" dirty="0">
                <a:solidFill>
                  <a:srgbClr val="FF0000"/>
                </a:solidFill>
                <a:latin typeface="Times New Roman"/>
                <a:cs typeface="Times New Roman"/>
              </a:rPr>
              <a:t>p</a:t>
            </a:r>
            <a:r>
              <a:rPr sz="2200" dirty="0">
                <a:solidFill>
                  <a:srgbClr val="FF0000"/>
                </a:solidFill>
                <a:latin typeface="Times New Roman"/>
                <a:cs typeface="Times New Roman"/>
              </a:rPr>
              <a:t>er-im</a:t>
            </a:r>
            <a:r>
              <a:rPr sz="2200" spc="-50" dirty="0">
                <a:solidFill>
                  <a:srgbClr val="FF0000"/>
                </a:solidFill>
                <a:latin typeface="Times New Roman"/>
                <a:cs typeface="Times New Roman"/>
              </a:rPr>
              <a:t>p</a:t>
            </a:r>
            <a:r>
              <a:rPr sz="2200" dirty="0">
                <a:solidFill>
                  <a:srgbClr val="FF0000"/>
                </a:solidFill>
                <a:latin typeface="Times New Roman"/>
                <a:cs typeface="Times New Roman"/>
              </a:rPr>
              <a:t>ression</a:t>
            </a:r>
            <a:r>
              <a:rPr sz="2200" spc="18" dirty="0">
                <a:solidFill>
                  <a:srgbClr val="FF0000"/>
                </a:solidFill>
                <a:latin typeface="Times New Roman"/>
                <a:cs typeface="Times New Roman"/>
              </a:rPr>
              <a:t> </a:t>
            </a:r>
            <a:r>
              <a:rPr sz="2200" dirty="0">
                <a:latin typeface="Times New Roman"/>
                <a:cs typeface="Times New Roman"/>
              </a:rPr>
              <a:t>valuation</a:t>
            </a:r>
            <a:r>
              <a:rPr sz="2200" spc="267" dirty="0">
                <a:latin typeface="Times New Roman"/>
                <a:cs typeface="Times New Roman"/>
              </a:rPr>
              <a:t> </a:t>
            </a:r>
            <a:r>
              <a:rPr sz="2200" dirty="0">
                <a:latin typeface="Times New Roman"/>
                <a:cs typeface="Times New Roman"/>
              </a:rPr>
              <a:t>is</a:t>
            </a:r>
            <a:r>
              <a:rPr sz="2200" spc="61" dirty="0">
                <a:latin typeface="Times New Roman"/>
                <a:cs typeface="Times New Roman"/>
              </a:rPr>
              <a:t> </a:t>
            </a:r>
            <a:r>
              <a:rPr sz="2200" dirty="0">
                <a:latin typeface="Times New Roman"/>
                <a:cs typeface="Times New Roman"/>
              </a:rPr>
              <a:t>q</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v</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a:t>
            </a:r>
            <a:r>
              <a:rPr sz="2200" spc="226" dirty="0">
                <a:latin typeface="Times New Roman"/>
                <a:cs typeface="Times New Roman"/>
              </a:rPr>
              <a:t> </a:t>
            </a:r>
            <a:r>
              <a:rPr sz="2200" dirty="0">
                <a:latin typeface="Times New Roman"/>
                <a:cs typeface="Times New Roman"/>
              </a:rPr>
              <a:t>where:</a:t>
            </a:r>
          </a:p>
          <a:p>
            <a:pPr marL="574099" marR="18236">
              <a:lnSpc>
                <a:spcPts val="2276"/>
              </a:lnSpc>
              <a:spcBef>
                <a:spcPts val="317"/>
              </a:spcBef>
            </a:pPr>
            <a:r>
              <a:rPr sz="2000" dirty="0">
                <a:latin typeface="Times New Roman"/>
                <a:cs typeface="Times New Roman"/>
              </a:rPr>
              <a:t>the</a:t>
            </a:r>
            <a:r>
              <a:rPr sz="2000" spc="337" dirty="0">
                <a:latin typeface="Times New Roman"/>
                <a:cs typeface="Times New Roman"/>
              </a:rPr>
              <a:t> </a:t>
            </a:r>
            <a:r>
              <a:rPr sz="2000" dirty="0">
                <a:latin typeface="Times New Roman"/>
                <a:cs typeface="Times New Roman"/>
              </a:rPr>
              <a:t>auctioneer</a:t>
            </a:r>
            <a:r>
              <a:rPr sz="2000" spc="343" dirty="0">
                <a:latin typeface="Times New Roman"/>
                <a:cs typeface="Times New Roman"/>
              </a:rPr>
              <a:t> </a:t>
            </a:r>
            <a:r>
              <a:rPr sz="2000" dirty="0">
                <a:latin typeface="Times New Roman"/>
                <a:cs typeface="Times New Roman"/>
              </a:rPr>
              <a:t>kn</a:t>
            </a:r>
            <a:r>
              <a:rPr sz="2000" spc="-50" dirty="0">
                <a:latin typeface="Times New Roman"/>
                <a:cs typeface="Times New Roman"/>
              </a:rPr>
              <a:t>o</a:t>
            </a:r>
            <a:r>
              <a:rPr sz="2000" dirty="0">
                <a:latin typeface="Times New Roman"/>
                <a:cs typeface="Times New Roman"/>
              </a:rPr>
              <a:t>ws</a:t>
            </a:r>
            <a:r>
              <a:rPr sz="2000" spc="28" dirty="0">
                <a:latin typeface="Times New Roman"/>
                <a:cs typeface="Times New Roman"/>
              </a:rPr>
              <a:t> </a:t>
            </a:r>
            <a:r>
              <a:rPr sz="2000" dirty="0">
                <a:latin typeface="Times New Roman"/>
                <a:cs typeface="Times New Roman"/>
              </a:rPr>
              <a:t>q</a:t>
            </a:r>
            <a:r>
              <a:rPr sz="2100" baseline="-12423" dirty="0">
                <a:latin typeface="Times New Roman"/>
                <a:cs typeface="Times New Roman"/>
              </a:rPr>
              <a:t>i</a:t>
            </a:r>
            <a:endParaRPr sz="1400" dirty="0">
              <a:latin typeface="Times New Roman"/>
              <a:cs typeface="Times New Roman"/>
            </a:endParaRPr>
          </a:p>
          <a:p>
            <a:pPr marL="574099" marR="18236">
              <a:lnSpc>
                <a:spcPts val="2367"/>
              </a:lnSpc>
              <a:spcBef>
                <a:spcPts val="117"/>
              </a:spcBef>
            </a:pPr>
            <a:r>
              <a:rPr sz="3000" baseline="2898" dirty="0">
                <a:latin typeface="Times New Roman"/>
                <a:cs typeface="Times New Roman"/>
              </a:rPr>
              <a:t>the</a:t>
            </a:r>
            <a:r>
              <a:rPr sz="3000" spc="337" baseline="2898" dirty="0">
                <a:latin typeface="Times New Roman"/>
                <a:cs typeface="Times New Roman"/>
              </a:rPr>
              <a:t> </a:t>
            </a:r>
            <a:r>
              <a:rPr sz="3000" baseline="2898" dirty="0">
                <a:latin typeface="Times New Roman"/>
                <a:cs typeface="Times New Roman"/>
              </a:rPr>
              <a:t>auctioneer</a:t>
            </a:r>
            <a:r>
              <a:rPr sz="3000" spc="343" baseline="2898" dirty="0">
                <a:latin typeface="Times New Roman"/>
                <a:cs typeface="Times New Roman"/>
              </a:rPr>
              <a:t> </a:t>
            </a:r>
            <a:r>
              <a:rPr sz="3000" baseline="2898" dirty="0">
                <a:latin typeface="Times New Roman"/>
                <a:cs typeface="Times New Roman"/>
              </a:rPr>
              <a:t>kn</a:t>
            </a:r>
            <a:r>
              <a:rPr sz="3000" spc="-50" baseline="2898" dirty="0">
                <a:latin typeface="Times New Roman"/>
                <a:cs typeface="Times New Roman"/>
              </a:rPr>
              <a:t>o</a:t>
            </a:r>
            <a:r>
              <a:rPr sz="3000" baseline="2898" dirty="0">
                <a:latin typeface="Times New Roman"/>
                <a:cs typeface="Times New Roman"/>
              </a:rPr>
              <a:t>ws</a:t>
            </a:r>
            <a:r>
              <a:rPr sz="3000" spc="18" baseline="2898" dirty="0">
                <a:latin typeface="Times New Roman"/>
                <a:cs typeface="Times New Roman"/>
              </a:rPr>
              <a:t> </a:t>
            </a:r>
            <a:r>
              <a:rPr sz="3000" baseline="2898" dirty="0">
                <a:latin typeface="Times New Roman"/>
                <a:cs typeface="Times New Roman"/>
              </a:rPr>
              <a:t>the</a:t>
            </a:r>
            <a:r>
              <a:rPr sz="3000" spc="337" baseline="2898" dirty="0">
                <a:latin typeface="Times New Roman"/>
                <a:cs typeface="Times New Roman"/>
              </a:rPr>
              <a:t> </a:t>
            </a:r>
            <a:r>
              <a:rPr sz="3000" baseline="2898" dirty="0">
                <a:latin typeface="Times New Roman"/>
                <a:cs typeface="Times New Roman"/>
              </a:rPr>
              <a:t>distribution</a:t>
            </a:r>
            <a:r>
              <a:rPr sz="3000" spc="361" baseline="2898" dirty="0">
                <a:latin typeface="Times New Roman"/>
                <a:cs typeface="Times New Roman"/>
              </a:rPr>
              <a:t> </a:t>
            </a:r>
            <a:r>
              <a:rPr sz="3000" baseline="2898" dirty="0">
                <a:latin typeface="Times New Roman"/>
                <a:cs typeface="Times New Roman"/>
              </a:rPr>
              <a:t>from</a:t>
            </a:r>
            <a:r>
              <a:rPr sz="3000" spc="129" baseline="2898" dirty="0">
                <a:latin typeface="Times New Roman"/>
                <a:cs typeface="Times New Roman"/>
              </a:rPr>
              <a:t> </a:t>
            </a:r>
            <a:r>
              <a:rPr sz="3000" baseline="2898" dirty="0">
                <a:latin typeface="Times New Roman"/>
                <a:cs typeface="Times New Roman"/>
              </a:rPr>
              <a:t>which</a:t>
            </a:r>
            <a:r>
              <a:rPr sz="3000" spc="22" baseline="2898" dirty="0">
                <a:latin typeface="Times New Roman"/>
                <a:cs typeface="Times New Roman"/>
              </a:rPr>
              <a:t> </a:t>
            </a:r>
            <a:r>
              <a:rPr sz="3000" baseline="2898" dirty="0">
                <a:latin typeface="Times New Roman"/>
                <a:cs typeface="Times New Roman"/>
              </a:rPr>
              <a:t>v</a:t>
            </a:r>
            <a:r>
              <a:rPr sz="2100" baseline="-8282" dirty="0">
                <a:latin typeface="Times New Roman"/>
                <a:cs typeface="Times New Roman"/>
              </a:rPr>
              <a:t>i </a:t>
            </a:r>
            <a:r>
              <a:rPr sz="2100" spc="57" baseline="-8282" dirty="0">
                <a:latin typeface="Times New Roman"/>
                <a:cs typeface="Times New Roman"/>
              </a:rPr>
              <a:t> </a:t>
            </a:r>
            <a:r>
              <a:rPr sz="3000" baseline="2898" dirty="0">
                <a:latin typeface="Times New Roman"/>
                <a:cs typeface="Times New Roman"/>
              </a:rPr>
              <a:t>comes</a:t>
            </a:r>
            <a:endParaRPr sz="2000" dirty="0">
              <a:latin typeface="Times New Roman"/>
              <a:cs typeface="Times New Roman"/>
            </a:endParaRPr>
          </a:p>
          <a:p>
            <a:pPr marL="25160" marR="154126">
              <a:lnSpc>
                <a:spcPts val="2377"/>
              </a:lnSpc>
              <a:spcBef>
                <a:spcPts val="456"/>
              </a:spcBef>
            </a:pPr>
            <a:r>
              <a:rPr sz="2200" dirty="0">
                <a:latin typeface="Times New Roman"/>
                <a:cs typeface="Times New Roman"/>
              </a:rPr>
              <a:t>Thus,</a:t>
            </a:r>
            <a:r>
              <a:rPr sz="2200" spc="372" dirty="0">
                <a:latin typeface="Times New Roman"/>
                <a:cs typeface="Times New Roman"/>
              </a:rPr>
              <a:t> </a:t>
            </a:r>
            <a:r>
              <a:rPr sz="2200" dirty="0">
                <a:latin typeface="Times New Roman"/>
                <a:cs typeface="Times New Roman"/>
              </a:rPr>
              <a:t>even</a:t>
            </a:r>
            <a:r>
              <a:rPr sz="2200" spc="95" dirty="0">
                <a:latin typeface="Times New Roman"/>
                <a:cs typeface="Times New Roman"/>
              </a:rPr>
              <a:t> </a:t>
            </a:r>
            <a:r>
              <a:rPr sz="2200" dirty="0">
                <a:latin typeface="Times New Roman"/>
                <a:cs typeface="Times New Roman"/>
              </a:rPr>
              <a:t>if</a:t>
            </a:r>
            <a:r>
              <a:rPr sz="2200" spc="18" dirty="0">
                <a:latin typeface="Times New Roman"/>
                <a:cs typeface="Times New Roman"/>
              </a:rPr>
              <a:t> </a:t>
            </a:r>
            <a:r>
              <a:rPr sz="2200" spc="57" dirty="0">
                <a:latin typeface="Times New Roman"/>
                <a:cs typeface="Times New Roman"/>
              </a:rPr>
              <a:t>p</a:t>
            </a:r>
            <a:r>
              <a:rPr sz="2200" dirty="0">
                <a:latin typeface="Times New Roman"/>
                <a:cs typeface="Times New Roman"/>
              </a:rPr>
              <a:t>er-click</a:t>
            </a:r>
            <a:r>
              <a:rPr sz="2200" spc="-55" dirty="0">
                <a:latin typeface="Times New Roman"/>
                <a:cs typeface="Times New Roman"/>
              </a:rPr>
              <a:t> </a:t>
            </a:r>
            <a:r>
              <a:rPr sz="2200" dirty="0">
                <a:latin typeface="Times New Roman"/>
                <a:cs typeface="Times New Roman"/>
              </a:rPr>
              <a:t>valuations</a:t>
            </a:r>
            <a:r>
              <a:rPr sz="2200" spc="186" dirty="0">
                <a:latin typeface="Times New Roman"/>
                <a:cs typeface="Times New Roman"/>
              </a:rPr>
              <a:t> </a:t>
            </a:r>
            <a:r>
              <a:rPr sz="2200" spc="-57" dirty="0">
                <a:latin typeface="Times New Roman"/>
                <a:cs typeface="Times New Roman"/>
              </a:rPr>
              <a:t>a</a:t>
            </a:r>
            <a:r>
              <a:rPr sz="2200" dirty="0">
                <a:latin typeface="Times New Roman"/>
                <a:cs typeface="Times New Roman"/>
              </a:rPr>
              <a:t>re</a:t>
            </a:r>
            <a:r>
              <a:rPr sz="2200" spc="246" dirty="0">
                <a:latin typeface="Times New Roman"/>
                <a:cs typeface="Times New Roman"/>
              </a:rPr>
              <a:t> </a:t>
            </a:r>
            <a:r>
              <a:rPr sz="2200" dirty="0">
                <a:latin typeface="Times New Roman"/>
                <a:cs typeface="Times New Roman"/>
              </a:rPr>
              <a:t>i.i.d.,</a:t>
            </a:r>
            <a:r>
              <a:rPr sz="2200" spc="232" dirty="0">
                <a:latin typeface="Times New Roman"/>
                <a:cs typeface="Times New Roman"/>
              </a:rPr>
              <a:t> </a:t>
            </a:r>
            <a:r>
              <a:rPr sz="2200" dirty="0">
                <a:latin typeface="Times New Roman"/>
                <a:cs typeface="Times New Roman"/>
              </a:rPr>
              <a:t>each</a:t>
            </a:r>
            <a:r>
              <a:rPr sz="2200" spc="258" dirty="0">
                <a:latin typeface="Times New Roman"/>
                <a:cs typeface="Times New Roman"/>
              </a:rPr>
              <a:t> </a:t>
            </a:r>
            <a:r>
              <a:rPr sz="2200" dirty="0">
                <a:latin typeface="Times New Roman"/>
                <a:cs typeface="Times New Roman"/>
              </a:rPr>
              <a:t>bidder</a:t>
            </a:r>
            <a:r>
              <a:rPr sz="2200" spc="131" dirty="0">
                <a:latin typeface="Times New Roman"/>
                <a:cs typeface="Times New Roman"/>
              </a:rPr>
              <a:t> </a:t>
            </a:r>
            <a:r>
              <a:rPr sz="2200" dirty="0">
                <a:latin typeface="Times New Roman"/>
                <a:cs typeface="Times New Roman"/>
              </a:rPr>
              <a:t>has</a:t>
            </a:r>
            <a:r>
              <a:rPr sz="2200" spc="236" dirty="0">
                <a:latin typeface="Times New Roman"/>
                <a:cs typeface="Times New Roman"/>
              </a:rPr>
              <a:t> </a:t>
            </a:r>
            <a:r>
              <a:rPr sz="2200" dirty="0">
                <a:latin typeface="Times New Roman"/>
                <a:cs typeface="Times New Roman"/>
              </a:rPr>
              <a:t>a different</a:t>
            </a:r>
            <a:r>
              <a:rPr sz="2200" spc="113" dirty="0">
                <a:latin typeface="Times New Roman"/>
                <a:cs typeface="Times New Roman"/>
              </a:rPr>
              <a:t> </a:t>
            </a:r>
            <a:r>
              <a:rPr sz="2200" spc="57" dirty="0">
                <a:latin typeface="Times New Roman"/>
                <a:cs typeface="Times New Roman"/>
              </a:rPr>
              <a:t>p</a:t>
            </a:r>
            <a:r>
              <a:rPr sz="2200" dirty="0">
                <a:latin typeface="Times New Roman"/>
                <a:cs typeface="Times New Roman"/>
              </a:rPr>
              <a:t>er-im</a:t>
            </a:r>
            <a:r>
              <a:rPr sz="2200" spc="-50" dirty="0">
                <a:latin typeface="Times New Roman"/>
                <a:cs typeface="Times New Roman"/>
              </a:rPr>
              <a:t>p</a:t>
            </a:r>
            <a:r>
              <a:rPr sz="2200" dirty="0">
                <a:latin typeface="Times New Roman"/>
                <a:cs typeface="Times New Roman"/>
              </a:rPr>
              <a:t>ression</a:t>
            </a:r>
            <a:r>
              <a:rPr sz="2200" spc="28" dirty="0">
                <a:latin typeface="Times New Roman"/>
                <a:cs typeface="Times New Roman"/>
              </a:rPr>
              <a:t> </a:t>
            </a:r>
            <a:r>
              <a:rPr sz="2200" dirty="0">
                <a:latin typeface="Times New Roman"/>
                <a:cs typeface="Times New Roman"/>
              </a:rPr>
              <a:t>valuation</a:t>
            </a:r>
            <a:r>
              <a:rPr sz="2200" spc="267" dirty="0">
                <a:latin typeface="Times New Roman"/>
                <a:cs typeface="Times New Roman"/>
              </a:rPr>
              <a:t> </a:t>
            </a:r>
            <a:r>
              <a:rPr sz="2200" dirty="0">
                <a:latin typeface="Times New Roman"/>
                <a:cs typeface="Times New Roman"/>
              </a:rPr>
              <a:t>distribution,</a:t>
            </a:r>
            <a:r>
              <a:rPr sz="2200" spc="398" dirty="0">
                <a:latin typeface="Times New Roman"/>
                <a:cs typeface="Times New Roman"/>
              </a:rPr>
              <a:t> </a:t>
            </a:r>
            <a:r>
              <a:rPr sz="2200" dirty="0">
                <a:solidFill>
                  <a:srgbClr val="FF0000"/>
                </a:solidFill>
                <a:latin typeface="Times New Roman"/>
                <a:cs typeface="Times New Roman"/>
              </a:rPr>
              <a:t>and</a:t>
            </a:r>
            <a:r>
              <a:rPr sz="2200" spc="271" dirty="0">
                <a:solidFill>
                  <a:srgbClr val="FF0000"/>
                </a:solidFill>
                <a:latin typeface="Times New Roman"/>
                <a:cs typeface="Times New Roman"/>
              </a:rPr>
              <a:t> </a:t>
            </a:r>
            <a:r>
              <a:rPr sz="2200" dirty="0">
                <a:solidFill>
                  <a:srgbClr val="FF0000"/>
                </a:solidFill>
                <a:latin typeface="Times New Roman"/>
                <a:cs typeface="Times New Roman"/>
              </a:rPr>
              <a:t>the</a:t>
            </a:r>
            <a:r>
              <a:rPr sz="2200" spc="363" dirty="0">
                <a:solidFill>
                  <a:srgbClr val="FF0000"/>
                </a:solidFill>
                <a:latin typeface="Times New Roman"/>
                <a:cs typeface="Times New Roman"/>
              </a:rPr>
              <a:t> </a:t>
            </a:r>
            <a:r>
              <a:rPr sz="2200" dirty="0">
                <a:solidFill>
                  <a:srgbClr val="FF0000"/>
                </a:solidFill>
                <a:latin typeface="Times New Roman"/>
                <a:cs typeface="Times New Roman"/>
              </a:rPr>
              <a:t>seller kn</a:t>
            </a:r>
            <a:r>
              <a:rPr sz="2200" spc="-57" dirty="0">
                <a:solidFill>
                  <a:srgbClr val="FF0000"/>
                </a:solidFill>
                <a:latin typeface="Times New Roman"/>
                <a:cs typeface="Times New Roman"/>
              </a:rPr>
              <a:t>o</a:t>
            </a:r>
            <a:r>
              <a:rPr sz="2200" dirty="0">
                <a:solidFill>
                  <a:srgbClr val="FF0000"/>
                </a:solidFill>
                <a:latin typeface="Times New Roman"/>
                <a:cs typeface="Times New Roman"/>
              </a:rPr>
              <a:t>ws</a:t>
            </a:r>
            <a:r>
              <a:rPr sz="2200" spc="24" dirty="0">
                <a:solidFill>
                  <a:srgbClr val="FF0000"/>
                </a:solidFill>
                <a:latin typeface="Times New Roman"/>
                <a:cs typeface="Times New Roman"/>
              </a:rPr>
              <a:t> </a:t>
            </a:r>
            <a:r>
              <a:rPr sz="2200" dirty="0" smtClean="0">
                <a:solidFill>
                  <a:srgbClr val="FF0000"/>
                </a:solidFill>
                <a:latin typeface="Times New Roman"/>
                <a:cs typeface="Times New Roman"/>
              </a:rPr>
              <a:t>a</a:t>
            </a:r>
            <a:r>
              <a:rPr lang="en-US" sz="2200" spc="57" dirty="0">
                <a:solidFill>
                  <a:srgbClr val="FF0000"/>
                </a:solidFill>
                <a:latin typeface="Times New Roman"/>
                <a:cs typeface="Times New Roman"/>
              </a:rPr>
              <a:t>b</a:t>
            </a:r>
            <a:r>
              <a:rPr sz="2200" dirty="0" smtClean="0">
                <a:solidFill>
                  <a:srgbClr val="FF0000"/>
                </a:solidFill>
                <a:latin typeface="Times New Roman"/>
                <a:cs typeface="Times New Roman"/>
              </a:rPr>
              <a:t>out</a:t>
            </a:r>
            <a:r>
              <a:rPr sz="2200" spc="426" dirty="0" smtClean="0">
                <a:solidFill>
                  <a:srgbClr val="FF0000"/>
                </a:solidFill>
                <a:latin typeface="Times New Roman"/>
                <a:cs typeface="Times New Roman"/>
              </a:rPr>
              <a:t> </a:t>
            </a:r>
            <a:r>
              <a:rPr sz="2200" dirty="0">
                <a:solidFill>
                  <a:srgbClr val="FF0000"/>
                </a:solidFill>
                <a:latin typeface="Times New Roman"/>
                <a:cs typeface="Times New Roman"/>
              </a:rPr>
              <a:t>those</a:t>
            </a:r>
            <a:r>
              <a:rPr sz="2200" spc="315" dirty="0">
                <a:solidFill>
                  <a:srgbClr val="FF0000"/>
                </a:solidFill>
                <a:latin typeface="Times New Roman"/>
                <a:cs typeface="Times New Roman"/>
              </a:rPr>
              <a:t> </a:t>
            </a:r>
            <a:r>
              <a:rPr sz="2200" dirty="0" smtClean="0">
                <a:solidFill>
                  <a:srgbClr val="FF0000"/>
                </a:solidFill>
                <a:latin typeface="Times New Roman"/>
                <a:cs typeface="Times New Roman"/>
              </a:rPr>
              <a:t>difference</a:t>
            </a:r>
            <a:r>
              <a:rPr sz="2200" spc="8" dirty="0" smtClean="0">
                <a:solidFill>
                  <a:srgbClr val="FF0000"/>
                </a:solidFill>
                <a:latin typeface="Times New Roman"/>
                <a:cs typeface="Times New Roman"/>
              </a:rPr>
              <a:t>s</a:t>
            </a:r>
            <a:r>
              <a:rPr sz="2200" dirty="0" smtClean="0">
                <a:latin typeface="Times New Roman"/>
                <a:cs typeface="Times New Roman"/>
              </a:rPr>
              <a:t>.</a:t>
            </a:r>
            <a:endParaRPr lang="en-US" sz="2200" dirty="0">
              <a:latin typeface="Times New Roman"/>
              <a:cs typeface="Times New Roman"/>
            </a:endParaRPr>
          </a:p>
          <a:p>
            <a:pPr marL="368060" marR="154126" indent="-342900">
              <a:lnSpc>
                <a:spcPts val="2377"/>
              </a:lnSpc>
              <a:spcBef>
                <a:spcPts val="456"/>
              </a:spcBef>
              <a:buFont typeface="Arial" pitchFamily="34" charset="0"/>
              <a:buChar char="•"/>
            </a:pPr>
            <a:r>
              <a:rPr sz="2000" dirty="0" smtClean="0">
                <a:latin typeface="Times New Roman"/>
                <a:cs typeface="Times New Roman"/>
              </a:rPr>
              <a:t>Strategicall</a:t>
            </a:r>
            <a:r>
              <a:rPr sz="2000" spc="-149" dirty="0" smtClean="0">
                <a:latin typeface="Times New Roman"/>
                <a:cs typeface="Times New Roman"/>
              </a:rPr>
              <a:t>y</a:t>
            </a:r>
            <a:r>
              <a:rPr sz="2000" dirty="0">
                <a:latin typeface="Times New Roman"/>
                <a:cs typeface="Times New Roman"/>
              </a:rPr>
              <a:t>,</a:t>
            </a:r>
            <a:r>
              <a:rPr sz="2000" spc="297" dirty="0">
                <a:latin typeface="Times New Roman"/>
                <a:cs typeface="Times New Roman"/>
              </a:rPr>
              <a:t> </a:t>
            </a:r>
            <a:r>
              <a:rPr sz="2000" dirty="0">
                <a:latin typeface="Times New Roman"/>
                <a:cs typeface="Times New Roman"/>
              </a:rPr>
              <a:t>it</a:t>
            </a:r>
            <a:r>
              <a:rPr sz="2000" spc="214" dirty="0">
                <a:latin typeface="Times New Roman"/>
                <a:cs typeface="Times New Roman"/>
              </a:rPr>
              <a:t> </a:t>
            </a:r>
            <a:r>
              <a:rPr sz="2000" dirty="0">
                <a:latin typeface="Times New Roman"/>
                <a:cs typeface="Times New Roman"/>
              </a:rPr>
              <a:t>d</a:t>
            </a:r>
            <a:r>
              <a:rPr sz="2000" spc="57" dirty="0">
                <a:latin typeface="Times New Roman"/>
                <a:cs typeface="Times New Roman"/>
              </a:rPr>
              <a:t>o</a:t>
            </a:r>
            <a:r>
              <a:rPr sz="2000" dirty="0">
                <a:latin typeface="Times New Roman"/>
                <a:cs typeface="Times New Roman"/>
              </a:rPr>
              <a:t>esn’t</a:t>
            </a:r>
            <a:r>
              <a:rPr sz="2000" spc="196" dirty="0">
                <a:latin typeface="Times New Roman"/>
                <a:cs typeface="Times New Roman"/>
              </a:rPr>
              <a:t> </a:t>
            </a:r>
            <a:r>
              <a:rPr sz="2000" dirty="0">
                <a:latin typeface="Times New Roman"/>
                <a:cs typeface="Times New Roman"/>
              </a:rPr>
              <a:t>matter </a:t>
            </a:r>
            <a:r>
              <a:rPr sz="2000" spc="46" dirty="0">
                <a:latin typeface="Times New Roman"/>
                <a:cs typeface="Times New Roman"/>
              </a:rPr>
              <a:t> </a:t>
            </a:r>
            <a:r>
              <a:rPr sz="2000" dirty="0">
                <a:latin typeface="Times New Roman"/>
                <a:cs typeface="Times New Roman"/>
              </a:rPr>
              <a:t>h</a:t>
            </a:r>
            <a:r>
              <a:rPr sz="2000" spc="-50" dirty="0">
                <a:latin typeface="Times New Roman"/>
                <a:cs typeface="Times New Roman"/>
              </a:rPr>
              <a:t>o</a:t>
            </a:r>
            <a:r>
              <a:rPr sz="2000" dirty="0">
                <a:latin typeface="Times New Roman"/>
                <a:cs typeface="Times New Roman"/>
              </a:rPr>
              <a:t>w</a:t>
            </a:r>
            <a:r>
              <a:rPr sz="2000" spc="71" dirty="0">
                <a:latin typeface="Times New Roman"/>
                <a:cs typeface="Times New Roman"/>
              </a:rPr>
              <a:t> </a:t>
            </a:r>
            <a:r>
              <a:rPr sz="2000" spc="67" dirty="0">
                <a:latin typeface="Times New Roman"/>
                <a:cs typeface="Times New Roman"/>
              </a:rPr>
              <a:t>q</a:t>
            </a:r>
            <a:r>
              <a:rPr sz="2000" dirty="0">
                <a:latin typeface="Times New Roman"/>
                <a:cs typeface="Times New Roman"/>
              </a:rPr>
              <a:t>’s</a:t>
            </a:r>
            <a:r>
              <a:rPr sz="2000" spc="-107" dirty="0">
                <a:latin typeface="Times New Roman"/>
                <a:cs typeface="Times New Roman"/>
              </a:rPr>
              <a:t> </a:t>
            </a:r>
            <a:r>
              <a:rPr sz="2000" spc="-50" dirty="0">
                <a:latin typeface="Times New Roman"/>
                <a:cs typeface="Times New Roman"/>
              </a:rPr>
              <a:t>a</a:t>
            </a:r>
            <a:r>
              <a:rPr sz="2000" dirty="0">
                <a:latin typeface="Times New Roman"/>
                <a:cs typeface="Times New Roman"/>
              </a:rPr>
              <a:t>re</a:t>
            </a:r>
            <a:r>
              <a:rPr sz="2000" spc="198" dirty="0">
                <a:latin typeface="Times New Roman"/>
                <a:cs typeface="Times New Roman"/>
              </a:rPr>
              <a:t> </a:t>
            </a:r>
            <a:r>
              <a:rPr sz="2000" dirty="0">
                <a:latin typeface="Times New Roman"/>
                <a:cs typeface="Times New Roman"/>
              </a:rPr>
              <a:t>distributed,</a:t>
            </a:r>
            <a:r>
              <a:rPr sz="2000" spc="426" dirty="0">
                <a:latin typeface="Times New Roman"/>
                <a:cs typeface="Times New Roman"/>
              </a:rPr>
              <a:t> </a:t>
            </a:r>
            <a:r>
              <a:rPr sz="2000" spc="57" dirty="0">
                <a:latin typeface="Times New Roman"/>
                <a:cs typeface="Times New Roman"/>
              </a:rPr>
              <a:t>b</a:t>
            </a:r>
            <a:r>
              <a:rPr sz="2000" dirty="0">
                <a:latin typeface="Times New Roman"/>
                <a:cs typeface="Times New Roman"/>
              </a:rPr>
              <a:t>ecause it</a:t>
            </a:r>
            <a:r>
              <a:rPr sz="2000" spc="244" dirty="0">
                <a:latin typeface="Times New Roman"/>
                <a:cs typeface="Times New Roman"/>
              </a:rPr>
              <a:t> </a:t>
            </a:r>
            <a:r>
              <a:rPr sz="2000" dirty="0">
                <a:latin typeface="Times New Roman"/>
                <a:cs typeface="Times New Roman"/>
              </a:rPr>
              <a:t>is</a:t>
            </a:r>
            <a:r>
              <a:rPr sz="2000" spc="61" dirty="0">
                <a:latin typeface="Times New Roman"/>
                <a:cs typeface="Times New Roman"/>
              </a:rPr>
              <a:t> </a:t>
            </a:r>
            <a:r>
              <a:rPr sz="2000" dirty="0">
                <a:latin typeface="Times New Roman"/>
                <a:cs typeface="Times New Roman"/>
              </a:rPr>
              <a:t>im</a:t>
            </a:r>
            <a:r>
              <a:rPr sz="2000" spc="57" dirty="0">
                <a:latin typeface="Times New Roman"/>
                <a:cs typeface="Times New Roman"/>
              </a:rPr>
              <a:t>p</a:t>
            </a:r>
            <a:r>
              <a:rPr sz="2000" dirty="0">
                <a:latin typeface="Times New Roman"/>
                <a:cs typeface="Times New Roman"/>
              </a:rPr>
              <a:t>ossible</a:t>
            </a:r>
            <a:r>
              <a:rPr sz="2000" spc="-52" dirty="0">
                <a:latin typeface="Times New Roman"/>
                <a:cs typeface="Times New Roman"/>
              </a:rPr>
              <a:t> </a:t>
            </a:r>
            <a:r>
              <a:rPr sz="2000" dirty="0">
                <a:latin typeface="Times New Roman"/>
                <a:cs typeface="Times New Roman"/>
              </a:rPr>
              <a:t>f</a:t>
            </a:r>
            <a:r>
              <a:rPr sz="2000" spc="-50" dirty="0">
                <a:latin typeface="Times New Roman"/>
                <a:cs typeface="Times New Roman"/>
              </a:rPr>
              <a:t>o</a:t>
            </a:r>
            <a:r>
              <a:rPr sz="2000" dirty="0">
                <a:latin typeface="Times New Roman"/>
                <a:cs typeface="Times New Roman"/>
              </a:rPr>
              <a:t>r</a:t>
            </a:r>
            <a:r>
              <a:rPr sz="2000" spc="105" dirty="0">
                <a:latin typeface="Times New Roman"/>
                <a:cs typeface="Times New Roman"/>
              </a:rPr>
              <a:t> </a:t>
            </a:r>
            <a:r>
              <a:rPr sz="2000" dirty="0">
                <a:latin typeface="Times New Roman"/>
                <a:cs typeface="Times New Roman"/>
              </a:rPr>
              <a:t>a</a:t>
            </a:r>
            <a:r>
              <a:rPr sz="2000" spc="228" dirty="0">
                <a:latin typeface="Times New Roman"/>
                <a:cs typeface="Times New Roman"/>
              </a:rPr>
              <a:t> </a:t>
            </a:r>
            <a:r>
              <a:rPr sz="2000" dirty="0">
                <a:latin typeface="Times New Roman"/>
                <a:cs typeface="Times New Roman"/>
              </a:rPr>
              <a:t>bidder</a:t>
            </a:r>
            <a:r>
              <a:rPr sz="2000" spc="166" dirty="0">
                <a:latin typeface="Times New Roman"/>
                <a:cs typeface="Times New Roman"/>
              </a:rPr>
              <a:t> </a:t>
            </a:r>
            <a:r>
              <a:rPr sz="2000" dirty="0">
                <a:latin typeface="Times New Roman"/>
                <a:cs typeface="Times New Roman"/>
              </a:rPr>
              <a:t>to</a:t>
            </a:r>
            <a:r>
              <a:rPr sz="2000" spc="311" dirty="0">
                <a:latin typeface="Times New Roman"/>
                <a:cs typeface="Times New Roman"/>
              </a:rPr>
              <a:t> </a:t>
            </a:r>
            <a:r>
              <a:rPr sz="2000" dirty="0">
                <a:latin typeface="Times New Roman"/>
                <a:cs typeface="Times New Roman"/>
              </a:rPr>
              <a:t>p</a:t>
            </a:r>
            <a:r>
              <a:rPr sz="2000" spc="-50" dirty="0">
                <a:latin typeface="Times New Roman"/>
                <a:cs typeface="Times New Roman"/>
              </a:rPr>
              <a:t>a</a:t>
            </a:r>
            <a:r>
              <a:rPr sz="2000" dirty="0">
                <a:latin typeface="Times New Roman"/>
                <a:cs typeface="Times New Roman"/>
              </a:rPr>
              <a:t>rticipate </a:t>
            </a:r>
            <a:r>
              <a:rPr sz="2000" spc="34" dirty="0">
                <a:latin typeface="Times New Roman"/>
                <a:cs typeface="Times New Roman"/>
              </a:rPr>
              <a:t> </a:t>
            </a:r>
            <a:r>
              <a:rPr sz="2000" dirty="0">
                <a:latin typeface="Times New Roman"/>
                <a:cs typeface="Times New Roman"/>
              </a:rPr>
              <a:t>in</a:t>
            </a:r>
            <a:r>
              <a:rPr sz="2000" spc="105" dirty="0">
                <a:latin typeface="Times New Roman"/>
                <a:cs typeface="Times New Roman"/>
              </a:rPr>
              <a:t> </a:t>
            </a:r>
            <a:r>
              <a:rPr sz="2000" dirty="0">
                <a:latin typeface="Times New Roman"/>
                <a:cs typeface="Times New Roman"/>
              </a:rPr>
              <a:t>the</a:t>
            </a:r>
            <a:r>
              <a:rPr sz="2000" spc="337" dirty="0">
                <a:latin typeface="Times New Roman"/>
                <a:cs typeface="Times New Roman"/>
              </a:rPr>
              <a:t> </a:t>
            </a:r>
            <a:r>
              <a:rPr sz="2000" dirty="0">
                <a:latin typeface="Times New Roman"/>
                <a:cs typeface="Times New Roman"/>
              </a:rPr>
              <a:t>auction without</a:t>
            </a:r>
            <a:r>
              <a:rPr sz="2000" spc="166" dirty="0">
                <a:latin typeface="Times New Roman"/>
                <a:cs typeface="Times New Roman"/>
              </a:rPr>
              <a:t> </a:t>
            </a:r>
            <a:r>
              <a:rPr sz="2000" dirty="0">
                <a:latin typeface="Times New Roman"/>
                <a:cs typeface="Times New Roman"/>
              </a:rPr>
              <a:t>revealing</a:t>
            </a:r>
            <a:r>
              <a:rPr sz="2000" spc="20" dirty="0">
                <a:latin typeface="Times New Roman"/>
                <a:cs typeface="Times New Roman"/>
              </a:rPr>
              <a:t> </a:t>
            </a:r>
            <a:r>
              <a:rPr sz="2000" dirty="0">
                <a:latin typeface="Times New Roman"/>
                <a:cs typeface="Times New Roman"/>
              </a:rPr>
              <a:t>this</a:t>
            </a:r>
            <a:r>
              <a:rPr sz="2000" spc="254" dirty="0">
                <a:latin typeface="Times New Roman"/>
                <a:cs typeface="Times New Roman"/>
              </a:rPr>
              <a:t> </a:t>
            </a:r>
            <a:r>
              <a:rPr sz="2000" dirty="0">
                <a:latin typeface="Times New Roman"/>
                <a:cs typeface="Times New Roman"/>
              </a:rPr>
              <a:t>inf</a:t>
            </a:r>
            <a:r>
              <a:rPr sz="2000" spc="-50" dirty="0">
                <a:latin typeface="Times New Roman"/>
                <a:cs typeface="Times New Roman"/>
              </a:rPr>
              <a:t>o</a:t>
            </a:r>
            <a:r>
              <a:rPr sz="2000" dirty="0">
                <a:latin typeface="Times New Roman"/>
                <a:cs typeface="Times New Roman"/>
              </a:rPr>
              <a:t>rmation.</a:t>
            </a:r>
          </a:p>
        </p:txBody>
      </p:sp>
    </p:spTree>
    <p:extLst>
      <p:ext uri="{BB962C8B-B14F-4D97-AF65-F5344CB8AC3E}">
        <p14:creationId xmlns:p14="http://schemas.microsoft.com/office/powerpoint/2010/main" val="4055272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6043003" y="6418885"/>
            <a:ext cx="85327" cy="60065"/>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21" name="object 21"/>
          <p:cNvSpPr/>
          <p:nvPr/>
        </p:nvSpPr>
        <p:spPr>
          <a:xfrm>
            <a:off x="5885084" y="6411048"/>
            <a:ext cx="50380" cy="75363"/>
          </a:xfrm>
          <a:custGeom>
            <a:avLst/>
            <a:gdLst/>
            <a:ahLst/>
            <a:cxnLst/>
            <a:rect l="l" t="t" r="r" b="b"/>
            <a:pathLst>
              <a:path w="25400" h="38100">
                <a:moveTo>
                  <a:pt x="25400" y="38100"/>
                </a:moveTo>
                <a:lnTo>
                  <a:pt x="25400" y="0"/>
                </a:lnTo>
                <a:lnTo>
                  <a:pt x="0" y="19050"/>
                </a:lnTo>
                <a:lnTo>
                  <a:pt x="25400" y="38100"/>
                </a:lnTo>
                <a:close/>
              </a:path>
            </a:pathLst>
          </a:custGeom>
          <a:solidFill>
            <a:srgbClr val="D6D6EF"/>
          </a:solidFill>
        </p:spPr>
        <p:txBody>
          <a:bodyPr wrap="square" lIns="0" tIns="0" rIns="0" bIns="0" rtlCol="0">
            <a:noAutofit/>
          </a:bodyPr>
          <a:lstStyle/>
          <a:p>
            <a:endParaRPr/>
          </a:p>
        </p:txBody>
      </p:sp>
      <p:sp>
        <p:nvSpPr>
          <p:cNvPr id="22" name="object 22"/>
          <p:cNvSpPr/>
          <p:nvPr/>
        </p:nvSpPr>
        <p:spPr>
          <a:xfrm>
            <a:off x="6237749" y="6411048"/>
            <a:ext cx="50380" cy="75363"/>
          </a:xfrm>
          <a:custGeom>
            <a:avLst/>
            <a:gdLst/>
            <a:ahLst/>
            <a:cxnLst/>
            <a:rect l="l" t="t" r="r" b="b"/>
            <a:pathLst>
              <a:path w="25400" h="38100">
                <a:moveTo>
                  <a:pt x="0" y="38100"/>
                </a:moveTo>
                <a:lnTo>
                  <a:pt x="25400" y="19050"/>
                </a:lnTo>
                <a:lnTo>
                  <a:pt x="0" y="0"/>
                </a:lnTo>
                <a:lnTo>
                  <a:pt x="0" y="38100"/>
                </a:lnTo>
                <a:close/>
              </a:path>
            </a:pathLst>
          </a:custGeom>
          <a:solidFill>
            <a:srgbClr val="D6D6EF"/>
          </a:solidFill>
        </p:spPr>
        <p:txBody>
          <a:bodyPr wrap="square" lIns="0" tIns="0" rIns="0" bIns="0" rtlCol="0">
            <a:noAutofit/>
          </a:bodyPr>
          <a:lstStyle/>
          <a:p>
            <a:endParaRPr/>
          </a:p>
        </p:txBody>
      </p:sp>
      <p:sp>
        <p:nvSpPr>
          <p:cNvPr id="23" name="object 23"/>
          <p:cNvSpPr/>
          <p:nvPr/>
        </p:nvSpPr>
        <p:spPr>
          <a:xfrm>
            <a:off x="6556749" y="6438906"/>
            <a:ext cx="85327" cy="60065"/>
          </a:xfrm>
          <a:custGeom>
            <a:avLst/>
            <a:gdLst/>
            <a:ahLst/>
            <a:cxnLst/>
            <a:rect l="l" t="t" r="r" b="b"/>
            <a:pathLst>
              <a:path w="43019" h="30366">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noAutofit/>
          </a:bodyPr>
          <a:lstStyle/>
          <a:p>
            <a:endParaRPr/>
          </a:p>
        </p:txBody>
      </p:sp>
      <p:sp>
        <p:nvSpPr>
          <p:cNvPr id="24" name="object 24"/>
          <p:cNvSpPr/>
          <p:nvPr/>
        </p:nvSpPr>
        <p:spPr>
          <a:xfrm>
            <a:off x="6577559" y="6418584"/>
            <a:ext cx="0" cy="20097"/>
          </a:xfrm>
          <a:custGeom>
            <a:avLst/>
            <a:gdLst/>
            <a:ahLst/>
            <a:cxnLst/>
            <a:rect l="l" t="t" r="r" b="b"/>
            <a:pathLst>
              <a:path h="10160">
                <a:moveTo>
                  <a:pt x="0" y="10160"/>
                </a:moveTo>
                <a:lnTo>
                  <a:pt x="0" y="0"/>
                </a:lnTo>
              </a:path>
            </a:pathLst>
          </a:custGeom>
          <a:ln w="5060">
            <a:solidFill>
              <a:srgbClr val="ADADE0"/>
            </a:solidFill>
          </a:ln>
        </p:spPr>
        <p:txBody>
          <a:bodyPr wrap="square" lIns="0" tIns="0" rIns="0" bIns="0" rtlCol="0">
            <a:noAutofit/>
          </a:bodyPr>
          <a:lstStyle/>
          <a:p>
            <a:endParaRPr/>
          </a:p>
        </p:txBody>
      </p:sp>
      <p:sp>
        <p:nvSpPr>
          <p:cNvPr id="25" name="object 25"/>
          <p:cNvSpPr/>
          <p:nvPr/>
        </p:nvSpPr>
        <p:spPr>
          <a:xfrm>
            <a:off x="6577559" y="6418584"/>
            <a:ext cx="85646" cy="0"/>
          </a:xfrm>
          <a:custGeom>
            <a:avLst/>
            <a:gdLst/>
            <a:ahLst/>
            <a:cxnLst/>
            <a:rect l="l" t="t" r="r" b="b"/>
            <a:pathLst>
              <a:path w="43180">
                <a:moveTo>
                  <a:pt x="0" y="0"/>
                </a:moveTo>
                <a:lnTo>
                  <a:pt x="43180" y="0"/>
                </a:lnTo>
              </a:path>
            </a:pathLst>
          </a:custGeom>
          <a:ln w="5060">
            <a:solidFill>
              <a:srgbClr val="ADADE0"/>
            </a:solidFill>
          </a:ln>
        </p:spPr>
        <p:txBody>
          <a:bodyPr wrap="square" lIns="0" tIns="0" rIns="0" bIns="0" rtlCol="0">
            <a:noAutofit/>
          </a:bodyPr>
          <a:lstStyle/>
          <a:p>
            <a:endParaRPr/>
          </a:p>
        </p:txBody>
      </p:sp>
      <p:sp>
        <p:nvSpPr>
          <p:cNvPr id="26" name="object 26"/>
          <p:cNvSpPr/>
          <p:nvPr/>
        </p:nvSpPr>
        <p:spPr>
          <a:xfrm>
            <a:off x="6597713" y="6398486"/>
            <a:ext cx="0" cy="20097"/>
          </a:xfrm>
          <a:custGeom>
            <a:avLst/>
            <a:gdLst/>
            <a:ahLst/>
            <a:cxnLst/>
            <a:rect l="l" t="t" r="r" b="b"/>
            <a:pathLst>
              <a:path h="10160">
                <a:moveTo>
                  <a:pt x="0" y="10160"/>
                </a:moveTo>
                <a:lnTo>
                  <a:pt x="0" y="0"/>
                </a:lnTo>
              </a:path>
            </a:pathLst>
          </a:custGeom>
          <a:ln w="5060">
            <a:solidFill>
              <a:srgbClr val="ADADE0"/>
            </a:solidFill>
          </a:ln>
        </p:spPr>
        <p:txBody>
          <a:bodyPr wrap="square" lIns="0" tIns="0" rIns="0" bIns="0" rtlCol="0">
            <a:noAutofit/>
          </a:bodyPr>
          <a:lstStyle/>
          <a:p>
            <a:endParaRPr/>
          </a:p>
        </p:txBody>
      </p:sp>
      <p:sp>
        <p:nvSpPr>
          <p:cNvPr id="27" name="object 27"/>
          <p:cNvSpPr/>
          <p:nvPr/>
        </p:nvSpPr>
        <p:spPr>
          <a:xfrm>
            <a:off x="6597713" y="6398486"/>
            <a:ext cx="85646" cy="0"/>
          </a:xfrm>
          <a:custGeom>
            <a:avLst/>
            <a:gdLst/>
            <a:ahLst/>
            <a:cxnLst/>
            <a:rect l="l" t="t" r="r" b="b"/>
            <a:pathLst>
              <a:path w="43180">
                <a:moveTo>
                  <a:pt x="0" y="0"/>
                </a:moveTo>
                <a:lnTo>
                  <a:pt x="43180" y="0"/>
                </a:lnTo>
              </a:path>
            </a:pathLst>
          </a:custGeom>
          <a:ln w="5060">
            <a:solidFill>
              <a:srgbClr val="ADADE0"/>
            </a:solidFill>
          </a:ln>
        </p:spPr>
        <p:txBody>
          <a:bodyPr wrap="square" lIns="0" tIns="0" rIns="0" bIns="0" rtlCol="0">
            <a:noAutofit/>
          </a:bodyPr>
          <a:lstStyle/>
          <a:p>
            <a:endParaRPr/>
          </a:p>
        </p:txBody>
      </p:sp>
      <p:sp>
        <p:nvSpPr>
          <p:cNvPr id="28" name="object 28"/>
          <p:cNvSpPr/>
          <p:nvPr/>
        </p:nvSpPr>
        <p:spPr>
          <a:xfrm>
            <a:off x="6672647" y="6398486"/>
            <a:ext cx="0" cy="90435"/>
          </a:xfrm>
          <a:custGeom>
            <a:avLst/>
            <a:gdLst/>
            <a:ahLst/>
            <a:cxnLst/>
            <a:rect l="l" t="t" r="r" b="b"/>
            <a:pathLst>
              <a:path h="45720">
                <a:moveTo>
                  <a:pt x="0" y="0"/>
                </a:moveTo>
                <a:lnTo>
                  <a:pt x="0" y="45720"/>
                </a:lnTo>
              </a:path>
            </a:pathLst>
          </a:custGeom>
          <a:ln w="10160">
            <a:solidFill>
              <a:srgbClr val="ADADE0"/>
            </a:solidFill>
          </a:ln>
        </p:spPr>
        <p:txBody>
          <a:bodyPr wrap="square" lIns="0" tIns="0" rIns="0" bIns="0" rtlCol="0">
            <a:noAutofit/>
          </a:bodyPr>
          <a:lstStyle/>
          <a:p>
            <a:endParaRPr/>
          </a:p>
        </p:txBody>
      </p:sp>
      <p:sp>
        <p:nvSpPr>
          <p:cNvPr id="29" name="object 29"/>
          <p:cNvSpPr/>
          <p:nvPr/>
        </p:nvSpPr>
        <p:spPr>
          <a:xfrm>
            <a:off x="6431457" y="6411048"/>
            <a:ext cx="403045"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0" name="object 30"/>
          <p:cNvSpPr/>
          <p:nvPr/>
        </p:nvSpPr>
        <p:spPr>
          <a:xfrm>
            <a:off x="7154136" y="6423609"/>
            <a:ext cx="7557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noAutofit/>
          </a:bodyPr>
          <a:lstStyle/>
          <a:p>
            <a:endParaRPr/>
          </a:p>
        </p:txBody>
      </p:sp>
      <p:sp>
        <p:nvSpPr>
          <p:cNvPr id="31" name="object 31"/>
          <p:cNvSpPr/>
          <p:nvPr/>
        </p:nvSpPr>
        <p:spPr>
          <a:xfrm>
            <a:off x="7154136" y="6423609"/>
            <a:ext cx="75570" cy="0"/>
          </a:xfrm>
          <a:custGeom>
            <a:avLst/>
            <a:gdLst/>
            <a:ahLst/>
            <a:cxnLst/>
            <a:rect l="l" t="t" r="r" b="b"/>
            <a:pathLst>
              <a:path w="38100">
                <a:moveTo>
                  <a:pt x="38100" y="0"/>
                </a:moveTo>
                <a:lnTo>
                  <a:pt x="0" y="0"/>
                </a:lnTo>
              </a:path>
            </a:pathLst>
          </a:custGeom>
          <a:ln w="7591">
            <a:solidFill>
              <a:srgbClr val="ADADE0"/>
            </a:solidFill>
          </a:ln>
        </p:spPr>
        <p:txBody>
          <a:bodyPr wrap="square" lIns="0" tIns="0" rIns="0" bIns="0" rtlCol="0">
            <a:noAutofit/>
          </a:bodyPr>
          <a:lstStyle/>
          <a:p>
            <a:endParaRPr/>
          </a:p>
        </p:txBody>
      </p:sp>
      <p:sp>
        <p:nvSpPr>
          <p:cNvPr id="32" name="object 32"/>
          <p:cNvSpPr/>
          <p:nvPr/>
        </p:nvSpPr>
        <p:spPr>
          <a:xfrm>
            <a:off x="6977804" y="6411048"/>
            <a:ext cx="403045"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33" name="object 33"/>
          <p:cNvSpPr/>
          <p:nvPr/>
        </p:nvSpPr>
        <p:spPr>
          <a:xfrm>
            <a:off x="7128946" y="6398486"/>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4" name="object 34"/>
          <p:cNvSpPr/>
          <p:nvPr/>
        </p:nvSpPr>
        <p:spPr>
          <a:xfrm>
            <a:off x="7128946" y="6398486"/>
            <a:ext cx="75570" cy="0"/>
          </a:xfrm>
          <a:custGeom>
            <a:avLst/>
            <a:gdLst/>
            <a:ahLst/>
            <a:cxnLst/>
            <a:rect l="l" t="t" r="r" b="b"/>
            <a:pathLst>
              <a:path w="38100">
                <a:moveTo>
                  <a:pt x="38100" y="0"/>
                </a:moveTo>
                <a:lnTo>
                  <a:pt x="0" y="0"/>
                </a:lnTo>
              </a:path>
            </a:pathLst>
          </a:custGeom>
          <a:ln w="7591">
            <a:solidFill>
              <a:srgbClr val="D6D6EF"/>
            </a:solidFill>
          </a:ln>
        </p:spPr>
        <p:txBody>
          <a:bodyPr wrap="square" lIns="0" tIns="0" rIns="0" bIns="0" rtlCol="0">
            <a:noAutofit/>
          </a:bodyPr>
          <a:lstStyle/>
          <a:p>
            <a:endParaRPr/>
          </a:p>
        </p:txBody>
      </p:sp>
      <p:sp>
        <p:nvSpPr>
          <p:cNvPr id="35" name="object 35"/>
          <p:cNvSpPr/>
          <p:nvPr/>
        </p:nvSpPr>
        <p:spPr>
          <a:xfrm>
            <a:off x="7154136" y="6448729"/>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6" name="object 36"/>
          <p:cNvSpPr/>
          <p:nvPr/>
        </p:nvSpPr>
        <p:spPr>
          <a:xfrm>
            <a:off x="7154136" y="6448729"/>
            <a:ext cx="75570" cy="0"/>
          </a:xfrm>
          <a:custGeom>
            <a:avLst/>
            <a:gdLst/>
            <a:ahLst/>
            <a:cxnLst/>
            <a:rect l="l" t="t" r="r" b="b"/>
            <a:pathLst>
              <a:path w="38100">
                <a:moveTo>
                  <a:pt x="38100" y="0"/>
                </a:moveTo>
                <a:lnTo>
                  <a:pt x="0" y="0"/>
                </a:lnTo>
              </a:path>
            </a:pathLst>
          </a:custGeom>
          <a:ln w="7591">
            <a:solidFill>
              <a:srgbClr val="D6D6EF"/>
            </a:solidFill>
          </a:ln>
        </p:spPr>
        <p:txBody>
          <a:bodyPr wrap="square" lIns="0" tIns="0" rIns="0" bIns="0" rtlCol="0">
            <a:noAutofit/>
          </a:bodyPr>
          <a:lstStyle/>
          <a:p>
            <a:endParaRPr/>
          </a:p>
        </p:txBody>
      </p:sp>
      <p:sp>
        <p:nvSpPr>
          <p:cNvPr id="37" name="object 37"/>
          <p:cNvSpPr/>
          <p:nvPr/>
        </p:nvSpPr>
        <p:spPr>
          <a:xfrm>
            <a:off x="7128946" y="6473850"/>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38" name="object 38"/>
          <p:cNvSpPr/>
          <p:nvPr/>
        </p:nvSpPr>
        <p:spPr>
          <a:xfrm>
            <a:off x="7128946" y="6473850"/>
            <a:ext cx="75570" cy="0"/>
          </a:xfrm>
          <a:custGeom>
            <a:avLst/>
            <a:gdLst/>
            <a:ahLst/>
            <a:cxnLst/>
            <a:rect l="l" t="t" r="r" b="b"/>
            <a:pathLst>
              <a:path w="38100">
                <a:moveTo>
                  <a:pt x="38100" y="0"/>
                </a:moveTo>
                <a:lnTo>
                  <a:pt x="0" y="0"/>
                </a:lnTo>
              </a:path>
            </a:pathLst>
          </a:custGeom>
          <a:ln w="7591">
            <a:solidFill>
              <a:srgbClr val="D6D6EF"/>
            </a:solidFill>
          </a:ln>
        </p:spPr>
        <p:txBody>
          <a:bodyPr wrap="square" lIns="0" tIns="0" rIns="0" bIns="0" rtlCol="0">
            <a:noAutofit/>
          </a:bodyPr>
          <a:lstStyle/>
          <a:p>
            <a:endParaRPr/>
          </a:p>
        </p:txBody>
      </p:sp>
      <p:sp>
        <p:nvSpPr>
          <p:cNvPr id="39" name="object 39"/>
          <p:cNvSpPr/>
          <p:nvPr/>
        </p:nvSpPr>
        <p:spPr>
          <a:xfrm>
            <a:off x="7154136" y="6498971"/>
            <a:ext cx="7557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noAutofit/>
          </a:bodyPr>
          <a:lstStyle/>
          <a:p>
            <a:endParaRPr/>
          </a:p>
        </p:txBody>
      </p:sp>
      <p:sp>
        <p:nvSpPr>
          <p:cNvPr id="40" name="object 40"/>
          <p:cNvSpPr/>
          <p:nvPr/>
        </p:nvSpPr>
        <p:spPr>
          <a:xfrm>
            <a:off x="7154136" y="6498971"/>
            <a:ext cx="75570" cy="0"/>
          </a:xfrm>
          <a:custGeom>
            <a:avLst/>
            <a:gdLst/>
            <a:ahLst/>
            <a:cxnLst/>
            <a:rect l="l" t="t" r="r" b="b"/>
            <a:pathLst>
              <a:path w="38100">
                <a:moveTo>
                  <a:pt x="38100" y="0"/>
                </a:moveTo>
                <a:lnTo>
                  <a:pt x="0" y="0"/>
                </a:lnTo>
              </a:path>
            </a:pathLst>
          </a:custGeom>
          <a:ln w="7591">
            <a:solidFill>
              <a:srgbClr val="D6D6EF"/>
            </a:solidFill>
          </a:ln>
        </p:spPr>
        <p:txBody>
          <a:bodyPr wrap="square" lIns="0" tIns="0" rIns="0" bIns="0" rtlCol="0">
            <a:noAutofit/>
          </a:bodyPr>
          <a:lstStyle/>
          <a:p>
            <a:endParaRPr/>
          </a:p>
        </p:txBody>
      </p:sp>
      <p:sp>
        <p:nvSpPr>
          <p:cNvPr id="47" name="object 47"/>
          <p:cNvSpPr/>
          <p:nvPr/>
        </p:nvSpPr>
        <p:spPr>
          <a:xfrm>
            <a:off x="7524177" y="6411048"/>
            <a:ext cx="403045" cy="75363"/>
          </a:xfrm>
          <a:custGeom>
            <a:avLst/>
            <a:gdLst/>
            <a:ahLst/>
            <a:cxnLst/>
            <a:rect l="l" t="t" r="r" b="b"/>
            <a:pathLst>
              <a:path w="203202" h="38100">
                <a:moveTo>
                  <a:pt x="203202" y="19050"/>
                </a:moveTo>
                <a:lnTo>
                  <a:pt x="177802" y="0"/>
                </a:lnTo>
                <a:lnTo>
                  <a:pt x="177802" y="38100"/>
                </a:lnTo>
                <a:lnTo>
                  <a:pt x="203202" y="19050"/>
                </a:lnTo>
                <a:close/>
              </a:path>
              <a:path w="203202" h="38100">
                <a:moveTo>
                  <a:pt x="25400" y="0"/>
                </a:moveTo>
                <a:lnTo>
                  <a:pt x="0" y="19050"/>
                </a:lnTo>
                <a:lnTo>
                  <a:pt x="25400" y="38100"/>
                </a:lnTo>
                <a:lnTo>
                  <a:pt x="25400" y="0"/>
                </a:lnTo>
                <a:close/>
              </a:path>
            </a:pathLst>
          </a:custGeom>
          <a:solidFill>
            <a:srgbClr val="D6D6EF"/>
          </a:solidFill>
        </p:spPr>
        <p:txBody>
          <a:bodyPr wrap="square" lIns="0" tIns="0" rIns="0" bIns="0" rtlCol="0">
            <a:noAutofit/>
          </a:bodyPr>
          <a:lstStyle/>
          <a:p>
            <a:endParaRPr/>
          </a:p>
        </p:txBody>
      </p:sp>
      <p:sp>
        <p:nvSpPr>
          <p:cNvPr id="70" name="object 70"/>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84" name="object 84"/>
          <p:cNvSpPr/>
          <p:nvPr/>
        </p:nvSpPr>
        <p:spPr>
          <a:xfrm>
            <a:off x="613276" y="2729911"/>
            <a:ext cx="7913359" cy="371518"/>
          </a:xfrm>
          <a:custGeom>
            <a:avLst/>
            <a:gdLst/>
            <a:ahLst/>
            <a:cxnLst/>
            <a:rect l="l" t="t" r="r" b="b"/>
            <a:pathLst>
              <a:path w="3989652" h="187823">
                <a:moveTo>
                  <a:pt x="0" y="50800"/>
                </a:moveTo>
                <a:lnTo>
                  <a:pt x="0" y="187823"/>
                </a:lnTo>
                <a:lnTo>
                  <a:pt x="3989652" y="187823"/>
                </a:lnTo>
                <a:lnTo>
                  <a:pt x="3989652" y="50800"/>
                </a:lnTo>
                <a:lnTo>
                  <a:pt x="3988755" y="41300"/>
                </a:lnTo>
                <a:lnTo>
                  <a:pt x="3965796" y="7786"/>
                </a:lnTo>
                <a:lnTo>
                  <a:pt x="3938852" y="0"/>
                </a:lnTo>
                <a:lnTo>
                  <a:pt x="50800" y="0"/>
                </a:lnTo>
                <a:lnTo>
                  <a:pt x="7786" y="23856"/>
                </a:lnTo>
                <a:lnTo>
                  <a:pt x="0" y="50800"/>
                </a:lnTo>
                <a:close/>
              </a:path>
            </a:pathLst>
          </a:custGeom>
          <a:solidFill>
            <a:srgbClr val="262685"/>
          </a:solidFill>
        </p:spPr>
        <p:txBody>
          <a:bodyPr wrap="square" lIns="0" tIns="0" rIns="0" bIns="0" rtlCol="0">
            <a:noAutofit/>
          </a:bodyPr>
          <a:lstStyle/>
          <a:p>
            <a:endParaRPr/>
          </a:p>
        </p:txBody>
      </p:sp>
      <p:sp>
        <p:nvSpPr>
          <p:cNvPr id="85" name="object 85"/>
          <p:cNvSpPr/>
          <p:nvPr/>
        </p:nvSpPr>
        <p:spPr>
          <a:xfrm>
            <a:off x="613276" y="3000662"/>
            <a:ext cx="7913359" cy="200969"/>
          </a:xfrm>
          <a:prstGeom prst="rect">
            <a:avLst/>
          </a:prstGeom>
          <a:blipFill>
            <a:blip r:embed="rId3" cstate="print"/>
            <a:stretch>
              <a:fillRect/>
            </a:stretch>
          </a:blipFill>
        </p:spPr>
        <p:txBody>
          <a:bodyPr wrap="square" lIns="0" tIns="0" rIns="0" bIns="0" rtlCol="0">
            <a:noAutofit/>
          </a:bodyPr>
          <a:lstStyle/>
          <a:p>
            <a:endParaRPr/>
          </a:p>
        </p:txBody>
      </p:sp>
      <p:sp>
        <p:nvSpPr>
          <p:cNvPr id="86" name="object 86"/>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88" name="object 88"/>
          <p:cNvSpPr/>
          <p:nvPr/>
        </p:nvSpPr>
        <p:spPr>
          <a:xfrm>
            <a:off x="814798" y="6470887"/>
            <a:ext cx="7611074" cy="125604"/>
          </a:xfrm>
          <a:prstGeom prst="rect">
            <a:avLst/>
          </a:prstGeom>
          <a:blipFill>
            <a:blip r:embed="rId5" cstate="print"/>
            <a:stretch>
              <a:fillRect/>
            </a:stretch>
          </a:blipFill>
        </p:spPr>
        <p:txBody>
          <a:bodyPr wrap="square" lIns="0" tIns="0" rIns="0" bIns="0" rtlCol="0">
            <a:noAutofit/>
          </a:bodyPr>
          <a:lstStyle/>
          <a:p>
            <a:endParaRPr/>
          </a:p>
        </p:txBody>
      </p:sp>
      <p:sp>
        <p:nvSpPr>
          <p:cNvPr id="89" name="object 89"/>
          <p:cNvSpPr/>
          <p:nvPr/>
        </p:nvSpPr>
        <p:spPr>
          <a:xfrm>
            <a:off x="8526637" y="2792243"/>
            <a:ext cx="100760" cy="3603280"/>
          </a:xfrm>
          <a:prstGeom prst="rect">
            <a:avLst/>
          </a:prstGeom>
          <a:blipFill>
            <a:blip r:embed="rId6" cstate="print"/>
            <a:stretch>
              <a:fillRect/>
            </a:stretch>
          </a:blipFill>
        </p:spPr>
        <p:txBody>
          <a:bodyPr wrap="square" lIns="0" tIns="0" rIns="0" bIns="0" rtlCol="0">
            <a:noAutofit/>
          </a:bodyPr>
          <a:lstStyle/>
          <a:p>
            <a:endParaRPr/>
          </a:p>
        </p:txBody>
      </p:sp>
      <p:sp>
        <p:nvSpPr>
          <p:cNvPr id="90" name="object 90"/>
          <p:cNvSpPr/>
          <p:nvPr/>
        </p:nvSpPr>
        <p:spPr>
          <a:xfrm>
            <a:off x="8526637" y="2917851"/>
            <a:ext cx="100760" cy="3477673"/>
          </a:xfrm>
          <a:prstGeom prst="rect">
            <a:avLst/>
          </a:prstGeom>
          <a:blipFill>
            <a:blip r:embed="rId7" cstate="print"/>
            <a:stretch>
              <a:fillRect/>
            </a:stretch>
          </a:blipFill>
        </p:spPr>
        <p:txBody>
          <a:bodyPr wrap="square" lIns="0" tIns="0" rIns="0" bIns="0" rtlCol="0">
            <a:noAutofit/>
          </a:bodyPr>
          <a:lstStyle/>
          <a:p>
            <a:endParaRPr/>
          </a:p>
        </p:txBody>
      </p:sp>
      <p:sp>
        <p:nvSpPr>
          <p:cNvPr id="91" name="object 91"/>
          <p:cNvSpPr/>
          <p:nvPr/>
        </p:nvSpPr>
        <p:spPr>
          <a:xfrm>
            <a:off x="613276" y="3163951"/>
            <a:ext cx="7913359" cy="3332057"/>
          </a:xfrm>
          <a:custGeom>
            <a:avLst/>
            <a:gdLst/>
            <a:ahLst/>
            <a:cxnLst/>
            <a:rect l="l" t="t" r="r" b="b"/>
            <a:pathLst>
              <a:path w="3989652" h="1684540">
                <a:moveTo>
                  <a:pt x="0" y="1633739"/>
                </a:moveTo>
                <a:lnTo>
                  <a:pt x="16636" y="1671253"/>
                </a:lnTo>
                <a:lnTo>
                  <a:pt x="50800" y="1684540"/>
                </a:lnTo>
                <a:lnTo>
                  <a:pt x="3938852" y="1684540"/>
                </a:lnTo>
                <a:lnTo>
                  <a:pt x="3976366" y="1667904"/>
                </a:lnTo>
                <a:lnTo>
                  <a:pt x="3989652" y="1633739"/>
                </a:lnTo>
                <a:lnTo>
                  <a:pt x="3989652" y="0"/>
                </a:lnTo>
                <a:lnTo>
                  <a:pt x="0" y="0"/>
                </a:lnTo>
                <a:lnTo>
                  <a:pt x="0" y="1633739"/>
                </a:lnTo>
                <a:close/>
              </a:path>
            </a:pathLst>
          </a:custGeom>
          <a:solidFill>
            <a:srgbClr val="E9E9F2"/>
          </a:solidFill>
        </p:spPr>
        <p:txBody>
          <a:bodyPr wrap="square" lIns="0" tIns="0" rIns="0" bIns="0" rtlCol="0">
            <a:noAutofit/>
          </a:bodyPr>
          <a:lstStyle/>
          <a:p>
            <a:endParaRPr/>
          </a:p>
        </p:txBody>
      </p:sp>
      <p:sp>
        <p:nvSpPr>
          <p:cNvPr id="92" name="object 92"/>
          <p:cNvSpPr/>
          <p:nvPr/>
        </p:nvSpPr>
        <p:spPr>
          <a:xfrm>
            <a:off x="8526637" y="2892728"/>
            <a:ext cx="0" cy="3540475"/>
          </a:xfrm>
          <a:custGeom>
            <a:avLst/>
            <a:gdLst/>
            <a:ahLst/>
            <a:cxnLst/>
            <a:rect l="l" t="t" r="r" b="b"/>
            <a:pathLst>
              <a:path h="1789907">
                <a:moveTo>
                  <a:pt x="0" y="1789907"/>
                </a:moveTo>
                <a:lnTo>
                  <a:pt x="0" y="0"/>
                </a:lnTo>
              </a:path>
            </a:pathLst>
          </a:custGeom>
          <a:ln w="0">
            <a:solidFill>
              <a:srgbClr val="7F7F7F"/>
            </a:solidFill>
          </a:ln>
        </p:spPr>
        <p:txBody>
          <a:bodyPr wrap="square" lIns="0" tIns="0" rIns="0" bIns="0" rtlCol="0">
            <a:noAutofit/>
          </a:bodyPr>
          <a:lstStyle/>
          <a:p>
            <a:endParaRPr/>
          </a:p>
        </p:txBody>
      </p:sp>
      <p:sp>
        <p:nvSpPr>
          <p:cNvPr id="93" name="object 93"/>
          <p:cNvSpPr/>
          <p:nvPr/>
        </p:nvSpPr>
        <p:spPr>
          <a:xfrm>
            <a:off x="8526637" y="2892728"/>
            <a:ext cx="0" cy="3540475"/>
          </a:xfrm>
          <a:custGeom>
            <a:avLst/>
            <a:gdLst/>
            <a:ahLst/>
            <a:cxnLst/>
            <a:rect l="l" t="t" r="r" b="b"/>
            <a:pathLst>
              <a:path h="1789907">
                <a:moveTo>
                  <a:pt x="0" y="0"/>
                </a:moveTo>
                <a:lnTo>
                  <a:pt x="0" y="1789907"/>
                </a:lnTo>
              </a:path>
            </a:pathLst>
          </a:custGeom>
          <a:ln w="0">
            <a:solidFill>
              <a:srgbClr val="7F7F7F"/>
            </a:solidFill>
          </a:ln>
        </p:spPr>
        <p:txBody>
          <a:bodyPr wrap="square" lIns="0" tIns="0" rIns="0" bIns="0" rtlCol="0">
            <a:noAutofit/>
          </a:bodyPr>
          <a:lstStyle/>
          <a:p>
            <a:endParaRPr/>
          </a:p>
        </p:txBody>
      </p:sp>
      <p:sp>
        <p:nvSpPr>
          <p:cNvPr id="94" name="object 94"/>
          <p:cNvSpPr/>
          <p:nvPr/>
        </p:nvSpPr>
        <p:spPr>
          <a:xfrm>
            <a:off x="8526637" y="2867606"/>
            <a:ext cx="0" cy="25121"/>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95" name="object 95"/>
          <p:cNvSpPr/>
          <p:nvPr/>
        </p:nvSpPr>
        <p:spPr>
          <a:xfrm>
            <a:off x="8526637" y="2867606"/>
            <a:ext cx="0" cy="25121"/>
          </a:xfrm>
          <a:custGeom>
            <a:avLst/>
            <a:gdLst/>
            <a:ahLst/>
            <a:cxnLst/>
            <a:rect l="l" t="t" r="r" b="b"/>
            <a:pathLst>
              <a:path h="12700">
                <a:moveTo>
                  <a:pt x="0" y="0"/>
                </a:moveTo>
                <a:lnTo>
                  <a:pt x="0" y="12700"/>
                </a:lnTo>
              </a:path>
            </a:pathLst>
          </a:custGeom>
          <a:ln w="0">
            <a:solidFill>
              <a:srgbClr val="AFAFAF"/>
            </a:solidFill>
          </a:ln>
        </p:spPr>
        <p:txBody>
          <a:bodyPr wrap="square" lIns="0" tIns="0" rIns="0" bIns="0" rtlCol="0">
            <a:noAutofit/>
          </a:bodyPr>
          <a:lstStyle/>
          <a:p>
            <a:endParaRPr/>
          </a:p>
        </p:txBody>
      </p:sp>
      <p:sp>
        <p:nvSpPr>
          <p:cNvPr id="96" name="object 96"/>
          <p:cNvSpPr/>
          <p:nvPr/>
        </p:nvSpPr>
        <p:spPr>
          <a:xfrm>
            <a:off x="8526637" y="2842485"/>
            <a:ext cx="0" cy="25121"/>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97" name="object 97"/>
          <p:cNvSpPr/>
          <p:nvPr/>
        </p:nvSpPr>
        <p:spPr>
          <a:xfrm>
            <a:off x="8526637" y="2842485"/>
            <a:ext cx="0" cy="25121"/>
          </a:xfrm>
          <a:custGeom>
            <a:avLst/>
            <a:gdLst/>
            <a:ahLst/>
            <a:cxnLst/>
            <a:rect l="l" t="t" r="r" b="b"/>
            <a:pathLst>
              <a:path h="12700">
                <a:moveTo>
                  <a:pt x="0" y="0"/>
                </a:moveTo>
                <a:lnTo>
                  <a:pt x="0" y="12700"/>
                </a:lnTo>
              </a:path>
            </a:pathLst>
          </a:custGeom>
          <a:ln w="0">
            <a:solidFill>
              <a:srgbClr val="CECECE"/>
            </a:solidFill>
          </a:ln>
        </p:spPr>
        <p:txBody>
          <a:bodyPr wrap="square" lIns="0" tIns="0" rIns="0" bIns="0" rtlCol="0">
            <a:noAutofit/>
          </a:bodyPr>
          <a:lstStyle/>
          <a:p>
            <a:endParaRPr/>
          </a:p>
        </p:txBody>
      </p:sp>
      <p:sp>
        <p:nvSpPr>
          <p:cNvPr id="98" name="object 98"/>
          <p:cNvSpPr/>
          <p:nvPr/>
        </p:nvSpPr>
        <p:spPr>
          <a:xfrm>
            <a:off x="8526637" y="2817364"/>
            <a:ext cx="0" cy="25121"/>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99" name="object 99"/>
          <p:cNvSpPr/>
          <p:nvPr/>
        </p:nvSpPr>
        <p:spPr>
          <a:xfrm>
            <a:off x="8526637" y="2817364"/>
            <a:ext cx="0" cy="25121"/>
          </a:xfrm>
          <a:custGeom>
            <a:avLst/>
            <a:gdLst/>
            <a:ahLst/>
            <a:cxnLst/>
            <a:rect l="l" t="t" r="r" b="b"/>
            <a:pathLst>
              <a:path h="12700">
                <a:moveTo>
                  <a:pt x="0" y="0"/>
                </a:moveTo>
                <a:lnTo>
                  <a:pt x="0" y="12700"/>
                </a:lnTo>
              </a:path>
            </a:pathLst>
          </a:custGeom>
          <a:ln w="0">
            <a:solidFill>
              <a:srgbClr val="EFEFEF"/>
            </a:solidFill>
          </a:ln>
        </p:spPr>
        <p:txBody>
          <a:bodyPr wrap="square" lIns="0" tIns="0" rIns="0" bIns="0" rtlCol="0">
            <a:noAutofit/>
          </a:bodyPr>
          <a:lstStyle/>
          <a:p>
            <a:endParaRPr/>
          </a:p>
        </p:txBody>
      </p:sp>
      <p:sp>
        <p:nvSpPr>
          <p:cNvPr id="100" name="object 100"/>
          <p:cNvSpPr/>
          <p:nvPr/>
        </p:nvSpPr>
        <p:spPr>
          <a:xfrm>
            <a:off x="0" y="0"/>
            <a:ext cx="9139843" cy="6836044"/>
          </a:xfrm>
          <a:prstGeom prst="rect">
            <a:avLst/>
          </a:prstGeom>
          <a:blipFill>
            <a:blip r:embed="rId8" cstate="print"/>
            <a:stretch>
              <a:fillRect/>
            </a:stretch>
          </a:blipFill>
        </p:spPr>
        <p:txBody>
          <a:bodyPr wrap="square" lIns="0" tIns="0" rIns="0" bIns="0" rtlCol="0">
            <a:noAutofit/>
          </a:bodyPr>
          <a:lstStyle/>
          <a:p>
            <a:endParaRPr/>
          </a:p>
        </p:txBody>
      </p:sp>
      <p:sp>
        <p:nvSpPr>
          <p:cNvPr id="101" name="object 101"/>
          <p:cNvSpPr/>
          <p:nvPr/>
        </p:nvSpPr>
        <p:spPr>
          <a:xfrm>
            <a:off x="0" y="0"/>
            <a:ext cx="9139843" cy="6836044"/>
          </a:xfrm>
          <a:prstGeom prst="rect">
            <a:avLst/>
          </a:prstGeom>
          <a:blipFill>
            <a:blip r:embed="rId9" cstate="print"/>
            <a:stretch>
              <a:fillRect/>
            </a:stretch>
          </a:blipFill>
        </p:spPr>
        <p:txBody>
          <a:bodyPr wrap="square" lIns="0" tIns="0" rIns="0" bIns="0" rtlCol="0">
            <a:noAutofit/>
          </a:bodyPr>
          <a:lstStyle/>
          <a:p>
            <a:endParaRPr/>
          </a:p>
        </p:txBody>
      </p:sp>
      <p:sp>
        <p:nvSpPr>
          <p:cNvPr id="102" name="object 102"/>
          <p:cNvSpPr/>
          <p:nvPr/>
        </p:nvSpPr>
        <p:spPr>
          <a:xfrm>
            <a:off x="0" y="0"/>
            <a:ext cx="9139843" cy="6836044"/>
          </a:xfrm>
          <a:prstGeom prst="rect">
            <a:avLst/>
          </a:prstGeom>
          <a:blipFill>
            <a:blip r:embed="rId10" cstate="print"/>
            <a:stretch>
              <a:fillRect/>
            </a:stretch>
          </a:blipFill>
        </p:spPr>
        <p:txBody>
          <a:bodyPr wrap="square" lIns="0" tIns="0" rIns="0" bIns="0" rtlCol="0">
            <a:noAutofit/>
          </a:bodyPr>
          <a:lstStyle/>
          <a:p>
            <a:endParaRPr/>
          </a:p>
        </p:txBody>
      </p:sp>
      <p:sp>
        <p:nvSpPr>
          <p:cNvPr id="103" name="object 103"/>
          <p:cNvSpPr/>
          <p:nvPr/>
        </p:nvSpPr>
        <p:spPr>
          <a:xfrm>
            <a:off x="0" y="0"/>
            <a:ext cx="9139843" cy="6836044"/>
          </a:xfrm>
          <a:prstGeom prst="rect">
            <a:avLst/>
          </a:prstGeom>
          <a:blipFill>
            <a:blip r:embed="rId11" cstate="print"/>
            <a:stretch>
              <a:fillRect/>
            </a:stretch>
          </a:blipFill>
        </p:spPr>
        <p:txBody>
          <a:bodyPr wrap="square" lIns="0" tIns="0" rIns="0" bIns="0" rtlCol="0">
            <a:noAutofit/>
          </a:bodyPr>
          <a:lstStyle/>
          <a:p>
            <a:endParaRPr/>
          </a:p>
        </p:txBody>
      </p:sp>
      <p:sp>
        <p:nvSpPr>
          <p:cNvPr id="104" name="object 104"/>
          <p:cNvSpPr/>
          <p:nvPr/>
        </p:nvSpPr>
        <p:spPr>
          <a:xfrm>
            <a:off x="4974235" y="5361373"/>
            <a:ext cx="1034152" cy="0"/>
          </a:xfrm>
          <a:custGeom>
            <a:avLst/>
            <a:gdLst/>
            <a:ahLst/>
            <a:cxnLst/>
            <a:rect l="l" t="t" r="r" b="b"/>
            <a:pathLst>
              <a:path w="521385">
                <a:moveTo>
                  <a:pt x="0" y="0"/>
                </a:moveTo>
                <a:lnTo>
                  <a:pt x="521385" y="0"/>
                </a:lnTo>
              </a:path>
            </a:pathLst>
          </a:custGeom>
          <a:ln w="4813">
            <a:solidFill>
              <a:srgbClr val="000000"/>
            </a:solidFill>
          </a:ln>
        </p:spPr>
        <p:txBody>
          <a:bodyPr wrap="square" lIns="0" tIns="0" rIns="0" bIns="0" rtlCol="0">
            <a:noAutofit/>
          </a:bodyPr>
          <a:lstStyle/>
          <a:p>
            <a:endParaRPr/>
          </a:p>
        </p:txBody>
      </p:sp>
      <p:sp>
        <p:nvSpPr>
          <p:cNvPr id="105" name="object 105"/>
          <p:cNvSpPr/>
          <p:nvPr/>
        </p:nvSpPr>
        <p:spPr>
          <a:xfrm>
            <a:off x="4974235" y="5361373"/>
            <a:ext cx="1034152" cy="0"/>
          </a:xfrm>
          <a:custGeom>
            <a:avLst/>
            <a:gdLst/>
            <a:ahLst/>
            <a:cxnLst/>
            <a:rect l="l" t="t" r="r" b="b"/>
            <a:pathLst>
              <a:path w="521385">
                <a:moveTo>
                  <a:pt x="521385" y="0"/>
                </a:moveTo>
                <a:lnTo>
                  <a:pt x="0" y="0"/>
                </a:lnTo>
              </a:path>
            </a:pathLst>
          </a:custGeom>
          <a:ln w="4813">
            <a:solidFill>
              <a:srgbClr val="000000"/>
            </a:solidFill>
          </a:ln>
        </p:spPr>
        <p:txBody>
          <a:bodyPr wrap="square" lIns="0" tIns="0" rIns="0" bIns="0" rtlCol="0">
            <a:noAutofit/>
          </a:bodyPr>
          <a:lstStyle/>
          <a:p>
            <a:endParaRPr/>
          </a:p>
        </p:txBody>
      </p:sp>
      <p:sp>
        <p:nvSpPr>
          <p:cNvPr id="106" name="object 106"/>
          <p:cNvSpPr/>
          <p:nvPr/>
        </p:nvSpPr>
        <p:spPr>
          <a:xfrm>
            <a:off x="0" y="0"/>
            <a:ext cx="9139843" cy="6836044"/>
          </a:xfrm>
          <a:prstGeom prst="rect">
            <a:avLst/>
          </a:prstGeom>
          <a:blipFill>
            <a:blip r:embed="rId12" cstate="print"/>
            <a:stretch>
              <a:fillRect/>
            </a:stretch>
          </a:blipFill>
        </p:spPr>
        <p:txBody>
          <a:bodyPr wrap="square" lIns="0" tIns="0" rIns="0" bIns="0" rtlCol="0">
            <a:noAutofit/>
          </a:bodyPr>
          <a:lstStyle/>
          <a:p>
            <a:endParaRPr/>
          </a:p>
        </p:txBody>
      </p:sp>
      <p:sp>
        <p:nvSpPr>
          <p:cNvPr id="15" name="object 15"/>
          <p:cNvSpPr txBox="1"/>
          <p:nvPr/>
        </p:nvSpPr>
        <p:spPr>
          <a:xfrm>
            <a:off x="379035" y="381000"/>
            <a:ext cx="8337612"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Optimali</a:t>
            </a:r>
            <a:r>
              <a:rPr sz="4400" spc="-67" dirty="0">
                <a:latin typeface="Times New Roman"/>
                <a:cs typeface="Times New Roman"/>
              </a:rPr>
              <a:t>t</a:t>
            </a:r>
            <a:r>
              <a:rPr sz="4400" dirty="0">
                <a:latin typeface="Times New Roman"/>
                <a:cs typeface="Times New Roman"/>
              </a:rPr>
              <a:t>y</a:t>
            </a:r>
            <a:r>
              <a:rPr sz="4400" spc="430" dirty="0">
                <a:latin typeface="Times New Roman"/>
                <a:cs typeface="Times New Roman"/>
              </a:rPr>
              <a:t> </a:t>
            </a:r>
            <a:r>
              <a:rPr sz="4400" dirty="0">
                <a:latin typeface="Times New Roman"/>
                <a:cs typeface="Times New Roman"/>
              </a:rPr>
              <a:t>of</a:t>
            </a:r>
            <a:r>
              <a:rPr sz="4400" spc="145" dirty="0">
                <a:latin typeface="Times New Roman"/>
                <a:cs typeface="Times New Roman"/>
              </a:rPr>
              <a:t> </a:t>
            </a:r>
            <a:r>
              <a:rPr sz="4400" dirty="0">
                <a:latin typeface="Times New Roman"/>
                <a:cs typeface="Times New Roman"/>
              </a:rPr>
              <a:t>un</a:t>
            </a:r>
            <a:r>
              <a:rPr sz="4400" spc="-77" dirty="0">
                <a:latin typeface="Times New Roman"/>
                <a:cs typeface="Times New Roman"/>
              </a:rPr>
              <a:t>w</a:t>
            </a:r>
            <a:r>
              <a:rPr sz="4400" dirty="0">
                <a:latin typeface="Times New Roman"/>
                <a:cs typeface="Times New Roman"/>
              </a:rPr>
              <a:t>eighted</a:t>
            </a:r>
            <a:r>
              <a:rPr sz="4400" spc="363" dirty="0">
                <a:latin typeface="Times New Roman"/>
                <a:cs typeface="Times New Roman"/>
              </a:rPr>
              <a:t> </a:t>
            </a:r>
            <a:r>
              <a:rPr sz="4400" dirty="0">
                <a:latin typeface="Times New Roman"/>
                <a:cs typeface="Times New Roman"/>
              </a:rPr>
              <a:t>reserves</a:t>
            </a:r>
          </a:p>
        </p:txBody>
      </p:sp>
      <p:sp>
        <p:nvSpPr>
          <p:cNvPr id="14" name="object 14"/>
          <p:cNvSpPr txBox="1"/>
          <p:nvPr/>
        </p:nvSpPr>
        <p:spPr>
          <a:xfrm>
            <a:off x="688848" y="792818"/>
            <a:ext cx="7717987" cy="2636182"/>
          </a:xfrm>
          <a:prstGeom prst="rect">
            <a:avLst/>
          </a:prstGeom>
        </p:spPr>
        <p:txBody>
          <a:bodyPr wrap="square" lIns="0" tIns="0" rIns="0" bIns="0" rtlCol="0">
            <a:noAutofit/>
          </a:bodyPr>
          <a:lstStyle/>
          <a:p>
            <a:pPr marL="25160" marR="13897">
              <a:lnSpc>
                <a:spcPts val="2496"/>
              </a:lnSpc>
              <a:spcBef>
                <a:spcPts val="125"/>
              </a:spcBef>
            </a:pPr>
            <a:r>
              <a:rPr sz="2400" dirty="0">
                <a:solidFill>
                  <a:srgbClr val="FFFFFF"/>
                </a:solidFill>
                <a:latin typeface="Times New Roman"/>
                <a:cs typeface="Times New Roman"/>
              </a:rPr>
              <a:t>Pro</a:t>
            </a:r>
            <a:r>
              <a:rPr sz="2400" spc="67" dirty="0">
                <a:solidFill>
                  <a:srgbClr val="FFFFFF"/>
                </a:solidFill>
                <a:latin typeface="Times New Roman"/>
                <a:cs typeface="Times New Roman"/>
              </a:rPr>
              <a:t>p</a:t>
            </a:r>
            <a:r>
              <a:rPr sz="2400" dirty="0">
                <a:solidFill>
                  <a:srgbClr val="FFFFFF"/>
                </a:solidFill>
                <a:latin typeface="Times New Roman"/>
                <a:cs typeface="Times New Roman"/>
              </a:rPr>
              <a:t>osition</a:t>
            </a:r>
            <a:endParaRPr sz="2400" dirty="0">
              <a:latin typeface="Times New Roman"/>
              <a:cs typeface="Times New Roman"/>
            </a:endParaRPr>
          </a:p>
          <a:p>
            <a:pPr marL="25160">
              <a:lnSpc>
                <a:spcPts val="2048"/>
              </a:lnSpc>
              <a:spcBef>
                <a:spcPts val="668"/>
              </a:spcBef>
            </a:pPr>
            <a:r>
              <a:rPr lang="en-US" sz="2700" b="1" baseline="6441" dirty="0" smtClean="0">
                <a:latin typeface="Times New Roman"/>
                <a:cs typeface="Times New Roman"/>
              </a:rPr>
              <a:t>Proposition</a:t>
            </a:r>
            <a:r>
              <a:rPr lang="en-US" sz="2700" baseline="6441" dirty="0" smtClean="0">
                <a:latin typeface="Times New Roman"/>
                <a:cs typeface="Times New Roman"/>
              </a:rPr>
              <a:t>.  </a:t>
            </a:r>
            <a:r>
              <a:rPr sz="2700" baseline="6441" dirty="0" smtClean="0">
                <a:latin typeface="Times New Roman"/>
                <a:cs typeface="Times New Roman"/>
              </a:rPr>
              <a:t>Consider</a:t>
            </a:r>
            <a:r>
              <a:rPr sz="2700" spc="232" baseline="6441" dirty="0" smtClean="0">
                <a:latin typeface="Times New Roman"/>
                <a:cs typeface="Times New Roman"/>
              </a:rPr>
              <a:t> </a:t>
            </a:r>
            <a:r>
              <a:rPr sz="2700" baseline="6441" dirty="0">
                <a:latin typeface="Times New Roman"/>
                <a:cs typeface="Times New Roman"/>
              </a:rPr>
              <a:t>any</a:t>
            </a:r>
            <a:r>
              <a:rPr sz="2700" spc="244" baseline="6441" dirty="0">
                <a:latin typeface="Times New Roman"/>
                <a:cs typeface="Times New Roman"/>
              </a:rPr>
              <a:t> </a:t>
            </a:r>
            <a:r>
              <a:rPr sz="2700" baseline="6441" dirty="0">
                <a:latin typeface="Times New Roman"/>
                <a:cs typeface="Times New Roman"/>
              </a:rPr>
              <a:t>one-</a:t>
            </a:r>
            <a:r>
              <a:rPr sz="2700" spc="57" baseline="6441" dirty="0">
                <a:latin typeface="Times New Roman"/>
                <a:cs typeface="Times New Roman"/>
              </a:rPr>
              <a:t>p</a:t>
            </a:r>
            <a:r>
              <a:rPr sz="2700" baseline="6441" dirty="0">
                <a:latin typeface="Times New Roman"/>
                <a:cs typeface="Times New Roman"/>
              </a:rPr>
              <a:t>osition</a:t>
            </a:r>
            <a:r>
              <a:rPr sz="2700" spc="386" baseline="6441" dirty="0">
                <a:latin typeface="Times New Roman"/>
                <a:cs typeface="Times New Roman"/>
              </a:rPr>
              <a:t> </a:t>
            </a:r>
            <a:r>
              <a:rPr sz="2700" baseline="6441" dirty="0">
                <a:latin typeface="Times New Roman"/>
                <a:cs typeface="Times New Roman"/>
              </a:rPr>
              <a:t>setting </a:t>
            </a:r>
            <a:r>
              <a:rPr sz="2700" spc="53" baseline="6441" dirty="0">
                <a:latin typeface="Times New Roman"/>
                <a:cs typeface="Times New Roman"/>
              </a:rPr>
              <a:t> </a:t>
            </a:r>
            <a:r>
              <a:rPr sz="2700" baseline="6441" dirty="0">
                <a:latin typeface="Times New Roman"/>
                <a:cs typeface="Times New Roman"/>
              </a:rPr>
              <a:t>where</a:t>
            </a:r>
            <a:r>
              <a:rPr sz="2700" spc="210" baseline="6441" dirty="0">
                <a:latin typeface="Times New Roman"/>
                <a:cs typeface="Times New Roman"/>
              </a:rPr>
              <a:t> </a:t>
            </a:r>
            <a:r>
              <a:rPr sz="2700" baseline="6441" dirty="0">
                <a:latin typeface="Times New Roman"/>
                <a:cs typeface="Times New Roman"/>
              </a:rPr>
              <a:t>each</a:t>
            </a:r>
            <a:r>
              <a:rPr sz="2700" spc="331" baseline="6441" dirty="0">
                <a:latin typeface="Times New Roman"/>
                <a:cs typeface="Times New Roman"/>
              </a:rPr>
              <a:t> </a:t>
            </a:r>
            <a:r>
              <a:rPr sz="2700" baseline="6441" dirty="0">
                <a:latin typeface="Times New Roman"/>
                <a:cs typeface="Times New Roman"/>
              </a:rPr>
              <a:t>agent </a:t>
            </a:r>
            <a:r>
              <a:rPr sz="2700" spc="30" baseline="6441" dirty="0">
                <a:latin typeface="Times New Roman"/>
                <a:cs typeface="Times New Roman"/>
              </a:rPr>
              <a:t> </a:t>
            </a:r>
            <a:r>
              <a:rPr sz="2700" baseline="6441" dirty="0">
                <a:latin typeface="Times New Roman"/>
                <a:cs typeface="Times New Roman"/>
              </a:rPr>
              <a:t>i’s</a:t>
            </a:r>
            <a:r>
              <a:rPr sz="2700" spc="160" baseline="6441" dirty="0">
                <a:latin typeface="Times New Roman"/>
                <a:cs typeface="Times New Roman"/>
              </a:rPr>
              <a:t> </a:t>
            </a:r>
            <a:r>
              <a:rPr sz="2700" spc="50" baseline="6441" dirty="0">
                <a:latin typeface="Times New Roman"/>
                <a:cs typeface="Times New Roman"/>
              </a:rPr>
              <a:t>p</a:t>
            </a:r>
            <a:r>
              <a:rPr sz="2700" baseline="6441" dirty="0">
                <a:latin typeface="Times New Roman"/>
                <a:cs typeface="Times New Roman"/>
              </a:rPr>
              <a:t>er-click</a:t>
            </a:r>
            <a:r>
              <a:rPr sz="2700" spc="157" baseline="6441" dirty="0">
                <a:latin typeface="Times New Roman"/>
                <a:cs typeface="Times New Roman"/>
              </a:rPr>
              <a:t> </a:t>
            </a:r>
            <a:r>
              <a:rPr sz="2700" baseline="6441" dirty="0">
                <a:latin typeface="Times New Roman"/>
                <a:cs typeface="Times New Roman"/>
              </a:rPr>
              <a:t>valuation</a:t>
            </a:r>
            <a:r>
              <a:rPr sz="2700" spc="406" baseline="6441" dirty="0">
                <a:latin typeface="Times New Roman"/>
                <a:cs typeface="Times New Roman"/>
              </a:rPr>
              <a:t> </a:t>
            </a:r>
            <a:r>
              <a:rPr sz="2700" baseline="6441" dirty="0">
                <a:latin typeface="Times New Roman"/>
                <a:cs typeface="Times New Roman"/>
              </a:rPr>
              <a:t>v</a:t>
            </a:r>
            <a:r>
              <a:rPr sz="1200" dirty="0">
                <a:latin typeface="Times New Roman"/>
                <a:cs typeface="Times New Roman"/>
              </a:rPr>
              <a:t>i </a:t>
            </a:r>
            <a:r>
              <a:rPr sz="1200" spc="107" dirty="0">
                <a:latin typeface="Times New Roman"/>
                <a:cs typeface="Times New Roman"/>
              </a:rPr>
              <a:t> </a:t>
            </a:r>
            <a:r>
              <a:rPr sz="2700" baseline="6441" dirty="0">
                <a:latin typeface="Times New Roman"/>
                <a:cs typeface="Times New Roman"/>
              </a:rPr>
              <a:t>is </a:t>
            </a:r>
            <a:r>
              <a:rPr dirty="0">
                <a:latin typeface="Times New Roman"/>
                <a:cs typeface="Times New Roman"/>
              </a:rPr>
              <a:t>inde</a:t>
            </a:r>
            <a:r>
              <a:rPr spc="57" dirty="0">
                <a:latin typeface="Times New Roman"/>
                <a:cs typeface="Times New Roman"/>
              </a:rPr>
              <a:t>p</a:t>
            </a:r>
            <a:r>
              <a:rPr dirty="0">
                <a:latin typeface="Times New Roman"/>
                <a:cs typeface="Times New Roman"/>
              </a:rPr>
              <a:t>endently</a:t>
            </a:r>
            <a:r>
              <a:rPr spc="440" dirty="0">
                <a:latin typeface="Times New Roman"/>
                <a:cs typeface="Times New Roman"/>
              </a:rPr>
              <a:t> </a:t>
            </a:r>
            <a:r>
              <a:rPr dirty="0">
                <a:latin typeface="Times New Roman"/>
                <a:cs typeface="Times New Roman"/>
              </a:rPr>
              <a:t>dr</a:t>
            </a:r>
            <a:r>
              <a:rPr spc="-50" dirty="0">
                <a:latin typeface="Times New Roman"/>
                <a:cs typeface="Times New Roman"/>
              </a:rPr>
              <a:t>a</a:t>
            </a:r>
            <a:r>
              <a:rPr dirty="0">
                <a:latin typeface="Times New Roman"/>
                <a:cs typeface="Times New Roman"/>
              </a:rPr>
              <a:t>wn</a:t>
            </a:r>
            <a:r>
              <a:rPr spc="327" dirty="0">
                <a:latin typeface="Times New Roman"/>
                <a:cs typeface="Times New Roman"/>
              </a:rPr>
              <a:t> </a:t>
            </a:r>
            <a:r>
              <a:rPr dirty="0">
                <a:latin typeface="Times New Roman"/>
                <a:cs typeface="Times New Roman"/>
              </a:rPr>
              <a:t>from</a:t>
            </a:r>
            <a:r>
              <a:rPr spc="236" dirty="0">
                <a:latin typeface="Times New Roman"/>
                <a:cs typeface="Times New Roman"/>
              </a:rPr>
              <a:t> </a:t>
            </a:r>
            <a:r>
              <a:rPr dirty="0">
                <a:latin typeface="Times New Roman"/>
                <a:cs typeface="Times New Roman"/>
              </a:rPr>
              <a:t>a</a:t>
            </a:r>
            <a:r>
              <a:rPr spc="246" dirty="0">
                <a:latin typeface="Times New Roman"/>
                <a:cs typeface="Times New Roman"/>
              </a:rPr>
              <a:t> </a:t>
            </a:r>
            <a:r>
              <a:rPr dirty="0">
                <a:latin typeface="Times New Roman"/>
                <a:cs typeface="Times New Roman"/>
              </a:rPr>
              <a:t>common</a:t>
            </a:r>
            <a:r>
              <a:rPr spc="355" dirty="0">
                <a:latin typeface="Times New Roman"/>
                <a:cs typeface="Times New Roman"/>
              </a:rPr>
              <a:t> </a:t>
            </a:r>
            <a:r>
              <a:rPr dirty="0">
                <a:latin typeface="Times New Roman"/>
                <a:cs typeface="Times New Roman"/>
              </a:rPr>
              <a:t>distribution</a:t>
            </a:r>
            <a:r>
              <a:rPr spc="166" dirty="0">
                <a:latin typeface="Times New Roman"/>
                <a:cs typeface="Times New Roman"/>
              </a:rPr>
              <a:t> </a:t>
            </a:r>
            <a:r>
              <a:rPr spc="57" dirty="0">
                <a:latin typeface="Times New Roman"/>
                <a:cs typeface="Times New Roman"/>
              </a:rPr>
              <a:t>g</a:t>
            </a:r>
            <a:r>
              <a:rPr dirty="0">
                <a:latin typeface="Times New Roman"/>
                <a:cs typeface="Times New Roman"/>
              </a:rPr>
              <a:t>.</a:t>
            </a:r>
            <a:r>
              <a:rPr spc="396" dirty="0">
                <a:latin typeface="Times New Roman"/>
                <a:cs typeface="Times New Roman"/>
              </a:rPr>
              <a:t> </a:t>
            </a:r>
            <a:r>
              <a:rPr dirty="0">
                <a:latin typeface="Times New Roman"/>
                <a:cs typeface="Times New Roman"/>
              </a:rPr>
              <a:t>If</a:t>
            </a:r>
            <a:r>
              <a:rPr spc="26" dirty="0">
                <a:latin typeface="Times New Roman"/>
                <a:cs typeface="Times New Roman"/>
              </a:rPr>
              <a:t> </a:t>
            </a:r>
            <a:r>
              <a:rPr dirty="0">
                <a:latin typeface="Times New Roman"/>
                <a:cs typeface="Times New Roman"/>
              </a:rPr>
              <a:t>g</a:t>
            </a:r>
            <a:r>
              <a:rPr spc="200" dirty="0">
                <a:latin typeface="Times New Roman"/>
                <a:cs typeface="Times New Roman"/>
              </a:rPr>
              <a:t> </a:t>
            </a:r>
            <a:r>
              <a:rPr dirty="0">
                <a:latin typeface="Times New Roman"/>
                <a:cs typeface="Times New Roman"/>
              </a:rPr>
              <a:t>is</a:t>
            </a:r>
            <a:r>
              <a:rPr spc="107" dirty="0">
                <a:latin typeface="Times New Roman"/>
                <a:cs typeface="Times New Roman"/>
              </a:rPr>
              <a:t> </a:t>
            </a:r>
            <a:r>
              <a:rPr dirty="0">
                <a:latin typeface="Times New Roman"/>
                <a:cs typeface="Times New Roman"/>
              </a:rPr>
              <a:t>regul</a:t>
            </a:r>
            <a:r>
              <a:rPr spc="-38" dirty="0">
                <a:latin typeface="Times New Roman"/>
                <a:cs typeface="Times New Roman"/>
              </a:rPr>
              <a:t>a</a:t>
            </a:r>
            <a:r>
              <a:rPr dirty="0">
                <a:latin typeface="Times New Roman"/>
                <a:cs typeface="Times New Roman"/>
              </a:rPr>
              <a:t>r,</a:t>
            </a:r>
            <a:r>
              <a:rPr spc="386" dirty="0">
                <a:latin typeface="Times New Roman"/>
                <a:cs typeface="Times New Roman"/>
              </a:rPr>
              <a:t> </a:t>
            </a:r>
            <a:r>
              <a:rPr dirty="0">
                <a:latin typeface="Times New Roman"/>
                <a:cs typeface="Times New Roman"/>
              </a:rPr>
              <a:t>then</a:t>
            </a:r>
            <a:r>
              <a:rPr spc="444" dirty="0">
                <a:latin typeface="Times New Roman"/>
                <a:cs typeface="Times New Roman"/>
              </a:rPr>
              <a:t> </a:t>
            </a:r>
            <a:r>
              <a:rPr dirty="0">
                <a:latin typeface="Times New Roman"/>
                <a:cs typeface="Times New Roman"/>
              </a:rPr>
              <a:t>the optimal</a:t>
            </a:r>
            <a:r>
              <a:rPr spc="384" dirty="0">
                <a:latin typeface="Times New Roman"/>
                <a:cs typeface="Times New Roman"/>
              </a:rPr>
              <a:t> </a:t>
            </a:r>
            <a:r>
              <a:rPr dirty="0">
                <a:latin typeface="Times New Roman"/>
                <a:cs typeface="Times New Roman"/>
              </a:rPr>
              <a:t>auction </a:t>
            </a:r>
            <a:r>
              <a:rPr spc="36" dirty="0">
                <a:latin typeface="Times New Roman"/>
                <a:cs typeface="Times New Roman"/>
              </a:rPr>
              <a:t> </a:t>
            </a:r>
            <a:r>
              <a:rPr dirty="0">
                <a:latin typeface="Times New Roman"/>
                <a:cs typeface="Times New Roman"/>
              </a:rPr>
              <a:t>uses</a:t>
            </a:r>
            <a:r>
              <a:rPr spc="228" dirty="0">
                <a:latin typeface="Times New Roman"/>
                <a:cs typeface="Times New Roman"/>
              </a:rPr>
              <a:t> </a:t>
            </a:r>
            <a:r>
              <a:rPr dirty="0">
                <a:solidFill>
                  <a:srgbClr val="FF0000"/>
                </a:solidFill>
                <a:latin typeface="Times New Roman"/>
                <a:cs typeface="Times New Roman"/>
              </a:rPr>
              <a:t>the</a:t>
            </a:r>
            <a:r>
              <a:rPr spc="384" dirty="0">
                <a:solidFill>
                  <a:srgbClr val="FF0000"/>
                </a:solidFill>
                <a:latin typeface="Times New Roman"/>
                <a:cs typeface="Times New Roman"/>
              </a:rPr>
              <a:t> </a:t>
            </a:r>
            <a:r>
              <a:rPr dirty="0">
                <a:solidFill>
                  <a:srgbClr val="FF0000"/>
                </a:solidFill>
                <a:latin typeface="Times New Roman"/>
                <a:cs typeface="Times New Roman"/>
              </a:rPr>
              <a:t>same</a:t>
            </a:r>
            <a:r>
              <a:rPr spc="313" dirty="0">
                <a:solidFill>
                  <a:srgbClr val="FF0000"/>
                </a:solidFill>
                <a:latin typeface="Times New Roman"/>
                <a:cs typeface="Times New Roman"/>
              </a:rPr>
              <a:t> </a:t>
            </a:r>
            <a:r>
              <a:rPr spc="50" dirty="0">
                <a:solidFill>
                  <a:srgbClr val="FF0000"/>
                </a:solidFill>
                <a:latin typeface="Times New Roman"/>
                <a:cs typeface="Times New Roman"/>
              </a:rPr>
              <a:t>p</a:t>
            </a:r>
            <a:r>
              <a:rPr dirty="0">
                <a:solidFill>
                  <a:srgbClr val="FF0000"/>
                </a:solidFill>
                <a:latin typeface="Times New Roman"/>
                <a:cs typeface="Times New Roman"/>
              </a:rPr>
              <a:t>er-click</a:t>
            </a:r>
            <a:r>
              <a:rPr spc="157" dirty="0">
                <a:solidFill>
                  <a:srgbClr val="FF0000"/>
                </a:solidFill>
                <a:latin typeface="Times New Roman"/>
                <a:cs typeface="Times New Roman"/>
              </a:rPr>
              <a:t> </a:t>
            </a:r>
            <a:r>
              <a:rPr dirty="0">
                <a:solidFill>
                  <a:srgbClr val="FF0000"/>
                </a:solidFill>
                <a:latin typeface="Times New Roman"/>
                <a:cs typeface="Times New Roman"/>
              </a:rPr>
              <a:t>reserve</a:t>
            </a:r>
            <a:r>
              <a:rPr spc="218" dirty="0">
                <a:solidFill>
                  <a:srgbClr val="FF0000"/>
                </a:solidFill>
                <a:latin typeface="Times New Roman"/>
                <a:cs typeface="Times New Roman"/>
              </a:rPr>
              <a:t> </a:t>
            </a:r>
            <a:r>
              <a:rPr spc="-50" dirty="0">
                <a:solidFill>
                  <a:srgbClr val="FF0000"/>
                </a:solidFill>
                <a:latin typeface="Times New Roman"/>
                <a:cs typeface="Times New Roman"/>
              </a:rPr>
              <a:t>p</a:t>
            </a:r>
            <a:r>
              <a:rPr dirty="0">
                <a:solidFill>
                  <a:srgbClr val="FF0000"/>
                </a:solidFill>
                <a:latin typeface="Times New Roman"/>
                <a:cs typeface="Times New Roman"/>
              </a:rPr>
              <a:t>rice</a:t>
            </a:r>
            <a:r>
              <a:rPr spc="212" dirty="0">
                <a:solidFill>
                  <a:srgbClr val="FF0000"/>
                </a:solidFill>
                <a:latin typeface="Times New Roman"/>
                <a:cs typeface="Times New Roman"/>
              </a:rPr>
              <a:t> </a:t>
            </a:r>
            <a:r>
              <a:rPr dirty="0">
                <a:solidFill>
                  <a:srgbClr val="FF0000"/>
                </a:solidFill>
                <a:latin typeface="Times New Roman"/>
                <a:cs typeface="Times New Roman"/>
              </a:rPr>
              <a:t>r</a:t>
            </a:r>
            <a:r>
              <a:rPr spc="48" dirty="0">
                <a:solidFill>
                  <a:srgbClr val="FF0000"/>
                </a:solidFill>
                <a:latin typeface="Times New Roman"/>
                <a:cs typeface="Times New Roman"/>
              </a:rPr>
              <a:t> </a:t>
            </a:r>
            <a:r>
              <a:rPr dirty="0">
                <a:solidFill>
                  <a:srgbClr val="FF0000"/>
                </a:solidFill>
                <a:latin typeface="Times New Roman"/>
                <a:cs typeface="Times New Roman"/>
              </a:rPr>
              <a:t>f</a:t>
            </a:r>
            <a:r>
              <a:rPr spc="-50" dirty="0">
                <a:solidFill>
                  <a:srgbClr val="FF0000"/>
                </a:solidFill>
                <a:latin typeface="Times New Roman"/>
                <a:cs typeface="Times New Roman"/>
              </a:rPr>
              <a:t>o</a:t>
            </a:r>
            <a:r>
              <a:rPr dirty="0">
                <a:solidFill>
                  <a:srgbClr val="FF0000"/>
                </a:solidFill>
                <a:latin typeface="Times New Roman"/>
                <a:cs typeface="Times New Roman"/>
              </a:rPr>
              <a:t>r</a:t>
            </a:r>
            <a:r>
              <a:rPr spc="166" dirty="0">
                <a:solidFill>
                  <a:srgbClr val="FF0000"/>
                </a:solidFill>
                <a:latin typeface="Times New Roman"/>
                <a:cs typeface="Times New Roman"/>
              </a:rPr>
              <a:t> </a:t>
            </a:r>
            <a:r>
              <a:rPr dirty="0">
                <a:solidFill>
                  <a:srgbClr val="FF0000"/>
                </a:solidFill>
                <a:latin typeface="Times New Roman"/>
                <a:cs typeface="Times New Roman"/>
              </a:rPr>
              <a:t>all</a:t>
            </a:r>
            <a:r>
              <a:rPr spc="131" dirty="0">
                <a:solidFill>
                  <a:srgbClr val="FF0000"/>
                </a:solidFill>
                <a:latin typeface="Times New Roman"/>
                <a:cs typeface="Times New Roman"/>
              </a:rPr>
              <a:t> </a:t>
            </a:r>
            <a:r>
              <a:rPr dirty="0" smtClean="0">
                <a:solidFill>
                  <a:srgbClr val="FF0000"/>
                </a:solidFill>
                <a:latin typeface="Times New Roman"/>
                <a:cs typeface="Times New Roman"/>
              </a:rPr>
              <a:t>bidders</a:t>
            </a:r>
            <a:r>
              <a:rPr lang="en-US" dirty="0" smtClean="0">
                <a:solidFill>
                  <a:srgbClr val="FF0000"/>
                </a:solidFill>
                <a:latin typeface="Times New Roman"/>
                <a:cs typeface="Times New Roman"/>
              </a:rPr>
              <a:t> (i.e., reserve doesn’t depend on q</a:t>
            </a:r>
            <a:r>
              <a:rPr lang="en-US" baseline="-25000" dirty="0" smtClean="0">
                <a:solidFill>
                  <a:srgbClr val="FF0000"/>
                </a:solidFill>
                <a:latin typeface="Times New Roman"/>
                <a:cs typeface="Times New Roman"/>
              </a:rPr>
              <a:t>i</a:t>
            </a:r>
            <a:r>
              <a:rPr lang="en-US" dirty="0" smtClean="0">
                <a:solidFill>
                  <a:srgbClr val="FF0000"/>
                </a:solidFill>
                <a:latin typeface="Times New Roman"/>
                <a:cs typeface="Times New Roman"/>
              </a:rPr>
              <a:t>)</a:t>
            </a:r>
            <a:r>
              <a:rPr dirty="0" smtClean="0">
                <a:solidFill>
                  <a:srgbClr val="FF0000"/>
                </a:solidFill>
                <a:latin typeface="Times New Roman"/>
                <a:cs typeface="Times New Roman"/>
              </a:rPr>
              <a:t>.</a:t>
            </a:r>
            <a:endParaRPr dirty="0">
              <a:latin typeface="Times New Roman"/>
              <a:cs typeface="Times New Roman"/>
            </a:endParaRPr>
          </a:p>
        </p:txBody>
      </p:sp>
      <p:sp>
        <p:nvSpPr>
          <p:cNvPr id="13" name="object 13"/>
          <p:cNvSpPr txBox="1"/>
          <p:nvPr/>
        </p:nvSpPr>
        <p:spPr>
          <a:xfrm>
            <a:off x="688848" y="2763090"/>
            <a:ext cx="7180748" cy="2139810"/>
          </a:xfrm>
          <a:prstGeom prst="rect">
            <a:avLst/>
          </a:prstGeom>
        </p:spPr>
        <p:txBody>
          <a:bodyPr wrap="square" lIns="0" tIns="0" rIns="0" bIns="0" rtlCol="0">
            <a:noAutofit/>
          </a:bodyPr>
          <a:lstStyle/>
          <a:p>
            <a:pPr marL="25160" marR="40381">
              <a:lnSpc>
                <a:spcPts val="2496"/>
              </a:lnSpc>
              <a:spcBef>
                <a:spcPts val="125"/>
              </a:spcBef>
            </a:pPr>
            <a:r>
              <a:rPr sz="2400" dirty="0">
                <a:solidFill>
                  <a:srgbClr val="FFFFFF"/>
                </a:solidFill>
                <a:latin typeface="Times New Roman"/>
                <a:cs typeface="Times New Roman"/>
              </a:rPr>
              <a:t>Pr</a:t>
            </a:r>
            <a:r>
              <a:rPr sz="2400" spc="67" dirty="0">
                <a:solidFill>
                  <a:srgbClr val="FFFFFF"/>
                </a:solidFill>
                <a:latin typeface="Times New Roman"/>
                <a:cs typeface="Times New Roman"/>
              </a:rPr>
              <a:t>o</a:t>
            </a:r>
            <a:r>
              <a:rPr sz="2400" dirty="0">
                <a:solidFill>
                  <a:srgbClr val="FFFFFF"/>
                </a:solidFill>
                <a:latin typeface="Times New Roman"/>
                <a:cs typeface="Times New Roman"/>
              </a:rPr>
              <a:t>of.</a:t>
            </a:r>
            <a:endParaRPr sz="2400">
              <a:latin typeface="Times New Roman"/>
              <a:cs typeface="Times New Roman"/>
            </a:endParaRPr>
          </a:p>
          <a:p>
            <a:pPr marL="574125" marR="40381">
              <a:lnSpc>
                <a:spcPct val="95825"/>
              </a:lnSpc>
              <a:spcBef>
                <a:spcPts val="903"/>
              </a:spcBef>
            </a:pPr>
            <a:r>
              <a:rPr dirty="0">
                <a:latin typeface="Times New Roman"/>
                <a:cs typeface="Times New Roman"/>
              </a:rPr>
              <a:t>Because</a:t>
            </a:r>
            <a:r>
              <a:rPr spc="345" dirty="0">
                <a:latin typeface="Times New Roman"/>
                <a:cs typeface="Times New Roman"/>
              </a:rPr>
              <a:t> </a:t>
            </a:r>
            <a:r>
              <a:rPr dirty="0">
                <a:latin typeface="Times New Roman"/>
                <a:cs typeface="Times New Roman"/>
              </a:rPr>
              <a:t>g</a:t>
            </a:r>
            <a:r>
              <a:rPr spc="200" dirty="0">
                <a:latin typeface="Times New Roman"/>
                <a:cs typeface="Times New Roman"/>
              </a:rPr>
              <a:t> </a:t>
            </a:r>
            <a:r>
              <a:rPr dirty="0">
                <a:latin typeface="Times New Roman"/>
                <a:cs typeface="Times New Roman"/>
              </a:rPr>
              <a:t>is</a:t>
            </a:r>
            <a:r>
              <a:rPr spc="107" dirty="0">
                <a:latin typeface="Times New Roman"/>
                <a:cs typeface="Times New Roman"/>
              </a:rPr>
              <a:t> </a:t>
            </a:r>
            <a:r>
              <a:rPr dirty="0">
                <a:latin typeface="Times New Roman"/>
                <a:cs typeface="Times New Roman"/>
              </a:rPr>
              <a:t>regul</a:t>
            </a:r>
            <a:r>
              <a:rPr spc="-50" dirty="0">
                <a:latin typeface="Times New Roman"/>
                <a:cs typeface="Times New Roman"/>
              </a:rPr>
              <a:t>a</a:t>
            </a:r>
            <a:r>
              <a:rPr dirty="0">
                <a:latin typeface="Times New Roman"/>
                <a:cs typeface="Times New Roman"/>
              </a:rPr>
              <a:t>r,</a:t>
            </a:r>
            <a:r>
              <a:rPr spc="374" dirty="0">
                <a:latin typeface="Times New Roman"/>
                <a:cs typeface="Times New Roman"/>
              </a:rPr>
              <a:t> </a:t>
            </a:r>
            <a:r>
              <a:rPr spc="-50" dirty="0">
                <a:latin typeface="Times New Roman"/>
                <a:cs typeface="Times New Roman"/>
              </a:rPr>
              <a:t>w</a:t>
            </a:r>
            <a:r>
              <a:rPr dirty="0">
                <a:latin typeface="Times New Roman"/>
                <a:cs typeface="Times New Roman"/>
              </a:rPr>
              <a:t>e</a:t>
            </a:r>
            <a:r>
              <a:rPr spc="121" dirty="0">
                <a:latin typeface="Times New Roman"/>
                <a:cs typeface="Times New Roman"/>
              </a:rPr>
              <a:t> </a:t>
            </a:r>
            <a:r>
              <a:rPr dirty="0">
                <a:latin typeface="Times New Roman"/>
                <a:cs typeface="Times New Roman"/>
              </a:rPr>
              <a:t>must</a:t>
            </a:r>
            <a:r>
              <a:rPr spc="444" dirty="0">
                <a:latin typeface="Times New Roman"/>
                <a:cs typeface="Times New Roman"/>
              </a:rPr>
              <a:t> </a:t>
            </a:r>
            <a:r>
              <a:rPr dirty="0">
                <a:latin typeface="Times New Roman"/>
                <a:cs typeface="Times New Roman"/>
              </a:rPr>
              <a:t>maximize</a:t>
            </a:r>
            <a:r>
              <a:rPr spc="166" dirty="0">
                <a:latin typeface="Times New Roman"/>
                <a:cs typeface="Times New Roman"/>
              </a:rPr>
              <a:t> </a:t>
            </a:r>
            <a:r>
              <a:rPr dirty="0">
                <a:latin typeface="Times New Roman"/>
                <a:cs typeface="Times New Roman"/>
              </a:rPr>
              <a:t>virtual</a:t>
            </a:r>
            <a:r>
              <a:rPr spc="166" dirty="0">
                <a:latin typeface="Times New Roman"/>
                <a:cs typeface="Times New Roman"/>
              </a:rPr>
              <a:t> </a:t>
            </a:r>
            <a:r>
              <a:rPr dirty="0">
                <a:latin typeface="Times New Roman"/>
                <a:cs typeface="Times New Roman"/>
              </a:rPr>
              <a:t>surplus.</a:t>
            </a:r>
            <a:endParaRPr>
              <a:latin typeface="Times New Roman"/>
              <a:cs typeface="Times New Roman"/>
            </a:endParaRPr>
          </a:p>
          <a:p>
            <a:pPr marL="574125" marR="40381">
              <a:lnSpc>
                <a:spcPts val="2088"/>
              </a:lnSpc>
              <a:spcBef>
                <a:spcPts val="909"/>
              </a:spcBef>
            </a:pPr>
            <a:r>
              <a:rPr sz="2700" baseline="6441" dirty="0">
                <a:latin typeface="Times New Roman"/>
                <a:cs typeface="Times New Roman"/>
              </a:rPr>
              <a:t>i’s</a:t>
            </a:r>
            <a:r>
              <a:rPr sz="2700" spc="160" baseline="6441" dirty="0">
                <a:latin typeface="Times New Roman"/>
                <a:cs typeface="Times New Roman"/>
              </a:rPr>
              <a:t> </a:t>
            </a:r>
            <a:r>
              <a:rPr sz="2700" baseline="6441" dirty="0">
                <a:latin typeface="Times New Roman"/>
                <a:cs typeface="Times New Roman"/>
              </a:rPr>
              <a:t>value</a:t>
            </a:r>
            <a:r>
              <a:rPr sz="2700" spc="190" baseline="6441" dirty="0">
                <a:latin typeface="Times New Roman"/>
                <a:cs typeface="Times New Roman"/>
              </a:rPr>
              <a:t> </a:t>
            </a:r>
            <a:r>
              <a:rPr sz="2700" spc="50" baseline="6441" dirty="0">
                <a:latin typeface="Times New Roman"/>
                <a:cs typeface="Times New Roman"/>
              </a:rPr>
              <a:t>p</a:t>
            </a:r>
            <a:r>
              <a:rPr sz="2700" baseline="6441" dirty="0">
                <a:latin typeface="Times New Roman"/>
                <a:cs typeface="Times New Roman"/>
              </a:rPr>
              <a:t>er-im</a:t>
            </a:r>
            <a:r>
              <a:rPr sz="2700" spc="-50" baseline="6441" dirty="0">
                <a:latin typeface="Times New Roman"/>
                <a:cs typeface="Times New Roman"/>
              </a:rPr>
              <a:t>p</a:t>
            </a:r>
            <a:r>
              <a:rPr sz="2700" baseline="6441" dirty="0">
                <a:latin typeface="Times New Roman"/>
                <a:cs typeface="Times New Roman"/>
              </a:rPr>
              <a:t>ression</a:t>
            </a:r>
            <a:r>
              <a:rPr sz="2700" spc="367" baseline="6441" dirty="0">
                <a:latin typeface="Times New Roman"/>
                <a:cs typeface="Times New Roman"/>
              </a:rPr>
              <a:t> </a:t>
            </a:r>
            <a:r>
              <a:rPr sz="2700" baseline="6441" dirty="0">
                <a:latin typeface="Times New Roman"/>
                <a:cs typeface="Times New Roman"/>
              </a:rPr>
              <a:t>is</a:t>
            </a:r>
            <a:r>
              <a:rPr sz="2700" spc="107" baseline="6441" dirty="0">
                <a:latin typeface="Times New Roman"/>
                <a:cs typeface="Times New Roman"/>
              </a:rPr>
              <a:t> </a:t>
            </a:r>
            <a:r>
              <a:rPr sz="2700" baseline="6441" dirty="0">
                <a:latin typeface="Times New Roman"/>
                <a:cs typeface="Times New Roman"/>
              </a:rPr>
              <a:t>q</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endParaRPr>
              <a:latin typeface="Times New Roman"/>
              <a:cs typeface="Times New Roman"/>
            </a:endParaRPr>
          </a:p>
          <a:p>
            <a:pPr marL="574125">
              <a:lnSpc>
                <a:spcPct val="95825"/>
              </a:lnSpc>
              <a:spcBef>
                <a:spcPts val="842"/>
              </a:spcBef>
            </a:pPr>
            <a:r>
              <a:rPr spc="-149" dirty="0">
                <a:latin typeface="Times New Roman"/>
                <a:cs typeface="Times New Roman"/>
              </a:rPr>
              <a:t>T</a:t>
            </a:r>
            <a:r>
              <a:rPr dirty="0">
                <a:latin typeface="Times New Roman"/>
                <a:cs typeface="Times New Roman"/>
              </a:rPr>
              <a:t>ransf</a:t>
            </a:r>
            <a:r>
              <a:rPr spc="-38" dirty="0">
                <a:latin typeface="Times New Roman"/>
                <a:cs typeface="Times New Roman"/>
              </a:rPr>
              <a:t>o</a:t>
            </a:r>
            <a:r>
              <a:rPr dirty="0">
                <a:latin typeface="Times New Roman"/>
                <a:cs typeface="Times New Roman"/>
              </a:rPr>
              <a:t>rming </a:t>
            </a:r>
            <a:r>
              <a:rPr spc="93" dirty="0">
                <a:latin typeface="Times New Roman"/>
                <a:cs typeface="Times New Roman"/>
              </a:rPr>
              <a:t> </a:t>
            </a:r>
            <a:r>
              <a:rPr dirty="0">
                <a:latin typeface="Times New Roman"/>
                <a:cs typeface="Times New Roman"/>
              </a:rPr>
              <a:t>g</a:t>
            </a:r>
            <a:r>
              <a:rPr spc="200" dirty="0">
                <a:latin typeface="Times New Roman"/>
                <a:cs typeface="Times New Roman"/>
              </a:rPr>
              <a:t> </a:t>
            </a:r>
            <a:r>
              <a:rPr dirty="0">
                <a:latin typeface="Times New Roman"/>
                <a:cs typeface="Times New Roman"/>
              </a:rPr>
              <a:t>into</a:t>
            </a:r>
            <a:r>
              <a:rPr spc="333" dirty="0">
                <a:latin typeface="Times New Roman"/>
                <a:cs typeface="Times New Roman"/>
              </a:rPr>
              <a:t> </a:t>
            </a:r>
            <a:r>
              <a:rPr dirty="0">
                <a:latin typeface="Times New Roman"/>
                <a:cs typeface="Times New Roman"/>
              </a:rPr>
              <a:t>a</a:t>
            </a:r>
            <a:r>
              <a:rPr spc="236" dirty="0">
                <a:latin typeface="Times New Roman"/>
                <a:cs typeface="Times New Roman"/>
              </a:rPr>
              <a:t> </a:t>
            </a:r>
            <a:r>
              <a:rPr spc="50" dirty="0">
                <a:latin typeface="Times New Roman"/>
                <a:cs typeface="Times New Roman"/>
              </a:rPr>
              <a:t>p</a:t>
            </a:r>
            <a:r>
              <a:rPr dirty="0">
                <a:latin typeface="Times New Roman"/>
                <a:cs typeface="Times New Roman"/>
              </a:rPr>
              <a:t>er-im</a:t>
            </a:r>
            <a:r>
              <a:rPr spc="-50" dirty="0">
                <a:latin typeface="Times New Roman"/>
                <a:cs typeface="Times New Roman"/>
              </a:rPr>
              <a:t>p</a:t>
            </a:r>
            <a:r>
              <a:rPr dirty="0">
                <a:latin typeface="Times New Roman"/>
                <a:cs typeface="Times New Roman"/>
              </a:rPr>
              <a:t>ression</a:t>
            </a:r>
            <a:r>
              <a:rPr spc="357" dirty="0">
                <a:latin typeface="Times New Roman"/>
                <a:cs typeface="Times New Roman"/>
              </a:rPr>
              <a:t> </a:t>
            </a:r>
            <a:r>
              <a:rPr dirty="0">
                <a:latin typeface="Times New Roman"/>
                <a:cs typeface="Times New Roman"/>
              </a:rPr>
              <a:t>valuation</a:t>
            </a:r>
            <a:r>
              <a:rPr spc="442" dirty="0">
                <a:latin typeface="Times New Roman"/>
                <a:cs typeface="Times New Roman"/>
              </a:rPr>
              <a:t> </a:t>
            </a:r>
            <a:r>
              <a:rPr dirty="0">
                <a:latin typeface="Times New Roman"/>
                <a:cs typeface="Times New Roman"/>
              </a:rPr>
              <a:t>distribution </a:t>
            </a:r>
            <a:r>
              <a:rPr spc="59" dirty="0">
                <a:latin typeface="Times New Roman"/>
                <a:cs typeface="Times New Roman"/>
              </a:rPr>
              <a:t> </a:t>
            </a:r>
            <a:r>
              <a:rPr dirty="0">
                <a:latin typeface="Times New Roman"/>
                <a:cs typeface="Times New Roman"/>
              </a:rPr>
              <a:t>f</a:t>
            </a:r>
            <a:r>
              <a:rPr spc="143" dirty="0">
                <a:latin typeface="Times New Roman"/>
                <a:cs typeface="Times New Roman"/>
              </a:rPr>
              <a:t> </a:t>
            </a:r>
            <a:r>
              <a:rPr dirty="0">
                <a:latin typeface="Times New Roman"/>
                <a:cs typeface="Times New Roman"/>
              </a:rPr>
              <a:t>gives:</a:t>
            </a:r>
            <a:endParaRPr>
              <a:latin typeface="Times New Roman"/>
              <a:cs typeface="Times New Roman"/>
            </a:endParaRPr>
          </a:p>
          <a:p>
            <a:pPr marL="574125" marR="40381">
              <a:lnSpc>
                <a:spcPts val="2088"/>
              </a:lnSpc>
              <a:spcBef>
                <a:spcPts val="119"/>
              </a:spcBef>
            </a:pPr>
            <a:r>
              <a:rPr sz="2700" baseline="6441" dirty="0">
                <a:latin typeface="Times New Roman"/>
                <a:cs typeface="Times New Roman"/>
              </a:rPr>
              <a:t>f</a:t>
            </a:r>
            <a:r>
              <a:rPr sz="2700" spc="-248" baseline="6441" dirty="0">
                <a:latin typeface="Times New Roman"/>
                <a:cs typeface="Times New Roman"/>
              </a:rPr>
              <a:t> </a:t>
            </a:r>
            <a:r>
              <a:rPr sz="2700" baseline="6441" dirty="0">
                <a:latin typeface="Times New Roman"/>
                <a:cs typeface="Times New Roman"/>
              </a:rPr>
              <a:t>(q</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r>
              <a:rPr sz="2700" spc="170" baseline="6441" dirty="0">
                <a:latin typeface="Times New Roman"/>
                <a:cs typeface="Times New Roman"/>
              </a:rPr>
              <a:t> </a:t>
            </a:r>
            <a:r>
              <a:rPr sz="2700" baseline="6441" dirty="0">
                <a:latin typeface="Times New Roman"/>
                <a:cs typeface="Times New Roman"/>
              </a:rPr>
              <a:t>=</a:t>
            </a:r>
            <a:r>
              <a:rPr sz="2700" spc="-123" baseline="6441" dirty="0">
                <a:latin typeface="Times New Roman"/>
                <a:cs typeface="Times New Roman"/>
              </a:rPr>
              <a:t> </a:t>
            </a:r>
            <a:r>
              <a:rPr sz="2700" spc="57" baseline="6441" dirty="0">
                <a:latin typeface="Times New Roman"/>
                <a:cs typeface="Times New Roman"/>
              </a:rPr>
              <a:t>g</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)/q</a:t>
            </a:r>
            <a:r>
              <a:rPr sz="1200" dirty="0">
                <a:latin typeface="Times New Roman"/>
                <a:cs typeface="Times New Roman"/>
              </a:rPr>
              <a:t>i </a:t>
            </a:r>
            <a:r>
              <a:rPr sz="1200" spc="107" dirty="0">
                <a:latin typeface="Times New Roman"/>
                <a:cs typeface="Times New Roman"/>
              </a:rPr>
              <a:t> </a:t>
            </a:r>
            <a:r>
              <a:rPr sz="2700" baseline="6441" dirty="0">
                <a:latin typeface="Times New Roman"/>
                <a:cs typeface="Times New Roman"/>
              </a:rPr>
              <a:t>and</a:t>
            </a:r>
            <a:r>
              <a:rPr sz="2700" spc="347" baseline="6441" dirty="0">
                <a:latin typeface="Times New Roman"/>
                <a:cs typeface="Times New Roman"/>
              </a:rPr>
              <a:t> </a:t>
            </a:r>
            <a:r>
              <a:rPr sz="2700" baseline="6441" dirty="0">
                <a:latin typeface="Times New Roman"/>
                <a:cs typeface="Times New Roman"/>
              </a:rPr>
              <a:t>F</a:t>
            </a:r>
            <a:r>
              <a:rPr sz="2700" spc="-18" baseline="6441" dirty="0">
                <a:latin typeface="Times New Roman"/>
                <a:cs typeface="Times New Roman"/>
              </a:rPr>
              <a:t> </a:t>
            </a:r>
            <a:r>
              <a:rPr sz="2700" baseline="6441" dirty="0">
                <a:latin typeface="Times New Roman"/>
                <a:cs typeface="Times New Roman"/>
              </a:rPr>
              <a:t>(g</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r>
              <a:rPr sz="2700" spc="170" baseline="6441" dirty="0">
                <a:latin typeface="Times New Roman"/>
                <a:cs typeface="Times New Roman"/>
              </a:rPr>
              <a:t> </a:t>
            </a:r>
            <a:r>
              <a:rPr sz="2700" baseline="6441" dirty="0">
                <a:latin typeface="Times New Roman"/>
                <a:cs typeface="Times New Roman"/>
              </a:rPr>
              <a:t>=</a:t>
            </a:r>
            <a:r>
              <a:rPr sz="2700" spc="-123" baseline="6441" dirty="0">
                <a:latin typeface="Times New Roman"/>
                <a:cs typeface="Times New Roman"/>
              </a:rPr>
              <a:t> </a:t>
            </a:r>
            <a:r>
              <a:rPr sz="2700" baseline="6441" dirty="0">
                <a:latin typeface="Times New Roman"/>
                <a:cs typeface="Times New Roman"/>
              </a:rPr>
              <a:t>G(v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endParaRPr>
              <a:latin typeface="Times New Roman"/>
              <a:cs typeface="Times New Roman"/>
            </a:endParaRPr>
          </a:p>
          <a:p>
            <a:pPr marL="574125" marR="40381">
              <a:lnSpc>
                <a:spcPct val="95825"/>
              </a:lnSpc>
              <a:spcBef>
                <a:spcPts val="842"/>
              </a:spcBef>
            </a:pPr>
            <a:r>
              <a:rPr dirty="0">
                <a:latin typeface="Times New Roman"/>
                <a:cs typeface="Times New Roman"/>
              </a:rPr>
              <a:t>Substituting</a:t>
            </a:r>
            <a:r>
              <a:rPr spc="147" dirty="0">
                <a:latin typeface="Times New Roman"/>
                <a:cs typeface="Times New Roman"/>
              </a:rPr>
              <a:t> </a:t>
            </a:r>
            <a:r>
              <a:rPr dirty="0">
                <a:latin typeface="Times New Roman"/>
                <a:cs typeface="Times New Roman"/>
              </a:rPr>
              <a:t>into</a:t>
            </a:r>
            <a:r>
              <a:rPr spc="333" dirty="0">
                <a:latin typeface="Times New Roman"/>
                <a:cs typeface="Times New Roman"/>
              </a:rPr>
              <a:t> </a:t>
            </a:r>
            <a:r>
              <a:rPr dirty="0">
                <a:latin typeface="Times New Roman"/>
                <a:cs typeface="Times New Roman"/>
              </a:rPr>
              <a:t>the</a:t>
            </a:r>
            <a:r>
              <a:rPr spc="384" dirty="0">
                <a:latin typeface="Times New Roman"/>
                <a:cs typeface="Times New Roman"/>
              </a:rPr>
              <a:t> </a:t>
            </a:r>
            <a:r>
              <a:rPr dirty="0">
                <a:latin typeface="Times New Roman"/>
                <a:cs typeface="Times New Roman"/>
              </a:rPr>
              <a:t>virtual</a:t>
            </a:r>
            <a:r>
              <a:rPr spc="307" dirty="0">
                <a:latin typeface="Times New Roman"/>
                <a:cs typeface="Times New Roman"/>
              </a:rPr>
              <a:t> </a:t>
            </a:r>
            <a:r>
              <a:rPr dirty="0">
                <a:latin typeface="Times New Roman"/>
                <a:cs typeface="Times New Roman"/>
              </a:rPr>
              <a:t>value</a:t>
            </a:r>
            <a:r>
              <a:rPr spc="206" dirty="0">
                <a:latin typeface="Times New Roman"/>
                <a:cs typeface="Times New Roman"/>
              </a:rPr>
              <a:t> </a:t>
            </a:r>
            <a:r>
              <a:rPr dirty="0">
                <a:latin typeface="Times New Roman"/>
                <a:cs typeface="Times New Roman"/>
              </a:rPr>
              <a:t>function</a:t>
            </a:r>
            <a:r>
              <a:rPr spc="404" dirty="0">
                <a:latin typeface="Times New Roman"/>
                <a:cs typeface="Times New Roman"/>
              </a:rPr>
              <a:t> </a:t>
            </a:r>
            <a:r>
              <a:rPr dirty="0">
                <a:latin typeface="Times New Roman"/>
                <a:cs typeface="Times New Roman"/>
              </a:rPr>
              <a:t>gives:</a:t>
            </a:r>
            <a:endParaRPr>
              <a:latin typeface="Times New Roman"/>
              <a:cs typeface="Times New Roman"/>
            </a:endParaRPr>
          </a:p>
        </p:txBody>
      </p:sp>
      <p:sp>
        <p:nvSpPr>
          <p:cNvPr id="12" name="object 12"/>
          <p:cNvSpPr txBox="1"/>
          <p:nvPr/>
        </p:nvSpPr>
        <p:spPr>
          <a:xfrm>
            <a:off x="2952957" y="5028852"/>
            <a:ext cx="2008794" cy="538307"/>
          </a:xfrm>
          <a:prstGeom prst="rect">
            <a:avLst/>
          </a:prstGeom>
        </p:spPr>
        <p:txBody>
          <a:bodyPr wrap="square" lIns="0" tIns="0" rIns="0" bIns="0" rtlCol="0">
            <a:noAutofit/>
          </a:bodyPr>
          <a:lstStyle/>
          <a:p>
            <a:pPr marR="493284" algn="r">
              <a:lnSpc>
                <a:spcPts val="951"/>
              </a:lnSpc>
            </a:pPr>
            <a:r>
              <a:rPr sz="2700" baseline="6441" dirty="0">
                <a:latin typeface="Times New Roman"/>
                <a:cs typeface="Times New Roman"/>
              </a:rPr>
              <a:t> </a:t>
            </a:r>
            <a:endParaRPr>
              <a:latin typeface="Times New Roman"/>
              <a:cs typeface="Times New Roman"/>
            </a:endParaRPr>
          </a:p>
          <a:p>
            <a:pPr marL="25160">
              <a:lnSpc>
                <a:spcPts val="2088"/>
              </a:lnSpc>
              <a:spcBef>
                <a:spcPts val="446"/>
              </a:spcBef>
            </a:pPr>
            <a:r>
              <a:rPr sz="2700" baseline="6441" dirty="0">
                <a:latin typeface="Times New Roman"/>
                <a:cs typeface="Times New Roman"/>
              </a:rPr>
              <a:t>ψ</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(q</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r>
              <a:rPr sz="2700" spc="170" baseline="6441" dirty="0">
                <a:latin typeface="Times New Roman"/>
                <a:cs typeface="Times New Roman"/>
              </a:rPr>
              <a:t> </a:t>
            </a:r>
            <a:r>
              <a:rPr sz="2700" baseline="6441" dirty="0">
                <a:latin typeface="Times New Roman"/>
                <a:cs typeface="Times New Roman"/>
              </a:rPr>
              <a:t>=</a:t>
            </a:r>
            <a:r>
              <a:rPr sz="2700" spc="-123" baseline="6441" dirty="0">
                <a:latin typeface="Times New Roman"/>
                <a:cs typeface="Times New Roman"/>
              </a:rPr>
              <a:t> </a:t>
            </a:r>
            <a:r>
              <a:rPr sz="2700" baseline="6441" dirty="0">
                <a:latin typeface="Times New Roman"/>
                <a:cs typeface="Times New Roman"/>
              </a:rPr>
              <a:t>q</a:t>
            </a:r>
            <a:r>
              <a:rPr sz="1200" dirty="0">
                <a:latin typeface="Times New Roman"/>
                <a:cs typeface="Times New Roman"/>
              </a:rPr>
              <a:t>i     </a:t>
            </a:r>
            <a:r>
              <a:rPr sz="1200" spc="-38" dirty="0">
                <a:latin typeface="Times New Roman"/>
                <a:cs typeface="Times New Roman"/>
              </a:rPr>
              <a:t> </a:t>
            </a:r>
            <a:r>
              <a:rPr sz="2700" baseline="6441" dirty="0">
                <a:latin typeface="Times New Roman"/>
                <a:cs typeface="Times New Roman"/>
              </a:rPr>
              <a:t>v</a:t>
            </a:r>
            <a:r>
              <a:rPr sz="1200" dirty="0">
                <a:latin typeface="Times New Roman"/>
                <a:cs typeface="Times New Roman"/>
              </a:rPr>
              <a:t>i </a:t>
            </a:r>
            <a:r>
              <a:rPr sz="1200" spc="-87" dirty="0">
                <a:latin typeface="Times New Roman"/>
                <a:cs typeface="Times New Roman"/>
              </a:rPr>
              <a:t> </a:t>
            </a:r>
            <a:r>
              <a:rPr sz="2700" baseline="6441" dirty="0">
                <a:latin typeface="Times New Roman"/>
                <a:cs typeface="Times New Roman"/>
              </a:rPr>
              <a:t>−</a:t>
            </a:r>
            <a:endParaRPr>
              <a:latin typeface="Times New Roman"/>
              <a:cs typeface="Times New Roman"/>
            </a:endParaRPr>
          </a:p>
        </p:txBody>
      </p:sp>
      <p:sp>
        <p:nvSpPr>
          <p:cNvPr id="11" name="object 11"/>
          <p:cNvSpPr txBox="1"/>
          <p:nvPr/>
        </p:nvSpPr>
        <p:spPr>
          <a:xfrm>
            <a:off x="4949045" y="5028852"/>
            <a:ext cx="1336854" cy="392404"/>
          </a:xfrm>
          <a:prstGeom prst="rect">
            <a:avLst/>
          </a:prstGeom>
        </p:spPr>
        <p:txBody>
          <a:bodyPr wrap="square" lIns="0" tIns="0" rIns="0" bIns="0" rtlCol="0">
            <a:noAutofit/>
          </a:bodyPr>
          <a:lstStyle/>
          <a:p>
            <a:pPr marL="25160">
              <a:spcBef>
                <a:spcPts val="248"/>
              </a:spcBef>
            </a:pPr>
            <a:r>
              <a:rPr sz="2700" baseline="6441" dirty="0">
                <a:latin typeface="Times New Roman"/>
                <a:cs typeface="Times New Roman"/>
              </a:rPr>
              <a:t>1</a:t>
            </a:r>
            <a:r>
              <a:rPr sz="2700" spc="-38" baseline="6441" dirty="0">
                <a:latin typeface="Times New Roman"/>
                <a:cs typeface="Times New Roman"/>
              </a:rPr>
              <a:t> </a:t>
            </a:r>
            <a:r>
              <a:rPr sz="2700" baseline="6441" dirty="0">
                <a:latin typeface="Times New Roman"/>
                <a:cs typeface="Times New Roman"/>
              </a:rPr>
              <a:t>−</a:t>
            </a:r>
            <a:r>
              <a:rPr sz="2700" spc="-38" baseline="6441" dirty="0">
                <a:latin typeface="Times New Roman"/>
                <a:cs typeface="Times New Roman"/>
              </a:rPr>
              <a:t> </a:t>
            </a:r>
            <a:r>
              <a:rPr sz="2700" baseline="6441" dirty="0">
                <a:latin typeface="Times New Roman"/>
                <a:cs typeface="Times New Roman"/>
              </a:rPr>
              <a:t>G</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(v</a:t>
            </a:r>
            <a:r>
              <a:rPr sz="1200" dirty="0">
                <a:latin typeface="Times New Roman"/>
                <a:cs typeface="Times New Roman"/>
              </a:rPr>
              <a:t>i</a:t>
            </a:r>
            <a:r>
              <a:rPr sz="1200" spc="-198" dirty="0">
                <a:latin typeface="Times New Roman"/>
                <a:cs typeface="Times New Roman"/>
              </a:rPr>
              <a:t> </a:t>
            </a:r>
            <a:r>
              <a:rPr sz="2700" baseline="6441" dirty="0">
                <a:latin typeface="Times New Roman"/>
                <a:cs typeface="Times New Roman"/>
              </a:rPr>
              <a:t>)</a:t>
            </a:r>
            <a:r>
              <a:rPr sz="2700" spc="-206" baseline="6441" dirty="0">
                <a:latin typeface="Times New Roman"/>
                <a:cs typeface="Times New Roman"/>
              </a:rPr>
              <a:t> </a:t>
            </a:r>
            <a:r>
              <a:rPr sz="2700" baseline="51534" dirty="0">
                <a:latin typeface="Times New Roman"/>
                <a:cs typeface="Times New Roman"/>
              </a:rPr>
              <a:t> </a:t>
            </a:r>
            <a:endParaRPr>
              <a:latin typeface="Times New Roman"/>
              <a:cs typeface="Times New Roman"/>
            </a:endParaRPr>
          </a:p>
        </p:txBody>
      </p:sp>
      <p:sp>
        <p:nvSpPr>
          <p:cNvPr id="10" name="object 10"/>
          <p:cNvSpPr txBox="1"/>
          <p:nvPr/>
        </p:nvSpPr>
        <p:spPr>
          <a:xfrm>
            <a:off x="5184471" y="5376401"/>
            <a:ext cx="647399" cy="275485"/>
          </a:xfrm>
          <a:prstGeom prst="rect">
            <a:avLst/>
          </a:prstGeom>
        </p:spPr>
        <p:txBody>
          <a:bodyPr wrap="square" lIns="0" tIns="0" rIns="0" bIns="0" rtlCol="0">
            <a:noAutofit/>
          </a:bodyPr>
          <a:lstStyle/>
          <a:p>
            <a:pPr marL="25160">
              <a:lnSpc>
                <a:spcPts val="1912"/>
              </a:lnSpc>
              <a:spcBef>
                <a:spcPts val="95"/>
              </a:spcBef>
            </a:pPr>
            <a:r>
              <a:rPr dirty="0">
                <a:latin typeface="Times New Roman"/>
                <a:cs typeface="Times New Roman"/>
              </a:rPr>
              <a:t>g</a:t>
            </a:r>
            <a:r>
              <a:rPr spc="151" dirty="0">
                <a:latin typeface="Times New Roman"/>
                <a:cs typeface="Times New Roman"/>
              </a:rPr>
              <a:t> </a:t>
            </a:r>
            <a:r>
              <a:rPr dirty="0">
                <a:latin typeface="Times New Roman"/>
                <a:cs typeface="Times New Roman"/>
              </a:rPr>
              <a:t>(v</a:t>
            </a:r>
            <a:r>
              <a:rPr spc="281" dirty="0">
                <a:latin typeface="Times New Roman"/>
                <a:cs typeface="Times New Roman"/>
              </a:rPr>
              <a:t> </a:t>
            </a:r>
            <a:r>
              <a:rPr dirty="0">
                <a:latin typeface="Times New Roman"/>
                <a:cs typeface="Times New Roman"/>
              </a:rPr>
              <a:t>)</a:t>
            </a:r>
            <a:endParaRPr>
              <a:latin typeface="Times New Roman"/>
              <a:cs typeface="Times New Roman"/>
            </a:endParaRPr>
          </a:p>
        </p:txBody>
      </p:sp>
      <p:sp>
        <p:nvSpPr>
          <p:cNvPr id="9" name="object 9"/>
          <p:cNvSpPr txBox="1"/>
          <p:nvPr/>
        </p:nvSpPr>
        <p:spPr>
          <a:xfrm>
            <a:off x="5295157" y="5457732"/>
            <a:ext cx="400068" cy="200403"/>
          </a:xfrm>
          <a:prstGeom prst="rect">
            <a:avLst/>
          </a:prstGeom>
        </p:spPr>
        <p:txBody>
          <a:bodyPr wrap="square" lIns="0" tIns="0" rIns="0" bIns="0" rtlCol="0">
            <a:noAutofit/>
          </a:bodyPr>
          <a:lstStyle/>
          <a:p>
            <a:pPr marL="25160">
              <a:lnSpc>
                <a:spcPts val="1347"/>
              </a:lnSpc>
              <a:spcBef>
                <a:spcPts val="67"/>
              </a:spcBef>
            </a:pPr>
            <a:r>
              <a:rPr sz="1200" dirty="0">
                <a:latin typeface="Times New Roman"/>
                <a:cs typeface="Times New Roman"/>
              </a:rPr>
              <a:t>i  </a:t>
            </a:r>
            <a:r>
              <a:rPr sz="1200" spc="267" dirty="0">
                <a:latin typeface="Times New Roman"/>
                <a:cs typeface="Times New Roman"/>
              </a:rPr>
              <a:t> </a:t>
            </a:r>
            <a:r>
              <a:rPr sz="1200" dirty="0">
                <a:latin typeface="Times New Roman"/>
                <a:cs typeface="Times New Roman"/>
              </a:rPr>
              <a:t>i</a:t>
            </a:r>
            <a:endParaRPr sz="1200">
              <a:latin typeface="Times New Roman"/>
              <a:cs typeface="Times New Roman"/>
            </a:endParaRPr>
          </a:p>
        </p:txBody>
      </p:sp>
      <p:sp>
        <p:nvSpPr>
          <p:cNvPr id="8" name="object 8"/>
          <p:cNvSpPr txBox="1"/>
          <p:nvPr/>
        </p:nvSpPr>
        <p:spPr>
          <a:xfrm>
            <a:off x="1238469" y="5881275"/>
            <a:ext cx="6299409" cy="282291"/>
          </a:xfrm>
          <a:prstGeom prst="rect">
            <a:avLst/>
          </a:prstGeom>
        </p:spPr>
        <p:txBody>
          <a:bodyPr wrap="square" lIns="0" tIns="0" rIns="0" bIns="0" rtlCol="0">
            <a:noAutofit/>
          </a:bodyPr>
          <a:lstStyle/>
          <a:p>
            <a:pPr marL="25160">
              <a:lnSpc>
                <a:spcPts val="1991"/>
              </a:lnSpc>
              <a:spcBef>
                <a:spcPts val="99"/>
              </a:spcBef>
            </a:pPr>
            <a:r>
              <a:rPr sz="2700" baseline="3220" dirty="0">
                <a:latin typeface="Times New Roman"/>
                <a:cs typeface="Times New Roman"/>
              </a:rPr>
              <a:t>Optimal </a:t>
            </a:r>
            <a:r>
              <a:rPr sz="2700" spc="14" baseline="3220" dirty="0">
                <a:latin typeface="Times New Roman"/>
                <a:cs typeface="Times New Roman"/>
              </a:rPr>
              <a:t> </a:t>
            </a:r>
            <a:r>
              <a:rPr sz="2700" spc="50" baseline="3220" dirty="0">
                <a:latin typeface="Times New Roman"/>
                <a:cs typeface="Times New Roman"/>
              </a:rPr>
              <a:t>p</a:t>
            </a:r>
            <a:r>
              <a:rPr sz="2700" baseline="3220" dirty="0">
                <a:latin typeface="Times New Roman"/>
                <a:cs typeface="Times New Roman"/>
              </a:rPr>
              <a:t>er-click</a:t>
            </a:r>
            <a:r>
              <a:rPr sz="2700" spc="157" baseline="3220" dirty="0">
                <a:latin typeface="Times New Roman"/>
                <a:cs typeface="Times New Roman"/>
              </a:rPr>
              <a:t> </a:t>
            </a:r>
            <a:r>
              <a:rPr sz="2700" baseline="3220" dirty="0">
                <a:latin typeface="Times New Roman"/>
                <a:cs typeface="Times New Roman"/>
              </a:rPr>
              <a:t>reserve</a:t>
            </a:r>
            <a:r>
              <a:rPr sz="2700" spc="218" baseline="3220" dirty="0">
                <a:latin typeface="Times New Roman"/>
                <a:cs typeface="Times New Roman"/>
              </a:rPr>
              <a:t> </a:t>
            </a:r>
            <a:r>
              <a:rPr sz="2700" baseline="3220" dirty="0">
                <a:latin typeface="Times New Roman"/>
                <a:cs typeface="Times New Roman"/>
              </a:rPr>
              <a:t>r</a:t>
            </a:r>
            <a:r>
              <a:rPr baseline="-4831" dirty="0">
                <a:latin typeface="Times New Roman"/>
                <a:cs typeface="Times New Roman"/>
              </a:rPr>
              <a:t>i</a:t>
            </a:r>
            <a:r>
              <a:rPr spc="279" baseline="-4831" dirty="0">
                <a:latin typeface="Times New Roman"/>
                <a:cs typeface="Times New Roman"/>
              </a:rPr>
              <a:t> </a:t>
            </a:r>
            <a:r>
              <a:rPr sz="2700" baseline="3220" dirty="0">
                <a:latin typeface="Times New Roman"/>
                <a:cs typeface="Times New Roman"/>
              </a:rPr>
              <a:t>is</a:t>
            </a:r>
            <a:r>
              <a:rPr sz="2700" spc="107" baseline="3220" dirty="0">
                <a:latin typeface="Times New Roman"/>
                <a:cs typeface="Times New Roman"/>
              </a:rPr>
              <a:t> </a:t>
            </a:r>
            <a:r>
              <a:rPr sz="2700" baseline="3220" dirty="0">
                <a:latin typeface="Times New Roman"/>
                <a:cs typeface="Times New Roman"/>
              </a:rPr>
              <a:t>solution</a:t>
            </a:r>
            <a:r>
              <a:rPr sz="2700" spc="339" baseline="3220" dirty="0">
                <a:latin typeface="Times New Roman"/>
                <a:cs typeface="Times New Roman"/>
              </a:rPr>
              <a:t> </a:t>
            </a:r>
            <a:r>
              <a:rPr sz="2700" baseline="3220" dirty="0">
                <a:latin typeface="Times New Roman"/>
                <a:cs typeface="Times New Roman"/>
              </a:rPr>
              <a:t>to</a:t>
            </a:r>
            <a:r>
              <a:rPr sz="2700" spc="347" baseline="3220" dirty="0">
                <a:latin typeface="Times New Roman"/>
                <a:cs typeface="Times New Roman"/>
              </a:rPr>
              <a:t> </a:t>
            </a:r>
            <a:r>
              <a:rPr sz="2700" baseline="3220" dirty="0">
                <a:latin typeface="Times New Roman"/>
                <a:cs typeface="Times New Roman"/>
              </a:rPr>
              <a:t>ψ</a:t>
            </a:r>
            <a:r>
              <a:rPr baseline="-4831" dirty="0">
                <a:latin typeface="Times New Roman"/>
                <a:cs typeface="Times New Roman"/>
              </a:rPr>
              <a:t>i</a:t>
            </a:r>
            <a:r>
              <a:rPr spc="-198" baseline="-4831" dirty="0">
                <a:latin typeface="Times New Roman"/>
                <a:cs typeface="Times New Roman"/>
              </a:rPr>
              <a:t> </a:t>
            </a:r>
            <a:r>
              <a:rPr sz="2700" baseline="3220" dirty="0">
                <a:latin typeface="Times New Roman"/>
                <a:cs typeface="Times New Roman"/>
              </a:rPr>
              <a:t>(q</a:t>
            </a:r>
            <a:r>
              <a:rPr baseline="-4831" dirty="0">
                <a:latin typeface="Times New Roman"/>
                <a:cs typeface="Times New Roman"/>
              </a:rPr>
              <a:t>i</a:t>
            </a:r>
            <a:r>
              <a:rPr spc="-198" baseline="-4831" dirty="0">
                <a:latin typeface="Times New Roman"/>
                <a:cs typeface="Times New Roman"/>
              </a:rPr>
              <a:t> </a:t>
            </a:r>
            <a:r>
              <a:rPr sz="2700" baseline="3220" dirty="0">
                <a:latin typeface="Times New Roman"/>
                <a:cs typeface="Times New Roman"/>
              </a:rPr>
              <a:t>r</a:t>
            </a:r>
            <a:r>
              <a:rPr baseline="-4831" dirty="0">
                <a:latin typeface="Times New Roman"/>
                <a:cs typeface="Times New Roman"/>
              </a:rPr>
              <a:t>i</a:t>
            </a:r>
            <a:r>
              <a:rPr spc="-198" baseline="-4831" dirty="0">
                <a:latin typeface="Times New Roman"/>
                <a:cs typeface="Times New Roman"/>
              </a:rPr>
              <a:t> </a:t>
            </a:r>
            <a:r>
              <a:rPr sz="2700" baseline="3220" dirty="0">
                <a:latin typeface="Times New Roman"/>
                <a:cs typeface="Times New Roman"/>
              </a:rPr>
              <a:t>)</a:t>
            </a:r>
            <a:r>
              <a:rPr sz="2700" spc="170" baseline="3220" dirty="0">
                <a:latin typeface="Times New Roman"/>
                <a:cs typeface="Times New Roman"/>
              </a:rPr>
              <a:t> </a:t>
            </a:r>
            <a:r>
              <a:rPr sz="2700" baseline="3220" dirty="0">
                <a:latin typeface="Times New Roman"/>
                <a:cs typeface="Times New Roman"/>
              </a:rPr>
              <a:t>=</a:t>
            </a:r>
            <a:r>
              <a:rPr sz="2700" spc="-123" baseline="3220" dirty="0">
                <a:latin typeface="Times New Roman"/>
                <a:cs typeface="Times New Roman"/>
              </a:rPr>
              <a:t> </a:t>
            </a:r>
            <a:r>
              <a:rPr sz="2700" baseline="3220" dirty="0">
                <a:latin typeface="Times New Roman"/>
                <a:cs typeface="Times New Roman"/>
              </a:rPr>
              <a:t>0,</a:t>
            </a:r>
            <a:r>
              <a:rPr sz="2700" spc="244" baseline="3220" dirty="0">
                <a:latin typeface="Times New Roman"/>
                <a:cs typeface="Times New Roman"/>
              </a:rPr>
              <a:t> </a:t>
            </a:r>
            <a:r>
              <a:rPr sz="2700" baseline="3220" dirty="0">
                <a:latin typeface="Times New Roman"/>
                <a:cs typeface="Times New Roman"/>
              </a:rPr>
              <a:t>which</a:t>
            </a:r>
            <a:r>
              <a:rPr sz="2700" spc="166" baseline="3220" dirty="0">
                <a:latin typeface="Times New Roman"/>
                <a:cs typeface="Times New Roman"/>
              </a:rPr>
              <a:t> </a:t>
            </a:r>
            <a:r>
              <a:rPr sz="2700" baseline="3220" dirty="0">
                <a:latin typeface="Times New Roman"/>
                <a:cs typeface="Times New Roman"/>
              </a:rPr>
              <a:t>is</a:t>
            </a:r>
            <a:endParaRPr>
              <a:latin typeface="Times New Roman"/>
              <a:cs typeface="Times New Roman"/>
            </a:endParaRPr>
          </a:p>
        </p:txBody>
      </p:sp>
      <p:sp>
        <p:nvSpPr>
          <p:cNvPr id="7" name="object 7"/>
          <p:cNvSpPr txBox="1"/>
          <p:nvPr/>
        </p:nvSpPr>
        <p:spPr>
          <a:xfrm>
            <a:off x="1238470" y="6156574"/>
            <a:ext cx="1849380" cy="282291"/>
          </a:xfrm>
          <a:prstGeom prst="rect">
            <a:avLst/>
          </a:prstGeom>
        </p:spPr>
        <p:txBody>
          <a:bodyPr wrap="square" lIns="0" tIns="0" rIns="0" bIns="0" rtlCol="0">
            <a:noAutofit/>
          </a:bodyPr>
          <a:lstStyle/>
          <a:p>
            <a:pPr marL="25160">
              <a:lnSpc>
                <a:spcPts val="1991"/>
              </a:lnSpc>
              <a:spcBef>
                <a:spcPts val="99"/>
              </a:spcBef>
            </a:pPr>
            <a:r>
              <a:rPr sz="2700" baseline="3220" dirty="0">
                <a:latin typeface="Times New Roman"/>
                <a:cs typeface="Times New Roman"/>
              </a:rPr>
              <a:t>inde</a:t>
            </a:r>
            <a:r>
              <a:rPr sz="2700" spc="57" baseline="3220" dirty="0">
                <a:latin typeface="Times New Roman"/>
                <a:cs typeface="Times New Roman"/>
              </a:rPr>
              <a:t>p</a:t>
            </a:r>
            <a:r>
              <a:rPr sz="2700" baseline="3220" dirty="0">
                <a:latin typeface="Times New Roman"/>
                <a:cs typeface="Times New Roman"/>
              </a:rPr>
              <a:t>endent </a:t>
            </a:r>
            <a:r>
              <a:rPr sz="2700" spc="133" baseline="3220" dirty="0">
                <a:latin typeface="Times New Roman"/>
                <a:cs typeface="Times New Roman"/>
              </a:rPr>
              <a:t> </a:t>
            </a:r>
            <a:r>
              <a:rPr sz="2700" baseline="3220" dirty="0">
                <a:latin typeface="Times New Roman"/>
                <a:cs typeface="Times New Roman"/>
              </a:rPr>
              <a:t>of</a:t>
            </a:r>
            <a:r>
              <a:rPr sz="2700" spc="137" baseline="3220" dirty="0">
                <a:latin typeface="Times New Roman"/>
                <a:cs typeface="Times New Roman"/>
              </a:rPr>
              <a:t> </a:t>
            </a:r>
            <a:r>
              <a:rPr sz="2700" baseline="3220" dirty="0">
                <a:latin typeface="Times New Roman"/>
                <a:cs typeface="Times New Roman"/>
              </a:rPr>
              <a:t>q</a:t>
            </a:r>
            <a:r>
              <a:rPr baseline="-4831" dirty="0">
                <a:latin typeface="Times New Roman"/>
                <a:cs typeface="Times New Roman"/>
              </a:rPr>
              <a:t>i</a:t>
            </a:r>
            <a:r>
              <a:rPr spc="-198" baseline="-4831" dirty="0">
                <a:latin typeface="Times New Roman"/>
                <a:cs typeface="Times New Roman"/>
              </a:rPr>
              <a:t> </a:t>
            </a:r>
            <a:r>
              <a:rPr sz="2700" baseline="3220" dirty="0">
                <a:latin typeface="Times New Roman"/>
                <a:cs typeface="Times New Roman"/>
              </a:rPr>
              <a:t>.</a:t>
            </a:r>
            <a:endParaRPr>
              <a:latin typeface="Times New Roman"/>
              <a:cs typeface="Times New Roman"/>
            </a:endParaRPr>
          </a:p>
        </p:txBody>
      </p:sp>
      <p:sp>
        <p:nvSpPr>
          <p:cNvPr id="3" name="object 3"/>
          <p:cNvSpPr txBox="1"/>
          <p:nvPr/>
        </p:nvSpPr>
        <p:spPr>
          <a:xfrm>
            <a:off x="6577232" y="6418698"/>
            <a:ext cx="82659" cy="80274"/>
          </a:xfrm>
          <a:prstGeom prst="rect">
            <a:avLst/>
          </a:prstGeom>
        </p:spPr>
        <p:txBody>
          <a:bodyPr wrap="square" lIns="0" tIns="0" rIns="0" bIns="0" rtlCol="0">
            <a:noAutofit/>
          </a:bodyPr>
          <a:lstStyle/>
          <a:p>
            <a:endParaRPr/>
          </a:p>
        </p:txBody>
      </p:sp>
      <p:sp>
        <p:nvSpPr>
          <p:cNvPr id="2" name="object 2"/>
          <p:cNvSpPr txBox="1"/>
          <p:nvPr/>
        </p:nvSpPr>
        <p:spPr>
          <a:xfrm>
            <a:off x="6043003" y="6448919"/>
            <a:ext cx="85327" cy="30032"/>
          </a:xfrm>
          <a:prstGeom prst="rect">
            <a:avLst/>
          </a:prstGeom>
        </p:spPr>
        <p:txBody>
          <a:bodyPr wrap="square" lIns="0" tIns="0" rIns="0" bIns="0" rtlCol="0">
            <a:noAutofit/>
          </a:bodyPr>
          <a:lstStyle/>
          <a:p>
            <a:endParaRPr/>
          </a:p>
        </p:txBody>
      </p:sp>
    </p:spTree>
    <p:extLst>
      <p:ext uri="{BB962C8B-B14F-4D97-AF65-F5344CB8AC3E}">
        <p14:creationId xmlns:p14="http://schemas.microsoft.com/office/powerpoint/2010/main" val="246411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Basics of ad (sponsored search) auction design</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48544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bject 73"/>
          <p:cNvSpPr/>
          <p:nvPr/>
        </p:nvSpPr>
        <p:spPr>
          <a:xfrm>
            <a:off x="375279" y="2784297"/>
            <a:ext cx="4057440" cy="392374"/>
          </a:xfrm>
          <a:custGeom>
            <a:avLst/>
            <a:gdLst/>
            <a:ahLst/>
            <a:cxnLst/>
            <a:rect l="l" t="t" r="r" b="b"/>
            <a:pathLst>
              <a:path w="2045626" h="198367">
                <a:moveTo>
                  <a:pt x="0" y="50800"/>
                </a:moveTo>
                <a:lnTo>
                  <a:pt x="0" y="198367"/>
                </a:lnTo>
                <a:lnTo>
                  <a:pt x="2045626" y="198367"/>
                </a:lnTo>
                <a:lnTo>
                  <a:pt x="2045626" y="50800"/>
                </a:lnTo>
                <a:lnTo>
                  <a:pt x="2044729" y="41300"/>
                </a:lnTo>
                <a:lnTo>
                  <a:pt x="2021770" y="7786"/>
                </a:lnTo>
                <a:lnTo>
                  <a:pt x="1994826" y="0"/>
                </a:lnTo>
                <a:lnTo>
                  <a:pt x="50800" y="0"/>
                </a:lnTo>
                <a:lnTo>
                  <a:pt x="7786" y="23856"/>
                </a:lnTo>
                <a:lnTo>
                  <a:pt x="0" y="50800"/>
                </a:lnTo>
                <a:close/>
              </a:path>
            </a:pathLst>
          </a:custGeom>
          <a:solidFill>
            <a:srgbClr val="262685"/>
          </a:solidFill>
        </p:spPr>
        <p:txBody>
          <a:bodyPr wrap="square" lIns="0" tIns="0" rIns="0" bIns="0" rtlCol="0">
            <a:noAutofit/>
          </a:bodyPr>
          <a:lstStyle/>
          <a:p>
            <a:endParaRPr/>
          </a:p>
        </p:txBody>
      </p:sp>
      <p:sp>
        <p:nvSpPr>
          <p:cNvPr id="74" name="object 74"/>
          <p:cNvSpPr/>
          <p:nvPr/>
        </p:nvSpPr>
        <p:spPr>
          <a:xfrm>
            <a:off x="375279" y="3075898"/>
            <a:ext cx="4057440" cy="200969"/>
          </a:xfrm>
          <a:prstGeom prst="rect">
            <a:avLst/>
          </a:prstGeom>
          <a:blipFill>
            <a:blip r:embed="rId2" cstate="print"/>
            <a:stretch>
              <a:fillRect/>
            </a:stretch>
          </a:blipFill>
        </p:spPr>
        <p:txBody>
          <a:bodyPr wrap="square" lIns="0" tIns="0" rIns="0" bIns="0" rtlCol="0">
            <a:noAutofit/>
          </a:bodyPr>
          <a:lstStyle/>
          <a:p>
            <a:endParaRPr/>
          </a:p>
        </p:txBody>
      </p:sp>
      <p:sp>
        <p:nvSpPr>
          <p:cNvPr id="75" name="object 75"/>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76" name="object 76"/>
          <p:cNvSpPr/>
          <p:nvPr/>
        </p:nvSpPr>
        <p:spPr>
          <a:xfrm>
            <a:off x="4306771" y="4516256"/>
            <a:ext cx="226713" cy="226090"/>
          </a:xfrm>
          <a:prstGeom prst="rect">
            <a:avLst/>
          </a:prstGeom>
          <a:blipFill>
            <a:blip r:embed="rId4" cstate="print"/>
            <a:stretch>
              <a:fillRect/>
            </a:stretch>
          </a:blipFill>
        </p:spPr>
        <p:txBody>
          <a:bodyPr wrap="square" lIns="0" tIns="0" rIns="0" bIns="0" rtlCol="0">
            <a:noAutofit/>
          </a:bodyPr>
          <a:lstStyle/>
          <a:p>
            <a:endParaRPr/>
          </a:p>
        </p:txBody>
      </p:sp>
      <p:sp>
        <p:nvSpPr>
          <p:cNvPr id="77" name="object 77"/>
          <p:cNvSpPr/>
          <p:nvPr/>
        </p:nvSpPr>
        <p:spPr>
          <a:xfrm>
            <a:off x="576803" y="4616741"/>
            <a:ext cx="3755155" cy="125604"/>
          </a:xfrm>
          <a:prstGeom prst="rect">
            <a:avLst/>
          </a:prstGeom>
          <a:blipFill>
            <a:blip r:embed="rId5" cstate="print"/>
            <a:stretch>
              <a:fillRect/>
            </a:stretch>
          </a:blipFill>
        </p:spPr>
        <p:txBody>
          <a:bodyPr wrap="square" lIns="0" tIns="0" rIns="0" bIns="0" rtlCol="0">
            <a:noAutofit/>
          </a:bodyPr>
          <a:lstStyle/>
          <a:p>
            <a:endParaRPr/>
          </a:p>
        </p:txBody>
      </p:sp>
      <p:sp>
        <p:nvSpPr>
          <p:cNvPr id="78" name="object 78"/>
          <p:cNvSpPr/>
          <p:nvPr/>
        </p:nvSpPr>
        <p:spPr>
          <a:xfrm>
            <a:off x="4432721" y="2846650"/>
            <a:ext cx="100760" cy="1694726"/>
          </a:xfrm>
          <a:prstGeom prst="rect">
            <a:avLst/>
          </a:prstGeom>
          <a:blipFill>
            <a:blip r:embed="rId6" cstate="print"/>
            <a:stretch>
              <a:fillRect/>
            </a:stretch>
          </a:blipFill>
        </p:spPr>
        <p:txBody>
          <a:bodyPr wrap="square" lIns="0" tIns="0" rIns="0" bIns="0" rtlCol="0">
            <a:noAutofit/>
          </a:bodyPr>
          <a:lstStyle/>
          <a:p>
            <a:endParaRPr/>
          </a:p>
        </p:txBody>
      </p:sp>
      <p:sp>
        <p:nvSpPr>
          <p:cNvPr id="79" name="object 79"/>
          <p:cNvSpPr/>
          <p:nvPr/>
        </p:nvSpPr>
        <p:spPr>
          <a:xfrm>
            <a:off x="4432721" y="2972258"/>
            <a:ext cx="100760" cy="1569119"/>
          </a:xfrm>
          <a:prstGeom prst="rect">
            <a:avLst/>
          </a:prstGeom>
          <a:blipFill>
            <a:blip r:embed="rId7" cstate="print"/>
            <a:stretch>
              <a:fillRect/>
            </a:stretch>
          </a:blipFill>
        </p:spPr>
        <p:txBody>
          <a:bodyPr wrap="square" lIns="0" tIns="0" rIns="0" bIns="0" rtlCol="0">
            <a:noAutofit/>
          </a:bodyPr>
          <a:lstStyle/>
          <a:p>
            <a:endParaRPr/>
          </a:p>
        </p:txBody>
      </p:sp>
      <p:sp>
        <p:nvSpPr>
          <p:cNvPr id="80" name="object 80"/>
          <p:cNvSpPr/>
          <p:nvPr/>
        </p:nvSpPr>
        <p:spPr>
          <a:xfrm>
            <a:off x="375279" y="3239215"/>
            <a:ext cx="4057440" cy="1402647"/>
          </a:xfrm>
          <a:custGeom>
            <a:avLst/>
            <a:gdLst/>
            <a:ahLst/>
            <a:cxnLst/>
            <a:rect l="l" t="t" r="r" b="b"/>
            <a:pathLst>
              <a:path w="2045626" h="709116">
                <a:moveTo>
                  <a:pt x="0" y="658315"/>
                </a:moveTo>
                <a:lnTo>
                  <a:pt x="16636" y="695829"/>
                </a:lnTo>
                <a:lnTo>
                  <a:pt x="50800" y="709116"/>
                </a:lnTo>
                <a:lnTo>
                  <a:pt x="1994826" y="709116"/>
                </a:lnTo>
                <a:lnTo>
                  <a:pt x="2032340" y="692479"/>
                </a:lnTo>
                <a:lnTo>
                  <a:pt x="2045626" y="658315"/>
                </a:lnTo>
                <a:lnTo>
                  <a:pt x="2045626" y="0"/>
                </a:lnTo>
                <a:lnTo>
                  <a:pt x="0" y="0"/>
                </a:lnTo>
                <a:lnTo>
                  <a:pt x="0" y="658315"/>
                </a:lnTo>
                <a:close/>
              </a:path>
            </a:pathLst>
          </a:custGeom>
          <a:solidFill>
            <a:srgbClr val="E9E9F2"/>
          </a:solidFill>
        </p:spPr>
        <p:txBody>
          <a:bodyPr wrap="square" lIns="0" tIns="0" rIns="0" bIns="0" rtlCol="0">
            <a:noAutofit/>
          </a:bodyPr>
          <a:lstStyle/>
          <a:p>
            <a:endParaRPr/>
          </a:p>
        </p:txBody>
      </p:sp>
      <p:sp>
        <p:nvSpPr>
          <p:cNvPr id="81" name="object 81"/>
          <p:cNvSpPr/>
          <p:nvPr/>
        </p:nvSpPr>
        <p:spPr>
          <a:xfrm>
            <a:off x="4432721" y="2947137"/>
            <a:ext cx="0" cy="1631922"/>
          </a:xfrm>
          <a:custGeom>
            <a:avLst/>
            <a:gdLst/>
            <a:ahLst/>
            <a:cxnLst/>
            <a:rect l="l" t="t" r="r" b="b"/>
            <a:pathLst>
              <a:path h="825027">
                <a:moveTo>
                  <a:pt x="0" y="825027"/>
                </a:moveTo>
                <a:lnTo>
                  <a:pt x="0" y="0"/>
                </a:lnTo>
              </a:path>
            </a:pathLst>
          </a:custGeom>
          <a:ln w="0">
            <a:solidFill>
              <a:srgbClr val="7F7F7F"/>
            </a:solidFill>
          </a:ln>
        </p:spPr>
        <p:txBody>
          <a:bodyPr wrap="square" lIns="0" tIns="0" rIns="0" bIns="0" rtlCol="0">
            <a:noAutofit/>
          </a:bodyPr>
          <a:lstStyle/>
          <a:p>
            <a:endParaRPr/>
          </a:p>
        </p:txBody>
      </p:sp>
      <p:sp>
        <p:nvSpPr>
          <p:cNvPr id="82" name="object 82"/>
          <p:cNvSpPr/>
          <p:nvPr/>
        </p:nvSpPr>
        <p:spPr>
          <a:xfrm>
            <a:off x="4432721" y="2947137"/>
            <a:ext cx="0" cy="1631922"/>
          </a:xfrm>
          <a:custGeom>
            <a:avLst/>
            <a:gdLst/>
            <a:ahLst/>
            <a:cxnLst/>
            <a:rect l="l" t="t" r="r" b="b"/>
            <a:pathLst>
              <a:path h="825027">
                <a:moveTo>
                  <a:pt x="0" y="0"/>
                </a:moveTo>
                <a:lnTo>
                  <a:pt x="0" y="825027"/>
                </a:lnTo>
              </a:path>
            </a:pathLst>
          </a:custGeom>
          <a:ln w="0">
            <a:solidFill>
              <a:srgbClr val="7F7F7F"/>
            </a:solidFill>
          </a:ln>
        </p:spPr>
        <p:txBody>
          <a:bodyPr wrap="square" lIns="0" tIns="0" rIns="0" bIns="0" rtlCol="0">
            <a:noAutofit/>
          </a:bodyPr>
          <a:lstStyle/>
          <a:p>
            <a:endParaRPr/>
          </a:p>
        </p:txBody>
      </p:sp>
      <p:sp>
        <p:nvSpPr>
          <p:cNvPr id="83" name="object 83"/>
          <p:cNvSpPr/>
          <p:nvPr/>
        </p:nvSpPr>
        <p:spPr>
          <a:xfrm>
            <a:off x="4432721" y="2922015"/>
            <a:ext cx="0" cy="25121"/>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84" name="object 84"/>
          <p:cNvSpPr/>
          <p:nvPr/>
        </p:nvSpPr>
        <p:spPr>
          <a:xfrm>
            <a:off x="4432721" y="2922015"/>
            <a:ext cx="0" cy="25121"/>
          </a:xfrm>
          <a:custGeom>
            <a:avLst/>
            <a:gdLst/>
            <a:ahLst/>
            <a:cxnLst/>
            <a:rect l="l" t="t" r="r" b="b"/>
            <a:pathLst>
              <a:path h="12700">
                <a:moveTo>
                  <a:pt x="0" y="0"/>
                </a:moveTo>
                <a:lnTo>
                  <a:pt x="0" y="12700"/>
                </a:lnTo>
              </a:path>
            </a:pathLst>
          </a:custGeom>
          <a:ln w="0">
            <a:solidFill>
              <a:srgbClr val="AFAFAF"/>
            </a:solidFill>
          </a:ln>
        </p:spPr>
        <p:txBody>
          <a:bodyPr wrap="square" lIns="0" tIns="0" rIns="0" bIns="0" rtlCol="0">
            <a:noAutofit/>
          </a:bodyPr>
          <a:lstStyle/>
          <a:p>
            <a:endParaRPr/>
          </a:p>
        </p:txBody>
      </p:sp>
      <p:sp>
        <p:nvSpPr>
          <p:cNvPr id="85" name="object 85"/>
          <p:cNvSpPr/>
          <p:nvPr/>
        </p:nvSpPr>
        <p:spPr>
          <a:xfrm>
            <a:off x="4432721" y="2896894"/>
            <a:ext cx="0" cy="25121"/>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86" name="object 86"/>
          <p:cNvSpPr/>
          <p:nvPr/>
        </p:nvSpPr>
        <p:spPr>
          <a:xfrm>
            <a:off x="4432721" y="2896894"/>
            <a:ext cx="0" cy="25121"/>
          </a:xfrm>
          <a:custGeom>
            <a:avLst/>
            <a:gdLst/>
            <a:ahLst/>
            <a:cxnLst/>
            <a:rect l="l" t="t" r="r" b="b"/>
            <a:pathLst>
              <a:path h="12700">
                <a:moveTo>
                  <a:pt x="0" y="0"/>
                </a:moveTo>
                <a:lnTo>
                  <a:pt x="0" y="12700"/>
                </a:lnTo>
              </a:path>
            </a:pathLst>
          </a:custGeom>
          <a:ln w="0">
            <a:solidFill>
              <a:srgbClr val="CECECE"/>
            </a:solidFill>
          </a:ln>
        </p:spPr>
        <p:txBody>
          <a:bodyPr wrap="square" lIns="0" tIns="0" rIns="0" bIns="0" rtlCol="0">
            <a:noAutofit/>
          </a:bodyPr>
          <a:lstStyle/>
          <a:p>
            <a:endParaRPr/>
          </a:p>
        </p:txBody>
      </p:sp>
      <p:sp>
        <p:nvSpPr>
          <p:cNvPr id="87" name="object 87"/>
          <p:cNvSpPr/>
          <p:nvPr/>
        </p:nvSpPr>
        <p:spPr>
          <a:xfrm>
            <a:off x="4432721" y="2871773"/>
            <a:ext cx="0" cy="25121"/>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88" name="object 88"/>
          <p:cNvSpPr/>
          <p:nvPr/>
        </p:nvSpPr>
        <p:spPr>
          <a:xfrm>
            <a:off x="4432721" y="2871773"/>
            <a:ext cx="0" cy="25121"/>
          </a:xfrm>
          <a:custGeom>
            <a:avLst/>
            <a:gdLst/>
            <a:ahLst/>
            <a:cxnLst/>
            <a:rect l="l" t="t" r="r" b="b"/>
            <a:pathLst>
              <a:path h="12700">
                <a:moveTo>
                  <a:pt x="0" y="0"/>
                </a:moveTo>
                <a:lnTo>
                  <a:pt x="0" y="12700"/>
                </a:lnTo>
              </a:path>
            </a:pathLst>
          </a:custGeom>
          <a:ln w="0">
            <a:solidFill>
              <a:srgbClr val="EFEFEF"/>
            </a:solidFill>
          </a:ln>
        </p:spPr>
        <p:txBody>
          <a:bodyPr wrap="square" lIns="0" tIns="0" rIns="0" bIns="0" rtlCol="0">
            <a:noAutofit/>
          </a:bodyPr>
          <a:lstStyle/>
          <a:p>
            <a:endParaRPr/>
          </a:p>
        </p:txBody>
      </p:sp>
      <p:sp>
        <p:nvSpPr>
          <p:cNvPr id="89" name="object 89"/>
          <p:cNvSpPr/>
          <p:nvPr/>
        </p:nvSpPr>
        <p:spPr>
          <a:xfrm>
            <a:off x="4807930" y="1827969"/>
            <a:ext cx="3855896" cy="3845302"/>
          </a:xfrm>
          <a:custGeom>
            <a:avLst/>
            <a:gdLst/>
            <a:ahLst/>
            <a:cxnLst/>
            <a:rect l="l" t="t" r="r" b="b"/>
            <a:pathLst>
              <a:path w="1944014" h="1944014">
                <a:moveTo>
                  <a:pt x="0" y="1944014"/>
                </a:moveTo>
                <a:lnTo>
                  <a:pt x="1944014" y="1944014"/>
                </a:lnTo>
                <a:lnTo>
                  <a:pt x="1944014" y="0"/>
                </a:lnTo>
                <a:lnTo>
                  <a:pt x="0" y="0"/>
                </a:lnTo>
                <a:lnTo>
                  <a:pt x="0" y="1944014"/>
                </a:lnTo>
                <a:close/>
              </a:path>
            </a:pathLst>
          </a:custGeom>
          <a:solidFill>
            <a:srgbClr val="FFFFFF"/>
          </a:solidFill>
        </p:spPr>
        <p:txBody>
          <a:bodyPr wrap="square" lIns="0" tIns="0" rIns="0" bIns="0" rtlCol="0">
            <a:noAutofit/>
          </a:bodyPr>
          <a:lstStyle/>
          <a:p>
            <a:endParaRPr/>
          </a:p>
        </p:txBody>
      </p:sp>
      <p:sp>
        <p:nvSpPr>
          <p:cNvPr id="90" name="object 90"/>
          <p:cNvSpPr/>
          <p:nvPr/>
        </p:nvSpPr>
        <p:spPr>
          <a:xfrm>
            <a:off x="5289917" y="2212501"/>
            <a:ext cx="2988319" cy="3076242"/>
          </a:xfrm>
          <a:custGeom>
            <a:avLst/>
            <a:gdLst/>
            <a:ahLst/>
            <a:cxnLst/>
            <a:rect l="l" t="t" r="r" b="b"/>
            <a:pathLst>
              <a:path w="1506611" h="1555211">
                <a:moveTo>
                  <a:pt x="0" y="1555211"/>
                </a:moveTo>
                <a:lnTo>
                  <a:pt x="1506611" y="1555211"/>
                </a:lnTo>
                <a:lnTo>
                  <a:pt x="1506611" y="0"/>
                </a:lnTo>
                <a:lnTo>
                  <a:pt x="0" y="0"/>
                </a:lnTo>
                <a:lnTo>
                  <a:pt x="0" y="1555211"/>
                </a:lnTo>
                <a:close/>
              </a:path>
            </a:pathLst>
          </a:custGeom>
          <a:solidFill>
            <a:srgbClr val="FFFFFF"/>
          </a:solidFill>
        </p:spPr>
        <p:txBody>
          <a:bodyPr wrap="square" lIns="0" tIns="0" rIns="0" bIns="0" rtlCol="0">
            <a:noAutofit/>
          </a:bodyPr>
          <a:lstStyle/>
          <a:p>
            <a:endParaRPr/>
          </a:p>
        </p:txBody>
      </p:sp>
      <p:sp>
        <p:nvSpPr>
          <p:cNvPr id="91" name="object 91"/>
          <p:cNvSpPr/>
          <p:nvPr/>
        </p:nvSpPr>
        <p:spPr>
          <a:xfrm>
            <a:off x="5289916" y="2212500"/>
            <a:ext cx="2240491" cy="1539661"/>
          </a:xfrm>
          <a:custGeom>
            <a:avLst/>
            <a:gdLst/>
            <a:ahLst/>
            <a:cxnLst/>
            <a:rect l="l" t="t" r="r" b="b"/>
            <a:pathLst>
              <a:path w="1129581" h="778384">
                <a:moveTo>
                  <a:pt x="753305" y="776827"/>
                </a:moveTo>
                <a:lnTo>
                  <a:pt x="754059" y="775270"/>
                </a:lnTo>
                <a:lnTo>
                  <a:pt x="754813" y="773713"/>
                </a:lnTo>
                <a:lnTo>
                  <a:pt x="755567" y="772157"/>
                </a:lnTo>
                <a:lnTo>
                  <a:pt x="756321" y="770600"/>
                </a:lnTo>
                <a:lnTo>
                  <a:pt x="757075" y="769043"/>
                </a:lnTo>
                <a:lnTo>
                  <a:pt x="757829" y="767486"/>
                </a:lnTo>
                <a:lnTo>
                  <a:pt x="758583" y="765929"/>
                </a:lnTo>
                <a:lnTo>
                  <a:pt x="759338" y="764373"/>
                </a:lnTo>
                <a:lnTo>
                  <a:pt x="760092" y="762816"/>
                </a:lnTo>
                <a:lnTo>
                  <a:pt x="760846" y="761259"/>
                </a:lnTo>
                <a:lnTo>
                  <a:pt x="761600" y="759702"/>
                </a:lnTo>
                <a:lnTo>
                  <a:pt x="762354" y="758146"/>
                </a:lnTo>
                <a:lnTo>
                  <a:pt x="763108" y="756589"/>
                </a:lnTo>
                <a:lnTo>
                  <a:pt x="763862" y="755032"/>
                </a:lnTo>
                <a:lnTo>
                  <a:pt x="764616" y="753475"/>
                </a:lnTo>
                <a:lnTo>
                  <a:pt x="765370" y="751919"/>
                </a:lnTo>
                <a:lnTo>
                  <a:pt x="766124" y="750362"/>
                </a:lnTo>
                <a:lnTo>
                  <a:pt x="766878" y="748805"/>
                </a:lnTo>
                <a:lnTo>
                  <a:pt x="767632" y="747248"/>
                </a:lnTo>
                <a:lnTo>
                  <a:pt x="768386" y="745692"/>
                </a:lnTo>
                <a:lnTo>
                  <a:pt x="769140" y="744135"/>
                </a:lnTo>
                <a:lnTo>
                  <a:pt x="769894" y="742578"/>
                </a:lnTo>
                <a:lnTo>
                  <a:pt x="770648" y="741021"/>
                </a:lnTo>
                <a:lnTo>
                  <a:pt x="771403" y="739464"/>
                </a:lnTo>
                <a:lnTo>
                  <a:pt x="772157" y="737908"/>
                </a:lnTo>
                <a:lnTo>
                  <a:pt x="772911" y="736351"/>
                </a:lnTo>
                <a:lnTo>
                  <a:pt x="773665" y="734794"/>
                </a:lnTo>
                <a:lnTo>
                  <a:pt x="774419" y="733237"/>
                </a:lnTo>
                <a:lnTo>
                  <a:pt x="775173" y="731681"/>
                </a:lnTo>
                <a:lnTo>
                  <a:pt x="775927" y="730124"/>
                </a:lnTo>
                <a:lnTo>
                  <a:pt x="776681" y="728567"/>
                </a:lnTo>
                <a:lnTo>
                  <a:pt x="777435" y="727010"/>
                </a:lnTo>
                <a:lnTo>
                  <a:pt x="778189" y="725454"/>
                </a:lnTo>
                <a:lnTo>
                  <a:pt x="778943" y="723897"/>
                </a:lnTo>
                <a:lnTo>
                  <a:pt x="779697" y="722340"/>
                </a:lnTo>
                <a:lnTo>
                  <a:pt x="780451" y="720783"/>
                </a:lnTo>
                <a:lnTo>
                  <a:pt x="781205" y="719226"/>
                </a:lnTo>
                <a:lnTo>
                  <a:pt x="781959" y="717670"/>
                </a:lnTo>
                <a:lnTo>
                  <a:pt x="782713" y="716113"/>
                </a:lnTo>
                <a:lnTo>
                  <a:pt x="783467" y="714556"/>
                </a:lnTo>
                <a:lnTo>
                  <a:pt x="784222" y="712999"/>
                </a:lnTo>
                <a:lnTo>
                  <a:pt x="784976" y="711443"/>
                </a:lnTo>
                <a:lnTo>
                  <a:pt x="785730" y="709886"/>
                </a:lnTo>
                <a:lnTo>
                  <a:pt x="786484" y="708329"/>
                </a:lnTo>
                <a:lnTo>
                  <a:pt x="787238" y="706772"/>
                </a:lnTo>
                <a:lnTo>
                  <a:pt x="787992" y="705216"/>
                </a:lnTo>
                <a:lnTo>
                  <a:pt x="788746" y="703659"/>
                </a:lnTo>
                <a:lnTo>
                  <a:pt x="789500" y="702102"/>
                </a:lnTo>
                <a:lnTo>
                  <a:pt x="790254" y="700545"/>
                </a:lnTo>
                <a:lnTo>
                  <a:pt x="791008" y="698988"/>
                </a:lnTo>
                <a:lnTo>
                  <a:pt x="791762" y="697432"/>
                </a:lnTo>
                <a:lnTo>
                  <a:pt x="792516" y="695875"/>
                </a:lnTo>
                <a:lnTo>
                  <a:pt x="793270" y="694318"/>
                </a:lnTo>
                <a:lnTo>
                  <a:pt x="794024" y="692761"/>
                </a:lnTo>
                <a:lnTo>
                  <a:pt x="794778" y="691205"/>
                </a:lnTo>
                <a:lnTo>
                  <a:pt x="795532" y="689648"/>
                </a:lnTo>
                <a:lnTo>
                  <a:pt x="796286" y="688091"/>
                </a:lnTo>
                <a:lnTo>
                  <a:pt x="797041" y="686534"/>
                </a:lnTo>
                <a:lnTo>
                  <a:pt x="797795" y="684978"/>
                </a:lnTo>
                <a:lnTo>
                  <a:pt x="798549" y="683421"/>
                </a:lnTo>
                <a:lnTo>
                  <a:pt x="799303" y="681864"/>
                </a:lnTo>
                <a:lnTo>
                  <a:pt x="800057" y="680307"/>
                </a:lnTo>
                <a:lnTo>
                  <a:pt x="800811" y="678750"/>
                </a:lnTo>
                <a:lnTo>
                  <a:pt x="801565" y="677194"/>
                </a:lnTo>
                <a:lnTo>
                  <a:pt x="802319" y="675637"/>
                </a:lnTo>
                <a:lnTo>
                  <a:pt x="803073" y="674080"/>
                </a:lnTo>
                <a:lnTo>
                  <a:pt x="803827" y="672523"/>
                </a:lnTo>
                <a:lnTo>
                  <a:pt x="804581" y="670967"/>
                </a:lnTo>
                <a:lnTo>
                  <a:pt x="805335" y="669410"/>
                </a:lnTo>
                <a:lnTo>
                  <a:pt x="806089" y="667853"/>
                </a:lnTo>
                <a:lnTo>
                  <a:pt x="806843" y="666296"/>
                </a:lnTo>
                <a:lnTo>
                  <a:pt x="807597" y="664740"/>
                </a:lnTo>
                <a:lnTo>
                  <a:pt x="808351" y="663183"/>
                </a:lnTo>
                <a:lnTo>
                  <a:pt x="809105" y="661626"/>
                </a:lnTo>
                <a:lnTo>
                  <a:pt x="809860" y="660069"/>
                </a:lnTo>
                <a:lnTo>
                  <a:pt x="810614" y="658512"/>
                </a:lnTo>
                <a:lnTo>
                  <a:pt x="811368" y="656956"/>
                </a:lnTo>
                <a:lnTo>
                  <a:pt x="812122" y="655399"/>
                </a:lnTo>
                <a:lnTo>
                  <a:pt x="812876" y="653842"/>
                </a:lnTo>
                <a:lnTo>
                  <a:pt x="813630" y="652285"/>
                </a:lnTo>
                <a:lnTo>
                  <a:pt x="814384" y="650729"/>
                </a:lnTo>
                <a:lnTo>
                  <a:pt x="815138" y="649172"/>
                </a:lnTo>
                <a:lnTo>
                  <a:pt x="815892" y="647615"/>
                </a:lnTo>
                <a:lnTo>
                  <a:pt x="816646" y="646058"/>
                </a:lnTo>
                <a:lnTo>
                  <a:pt x="817400" y="644502"/>
                </a:lnTo>
                <a:lnTo>
                  <a:pt x="818154" y="642945"/>
                </a:lnTo>
                <a:lnTo>
                  <a:pt x="818908" y="641388"/>
                </a:lnTo>
                <a:lnTo>
                  <a:pt x="819662" y="639831"/>
                </a:lnTo>
                <a:lnTo>
                  <a:pt x="820416" y="638274"/>
                </a:lnTo>
                <a:lnTo>
                  <a:pt x="821170" y="636718"/>
                </a:lnTo>
                <a:lnTo>
                  <a:pt x="821925" y="635161"/>
                </a:lnTo>
                <a:lnTo>
                  <a:pt x="822679" y="633604"/>
                </a:lnTo>
                <a:lnTo>
                  <a:pt x="823433" y="632047"/>
                </a:lnTo>
                <a:lnTo>
                  <a:pt x="824187" y="630491"/>
                </a:lnTo>
                <a:lnTo>
                  <a:pt x="824941" y="628934"/>
                </a:lnTo>
                <a:lnTo>
                  <a:pt x="825695" y="627377"/>
                </a:lnTo>
                <a:lnTo>
                  <a:pt x="826449" y="625820"/>
                </a:lnTo>
                <a:lnTo>
                  <a:pt x="827203" y="624264"/>
                </a:lnTo>
                <a:lnTo>
                  <a:pt x="827957" y="622707"/>
                </a:lnTo>
                <a:lnTo>
                  <a:pt x="828711" y="621150"/>
                </a:lnTo>
                <a:lnTo>
                  <a:pt x="829465" y="619593"/>
                </a:lnTo>
                <a:lnTo>
                  <a:pt x="830219" y="618037"/>
                </a:lnTo>
                <a:lnTo>
                  <a:pt x="830973" y="616480"/>
                </a:lnTo>
                <a:lnTo>
                  <a:pt x="831727" y="614923"/>
                </a:lnTo>
                <a:lnTo>
                  <a:pt x="832481" y="613366"/>
                </a:lnTo>
                <a:lnTo>
                  <a:pt x="833235" y="611809"/>
                </a:lnTo>
                <a:lnTo>
                  <a:pt x="833989" y="610253"/>
                </a:lnTo>
                <a:lnTo>
                  <a:pt x="834744" y="608696"/>
                </a:lnTo>
                <a:lnTo>
                  <a:pt x="835498" y="607139"/>
                </a:lnTo>
                <a:lnTo>
                  <a:pt x="836252" y="605582"/>
                </a:lnTo>
                <a:lnTo>
                  <a:pt x="837006" y="604026"/>
                </a:lnTo>
                <a:lnTo>
                  <a:pt x="837760" y="602469"/>
                </a:lnTo>
                <a:lnTo>
                  <a:pt x="838514" y="600912"/>
                </a:lnTo>
                <a:lnTo>
                  <a:pt x="839268" y="599355"/>
                </a:lnTo>
                <a:lnTo>
                  <a:pt x="840022" y="597799"/>
                </a:lnTo>
                <a:lnTo>
                  <a:pt x="840776" y="596242"/>
                </a:lnTo>
                <a:lnTo>
                  <a:pt x="841530" y="594685"/>
                </a:lnTo>
                <a:lnTo>
                  <a:pt x="842284" y="593128"/>
                </a:lnTo>
                <a:lnTo>
                  <a:pt x="843038" y="591571"/>
                </a:lnTo>
                <a:lnTo>
                  <a:pt x="843792" y="590015"/>
                </a:lnTo>
                <a:lnTo>
                  <a:pt x="844546" y="588458"/>
                </a:lnTo>
                <a:lnTo>
                  <a:pt x="845300" y="586901"/>
                </a:lnTo>
                <a:lnTo>
                  <a:pt x="846054" y="585344"/>
                </a:lnTo>
                <a:lnTo>
                  <a:pt x="846808" y="583788"/>
                </a:lnTo>
                <a:lnTo>
                  <a:pt x="847563" y="582231"/>
                </a:lnTo>
                <a:lnTo>
                  <a:pt x="848317" y="580674"/>
                </a:lnTo>
                <a:lnTo>
                  <a:pt x="849071" y="579117"/>
                </a:lnTo>
                <a:lnTo>
                  <a:pt x="849825" y="577561"/>
                </a:lnTo>
                <a:lnTo>
                  <a:pt x="850579" y="576004"/>
                </a:lnTo>
                <a:lnTo>
                  <a:pt x="851333" y="574447"/>
                </a:lnTo>
                <a:lnTo>
                  <a:pt x="852087" y="572890"/>
                </a:lnTo>
                <a:lnTo>
                  <a:pt x="852841" y="571333"/>
                </a:lnTo>
                <a:lnTo>
                  <a:pt x="853595" y="569777"/>
                </a:lnTo>
                <a:lnTo>
                  <a:pt x="854349" y="568220"/>
                </a:lnTo>
                <a:lnTo>
                  <a:pt x="855103" y="566663"/>
                </a:lnTo>
                <a:lnTo>
                  <a:pt x="855857" y="565106"/>
                </a:lnTo>
                <a:lnTo>
                  <a:pt x="856611" y="563550"/>
                </a:lnTo>
                <a:lnTo>
                  <a:pt x="857365" y="561993"/>
                </a:lnTo>
                <a:lnTo>
                  <a:pt x="858119" y="560436"/>
                </a:lnTo>
                <a:lnTo>
                  <a:pt x="858873" y="558879"/>
                </a:lnTo>
                <a:lnTo>
                  <a:pt x="859627" y="557323"/>
                </a:lnTo>
                <a:lnTo>
                  <a:pt x="860382" y="555766"/>
                </a:lnTo>
                <a:lnTo>
                  <a:pt x="861136" y="554209"/>
                </a:lnTo>
                <a:lnTo>
                  <a:pt x="861890" y="552652"/>
                </a:lnTo>
                <a:lnTo>
                  <a:pt x="862644" y="551095"/>
                </a:lnTo>
                <a:lnTo>
                  <a:pt x="863398" y="549539"/>
                </a:lnTo>
                <a:lnTo>
                  <a:pt x="864152" y="547982"/>
                </a:lnTo>
                <a:lnTo>
                  <a:pt x="864906" y="546425"/>
                </a:lnTo>
                <a:lnTo>
                  <a:pt x="865660" y="544868"/>
                </a:lnTo>
                <a:lnTo>
                  <a:pt x="866414" y="543312"/>
                </a:lnTo>
                <a:lnTo>
                  <a:pt x="867168" y="541755"/>
                </a:lnTo>
                <a:lnTo>
                  <a:pt x="867922" y="540198"/>
                </a:lnTo>
                <a:lnTo>
                  <a:pt x="868676" y="538641"/>
                </a:lnTo>
                <a:lnTo>
                  <a:pt x="869430" y="537085"/>
                </a:lnTo>
                <a:lnTo>
                  <a:pt x="870184" y="535528"/>
                </a:lnTo>
                <a:lnTo>
                  <a:pt x="870938" y="533971"/>
                </a:lnTo>
                <a:lnTo>
                  <a:pt x="871692" y="532414"/>
                </a:lnTo>
                <a:lnTo>
                  <a:pt x="872447" y="530857"/>
                </a:lnTo>
                <a:lnTo>
                  <a:pt x="873201" y="529301"/>
                </a:lnTo>
                <a:lnTo>
                  <a:pt x="873955" y="527744"/>
                </a:lnTo>
                <a:lnTo>
                  <a:pt x="874709" y="526187"/>
                </a:lnTo>
                <a:lnTo>
                  <a:pt x="875463" y="524630"/>
                </a:lnTo>
                <a:lnTo>
                  <a:pt x="876217" y="523074"/>
                </a:lnTo>
                <a:lnTo>
                  <a:pt x="876971" y="521517"/>
                </a:lnTo>
                <a:lnTo>
                  <a:pt x="877725" y="519960"/>
                </a:lnTo>
                <a:lnTo>
                  <a:pt x="878479" y="518403"/>
                </a:lnTo>
                <a:lnTo>
                  <a:pt x="879233" y="516847"/>
                </a:lnTo>
                <a:lnTo>
                  <a:pt x="879987" y="515290"/>
                </a:lnTo>
                <a:lnTo>
                  <a:pt x="880741" y="513733"/>
                </a:lnTo>
                <a:lnTo>
                  <a:pt x="881495" y="512176"/>
                </a:lnTo>
                <a:lnTo>
                  <a:pt x="882249" y="510619"/>
                </a:lnTo>
                <a:lnTo>
                  <a:pt x="883003" y="509063"/>
                </a:lnTo>
                <a:lnTo>
                  <a:pt x="883757" y="507506"/>
                </a:lnTo>
                <a:lnTo>
                  <a:pt x="884511" y="505949"/>
                </a:lnTo>
                <a:lnTo>
                  <a:pt x="885266" y="504392"/>
                </a:lnTo>
                <a:lnTo>
                  <a:pt x="886020" y="502836"/>
                </a:lnTo>
                <a:lnTo>
                  <a:pt x="886774" y="501279"/>
                </a:lnTo>
                <a:lnTo>
                  <a:pt x="887528" y="499722"/>
                </a:lnTo>
                <a:lnTo>
                  <a:pt x="888282" y="498165"/>
                </a:lnTo>
                <a:lnTo>
                  <a:pt x="889036" y="496609"/>
                </a:lnTo>
                <a:lnTo>
                  <a:pt x="889790" y="495052"/>
                </a:lnTo>
                <a:lnTo>
                  <a:pt x="890544" y="493495"/>
                </a:lnTo>
                <a:lnTo>
                  <a:pt x="891298" y="491938"/>
                </a:lnTo>
                <a:lnTo>
                  <a:pt x="892052" y="490382"/>
                </a:lnTo>
                <a:lnTo>
                  <a:pt x="892806" y="488825"/>
                </a:lnTo>
                <a:lnTo>
                  <a:pt x="893560" y="487268"/>
                </a:lnTo>
                <a:lnTo>
                  <a:pt x="894314" y="485711"/>
                </a:lnTo>
                <a:lnTo>
                  <a:pt x="895068" y="484154"/>
                </a:lnTo>
                <a:lnTo>
                  <a:pt x="895822" y="482598"/>
                </a:lnTo>
                <a:lnTo>
                  <a:pt x="896576" y="481041"/>
                </a:lnTo>
                <a:lnTo>
                  <a:pt x="897330" y="479484"/>
                </a:lnTo>
                <a:lnTo>
                  <a:pt x="898085" y="477927"/>
                </a:lnTo>
                <a:lnTo>
                  <a:pt x="898839" y="476371"/>
                </a:lnTo>
                <a:lnTo>
                  <a:pt x="899593" y="474814"/>
                </a:lnTo>
                <a:lnTo>
                  <a:pt x="900347" y="473257"/>
                </a:lnTo>
                <a:lnTo>
                  <a:pt x="901101" y="471700"/>
                </a:lnTo>
                <a:lnTo>
                  <a:pt x="901855" y="470144"/>
                </a:lnTo>
                <a:lnTo>
                  <a:pt x="902609" y="468587"/>
                </a:lnTo>
                <a:lnTo>
                  <a:pt x="903363" y="467030"/>
                </a:lnTo>
                <a:lnTo>
                  <a:pt x="904117" y="465473"/>
                </a:lnTo>
                <a:lnTo>
                  <a:pt x="904871" y="463916"/>
                </a:lnTo>
                <a:lnTo>
                  <a:pt x="905625" y="462360"/>
                </a:lnTo>
                <a:lnTo>
                  <a:pt x="906379" y="460803"/>
                </a:lnTo>
                <a:lnTo>
                  <a:pt x="907133" y="459246"/>
                </a:lnTo>
                <a:lnTo>
                  <a:pt x="907887" y="457689"/>
                </a:lnTo>
                <a:lnTo>
                  <a:pt x="908641" y="456133"/>
                </a:lnTo>
                <a:lnTo>
                  <a:pt x="909395" y="454576"/>
                </a:lnTo>
                <a:lnTo>
                  <a:pt x="910149" y="453019"/>
                </a:lnTo>
                <a:lnTo>
                  <a:pt x="910904" y="451462"/>
                </a:lnTo>
                <a:lnTo>
                  <a:pt x="911658" y="449906"/>
                </a:lnTo>
                <a:lnTo>
                  <a:pt x="912412" y="448349"/>
                </a:lnTo>
                <a:lnTo>
                  <a:pt x="913166" y="446792"/>
                </a:lnTo>
                <a:lnTo>
                  <a:pt x="913920" y="445235"/>
                </a:lnTo>
                <a:lnTo>
                  <a:pt x="914674" y="443678"/>
                </a:lnTo>
                <a:lnTo>
                  <a:pt x="915428" y="442122"/>
                </a:lnTo>
                <a:lnTo>
                  <a:pt x="916182" y="440565"/>
                </a:lnTo>
                <a:lnTo>
                  <a:pt x="916936" y="439008"/>
                </a:lnTo>
                <a:lnTo>
                  <a:pt x="917690" y="437451"/>
                </a:lnTo>
                <a:lnTo>
                  <a:pt x="918444" y="435895"/>
                </a:lnTo>
                <a:lnTo>
                  <a:pt x="919198" y="434338"/>
                </a:lnTo>
                <a:lnTo>
                  <a:pt x="919952" y="432781"/>
                </a:lnTo>
                <a:lnTo>
                  <a:pt x="920706" y="431224"/>
                </a:lnTo>
                <a:lnTo>
                  <a:pt x="921460" y="429668"/>
                </a:lnTo>
                <a:lnTo>
                  <a:pt x="922214" y="428111"/>
                </a:lnTo>
                <a:lnTo>
                  <a:pt x="922968" y="426554"/>
                </a:lnTo>
                <a:lnTo>
                  <a:pt x="923723" y="424997"/>
                </a:lnTo>
                <a:lnTo>
                  <a:pt x="924477" y="423440"/>
                </a:lnTo>
                <a:lnTo>
                  <a:pt x="925231" y="421884"/>
                </a:lnTo>
                <a:lnTo>
                  <a:pt x="925985" y="420327"/>
                </a:lnTo>
                <a:lnTo>
                  <a:pt x="926739" y="418770"/>
                </a:lnTo>
                <a:lnTo>
                  <a:pt x="927493" y="417213"/>
                </a:lnTo>
                <a:lnTo>
                  <a:pt x="928247" y="415657"/>
                </a:lnTo>
                <a:lnTo>
                  <a:pt x="929001" y="414100"/>
                </a:lnTo>
                <a:lnTo>
                  <a:pt x="929755" y="412543"/>
                </a:lnTo>
                <a:lnTo>
                  <a:pt x="930509" y="410986"/>
                </a:lnTo>
                <a:lnTo>
                  <a:pt x="931263" y="409430"/>
                </a:lnTo>
                <a:lnTo>
                  <a:pt x="932017" y="407873"/>
                </a:lnTo>
                <a:lnTo>
                  <a:pt x="932771" y="406316"/>
                </a:lnTo>
                <a:lnTo>
                  <a:pt x="933525" y="404759"/>
                </a:lnTo>
                <a:lnTo>
                  <a:pt x="934279" y="403202"/>
                </a:lnTo>
                <a:lnTo>
                  <a:pt x="935033" y="401646"/>
                </a:lnTo>
                <a:lnTo>
                  <a:pt x="935788" y="400089"/>
                </a:lnTo>
                <a:lnTo>
                  <a:pt x="936542" y="398532"/>
                </a:lnTo>
                <a:lnTo>
                  <a:pt x="937296" y="396975"/>
                </a:lnTo>
                <a:lnTo>
                  <a:pt x="938050" y="395419"/>
                </a:lnTo>
                <a:lnTo>
                  <a:pt x="938804" y="393862"/>
                </a:lnTo>
                <a:lnTo>
                  <a:pt x="939558" y="392305"/>
                </a:lnTo>
                <a:lnTo>
                  <a:pt x="940312" y="390748"/>
                </a:lnTo>
                <a:lnTo>
                  <a:pt x="941066" y="389192"/>
                </a:lnTo>
                <a:lnTo>
                  <a:pt x="941820" y="387635"/>
                </a:lnTo>
                <a:lnTo>
                  <a:pt x="942574" y="386078"/>
                </a:lnTo>
                <a:lnTo>
                  <a:pt x="943328" y="384521"/>
                </a:lnTo>
                <a:lnTo>
                  <a:pt x="944082" y="382964"/>
                </a:lnTo>
                <a:lnTo>
                  <a:pt x="944836" y="381408"/>
                </a:lnTo>
                <a:lnTo>
                  <a:pt x="945590" y="379851"/>
                </a:lnTo>
                <a:lnTo>
                  <a:pt x="946344" y="378294"/>
                </a:lnTo>
                <a:lnTo>
                  <a:pt x="947098" y="376737"/>
                </a:lnTo>
                <a:lnTo>
                  <a:pt x="947852" y="375181"/>
                </a:lnTo>
                <a:lnTo>
                  <a:pt x="948607" y="373624"/>
                </a:lnTo>
                <a:lnTo>
                  <a:pt x="949361" y="372067"/>
                </a:lnTo>
                <a:lnTo>
                  <a:pt x="950115" y="370510"/>
                </a:lnTo>
                <a:lnTo>
                  <a:pt x="950869" y="368954"/>
                </a:lnTo>
                <a:lnTo>
                  <a:pt x="951623" y="367397"/>
                </a:lnTo>
                <a:lnTo>
                  <a:pt x="952377" y="365840"/>
                </a:lnTo>
                <a:lnTo>
                  <a:pt x="953131" y="364283"/>
                </a:lnTo>
                <a:lnTo>
                  <a:pt x="953885" y="362727"/>
                </a:lnTo>
                <a:lnTo>
                  <a:pt x="954639" y="361170"/>
                </a:lnTo>
                <a:lnTo>
                  <a:pt x="955393" y="359613"/>
                </a:lnTo>
                <a:lnTo>
                  <a:pt x="956147" y="358056"/>
                </a:lnTo>
                <a:lnTo>
                  <a:pt x="956901" y="356499"/>
                </a:lnTo>
                <a:lnTo>
                  <a:pt x="957655" y="354943"/>
                </a:lnTo>
                <a:lnTo>
                  <a:pt x="958409" y="353386"/>
                </a:lnTo>
                <a:lnTo>
                  <a:pt x="959163" y="351829"/>
                </a:lnTo>
                <a:lnTo>
                  <a:pt x="959917" y="350272"/>
                </a:lnTo>
                <a:lnTo>
                  <a:pt x="960671" y="348716"/>
                </a:lnTo>
                <a:lnTo>
                  <a:pt x="961426" y="347159"/>
                </a:lnTo>
                <a:lnTo>
                  <a:pt x="962180" y="345602"/>
                </a:lnTo>
                <a:lnTo>
                  <a:pt x="962934" y="344045"/>
                </a:lnTo>
                <a:lnTo>
                  <a:pt x="963688" y="342489"/>
                </a:lnTo>
                <a:lnTo>
                  <a:pt x="964442" y="340932"/>
                </a:lnTo>
                <a:lnTo>
                  <a:pt x="965196" y="339375"/>
                </a:lnTo>
                <a:lnTo>
                  <a:pt x="965950" y="337818"/>
                </a:lnTo>
                <a:lnTo>
                  <a:pt x="966704" y="336261"/>
                </a:lnTo>
                <a:lnTo>
                  <a:pt x="967458" y="334705"/>
                </a:lnTo>
                <a:lnTo>
                  <a:pt x="968212" y="333148"/>
                </a:lnTo>
                <a:lnTo>
                  <a:pt x="968966" y="331591"/>
                </a:lnTo>
                <a:lnTo>
                  <a:pt x="969720" y="330034"/>
                </a:lnTo>
                <a:lnTo>
                  <a:pt x="970474" y="328478"/>
                </a:lnTo>
                <a:lnTo>
                  <a:pt x="971228" y="326921"/>
                </a:lnTo>
                <a:lnTo>
                  <a:pt x="971982" y="325364"/>
                </a:lnTo>
                <a:lnTo>
                  <a:pt x="972736" y="323807"/>
                </a:lnTo>
                <a:lnTo>
                  <a:pt x="973490" y="322251"/>
                </a:lnTo>
                <a:lnTo>
                  <a:pt x="974245" y="320694"/>
                </a:lnTo>
                <a:lnTo>
                  <a:pt x="974999" y="319137"/>
                </a:lnTo>
                <a:lnTo>
                  <a:pt x="975753" y="317580"/>
                </a:lnTo>
                <a:lnTo>
                  <a:pt x="976507" y="316023"/>
                </a:lnTo>
                <a:lnTo>
                  <a:pt x="977261" y="314467"/>
                </a:lnTo>
                <a:lnTo>
                  <a:pt x="978015" y="312910"/>
                </a:lnTo>
                <a:lnTo>
                  <a:pt x="978769" y="311353"/>
                </a:lnTo>
                <a:lnTo>
                  <a:pt x="979523" y="309796"/>
                </a:lnTo>
                <a:lnTo>
                  <a:pt x="980277" y="308240"/>
                </a:lnTo>
                <a:lnTo>
                  <a:pt x="981031" y="306683"/>
                </a:lnTo>
                <a:lnTo>
                  <a:pt x="981785" y="305126"/>
                </a:lnTo>
                <a:lnTo>
                  <a:pt x="982539" y="303569"/>
                </a:lnTo>
                <a:lnTo>
                  <a:pt x="983293" y="302013"/>
                </a:lnTo>
                <a:lnTo>
                  <a:pt x="984047" y="300456"/>
                </a:lnTo>
                <a:lnTo>
                  <a:pt x="984801" y="298899"/>
                </a:lnTo>
                <a:lnTo>
                  <a:pt x="985555" y="297342"/>
                </a:lnTo>
                <a:lnTo>
                  <a:pt x="986310" y="295785"/>
                </a:lnTo>
                <a:lnTo>
                  <a:pt x="987064" y="294229"/>
                </a:lnTo>
                <a:lnTo>
                  <a:pt x="987818" y="292672"/>
                </a:lnTo>
                <a:lnTo>
                  <a:pt x="988572" y="291115"/>
                </a:lnTo>
                <a:lnTo>
                  <a:pt x="989326" y="289558"/>
                </a:lnTo>
                <a:lnTo>
                  <a:pt x="990080" y="288002"/>
                </a:lnTo>
                <a:lnTo>
                  <a:pt x="990834" y="286445"/>
                </a:lnTo>
                <a:lnTo>
                  <a:pt x="991588" y="284888"/>
                </a:lnTo>
                <a:lnTo>
                  <a:pt x="992342" y="283331"/>
                </a:lnTo>
                <a:lnTo>
                  <a:pt x="993096" y="281775"/>
                </a:lnTo>
                <a:lnTo>
                  <a:pt x="993850" y="280218"/>
                </a:lnTo>
                <a:lnTo>
                  <a:pt x="994604" y="278661"/>
                </a:lnTo>
                <a:lnTo>
                  <a:pt x="995358" y="277104"/>
                </a:lnTo>
                <a:lnTo>
                  <a:pt x="996112" y="275547"/>
                </a:lnTo>
                <a:lnTo>
                  <a:pt x="996866" y="273991"/>
                </a:lnTo>
                <a:lnTo>
                  <a:pt x="997620" y="272434"/>
                </a:lnTo>
                <a:lnTo>
                  <a:pt x="998374" y="270877"/>
                </a:lnTo>
                <a:lnTo>
                  <a:pt x="999129" y="269320"/>
                </a:lnTo>
                <a:lnTo>
                  <a:pt x="999883" y="267764"/>
                </a:lnTo>
                <a:lnTo>
                  <a:pt x="1000637" y="266207"/>
                </a:lnTo>
                <a:lnTo>
                  <a:pt x="1001391" y="264650"/>
                </a:lnTo>
                <a:lnTo>
                  <a:pt x="1002145" y="263093"/>
                </a:lnTo>
                <a:lnTo>
                  <a:pt x="1002899" y="261537"/>
                </a:lnTo>
                <a:lnTo>
                  <a:pt x="1003653" y="259980"/>
                </a:lnTo>
                <a:lnTo>
                  <a:pt x="1004407" y="258423"/>
                </a:lnTo>
                <a:lnTo>
                  <a:pt x="1005161" y="256866"/>
                </a:lnTo>
                <a:lnTo>
                  <a:pt x="1005915" y="255309"/>
                </a:lnTo>
                <a:lnTo>
                  <a:pt x="1006669" y="253753"/>
                </a:lnTo>
                <a:lnTo>
                  <a:pt x="1007423" y="252196"/>
                </a:lnTo>
                <a:lnTo>
                  <a:pt x="1008177" y="250639"/>
                </a:lnTo>
                <a:lnTo>
                  <a:pt x="1008931" y="249082"/>
                </a:lnTo>
                <a:lnTo>
                  <a:pt x="1009685" y="247526"/>
                </a:lnTo>
                <a:lnTo>
                  <a:pt x="1010439" y="245969"/>
                </a:lnTo>
                <a:lnTo>
                  <a:pt x="1011193" y="244412"/>
                </a:lnTo>
                <a:lnTo>
                  <a:pt x="1011948" y="242855"/>
                </a:lnTo>
                <a:lnTo>
                  <a:pt x="1012702" y="241299"/>
                </a:lnTo>
                <a:lnTo>
                  <a:pt x="1013456" y="239742"/>
                </a:lnTo>
                <a:lnTo>
                  <a:pt x="1014210" y="238185"/>
                </a:lnTo>
                <a:lnTo>
                  <a:pt x="1014964" y="236628"/>
                </a:lnTo>
                <a:lnTo>
                  <a:pt x="1015718" y="235072"/>
                </a:lnTo>
                <a:lnTo>
                  <a:pt x="1016472" y="233515"/>
                </a:lnTo>
                <a:lnTo>
                  <a:pt x="1017226" y="231958"/>
                </a:lnTo>
                <a:lnTo>
                  <a:pt x="1017980" y="230401"/>
                </a:lnTo>
                <a:lnTo>
                  <a:pt x="1018734" y="228844"/>
                </a:lnTo>
                <a:lnTo>
                  <a:pt x="1019488" y="227288"/>
                </a:lnTo>
                <a:lnTo>
                  <a:pt x="1020242" y="225731"/>
                </a:lnTo>
                <a:lnTo>
                  <a:pt x="1020996" y="224174"/>
                </a:lnTo>
                <a:lnTo>
                  <a:pt x="1021750" y="222617"/>
                </a:lnTo>
                <a:lnTo>
                  <a:pt x="1022504" y="221061"/>
                </a:lnTo>
                <a:lnTo>
                  <a:pt x="1023258" y="219504"/>
                </a:lnTo>
                <a:lnTo>
                  <a:pt x="1024012" y="217947"/>
                </a:lnTo>
                <a:lnTo>
                  <a:pt x="1024767" y="216390"/>
                </a:lnTo>
                <a:lnTo>
                  <a:pt x="1025521" y="214834"/>
                </a:lnTo>
                <a:lnTo>
                  <a:pt x="1026275" y="213277"/>
                </a:lnTo>
                <a:lnTo>
                  <a:pt x="1027029" y="211720"/>
                </a:lnTo>
                <a:lnTo>
                  <a:pt x="1027783" y="210163"/>
                </a:lnTo>
                <a:lnTo>
                  <a:pt x="1028537" y="208606"/>
                </a:lnTo>
                <a:lnTo>
                  <a:pt x="1029291" y="207050"/>
                </a:lnTo>
                <a:lnTo>
                  <a:pt x="1030045" y="205493"/>
                </a:lnTo>
                <a:lnTo>
                  <a:pt x="1030799" y="203936"/>
                </a:lnTo>
                <a:lnTo>
                  <a:pt x="1031553" y="202379"/>
                </a:lnTo>
                <a:lnTo>
                  <a:pt x="1032307" y="200823"/>
                </a:lnTo>
                <a:lnTo>
                  <a:pt x="1033061" y="199266"/>
                </a:lnTo>
                <a:lnTo>
                  <a:pt x="1033815" y="197709"/>
                </a:lnTo>
                <a:lnTo>
                  <a:pt x="1034569" y="196152"/>
                </a:lnTo>
                <a:lnTo>
                  <a:pt x="1035323" y="194596"/>
                </a:lnTo>
                <a:lnTo>
                  <a:pt x="1036077" y="193039"/>
                </a:lnTo>
                <a:lnTo>
                  <a:pt x="1036832" y="191482"/>
                </a:lnTo>
                <a:lnTo>
                  <a:pt x="1037586" y="189925"/>
                </a:lnTo>
                <a:lnTo>
                  <a:pt x="1038340" y="188368"/>
                </a:lnTo>
                <a:lnTo>
                  <a:pt x="1039094" y="186812"/>
                </a:lnTo>
                <a:lnTo>
                  <a:pt x="1039848" y="185255"/>
                </a:lnTo>
                <a:lnTo>
                  <a:pt x="1040602" y="183698"/>
                </a:lnTo>
                <a:lnTo>
                  <a:pt x="1041356" y="182141"/>
                </a:lnTo>
                <a:lnTo>
                  <a:pt x="1042110" y="180585"/>
                </a:lnTo>
                <a:lnTo>
                  <a:pt x="1042864" y="179028"/>
                </a:lnTo>
                <a:lnTo>
                  <a:pt x="1043618" y="177471"/>
                </a:lnTo>
                <a:lnTo>
                  <a:pt x="1044372" y="175914"/>
                </a:lnTo>
                <a:lnTo>
                  <a:pt x="1045126" y="174358"/>
                </a:lnTo>
                <a:lnTo>
                  <a:pt x="1045880" y="172801"/>
                </a:lnTo>
                <a:lnTo>
                  <a:pt x="1046634" y="171244"/>
                </a:lnTo>
                <a:lnTo>
                  <a:pt x="1047388" y="169687"/>
                </a:lnTo>
                <a:lnTo>
                  <a:pt x="1048142" y="168130"/>
                </a:lnTo>
                <a:lnTo>
                  <a:pt x="1048896" y="166574"/>
                </a:lnTo>
                <a:lnTo>
                  <a:pt x="1049651" y="165017"/>
                </a:lnTo>
                <a:lnTo>
                  <a:pt x="1050405" y="163460"/>
                </a:lnTo>
                <a:lnTo>
                  <a:pt x="1051159" y="161903"/>
                </a:lnTo>
                <a:lnTo>
                  <a:pt x="1051913" y="160347"/>
                </a:lnTo>
                <a:lnTo>
                  <a:pt x="1052667" y="158790"/>
                </a:lnTo>
                <a:lnTo>
                  <a:pt x="1053421" y="157233"/>
                </a:lnTo>
                <a:lnTo>
                  <a:pt x="1054175" y="155676"/>
                </a:lnTo>
                <a:lnTo>
                  <a:pt x="1054929" y="154120"/>
                </a:lnTo>
                <a:lnTo>
                  <a:pt x="1055683" y="152563"/>
                </a:lnTo>
                <a:lnTo>
                  <a:pt x="1056437" y="151006"/>
                </a:lnTo>
                <a:lnTo>
                  <a:pt x="1057191" y="149449"/>
                </a:lnTo>
                <a:lnTo>
                  <a:pt x="1057945" y="147892"/>
                </a:lnTo>
                <a:lnTo>
                  <a:pt x="1058699" y="146336"/>
                </a:lnTo>
                <a:lnTo>
                  <a:pt x="1059453" y="144779"/>
                </a:lnTo>
                <a:lnTo>
                  <a:pt x="1060207" y="143222"/>
                </a:lnTo>
                <a:lnTo>
                  <a:pt x="1060961" y="141665"/>
                </a:lnTo>
                <a:lnTo>
                  <a:pt x="1061715" y="140109"/>
                </a:lnTo>
                <a:lnTo>
                  <a:pt x="1062470" y="138552"/>
                </a:lnTo>
                <a:lnTo>
                  <a:pt x="1063224" y="136995"/>
                </a:lnTo>
                <a:lnTo>
                  <a:pt x="1063978" y="135438"/>
                </a:lnTo>
                <a:lnTo>
                  <a:pt x="1064732" y="133882"/>
                </a:lnTo>
                <a:lnTo>
                  <a:pt x="1065486" y="132325"/>
                </a:lnTo>
                <a:lnTo>
                  <a:pt x="1066240" y="130768"/>
                </a:lnTo>
                <a:lnTo>
                  <a:pt x="1066994" y="129211"/>
                </a:lnTo>
                <a:lnTo>
                  <a:pt x="1067748" y="127654"/>
                </a:lnTo>
                <a:lnTo>
                  <a:pt x="1068502" y="126098"/>
                </a:lnTo>
                <a:lnTo>
                  <a:pt x="1069256" y="124541"/>
                </a:lnTo>
                <a:lnTo>
                  <a:pt x="1070010" y="122984"/>
                </a:lnTo>
                <a:lnTo>
                  <a:pt x="1070764" y="121427"/>
                </a:lnTo>
                <a:lnTo>
                  <a:pt x="1071518" y="119871"/>
                </a:lnTo>
                <a:lnTo>
                  <a:pt x="1072272" y="118314"/>
                </a:lnTo>
                <a:lnTo>
                  <a:pt x="1073026" y="116757"/>
                </a:lnTo>
                <a:lnTo>
                  <a:pt x="1073780" y="115200"/>
                </a:lnTo>
                <a:lnTo>
                  <a:pt x="1074534" y="113644"/>
                </a:lnTo>
                <a:lnTo>
                  <a:pt x="1075289" y="112087"/>
                </a:lnTo>
                <a:lnTo>
                  <a:pt x="1076043" y="110530"/>
                </a:lnTo>
                <a:lnTo>
                  <a:pt x="1076797" y="108973"/>
                </a:lnTo>
                <a:lnTo>
                  <a:pt x="1077551" y="107417"/>
                </a:lnTo>
                <a:lnTo>
                  <a:pt x="1078305" y="105860"/>
                </a:lnTo>
                <a:lnTo>
                  <a:pt x="1079059" y="104303"/>
                </a:lnTo>
                <a:lnTo>
                  <a:pt x="1079813" y="102746"/>
                </a:lnTo>
                <a:lnTo>
                  <a:pt x="1080567" y="101189"/>
                </a:lnTo>
                <a:lnTo>
                  <a:pt x="1081321" y="99633"/>
                </a:lnTo>
                <a:lnTo>
                  <a:pt x="1082075" y="98076"/>
                </a:lnTo>
                <a:lnTo>
                  <a:pt x="1082829" y="96519"/>
                </a:lnTo>
                <a:lnTo>
                  <a:pt x="1083583" y="94962"/>
                </a:lnTo>
                <a:lnTo>
                  <a:pt x="1084337" y="93406"/>
                </a:lnTo>
                <a:lnTo>
                  <a:pt x="1085091" y="91849"/>
                </a:lnTo>
                <a:lnTo>
                  <a:pt x="1085845" y="90292"/>
                </a:lnTo>
                <a:lnTo>
                  <a:pt x="1086599" y="88735"/>
                </a:lnTo>
                <a:lnTo>
                  <a:pt x="1087354" y="87179"/>
                </a:lnTo>
                <a:lnTo>
                  <a:pt x="1088108" y="85622"/>
                </a:lnTo>
                <a:lnTo>
                  <a:pt x="1088862" y="84065"/>
                </a:lnTo>
                <a:lnTo>
                  <a:pt x="1089616" y="82508"/>
                </a:lnTo>
                <a:lnTo>
                  <a:pt x="1090370" y="80951"/>
                </a:lnTo>
                <a:lnTo>
                  <a:pt x="1091124" y="79395"/>
                </a:lnTo>
                <a:lnTo>
                  <a:pt x="1091878" y="77838"/>
                </a:lnTo>
                <a:lnTo>
                  <a:pt x="1092632" y="76281"/>
                </a:lnTo>
                <a:lnTo>
                  <a:pt x="1093386" y="74724"/>
                </a:lnTo>
                <a:lnTo>
                  <a:pt x="1094140" y="73168"/>
                </a:lnTo>
                <a:lnTo>
                  <a:pt x="1094894" y="71611"/>
                </a:lnTo>
                <a:lnTo>
                  <a:pt x="1095648" y="70054"/>
                </a:lnTo>
                <a:lnTo>
                  <a:pt x="1096402" y="68497"/>
                </a:lnTo>
                <a:lnTo>
                  <a:pt x="1097156" y="66941"/>
                </a:lnTo>
                <a:lnTo>
                  <a:pt x="1097910" y="65384"/>
                </a:lnTo>
                <a:lnTo>
                  <a:pt x="1098664" y="63827"/>
                </a:lnTo>
                <a:lnTo>
                  <a:pt x="1099418" y="62270"/>
                </a:lnTo>
                <a:lnTo>
                  <a:pt x="1100173" y="60713"/>
                </a:lnTo>
                <a:lnTo>
                  <a:pt x="1100927" y="59157"/>
                </a:lnTo>
                <a:lnTo>
                  <a:pt x="1101681" y="57600"/>
                </a:lnTo>
                <a:lnTo>
                  <a:pt x="1102435" y="56043"/>
                </a:lnTo>
                <a:lnTo>
                  <a:pt x="1103189" y="54486"/>
                </a:lnTo>
                <a:lnTo>
                  <a:pt x="1103943" y="52930"/>
                </a:lnTo>
                <a:lnTo>
                  <a:pt x="1104697" y="51373"/>
                </a:lnTo>
                <a:lnTo>
                  <a:pt x="1105451" y="49816"/>
                </a:lnTo>
                <a:lnTo>
                  <a:pt x="1106205" y="48259"/>
                </a:lnTo>
                <a:lnTo>
                  <a:pt x="1106959" y="46703"/>
                </a:lnTo>
                <a:lnTo>
                  <a:pt x="1107713" y="45146"/>
                </a:lnTo>
                <a:lnTo>
                  <a:pt x="1108467" y="43589"/>
                </a:lnTo>
                <a:lnTo>
                  <a:pt x="1109221" y="42032"/>
                </a:lnTo>
                <a:lnTo>
                  <a:pt x="1109975" y="40475"/>
                </a:lnTo>
                <a:lnTo>
                  <a:pt x="1110729" y="38919"/>
                </a:lnTo>
                <a:lnTo>
                  <a:pt x="1111483" y="37362"/>
                </a:lnTo>
                <a:lnTo>
                  <a:pt x="1112237" y="35805"/>
                </a:lnTo>
                <a:lnTo>
                  <a:pt x="1112992" y="34248"/>
                </a:lnTo>
                <a:lnTo>
                  <a:pt x="1113746" y="32692"/>
                </a:lnTo>
                <a:lnTo>
                  <a:pt x="1114500" y="31135"/>
                </a:lnTo>
                <a:lnTo>
                  <a:pt x="1115254" y="29578"/>
                </a:lnTo>
                <a:lnTo>
                  <a:pt x="1116008" y="28021"/>
                </a:lnTo>
                <a:lnTo>
                  <a:pt x="1116762" y="26465"/>
                </a:lnTo>
                <a:lnTo>
                  <a:pt x="1117516" y="24908"/>
                </a:lnTo>
                <a:lnTo>
                  <a:pt x="1118270" y="23351"/>
                </a:lnTo>
                <a:lnTo>
                  <a:pt x="1119024" y="21794"/>
                </a:lnTo>
                <a:lnTo>
                  <a:pt x="1119778" y="20237"/>
                </a:lnTo>
                <a:lnTo>
                  <a:pt x="1120532" y="18681"/>
                </a:lnTo>
                <a:lnTo>
                  <a:pt x="1121286" y="17124"/>
                </a:lnTo>
                <a:lnTo>
                  <a:pt x="1122040" y="15567"/>
                </a:lnTo>
                <a:lnTo>
                  <a:pt x="1122794" y="14010"/>
                </a:lnTo>
                <a:lnTo>
                  <a:pt x="1123548" y="12454"/>
                </a:lnTo>
                <a:lnTo>
                  <a:pt x="1124302" y="10897"/>
                </a:lnTo>
                <a:lnTo>
                  <a:pt x="1125056" y="9340"/>
                </a:lnTo>
                <a:lnTo>
                  <a:pt x="1125811" y="7783"/>
                </a:lnTo>
                <a:lnTo>
                  <a:pt x="1126565" y="6227"/>
                </a:lnTo>
                <a:lnTo>
                  <a:pt x="1127319" y="4670"/>
                </a:lnTo>
                <a:lnTo>
                  <a:pt x="1128073" y="3113"/>
                </a:lnTo>
                <a:lnTo>
                  <a:pt x="1128827" y="1556"/>
                </a:lnTo>
                <a:lnTo>
                  <a:pt x="1129581" y="0"/>
                </a:lnTo>
                <a:lnTo>
                  <a:pt x="0" y="0"/>
                </a:lnTo>
                <a:lnTo>
                  <a:pt x="0" y="778384"/>
                </a:lnTo>
                <a:lnTo>
                  <a:pt x="752551" y="778384"/>
                </a:lnTo>
                <a:lnTo>
                  <a:pt x="753305" y="776827"/>
                </a:lnTo>
                <a:close/>
              </a:path>
            </a:pathLst>
          </a:custGeom>
          <a:solidFill>
            <a:srgbClr val="FFFF00"/>
          </a:solidFill>
        </p:spPr>
        <p:txBody>
          <a:bodyPr wrap="square" lIns="0" tIns="0" rIns="0" bIns="0" rtlCol="0">
            <a:noAutofit/>
          </a:bodyPr>
          <a:lstStyle/>
          <a:p>
            <a:endParaRPr/>
          </a:p>
        </p:txBody>
      </p:sp>
      <p:sp>
        <p:nvSpPr>
          <p:cNvPr id="92" name="object 92"/>
          <p:cNvSpPr/>
          <p:nvPr/>
        </p:nvSpPr>
        <p:spPr>
          <a:xfrm>
            <a:off x="7530410" y="611253"/>
            <a:ext cx="777741" cy="1601246"/>
          </a:xfrm>
          <a:custGeom>
            <a:avLst/>
            <a:gdLst/>
            <a:ahLst/>
            <a:cxnLst/>
            <a:rect l="l" t="t" r="r" b="b"/>
            <a:pathLst>
              <a:path w="392111" h="809519">
                <a:moveTo>
                  <a:pt x="377029" y="809519"/>
                </a:moveTo>
                <a:lnTo>
                  <a:pt x="0" y="809519"/>
                </a:lnTo>
                <a:lnTo>
                  <a:pt x="377029" y="809519"/>
                </a:lnTo>
                <a:close/>
              </a:path>
            </a:pathLst>
          </a:custGeom>
          <a:solidFill>
            <a:srgbClr val="FFFF00"/>
          </a:solidFill>
        </p:spPr>
        <p:txBody>
          <a:bodyPr wrap="square" lIns="0" tIns="0" rIns="0" bIns="0" rtlCol="0">
            <a:noAutofit/>
          </a:bodyPr>
          <a:lstStyle/>
          <a:p>
            <a:endParaRPr/>
          </a:p>
        </p:txBody>
      </p:sp>
      <p:sp>
        <p:nvSpPr>
          <p:cNvPr id="93" name="object 93"/>
          <p:cNvSpPr/>
          <p:nvPr/>
        </p:nvSpPr>
        <p:spPr>
          <a:xfrm>
            <a:off x="5289915" y="2212500"/>
            <a:ext cx="0" cy="1539661"/>
          </a:xfrm>
          <a:custGeom>
            <a:avLst/>
            <a:gdLst/>
            <a:ahLst/>
            <a:cxnLst/>
            <a:rect l="l" t="t" r="r" b="b"/>
            <a:pathLst>
              <a:path h="778384">
                <a:moveTo>
                  <a:pt x="0" y="0"/>
                </a:moveTo>
                <a:lnTo>
                  <a:pt x="0" y="778384"/>
                </a:lnTo>
              </a:path>
            </a:pathLst>
          </a:custGeom>
          <a:ln w="5400">
            <a:solidFill>
              <a:srgbClr val="000000"/>
            </a:solidFill>
          </a:ln>
        </p:spPr>
        <p:txBody>
          <a:bodyPr wrap="square" lIns="0" tIns="0" rIns="0" bIns="0" rtlCol="0">
            <a:noAutofit/>
          </a:bodyPr>
          <a:lstStyle/>
          <a:p>
            <a:endParaRPr/>
          </a:p>
        </p:txBody>
      </p:sp>
      <p:sp>
        <p:nvSpPr>
          <p:cNvPr id="94" name="object 94"/>
          <p:cNvSpPr/>
          <p:nvPr/>
        </p:nvSpPr>
        <p:spPr>
          <a:xfrm>
            <a:off x="5289915" y="3752161"/>
            <a:ext cx="1496" cy="0"/>
          </a:xfrm>
          <a:custGeom>
            <a:avLst/>
            <a:gdLst/>
            <a:ahLst/>
            <a:cxnLst/>
            <a:rect l="l" t="t" r="r" b="b"/>
            <a:pathLst>
              <a:path w="754">
                <a:moveTo>
                  <a:pt x="754" y="0"/>
                </a:moveTo>
                <a:lnTo>
                  <a:pt x="0" y="0"/>
                </a:lnTo>
              </a:path>
              <a:path w="754">
                <a:moveTo>
                  <a:pt x="0" y="1"/>
                </a:moveTo>
                <a:lnTo>
                  <a:pt x="754" y="0"/>
                </a:lnTo>
              </a:path>
            </a:pathLst>
          </a:custGeom>
          <a:ln w="5400">
            <a:solidFill>
              <a:srgbClr val="000000"/>
            </a:solidFill>
          </a:ln>
        </p:spPr>
        <p:txBody>
          <a:bodyPr wrap="square" lIns="0" tIns="0" rIns="0" bIns="0" rtlCol="0">
            <a:noAutofit/>
          </a:bodyPr>
          <a:lstStyle/>
          <a:p>
            <a:endParaRPr/>
          </a:p>
        </p:txBody>
      </p:sp>
      <p:sp>
        <p:nvSpPr>
          <p:cNvPr id="95" name="object 95"/>
          <p:cNvSpPr/>
          <p:nvPr/>
        </p:nvSpPr>
        <p:spPr>
          <a:xfrm>
            <a:off x="52914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 name="object 96"/>
          <p:cNvSpPr/>
          <p:nvPr/>
        </p:nvSpPr>
        <p:spPr>
          <a:xfrm>
            <a:off x="52929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 name="object 97"/>
          <p:cNvSpPr/>
          <p:nvPr/>
        </p:nvSpPr>
        <p:spPr>
          <a:xfrm>
            <a:off x="52944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 name="object 98"/>
          <p:cNvSpPr/>
          <p:nvPr/>
        </p:nvSpPr>
        <p:spPr>
          <a:xfrm>
            <a:off x="52958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 name="object 99"/>
          <p:cNvSpPr/>
          <p:nvPr/>
        </p:nvSpPr>
        <p:spPr>
          <a:xfrm>
            <a:off x="52973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 name="object 100"/>
          <p:cNvSpPr/>
          <p:nvPr/>
        </p:nvSpPr>
        <p:spPr>
          <a:xfrm>
            <a:off x="52988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 name="object 101"/>
          <p:cNvSpPr/>
          <p:nvPr/>
        </p:nvSpPr>
        <p:spPr>
          <a:xfrm>
            <a:off x="53003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 name="object 102"/>
          <p:cNvSpPr/>
          <p:nvPr/>
        </p:nvSpPr>
        <p:spPr>
          <a:xfrm>
            <a:off x="53018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 name="object 103"/>
          <p:cNvSpPr/>
          <p:nvPr/>
        </p:nvSpPr>
        <p:spPr>
          <a:xfrm>
            <a:off x="530337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 name="object 104"/>
          <p:cNvSpPr/>
          <p:nvPr/>
        </p:nvSpPr>
        <p:spPr>
          <a:xfrm>
            <a:off x="53048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 name="object 105"/>
          <p:cNvSpPr/>
          <p:nvPr/>
        </p:nvSpPr>
        <p:spPr>
          <a:xfrm>
            <a:off x="53063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 name="object 106"/>
          <p:cNvSpPr/>
          <p:nvPr/>
        </p:nvSpPr>
        <p:spPr>
          <a:xfrm>
            <a:off x="53078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 name="object 107"/>
          <p:cNvSpPr/>
          <p:nvPr/>
        </p:nvSpPr>
        <p:spPr>
          <a:xfrm>
            <a:off x="53093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 name="object 108"/>
          <p:cNvSpPr/>
          <p:nvPr/>
        </p:nvSpPr>
        <p:spPr>
          <a:xfrm>
            <a:off x="53108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9" name="object 109"/>
          <p:cNvSpPr/>
          <p:nvPr/>
        </p:nvSpPr>
        <p:spPr>
          <a:xfrm>
            <a:off x="53123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0" name="object 110"/>
          <p:cNvSpPr/>
          <p:nvPr/>
        </p:nvSpPr>
        <p:spPr>
          <a:xfrm>
            <a:off x="53138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1" name="object 111"/>
          <p:cNvSpPr/>
          <p:nvPr/>
        </p:nvSpPr>
        <p:spPr>
          <a:xfrm>
            <a:off x="53153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2" name="object 112"/>
          <p:cNvSpPr/>
          <p:nvPr/>
        </p:nvSpPr>
        <p:spPr>
          <a:xfrm>
            <a:off x="53168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3" name="object 113"/>
          <p:cNvSpPr/>
          <p:nvPr/>
        </p:nvSpPr>
        <p:spPr>
          <a:xfrm>
            <a:off x="53183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4" name="object 114"/>
          <p:cNvSpPr/>
          <p:nvPr/>
        </p:nvSpPr>
        <p:spPr>
          <a:xfrm>
            <a:off x="53198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5" name="object 115"/>
          <p:cNvSpPr/>
          <p:nvPr/>
        </p:nvSpPr>
        <p:spPr>
          <a:xfrm>
            <a:off x="53213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6" name="object 116"/>
          <p:cNvSpPr/>
          <p:nvPr/>
        </p:nvSpPr>
        <p:spPr>
          <a:xfrm>
            <a:off x="53228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7" name="object 117"/>
          <p:cNvSpPr/>
          <p:nvPr/>
        </p:nvSpPr>
        <p:spPr>
          <a:xfrm>
            <a:off x="53243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8" name="object 118"/>
          <p:cNvSpPr/>
          <p:nvPr/>
        </p:nvSpPr>
        <p:spPr>
          <a:xfrm>
            <a:off x="53258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19" name="object 119"/>
          <p:cNvSpPr/>
          <p:nvPr/>
        </p:nvSpPr>
        <p:spPr>
          <a:xfrm>
            <a:off x="53273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0" name="object 120"/>
          <p:cNvSpPr/>
          <p:nvPr/>
        </p:nvSpPr>
        <p:spPr>
          <a:xfrm>
            <a:off x="53288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1" name="object 121"/>
          <p:cNvSpPr/>
          <p:nvPr/>
        </p:nvSpPr>
        <p:spPr>
          <a:xfrm>
            <a:off x="53302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2" name="object 122"/>
          <p:cNvSpPr/>
          <p:nvPr/>
        </p:nvSpPr>
        <p:spPr>
          <a:xfrm>
            <a:off x="53317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3" name="object 123"/>
          <p:cNvSpPr/>
          <p:nvPr/>
        </p:nvSpPr>
        <p:spPr>
          <a:xfrm>
            <a:off x="53332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4" name="object 124"/>
          <p:cNvSpPr/>
          <p:nvPr/>
        </p:nvSpPr>
        <p:spPr>
          <a:xfrm>
            <a:off x="53347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5" name="object 125"/>
          <p:cNvSpPr/>
          <p:nvPr/>
        </p:nvSpPr>
        <p:spPr>
          <a:xfrm>
            <a:off x="53362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6" name="object 126"/>
          <p:cNvSpPr/>
          <p:nvPr/>
        </p:nvSpPr>
        <p:spPr>
          <a:xfrm>
            <a:off x="53377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7" name="object 127"/>
          <p:cNvSpPr/>
          <p:nvPr/>
        </p:nvSpPr>
        <p:spPr>
          <a:xfrm>
            <a:off x="53392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8" name="object 128"/>
          <p:cNvSpPr/>
          <p:nvPr/>
        </p:nvSpPr>
        <p:spPr>
          <a:xfrm>
            <a:off x="53407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29" name="object 129"/>
          <p:cNvSpPr/>
          <p:nvPr/>
        </p:nvSpPr>
        <p:spPr>
          <a:xfrm>
            <a:off x="53422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0" name="object 130"/>
          <p:cNvSpPr/>
          <p:nvPr/>
        </p:nvSpPr>
        <p:spPr>
          <a:xfrm>
            <a:off x="53437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1" name="object 131"/>
          <p:cNvSpPr/>
          <p:nvPr/>
        </p:nvSpPr>
        <p:spPr>
          <a:xfrm>
            <a:off x="53452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2" name="object 132"/>
          <p:cNvSpPr/>
          <p:nvPr/>
        </p:nvSpPr>
        <p:spPr>
          <a:xfrm>
            <a:off x="53467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3" name="object 133"/>
          <p:cNvSpPr/>
          <p:nvPr/>
        </p:nvSpPr>
        <p:spPr>
          <a:xfrm>
            <a:off x="53482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4" name="object 134"/>
          <p:cNvSpPr/>
          <p:nvPr/>
        </p:nvSpPr>
        <p:spPr>
          <a:xfrm>
            <a:off x="53497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5" name="object 135"/>
          <p:cNvSpPr/>
          <p:nvPr/>
        </p:nvSpPr>
        <p:spPr>
          <a:xfrm>
            <a:off x="53512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6" name="object 136"/>
          <p:cNvSpPr/>
          <p:nvPr/>
        </p:nvSpPr>
        <p:spPr>
          <a:xfrm>
            <a:off x="53527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7" name="object 137"/>
          <p:cNvSpPr/>
          <p:nvPr/>
        </p:nvSpPr>
        <p:spPr>
          <a:xfrm>
            <a:off x="53542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8" name="object 138"/>
          <p:cNvSpPr/>
          <p:nvPr/>
        </p:nvSpPr>
        <p:spPr>
          <a:xfrm>
            <a:off x="53557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39" name="object 139"/>
          <p:cNvSpPr/>
          <p:nvPr/>
        </p:nvSpPr>
        <p:spPr>
          <a:xfrm>
            <a:off x="53572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0" name="object 140"/>
          <p:cNvSpPr/>
          <p:nvPr/>
        </p:nvSpPr>
        <p:spPr>
          <a:xfrm>
            <a:off x="53587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1" name="object 141"/>
          <p:cNvSpPr/>
          <p:nvPr/>
        </p:nvSpPr>
        <p:spPr>
          <a:xfrm>
            <a:off x="53602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2" name="object 142"/>
          <p:cNvSpPr/>
          <p:nvPr/>
        </p:nvSpPr>
        <p:spPr>
          <a:xfrm>
            <a:off x="536170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3" name="object 143"/>
          <p:cNvSpPr/>
          <p:nvPr/>
        </p:nvSpPr>
        <p:spPr>
          <a:xfrm>
            <a:off x="53632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4" name="object 144"/>
          <p:cNvSpPr/>
          <p:nvPr/>
        </p:nvSpPr>
        <p:spPr>
          <a:xfrm>
            <a:off x="536469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5" name="object 145"/>
          <p:cNvSpPr/>
          <p:nvPr/>
        </p:nvSpPr>
        <p:spPr>
          <a:xfrm>
            <a:off x="53661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6" name="object 146"/>
          <p:cNvSpPr/>
          <p:nvPr/>
        </p:nvSpPr>
        <p:spPr>
          <a:xfrm>
            <a:off x="53676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7" name="object 147"/>
          <p:cNvSpPr/>
          <p:nvPr/>
        </p:nvSpPr>
        <p:spPr>
          <a:xfrm>
            <a:off x="53691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8" name="object 148"/>
          <p:cNvSpPr/>
          <p:nvPr/>
        </p:nvSpPr>
        <p:spPr>
          <a:xfrm>
            <a:off x="53706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49" name="object 149"/>
          <p:cNvSpPr/>
          <p:nvPr/>
        </p:nvSpPr>
        <p:spPr>
          <a:xfrm>
            <a:off x="53721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0" name="object 150"/>
          <p:cNvSpPr/>
          <p:nvPr/>
        </p:nvSpPr>
        <p:spPr>
          <a:xfrm>
            <a:off x="53736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1" name="object 151"/>
          <p:cNvSpPr/>
          <p:nvPr/>
        </p:nvSpPr>
        <p:spPr>
          <a:xfrm>
            <a:off x="53751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2" name="object 152"/>
          <p:cNvSpPr/>
          <p:nvPr/>
        </p:nvSpPr>
        <p:spPr>
          <a:xfrm>
            <a:off x="53766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3" name="object 153"/>
          <p:cNvSpPr/>
          <p:nvPr/>
        </p:nvSpPr>
        <p:spPr>
          <a:xfrm>
            <a:off x="53781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4" name="object 154"/>
          <p:cNvSpPr/>
          <p:nvPr/>
        </p:nvSpPr>
        <p:spPr>
          <a:xfrm>
            <a:off x="53796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5" name="object 155"/>
          <p:cNvSpPr/>
          <p:nvPr/>
        </p:nvSpPr>
        <p:spPr>
          <a:xfrm>
            <a:off x="538115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6" name="object 156"/>
          <p:cNvSpPr/>
          <p:nvPr/>
        </p:nvSpPr>
        <p:spPr>
          <a:xfrm>
            <a:off x="53826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7" name="object 157"/>
          <p:cNvSpPr/>
          <p:nvPr/>
        </p:nvSpPr>
        <p:spPr>
          <a:xfrm>
            <a:off x="538414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8" name="object 158"/>
          <p:cNvSpPr/>
          <p:nvPr/>
        </p:nvSpPr>
        <p:spPr>
          <a:xfrm>
            <a:off x="53856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59" name="object 159"/>
          <p:cNvSpPr/>
          <p:nvPr/>
        </p:nvSpPr>
        <p:spPr>
          <a:xfrm>
            <a:off x="538713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0" name="object 160"/>
          <p:cNvSpPr/>
          <p:nvPr/>
        </p:nvSpPr>
        <p:spPr>
          <a:xfrm>
            <a:off x="53886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1" name="object 161"/>
          <p:cNvSpPr/>
          <p:nvPr/>
        </p:nvSpPr>
        <p:spPr>
          <a:xfrm>
            <a:off x="53901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2" name="object 162"/>
          <p:cNvSpPr/>
          <p:nvPr/>
        </p:nvSpPr>
        <p:spPr>
          <a:xfrm>
            <a:off x="53916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3" name="object 163"/>
          <p:cNvSpPr/>
          <p:nvPr/>
        </p:nvSpPr>
        <p:spPr>
          <a:xfrm>
            <a:off x="53931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4" name="object 164"/>
          <p:cNvSpPr/>
          <p:nvPr/>
        </p:nvSpPr>
        <p:spPr>
          <a:xfrm>
            <a:off x="53946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5" name="object 165"/>
          <p:cNvSpPr/>
          <p:nvPr/>
        </p:nvSpPr>
        <p:spPr>
          <a:xfrm>
            <a:off x="53961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6" name="object 166"/>
          <p:cNvSpPr/>
          <p:nvPr/>
        </p:nvSpPr>
        <p:spPr>
          <a:xfrm>
            <a:off x="53976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7" name="object 167"/>
          <p:cNvSpPr/>
          <p:nvPr/>
        </p:nvSpPr>
        <p:spPr>
          <a:xfrm>
            <a:off x="53990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8" name="object 168"/>
          <p:cNvSpPr/>
          <p:nvPr/>
        </p:nvSpPr>
        <p:spPr>
          <a:xfrm>
            <a:off x="54005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69" name="object 169"/>
          <p:cNvSpPr/>
          <p:nvPr/>
        </p:nvSpPr>
        <p:spPr>
          <a:xfrm>
            <a:off x="54020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0" name="object 170"/>
          <p:cNvSpPr/>
          <p:nvPr/>
        </p:nvSpPr>
        <p:spPr>
          <a:xfrm>
            <a:off x="54035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1" name="object 171"/>
          <p:cNvSpPr/>
          <p:nvPr/>
        </p:nvSpPr>
        <p:spPr>
          <a:xfrm>
            <a:off x="54050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2" name="object 172"/>
          <p:cNvSpPr/>
          <p:nvPr/>
        </p:nvSpPr>
        <p:spPr>
          <a:xfrm>
            <a:off x="540657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3" name="object 173"/>
          <p:cNvSpPr/>
          <p:nvPr/>
        </p:nvSpPr>
        <p:spPr>
          <a:xfrm>
            <a:off x="54080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4" name="object 174"/>
          <p:cNvSpPr/>
          <p:nvPr/>
        </p:nvSpPr>
        <p:spPr>
          <a:xfrm>
            <a:off x="54095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5" name="object 175"/>
          <p:cNvSpPr/>
          <p:nvPr/>
        </p:nvSpPr>
        <p:spPr>
          <a:xfrm>
            <a:off x="54110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6" name="object 176"/>
          <p:cNvSpPr/>
          <p:nvPr/>
        </p:nvSpPr>
        <p:spPr>
          <a:xfrm>
            <a:off x="54125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7" name="object 177"/>
          <p:cNvSpPr/>
          <p:nvPr/>
        </p:nvSpPr>
        <p:spPr>
          <a:xfrm>
            <a:off x="54140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8" name="object 178"/>
          <p:cNvSpPr/>
          <p:nvPr/>
        </p:nvSpPr>
        <p:spPr>
          <a:xfrm>
            <a:off x="54155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79" name="object 179"/>
          <p:cNvSpPr/>
          <p:nvPr/>
        </p:nvSpPr>
        <p:spPr>
          <a:xfrm>
            <a:off x="54170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0" name="object 180"/>
          <p:cNvSpPr/>
          <p:nvPr/>
        </p:nvSpPr>
        <p:spPr>
          <a:xfrm>
            <a:off x="54185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1" name="object 181"/>
          <p:cNvSpPr/>
          <p:nvPr/>
        </p:nvSpPr>
        <p:spPr>
          <a:xfrm>
            <a:off x="54200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2" name="object 182"/>
          <p:cNvSpPr/>
          <p:nvPr/>
        </p:nvSpPr>
        <p:spPr>
          <a:xfrm>
            <a:off x="54215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3" name="object 183"/>
          <p:cNvSpPr/>
          <p:nvPr/>
        </p:nvSpPr>
        <p:spPr>
          <a:xfrm>
            <a:off x="54230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4" name="object 184"/>
          <p:cNvSpPr/>
          <p:nvPr/>
        </p:nvSpPr>
        <p:spPr>
          <a:xfrm>
            <a:off x="54245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5" name="object 185"/>
          <p:cNvSpPr/>
          <p:nvPr/>
        </p:nvSpPr>
        <p:spPr>
          <a:xfrm>
            <a:off x="54260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6" name="object 186"/>
          <p:cNvSpPr/>
          <p:nvPr/>
        </p:nvSpPr>
        <p:spPr>
          <a:xfrm>
            <a:off x="54275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7" name="object 187"/>
          <p:cNvSpPr/>
          <p:nvPr/>
        </p:nvSpPr>
        <p:spPr>
          <a:xfrm>
            <a:off x="54290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8" name="object 188"/>
          <p:cNvSpPr/>
          <p:nvPr/>
        </p:nvSpPr>
        <p:spPr>
          <a:xfrm>
            <a:off x="54305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89" name="object 189"/>
          <p:cNvSpPr/>
          <p:nvPr/>
        </p:nvSpPr>
        <p:spPr>
          <a:xfrm>
            <a:off x="54320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0" name="object 190"/>
          <p:cNvSpPr/>
          <p:nvPr/>
        </p:nvSpPr>
        <p:spPr>
          <a:xfrm>
            <a:off x="54334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1" name="object 191"/>
          <p:cNvSpPr/>
          <p:nvPr/>
        </p:nvSpPr>
        <p:spPr>
          <a:xfrm>
            <a:off x="54349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2" name="object 192"/>
          <p:cNvSpPr/>
          <p:nvPr/>
        </p:nvSpPr>
        <p:spPr>
          <a:xfrm>
            <a:off x="54364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3" name="object 193"/>
          <p:cNvSpPr/>
          <p:nvPr/>
        </p:nvSpPr>
        <p:spPr>
          <a:xfrm>
            <a:off x="54379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4" name="object 194"/>
          <p:cNvSpPr/>
          <p:nvPr/>
        </p:nvSpPr>
        <p:spPr>
          <a:xfrm>
            <a:off x="54394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5" name="object 195"/>
          <p:cNvSpPr/>
          <p:nvPr/>
        </p:nvSpPr>
        <p:spPr>
          <a:xfrm>
            <a:off x="54409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6" name="object 196"/>
          <p:cNvSpPr/>
          <p:nvPr/>
        </p:nvSpPr>
        <p:spPr>
          <a:xfrm>
            <a:off x="54424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7" name="object 197"/>
          <p:cNvSpPr/>
          <p:nvPr/>
        </p:nvSpPr>
        <p:spPr>
          <a:xfrm>
            <a:off x="54439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8" name="object 198"/>
          <p:cNvSpPr/>
          <p:nvPr/>
        </p:nvSpPr>
        <p:spPr>
          <a:xfrm>
            <a:off x="54454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99" name="object 199"/>
          <p:cNvSpPr/>
          <p:nvPr/>
        </p:nvSpPr>
        <p:spPr>
          <a:xfrm>
            <a:off x="54469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0" name="object 200"/>
          <p:cNvSpPr/>
          <p:nvPr/>
        </p:nvSpPr>
        <p:spPr>
          <a:xfrm>
            <a:off x="54484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1" name="object 201"/>
          <p:cNvSpPr/>
          <p:nvPr/>
        </p:nvSpPr>
        <p:spPr>
          <a:xfrm>
            <a:off x="54499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2" name="object 202"/>
          <p:cNvSpPr/>
          <p:nvPr/>
        </p:nvSpPr>
        <p:spPr>
          <a:xfrm>
            <a:off x="54514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3" name="object 203"/>
          <p:cNvSpPr/>
          <p:nvPr/>
        </p:nvSpPr>
        <p:spPr>
          <a:xfrm>
            <a:off x="54529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4" name="object 204"/>
          <p:cNvSpPr/>
          <p:nvPr/>
        </p:nvSpPr>
        <p:spPr>
          <a:xfrm>
            <a:off x="54544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5" name="object 205"/>
          <p:cNvSpPr/>
          <p:nvPr/>
        </p:nvSpPr>
        <p:spPr>
          <a:xfrm>
            <a:off x="54559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6" name="object 206"/>
          <p:cNvSpPr/>
          <p:nvPr/>
        </p:nvSpPr>
        <p:spPr>
          <a:xfrm>
            <a:off x="54574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7" name="object 207"/>
          <p:cNvSpPr/>
          <p:nvPr/>
        </p:nvSpPr>
        <p:spPr>
          <a:xfrm>
            <a:off x="54589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8" name="object 208"/>
          <p:cNvSpPr/>
          <p:nvPr/>
        </p:nvSpPr>
        <p:spPr>
          <a:xfrm>
            <a:off x="54604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09" name="object 209"/>
          <p:cNvSpPr/>
          <p:nvPr/>
        </p:nvSpPr>
        <p:spPr>
          <a:xfrm>
            <a:off x="54619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0" name="object 210"/>
          <p:cNvSpPr/>
          <p:nvPr/>
        </p:nvSpPr>
        <p:spPr>
          <a:xfrm>
            <a:off x="54634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1" name="object 211"/>
          <p:cNvSpPr/>
          <p:nvPr/>
        </p:nvSpPr>
        <p:spPr>
          <a:xfrm>
            <a:off x="546490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2" name="object 212"/>
          <p:cNvSpPr/>
          <p:nvPr/>
        </p:nvSpPr>
        <p:spPr>
          <a:xfrm>
            <a:off x="54664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3" name="object 213"/>
          <p:cNvSpPr/>
          <p:nvPr/>
        </p:nvSpPr>
        <p:spPr>
          <a:xfrm>
            <a:off x="54679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4" name="object 214"/>
          <p:cNvSpPr/>
          <p:nvPr/>
        </p:nvSpPr>
        <p:spPr>
          <a:xfrm>
            <a:off x="54693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5" name="object 215"/>
          <p:cNvSpPr/>
          <p:nvPr/>
        </p:nvSpPr>
        <p:spPr>
          <a:xfrm>
            <a:off x="54708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6" name="object 216"/>
          <p:cNvSpPr/>
          <p:nvPr/>
        </p:nvSpPr>
        <p:spPr>
          <a:xfrm>
            <a:off x="54723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7" name="object 217"/>
          <p:cNvSpPr/>
          <p:nvPr/>
        </p:nvSpPr>
        <p:spPr>
          <a:xfrm>
            <a:off x="54738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8" name="object 218"/>
          <p:cNvSpPr/>
          <p:nvPr/>
        </p:nvSpPr>
        <p:spPr>
          <a:xfrm>
            <a:off x="54753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19" name="object 219"/>
          <p:cNvSpPr/>
          <p:nvPr/>
        </p:nvSpPr>
        <p:spPr>
          <a:xfrm>
            <a:off x="54768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0" name="object 220"/>
          <p:cNvSpPr/>
          <p:nvPr/>
        </p:nvSpPr>
        <p:spPr>
          <a:xfrm>
            <a:off x="54783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1" name="object 221"/>
          <p:cNvSpPr/>
          <p:nvPr/>
        </p:nvSpPr>
        <p:spPr>
          <a:xfrm>
            <a:off x="54798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2" name="object 222"/>
          <p:cNvSpPr/>
          <p:nvPr/>
        </p:nvSpPr>
        <p:spPr>
          <a:xfrm>
            <a:off x="54813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3" name="object 223"/>
          <p:cNvSpPr/>
          <p:nvPr/>
        </p:nvSpPr>
        <p:spPr>
          <a:xfrm>
            <a:off x="54828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4" name="object 224"/>
          <p:cNvSpPr/>
          <p:nvPr/>
        </p:nvSpPr>
        <p:spPr>
          <a:xfrm>
            <a:off x="548435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5" name="object 225"/>
          <p:cNvSpPr/>
          <p:nvPr/>
        </p:nvSpPr>
        <p:spPr>
          <a:xfrm>
            <a:off x="54858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6" name="object 226"/>
          <p:cNvSpPr/>
          <p:nvPr/>
        </p:nvSpPr>
        <p:spPr>
          <a:xfrm>
            <a:off x="548734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7" name="object 227"/>
          <p:cNvSpPr/>
          <p:nvPr/>
        </p:nvSpPr>
        <p:spPr>
          <a:xfrm>
            <a:off x="54888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8" name="object 228"/>
          <p:cNvSpPr/>
          <p:nvPr/>
        </p:nvSpPr>
        <p:spPr>
          <a:xfrm>
            <a:off x="549033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29" name="object 229"/>
          <p:cNvSpPr/>
          <p:nvPr/>
        </p:nvSpPr>
        <p:spPr>
          <a:xfrm>
            <a:off x="54918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0" name="object 230"/>
          <p:cNvSpPr/>
          <p:nvPr/>
        </p:nvSpPr>
        <p:spPr>
          <a:xfrm>
            <a:off x="54933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1" name="object 231"/>
          <p:cNvSpPr/>
          <p:nvPr/>
        </p:nvSpPr>
        <p:spPr>
          <a:xfrm>
            <a:off x="54948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2" name="object 232"/>
          <p:cNvSpPr/>
          <p:nvPr/>
        </p:nvSpPr>
        <p:spPr>
          <a:xfrm>
            <a:off x="54963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3" name="object 233"/>
          <p:cNvSpPr/>
          <p:nvPr/>
        </p:nvSpPr>
        <p:spPr>
          <a:xfrm>
            <a:off x="54978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4" name="object 234"/>
          <p:cNvSpPr/>
          <p:nvPr/>
        </p:nvSpPr>
        <p:spPr>
          <a:xfrm>
            <a:off x="54993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5" name="object 235"/>
          <p:cNvSpPr/>
          <p:nvPr/>
        </p:nvSpPr>
        <p:spPr>
          <a:xfrm>
            <a:off x="55008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6" name="object 236"/>
          <p:cNvSpPr/>
          <p:nvPr/>
        </p:nvSpPr>
        <p:spPr>
          <a:xfrm>
            <a:off x="55022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7" name="object 237"/>
          <p:cNvSpPr/>
          <p:nvPr/>
        </p:nvSpPr>
        <p:spPr>
          <a:xfrm>
            <a:off x="55037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8" name="object 238"/>
          <p:cNvSpPr/>
          <p:nvPr/>
        </p:nvSpPr>
        <p:spPr>
          <a:xfrm>
            <a:off x="55052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39" name="object 239"/>
          <p:cNvSpPr/>
          <p:nvPr/>
        </p:nvSpPr>
        <p:spPr>
          <a:xfrm>
            <a:off x="55067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0" name="object 240"/>
          <p:cNvSpPr/>
          <p:nvPr/>
        </p:nvSpPr>
        <p:spPr>
          <a:xfrm>
            <a:off x="55082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1" name="object 241"/>
          <p:cNvSpPr/>
          <p:nvPr/>
        </p:nvSpPr>
        <p:spPr>
          <a:xfrm>
            <a:off x="550977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2" name="object 242"/>
          <p:cNvSpPr/>
          <p:nvPr/>
        </p:nvSpPr>
        <p:spPr>
          <a:xfrm>
            <a:off x="55112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3" name="object 243"/>
          <p:cNvSpPr/>
          <p:nvPr/>
        </p:nvSpPr>
        <p:spPr>
          <a:xfrm>
            <a:off x="55127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4" name="object 244"/>
          <p:cNvSpPr/>
          <p:nvPr/>
        </p:nvSpPr>
        <p:spPr>
          <a:xfrm>
            <a:off x="55142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5" name="object 245"/>
          <p:cNvSpPr/>
          <p:nvPr/>
        </p:nvSpPr>
        <p:spPr>
          <a:xfrm>
            <a:off x="55157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6" name="object 246"/>
          <p:cNvSpPr/>
          <p:nvPr/>
        </p:nvSpPr>
        <p:spPr>
          <a:xfrm>
            <a:off x="55172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7" name="object 247"/>
          <p:cNvSpPr/>
          <p:nvPr/>
        </p:nvSpPr>
        <p:spPr>
          <a:xfrm>
            <a:off x="55187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8" name="object 248"/>
          <p:cNvSpPr/>
          <p:nvPr/>
        </p:nvSpPr>
        <p:spPr>
          <a:xfrm>
            <a:off x="55202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49" name="object 249"/>
          <p:cNvSpPr/>
          <p:nvPr/>
        </p:nvSpPr>
        <p:spPr>
          <a:xfrm>
            <a:off x="55217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0" name="object 250"/>
          <p:cNvSpPr/>
          <p:nvPr/>
        </p:nvSpPr>
        <p:spPr>
          <a:xfrm>
            <a:off x="55232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1" name="object 251"/>
          <p:cNvSpPr/>
          <p:nvPr/>
        </p:nvSpPr>
        <p:spPr>
          <a:xfrm>
            <a:off x="55247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2" name="object 252"/>
          <p:cNvSpPr/>
          <p:nvPr/>
        </p:nvSpPr>
        <p:spPr>
          <a:xfrm>
            <a:off x="55262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3" name="object 253"/>
          <p:cNvSpPr/>
          <p:nvPr/>
        </p:nvSpPr>
        <p:spPr>
          <a:xfrm>
            <a:off x="55277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4" name="object 254"/>
          <p:cNvSpPr/>
          <p:nvPr/>
        </p:nvSpPr>
        <p:spPr>
          <a:xfrm>
            <a:off x="55292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5" name="object 255"/>
          <p:cNvSpPr/>
          <p:nvPr/>
        </p:nvSpPr>
        <p:spPr>
          <a:xfrm>
            <a:off x="55307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6" name="object 256"/>
          <p:cNvSpPr/>
          <p:nvPr/>
        </p:nvSpPr>
        <p:spPr>
          <a:xfrm>
            <a:off x="55322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7" name="object 257"/>
          <p:cNvSpPr/>
          <p:nvPr/>
        </p:nvSpPr>
        <p:spPr>
          <a:xfrm>
            <a:off x="55337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8" name="object 258"/>
          <p:cNvSpPr/>
          <p:nvPr/>
        </p:nvSpPr>
        <p:spPr>
          <a:xfrm>
            <a:off x="55352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59" name="object 259"/>
          <p:cNvSpPr/>
          <p:nvPr/>
        </p:nvSpPr>
        <p:spPr>
          <a:xfrm>
            <a:off x="55366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0" name="object 260"/>
          <p:cNvSpPr/>
          <p:nvPr/>
        </p:nvSpPr>
        <p:spPr>
          <a:xfrm>
            <a:off x="55381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1" name="object 261"/>
          <p:cNvSpPr/>
          <p:nvPr/>
        </p:nvSpPr>
        <p:spPr>
          <a:xfrm>
            <a:off x="55396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2" name="object 262"/>
          <p:cNvSpPr/>
          <p:nvPr/>
        </p:nvSpPr>
        <p:spPr>
          <a:xfrm>
            <a:off x="55411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3" name="object 263"/>
          <p:cNvSpPr/>
          <p:nvPr/>
        </p:nvSpPr>
        <p:spPr>
          <a:xfrm>
            <a:off x="55426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4" name="object 264"/>
          <p:cNvSpPr/>
          <p:nvPr/>
        </p:nvSpPr>
        <p:spPr>
          <a:xfrm>
            <a:off x="55441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5" name="object 265"/>
          <p:cNvSpPr/>
          <p:nvPr/>
        </p:nvSpPr>
        <p:spPr>
          <a:xfrm>
            <a:off x="55456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6" name="object 266"/>
          <p:cNvSpPr/>
          <p:nvPr/>
        </p:nvSpPr>
        <p:spPr>
          <a:xfrm>
            <a:off x="55471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7" name="object 267"/>
          <p:cNvSpPr/>
          <p:nvPr/>
        </p:nvSpPr>
        <p:spPr>
          <a:xfrm>
            <a:off x="55486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8" name="object 268"/>
          <p:cNvSpPr/>
          <p:nvPr/>
        </p:nvSpPr>
        <p:spPr>
          <a:xfrm>
            <a:off x="55501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69" name="object 269"/>
          <p:cNvSpPr/>
          <p:nvPr/>
        </p:nvSpPr>
        <p:spPr>
          <a:xfrm>
            <a:off x="55516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0" name="object 270"/>
          <p:cNvSpPr/>
          <p:nvPr/>
        </p:nvSpPr>
        <p:spPr>
          <a:xfrm>
            <a:off x="55531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1" name="object 271"/>
          <p:cNvSpPr/>
          <p:nvPr/>
        </p:nvSpPr>
        <p:spPr>
          <a:xfrm>
            <a:off x="55546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2" name="object 272"/>
          <p:cNvSpPr/>
          <p:nvPr/>
        </p:nvSpPr>
        <p:spPr>
          <a:xfrm>
            <a:off x="55561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3" name="object 273"/>
          <p:cNvSpPr/>
          <p:nvPr/>
        </p:nvSpPr>
        <p:spPr>
          <a:xfrm>
            <a:off x="55576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4" name="object 274"/>
          <p:cNvSpPr/>
          <p:nvPr/>
        </p:nvSpPr>
        <p:spPr>
          <a:xfrm>
            <a:off x="55591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5" name="object 275"/>
          <p:cNvSpPr/>
          <p:nvPr/>
        </p:nvSpPr>
        <p:spPr>
          <a:xfrm>
            <a:off x="55606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6" name="object 276"/>
          <p:cNvSpPr/>
          <p:nvPr/>
        </p:nvSpPr>
        <p:spPr>
          <a:xfrm>
            <a:off x="55621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7" name="object 277"/>
          <p:cNvSpPr/>
          <p:nvPr/>
        </p:nvSpPr>
        <p:spPr>
          <a:xfrm>
            <a:off x="55636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8" name="object 278"/>
          <p:cNvSpPr/>
          <p:nvPr/>
        </p:nvSpPr>
        <p:spPr>
          <a:xfrm>
            <a:off x="55651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79" name="object 279"/>
          <p:cNvSpPr/>
          <p:nvPr/>
        </p:nvSpPr>
        <p:spPr>
          <a:xfrm>
            <a:off x="55666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0" name="object 280"/>
          <p:cNvSpPr/>
          <p:nvPr/>
        </p:nvSpPr>
        <p:spPr>
          <a:xfrm>
            <a:off x="55681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1" name="object 281"/>
          <p:cNvSpPr/>
          <p:nvPr/>
        </p:nvSpPr>
        <p:spPr>
          <a:xfrm>
            <a:off x="55696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2" name="object 282"/>
          <p:cNvSpPr/>
          <p:nvPr/>
        </p:nvSpPr>
        <p:spPr>
          <a:xfrm>
            <a:off x="55711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3" name="object 283"/>
          <p:cNvSpPr/>
          <p:nvPr/>
        </p:nvSpPr>
        <p:spPr>
          <a:xfrm>
            <a:off x="55725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4" name="object 284"/>
          <p:cNvSpPr/>
          <p:nvPr/>
        </p:nvSpPr>
        <p:spPr>
          <a:xfrm>
            <a:off x="55740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5" name="object 285"/>
          <p:cNvSpPr/>
          <p:nvPr/>
        </p:nvSpPr>
        <p:spPr>
          <a:xfrm>
            <a:off x="55755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6" name="object 286"/>
          <p:cNvSpPr/>
          <p:nvPr/>
        </p:nvSpPr>
        <p:spPr>
          <a:xfrm>
            <a:off x="55770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7" name="object 287"/>
          <p:cNvSpPr/>
          <p:nvPr/>
        </p:nvSpPr>
        <p:spPr>
          <a:xfrm>
            <a:off x="55785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8" name="object 288"/>
          <p:cNvSpPr/>
          <p:nvPr/>
        </p:nvSpPr>
        <p:spPr>
          <a:xfrm>
            <a:off x="55800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89" name="object 289"/>
          <p:cNvSpPr/>
          <p:nvPr/>
        </p:nvSpPr>
        <p:spPr>
          <a:xfrm>
            <a:off x="55815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0" name="object 290"/>
          <p:cNvSpPr/>
          <p:nvPr/>
        </p:nvSpPr>
        <p:spPr>
          <a:xfrm>
            <a:off x="55830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1" name="object 291"/>
          <p:cNvSpPr/>
          <p:nvPr/>
        </p:nvSpPr>
        <p:spPr>
          <a:xfrm>
            <a:off x="55845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2" name="object 292"/>
          <p:cNvSpPr/>
          <p:nvPr/>
        </p:nvSpPr>
        <p:spPr>
          <a:xfrm>
            <a:off x="55860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3" name="object 293"/>
          <p:cNvSpPr/>
          <p:nvPr/>
        </p:nvSpPr>
        <p:spPr>
          <a:xfrm>
            <a:off x="558755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4" name="object 294"/>
          <p:cNvSpPr/>
          <p:nvPr/>
        </p:nvSpPr>
        <p:spPr>
          <a:xfrm>
            <a:off x="55890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5" name="object 295"/>
          <p:cNvSpPr/>
          <p:nvPr/>
        </p:nvSpPr>
        <p:spPr>
          <a:xfrm>
            <a:off x="559054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6" name="object 296"/>
          <p:cNvSpPr/>
          <p:nvPr/>
        </p:nvSpPr>
        <p:spPr>
          <a:xfrm>
            <a:off x="55920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7" name="object 297"/>
          <p:cNvSpPr/>
          <p:nvPr/>
        </p:nvSpPr>
        <p:spPr>
          <a:xfrm>
            <a:off x="55935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8" name="object 298"/>
          <p:cNvSpPr/>
          <p:nvPr/>
        </p:nvSpPr>
        <p:spPr>
          <a:xfrm>
            <a:off x="55950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299" name="object 299"/>
          <p:cNvSpPr/>
          <p:nvPr/>
        </p:nvSpPr>
        <p:spPr>
          <a:xfrm>
            <a:off x="55965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0" name="object 300"/>
          <p:cNvSpPr/>
          <p:nvPr/>
        </p:nvSpPr>
        <p:spPr>
          <a:xfrm>
            <a:off x="55980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1" name="object 301"/>
          <p:cNvSpPr/>
          <p:nvPr/>
        </p:nvSpPr>
        <p:spPr>
          <a:xfrm>
            <a:off x="55995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2" name="object 302"/>
          <p:cNvSpPr/>
          <p:nvPr/>
        </p:nvSpPr>
        <p:spPr>
          <a:xfrm>
            <a:off x="56010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3" name="object 303"/>
          <p:cNvSpPr/>
          <p:nvPr/>
        </p:nvSpPr>
        <p:spPr>
          <a:xfrm>
            <a:off x="56025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4" name="object 304"/>
          <p:cNvSpPr/>
          <p:nvPr/>
        </p:nvSpPr>
        <p:spPr>
          <a:xfrm>
            <a:off x="56040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5" name="object 305"/>
          <p:cNvSpPr/>
          <p:nvPr/>
        </p:nvSpPr>
        <p:spPr>
          <a:xfrm>
            <a:off x="56054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6" name="object 306"/>
          <p:cNvSpPr/>
          <p:nvPr/>
        </p:nvSpPr>
        <p:spPr>
          <a:xfrm>
            <a:off x="56069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7" name="object 307"/>
          <p:cNvSpPr/>
          <p:nvPr/>
        </p:nvSpPr>
        <p:spPr>
          <a:xfrm>
            <a:off x="56084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8" name="object 308"/>
          <p:cNvSpPr/>
          <p:nvPr/>
        </p:nvSpPr>
        <p:spPr>
          <a:xfrm>
            <a:off x="56099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09" name="object 309"/>
          <p:cNvSpPr/>
          <p:nvPr/>
        </p:nvSpPr>
        <p:spPr>
          <a:xfrm>
            <a:off x="56114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0" name="object 310"/>
          <p:cNvSpPr/>
          <p:nvPr/>
        </p:nvSpPr>
        <p:spPr>
          <a:xfrm>
            <a:off x="561297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1" name="object 311"/>
          <p:cNvSpPr/>
          <p:nvPr/>
        </p:nvSpPr>
        <p:spPr>
          <a:xfrm>
            <a:off x="56144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2" name="object 312"/>
          <p:cNvSpPr/>
          <p:nvPr/>
        </p:nvSpPr>
        <p:spPr>
          <a:xfrm>
            <a:off x="56159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3" name="object 313"/>
          <p:cNvSpPr/>
          <p:nvPr/>
        </p:nvSpPr>
        <p:spPr>
          <a:xfrm>
            <a:off x="56174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4" name="object 314"/>
          <p:cNvSpPr/>
          <p:nvPr/>
        </p:nvSpPr>
        <p:spPr>
          <a:xfrm>
            <a:off x="56189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5" name="object 315"/>
          <p:cNvSpPr/>
          <p:nvPr/>
        </p:nvSpPr>
        <p:spPr>
          <a:xfrm>
            <a:off x="56204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6" name="object 316"/>
          <p:cNvSpPr/>
          <p:nvPr/>
        </p:nvSpPr>
        <p:spPr>
          <a:xfrm>
            <a:off x="56219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7" name="object 317"/>
          <p:cNvSpPr/>
          <p:nvPr/>
        </p:nvSpPr>
        <p:spPr>
          <a:xfrm>
            <a:off x="56234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8" name="object 318"/>
          <p:cNvSpPr/>
          <p:nvPr/>
        </p:nvSpPr>
        <p:spPr>
          <a:xfrm>
            <a:off x="56249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19" name="object 319"/>
          <p:cNvSpPr/>
          <p:nvPr/>
        </p:nvSpPr>
        <p:spPr>
          <a:xfrm>
            <a:off x="56264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0" name="object 320"/>
          <p:cNvSpPr/>
          <p:nvPr/>
        </p:nvSpPr>
        <p:spPr>
          <a:xfrm>
            <a:off x="56279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1" name="object 321"/>
          <p:cNvSpPr/>
          <p:nvPr/>
        </p:nvSpPr>
        <p:spPr>
          <a:xfrm>
            <a:off x="56294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2" name="object 322"/>
          <p:cNvSpPr/>
          <p:nvPr/>
        </p:nvSpPr>
        <p:spPr>
          <a:xfrm>
            <a:off x="56309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3" name="object 323"/>
          <p:cNvSpPr/>
          <p:nvPr/>
        </p:nvSpPr>
        <p:spPr>
          <a:xfrm>
            <a:off x="56324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4" name="object 324"/>
          <p:cNvSpPr/>
          <p:nvPr/>
        </p:nvSpPr>
        <p:spPr>
          <a:xfrm>
            <a:off x="56339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5" name="object 325"/>
          <p:cNvSpPr/>
          <p:nvPr/>
        </p:nvSpPr>
        <p:spPr>
          <a:xfrm>
            <a:off x="56354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6" name="object 326"/>
          <p:cNvSpPr/>
          <p:nvPr/>
        </p:nvSpPr>
        <p:spPr>
          <a:xfrm>
            <a:off x="56369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7" name="object 327"/>
          <p:cNvSpPr/>
          <p:nvPr/>
        </p:nvSpPr>
        <p:spPr>
          <a:xfrm>
            <a:off x="56384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8" name="object 328"/>
          <p:cNvSpPr/>
          <p:nvPr/>
        </p:nvSpPr>
        <p:spPr>
          <a:xfrm>
            <a:off x="56398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29" name="object 329"/>
          <p:cNvSpPr/>
          <p:nvPr/>
        </p:nvSpPr>
        <p:spPr>
          <a:xfrm>
            <a:off x="56413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0" name="object 330"/>
          <p:cNvSpPr/>
          <p:nvPr/>
        </p:nvSpPr>
        <p:spPr>
          <a:xfrm>
            <a:off x="56428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1" name="object 331"/>
          <p:cNvSpPr/>
          <p:nvPr/>
        </p:nvSpPr>
        <p:spPr>
          <a:xfrm>
            <a:off x="56443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2" name="object 332"/>
          <p:cNvSpPr/>
          <p:nvPr/>
        </p:nvSpPr>
        <p:spPr>
          <a:xfrm>
            <a:off x="56458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3" name="object 333"/>
          <p:cNvSpPr/>
          <p:nvPr/>
        </p:nvSpPr>
        <p:spPr>
          <a:xfrm>
            <a:off x="56473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4" name="object 334"/>
          <p:cNvSpPr/>
          <p:nvPr/>
        </p:nvSpPr>
        <p:spPr>
          <a:xfrm>
            <a:off x="56488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5" name="object 335"/>
          <p:cNvSpPr/>
          <p:nvPr/>
        </p:nvSpPr>
        <p:spPr>
          <a:xfrm>
            <a:off x="56503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6" name="object 336"/>
          <p:cNvSpPr/>
          <p:nvPr/>
        </p:nvSpPr>
        <p:spPr>
          <a:xfrm>
            <a:off x="56518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7" name="object 337"/>
          <p:cNvSpPr/>
          <p:nvPr/>
        </p:nvSpPr>
        <p:spPr>
          <a:xfrm>
            <a:off x="56533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8" name="object 338"/>
          <p:cNvSpPr/>
          <p:nvPr/>
        </p:nvSpPr>
        <p:spPr>
          <a:xfrm>
            <a:off x="56548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39" name="object 339"/>
          <p:cNvSpPr/>
          <p:nvPr/>
        </p:nvSpPr>
        <p:spPr>
          <a:xfrm>
            <a:off x="56563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0" name="object 340"/>
          <p:cNvSpPr/>
          <p:nvPr/>
        </p:nvSpPr>
        <p:spPr>
          <a:xfrm>
            <a:off x="56578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1" name="object 341"/>
          <p:cNvSpPr/>
          <p:nvPr/>
        </p:nvSpPr>
        <p:spPr>
          <a:xfrm>
            <a:off x="56593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2" name="object 342"/>
          <p:cNvSpPr/>
          <p:nvPr/>
        </p:nvSpPr>
        <p:spPr>
          <a:xfrm>
            <a:off x="56608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3" name="object 343"/>
          <p:cNvSpPr/>
          <p:nvPr/>
        </p:nvSpPr>
        <p:spPr>
          <a:xfrm>
            <a:off x="56623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4" name="object 344"/>
          <p:cNvSpPr/>
          <p:nvPr/>
        </p:nvSpPr>
        <p:spPr>
          <a:xfrm>
            <a:off x="56638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5" name="object 345"/>
          <p:cNvSpPr/>
          <p:nvPr/>
        </p:nvSpPr>
        <p:spPr>
          <a:xfrm>
            <a:off x="56653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6" name="object 346"/>
          <p:cNvSpPr/>
          <p:nvPr/>
        </p:nvSpPr>
        <p:spPr>
          <a:xfrm>
            <a:off x="56668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7" name="object 347"/>
          <p:cNvSpPr/>
          <p:nvPr/>
        </p:nvSpPr>
        <p:spPr>
          <a:xfrm>
            <a:off x="56683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8" name="object 348"/>
          <p:cNvSpPr/>
          <p:nvPr/>
        </p:nvSpPr>
        <p:spPr>
          <a:xfrm>
            <a:off x="56698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49" name="object 349"/>
          <p:cNvSpPr/>
          <p:nvPr/>
        </p:nvSpPr>
        <p:spPr>
          <a:xfrm>
            <a:off x="56713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0" name="object 350"/>
          <p:cNvSpPr/>
          <p:nvPr/>
        </p:nvSpPr>
        <p:spPr>
          <a:xfrm>
            <a:off x="56728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1" name="object 351"/>
          <p:cNvSpPr/>
          <p:nvPr/>
        </p:nvSpPr>
        <p:spPr>
          <a:xfrm>
            <a:off x="56743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2" name="object 352"/>
          <p:cNvSpPr/>
          <p:nvPr/>
        </p:nvSpPr>
        <p:spPr>
          <a:xfrm>
            <a:off x="56757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3" name="object 353"/>
          <p:cNvSpPr/>
          <p:nvPr/>
        </p:nvSpPr>
        <p:spPr>
          <a:xfrm>
            <a:off x="56772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4" name="object 354"/>
          <p:cNvSpPr/>
          <p:nvPr/>
        </p:nvSpPr>
        <p:spPr>
          <a:xfrm>
            <a:off x="56787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5" name="object 355"/>
          <p:cNvSpPr/>
          <p:nvPr/>
        </p:nvSpPr>
        <p:spPr>
          <a:xfrm>
            <a:off x="56802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6" name="object 356"/>
          <p:cNvSpPr/>
          <p:nvPr/>
        </p:nvSpPr>
        <p:spPr>
          <a:xfrm>
            <a:off x="56817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7" name="object 357"/>
          <p:cNvSpPr/>
          <p:nvPr/>
        </p:nvSpPr>
        <p:spPr>
          <a:xfrm>
            <a:off x="56832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8" name="object 358"/>
          <p:cNvSpPr/>
          <p:nvPr/>
        </p:nvSpPr>
        <p:spPr>
          <a:xfrm>
            <a:off x="56847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59" name="object 359"/>
          <p:cNvSpPr/>
          <p:nvPr/>
        </p:nvSpPr>
        <p:spPr>
          <a:xfrm>
            <a:off x="56862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0" name="object 360"/>
          <p:cNvSpPr/>
          <p:nvPr/>
        </p:nvSpPr>
        <p:spPr>
          <a:xfrm>
            <a:off x="56877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1" name="object 361"/>
          <p:cNvSpPr/>
          <p:nvPr/>
        </p:nvSpPr>
        <p:spPr>
          <a:xfrm>
            <a:off x="56892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2" name="object 362"/>
          <p:cNvSpPr/>
          <p:nvPr/>
        </p:nvSpPr>
        <p:spPr>
          <a:xfrm>
            <a:off x="569075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3" name="object 363"/>
          <p:cNvSpPr/>
          <p:nvPr/>
        </p:nvSpPr>
        <p:spPr>
          <a:xfrm>
            <a:off x="56922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4" name="object 364"/>
          <p:cNvSpPr/>
          <p:nvPr/>
        </p:nvSpPr>
        <p:spPr>
          <a:xfrm>
            <a:off x="56937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5" name="object 365"/>
          <p:cNvSpPr/>
          <p:nvPr/>
        </p:nvSpPr>
        <p:spPr>
          <a:xfrm>
            <a:off x="56952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6" name="object 366"/>
          <p:cNvSpPr/>
          <p:nvPr/>
        </p:nvSpPr>
        <p:spPr>
          <a:xfrm>
            <a:off x="56967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7" name="object 367"/>
          <p:cNvSpPr/>
          <p:nvPr/>
        </p:nvSpPr>
        <p:spPr>
          <a:xfrm>
            <a:off x="56982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8" name="object 368"/>
          <p:cNvSpPr/>
          <p:nvPr/>
        </p:nvSpPr>
        <p:spPr>
          <a:xfrm>
            <a:off x="56997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69" name="object 369"/>
          <p:cNvSpPr/>
          <p:nvPr/>
        </p:nvSpPr>
        <p:spPr>
          <a:xfrm>
            <a:off x="57012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0" name="object 370"/>
          <p:cNvSpPr/>
          <p:nvPr/>
        </p:nvSpPr>
        <p:spPr>
          <a:xfrm>
            <a:off x="57027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1" name="object 371"/>
          <p:cNvSpPr/>
          <p:nvPr/>
        </p:nvSpPr>
        <p:spPr>
          <a:xfrm>
            <a:off x="57042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2" name="object 372"/>
          <p:cNvSpPr/>
          <p:nvPr/>
        </p:nvSpPr>
        <p:spPr>
          <a:xfrm>
            <a:off x="57057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3" name="object 373"/>
          <p:cNvSpPr/>
          <p:nvPr/>
        </p:nvSpPr>
        <p:spPr>
          <a:xfrm>
            <a:off x="57072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4" name="object 374"/>
          <p:cNvSpPr/>
          <p:nvPr/>
        </p:nvSpPr>
        <p:spPr>
          <a:xfrm>
            <a:off x="57086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5" name="object 375"/>
          <p:cNvSpPr/>
          <p:nvPr/>
        </p:nvSpPr>
        <p:spPr>
          <a:xfrm>
            <a:off x="57101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6" name="object 376"/>
          <p:cNvSpPr/>
          <p:nvPr/>
        </p:nvSpPr>
        <p:spPr>
          <a:xfrm>
            <a:off x="57116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7" name="object 377"/>
          <p:cNvSpPr/>
          <p:nvPr/>
        </p:nvSpPr>
        <p:spPr>
          <a:xfrm>
            <a:off x="57131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8" name="object 378"/>
          <p:cNvSpPr/>
          <p:nvPr/>
        </p:nvSpPr>
        <p:spPr>
          <a:xfrm>
            <a:off x="57146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79" name="object 379"/>
          <p:cNvSpPr/>
          <p:nvPr/>
        </p:nvSpPr>
        <p:spPr>
          <a:xfrm>
            <a:off x="571617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0" name="object 380"/>
          <p:cNvSpPr/>
          <p:nvPr/>
        </p:nvSpPr>
        <p:spPr>
          <a:xfrm>
            <a:off x="57176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1" name="object 381"/>
          <p:cNvSpPr/>
          <p:nvPr/>
        </p:nvSpPr>
        <p:spPr>
          <a:xfrm>
            <a:off x="57191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2" name="object 382"/>
          <p:cNvSpPr/>
          <p:nvPr/>
        </p:nvSpPr>
        <p:spPr>
          <a:xfrm>
            <a:off x="57206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3" name="object 383"/>
          <p:cNvSpPr/>
          <p:nvPr/>
        </p:nvSpPr>
        <p:spPr>
          <a:xfrm>
            <a:off x="57221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4" name="object 384"/>
          <p:cNvSpPr/>
          <p:nvPr/>
        </p:nvSpPr>
        <p:spPr>
          <a:xfrm>
            <a:off x="57236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5" name="object 385"/>
          <p:cNvSpPr/>
          <p:nvPr/>
        </p:nvSpPr>
        <p:spPr>
          <a:xfrm>
            <a:off x="57251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6" name="object 386"/>
          <p:cNvSpPr/>
          <p:nvPr/>
        </p:nvSpPr>
        <p:spPr>
          <a:xfrm>
            <a:off x="57266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7" name="object 387"/>
          <p:cNvSpPr/>
          <p:nvPr/>
        </p:nvSpPr>
        <p:spPr>
          <a:xfrm>
            <a:off x="57281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8" name="object 388"/>
          <p:cNvSpPr/>
          <p:nvPr/>
        </p:nvSpPr>
        <p:spPr>
          <a:xfrm>
            <a:off x="57296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89" name="object 389"/>
          <p:cNvSpPr/>
          <p:nvPr/>
        </p:nvSpPr>
        <p:spPr>
          <a:xfrm>
            <a:off x="57311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0" name="object 390"/>
          <p:cNvSpPr/>
          <p:nvPr/>
        </p:nvSpPr>
        <p:spPr>
          <a:xfrm>
            <a:off x="57326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1" name="object 391"/>
          <p:cNvSpPr/>
          <p:nvPr/>
        </p:nvSpPr>
        <p:spPr>
          <a:xfrm>
            <a:off x="57341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2" name="object 392"/>
          <p:cNvSpPr/>
          <p:nvPr/>
        </p:nvSpPr>
        <p:spPr>
          <a:xfrm>
            <a:off x="57356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3" name="object 393"/>
          <p:cNvSpPr/>
          <p:nvPr/>
        </p:nvSpPr>
        <p:spPr>
          <a:xfrm>
            <a:off x="57371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4" name="object 394"/>
          <p:cNvSpPr/>
          <p:nvPr/>
        </p:nvSpPr>
        <p:spPr>
          <a:xfrm>
            <a:off x="57386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5" name="object 395"/>
          <p:cNvSpPr/>
          <p:nvPr/>
        </p:nvSpPr>
        <p:spPr>
          <a:xfrm>
            <a:off x="57401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6" name="object 396"/>
          <p:cNvSpPr/>
          <p:nvPr/>
        </p:nvSpPr>
        <p:spPr>
          <a:xfrm>
            <a:off x="57416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7" name="object 397"/>
          <p:cNvSpPr/>
          <p:nvPr/>
        </p:nvSpPr>
        <p:spPr>
          <a:xfrm>
            <a:off x="57431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8" name="object 398"/>
          <p:cNvSpPr/>
          <p:nvPr/>
        </p:nvSpPr>
        <p:spPr>
          <a:xfrm>
            <a:off x="57445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399" name="object 399"/>
          <p:cNvSpPr/>
          <p:nvPr/>
        </p:nvSpPr>
        <p:spPr>
          <a:xfrm>
            <a:off x="57460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0" name="object 400"/>
          <p:cNvSpPr/>
          <p:nvPr/>
        </p:nvSpPr>
        <p:spPr>
          <a:xfrm>
            <a:off x="57475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1" name="object 401"/>
          <p:cNvSpPr/>
          <p:nvPr/>
        </p:nvSpPr>
        <p:spPr>
          <a:xfrm>
            <a:off x="57490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2" name="object 402"/>
          <p:cNvSpPr/>
          <p:nvPr/>
        </p:nvSpPr>
        <p:spPr>
          <a:xfrm>
            <a:off x="57505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3" name="object 403"/>
          <p:cNvSpPr/>
          <p:nvPr/>
        </p:nvSpPr>
        <p:spPr>
          <a:xfrm>
            <a:off x="57520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4" name="object 404"/>
          <p:cNvSpPr/>
          <p:nvPr/>
        </p:nvSpPr>
        <p:spPr>
          <a:xfrm>
            <a:off x="57535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5" name="object 405"/>
          <p:cNvSpPr/>
          <p:nvPr/>
        </p:nvSpPr>
        <p:spPr>
          <a:xfrm>
            <a:off x="57550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6" name="object 406"/>
          <p:cNvSpPr/>
          <p:nvPr/>
        </p:nvSpPr>
        <p:spPr>
          <a:xfrm>
            <a:off x="57565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7" name="object 407"/>
          <p:cNvSpPr/>
          <p:nvPr/>
        </p:nvSpPr>
        <p:spPr>
          <a:xfrm>
            <a:off x="57580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8" name="object 408"/>
          <p:cNvSpPr/>
          <p:nvPr/>
        </p:nvSpPr>
        <p:spPr>
          <a:xfrm>
            <a:off x="57595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09" name="object 409"/>
          <p:cNvSpPr/>
          <p:nvPr/>
        </p:nvSpPr>
        <p:spPr>
          <a:xfrm>
            <a:off x="57610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0" name="object 410"/>
          <p:cNvSpPr/>
          <p:nvPr/>
        </p:nvSpPr>
        <p:spPr>
          <a:xfrm>
            <a:off x="57625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1" name="object 411"/>
          <p:cNvSpPr/>
          <p:nvPr/>
        </p:nvSpPr>
        <p:spPr>
          <a:xfrm>
            <a:off x="57640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2" name="object 412"/>
          <p:cNvSpPr/>
          <p:nvPr/>
        </p:nvSpPr>
        <p:spPr>
          <a:xfrm>
            <a:off x="57655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3" name="object 413"/>
          <p:cNvSpPr/>
          <p:nvPr/>
        </p:nvSpPr>
        <p:spPr>
          <a:xfrm>
            <a:off x="57670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4" name="object 414"/>
          <p:cNvSpPr/>
          <p:nvPr/>
        </p:nvSpPr>
        <p:spPr>
          <a:xfrm>
            <a:off x="57685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5" name="object 415"/>
          <p:cNvSpPr/>
          <p:nvPr/>
        </p:nvSpPr>
        <p:spPr>
          <a:xfrm>
            <a:off x="57700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6" name="object 416"/>
          <p:cNvSpPr/>
          <p:nvPr/>
        </p:nvSpPr>
        <p:spPr>
          <a:xfrm>
            <a:off x="57715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7" name="object 417"/>
          <p:cNvSpPr/>
          <p:nvPr/>
        </p:nvSpPr>
        <p:spPr>
          <a:xfrm>
            <a:off x="57730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8" name="object 418"/>
          <p:cNvSpPr/>
          <p:nvPr/>
        </p:nvSpPr>
        <p:spPr>
          <a:xfrm>
            <a:off x="57745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19" name="object 419"/>
          <p:cNvSpPr/>
          <p:nvPr/>
        </p:nvSpPr>
        <p:spPr>
          <a:xfrm>
            <a:off x="57760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0" name="object 420"/>
          <p:cNvSpPr/>
          <p:nvPr/>
        </p:nvSpPr>
        <p:spPr>
          <a:xfrm>
            <a:off x="57775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1" name="object 421"/>
          <p:cNvSpPr/>
          <p:nvPr/>
        </p:nvSpPr>
        <p:spPr>
          <a:xfrm>
            <a:off x="57789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2" name="object 422"/>
          <p:cNvSpPr/>
          <p:nvPr/>
        </p:nvSpPr>
        <p:spPr>
          <a:xfrm>
            <a:off x="57804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3" name="object 423"/>
          <p:cNvSpPr/>
          <p:nvPr/>
        </p:nvSpPr>
        <p:spPr>
          <a:xfrm>
            <a:off x="57819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4" name="object 424"/>
          <p:cNvSpPr/>
          <p:nvPr/>
        </p:nvSpPr>
        <p:spPr>
          <a:xfrm>
            <a:off x="57834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5" name="object 425"/>
          <p:cNvSpPr/>
          <p:nvPr/>
        </p:nvSpPr>
        <p:spPr>
          <a:xfrm>
            <a:off x="57849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6" name="object 426"/>
          <p:cNvSpPr/>
          <p:nvPr/>
        </p:nvSpPr>
        <p:spPr>
          <a:xfrm>
            <a:off x="57864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7" name="object 427"/>
          <p:cNvSpPr/>
          <p:nvPr/>
        </p:nvSpPr>
        <p:spPr>
          <a:xfrm>
            <a:off x="57879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8" name="object 428"/>
          <p:cNvSpPr/>
          <p:nvPr/>
        </p:nvSpPr>
        <p:spPr>
          <a:xfrm>
            <a:off x="57894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29" name="object 429"/>
          <p:cNvSpPr/>
          <p:nvPr/>
        </p:nvSpPr>
        <p:spPr>
          <a:xfrm>
            <a:off x="57909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0" name="object 430"/>
          <p:cNvSpPr/>
          <p:nvPr/>
        </p:nvSpPr>
        <p:spPr>
          <a:xfrm>
            <a:off x="57924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1" name="object 431"/>
          <p:cNvSpPr/>
          <p:nvPr/>
        </p:nvSpPr>
        <p:spPr>
          <a:xfrm>
            <a:off x="57939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2" name="object 432"/>
          <p:cNvSpPr/>
          <p:nvPr/>
        </p:nvSpPr>
        <p:spPr>
          <a:xfrm>
            <a:off x="57954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3" name="object 433"/>
          <p:cNvSpPr/>
          <p:nvPr/>
        </p:nvSpPr>
        <p:spPr>
          <a:xfrm>
            <a:off x="57969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4" name="object 434"/>
          <p:cNvSpPr/>
          <p:nvPr/>
        </p:nvSpPr>
        <p:spPr>
          <a:xfrm>
            <a:off x="57984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5" name="object 435"/>
          <p:cNvSpPr/>
          <p:nvPr/>
        </p:nvSpPr>
        <p:spPr>
          <a:xfrm>
            <a:off x="57999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6" name="object 436"/>
          <p:cNvSpPr/>
          <p:nvPr/>
        </p:nvSpPr>
        <p:spPr>
          <a:xfrm>
            <a:off x="58014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7" name="object 437"/>
          <p:cNvSpPr/>
          <p:nvPr/>
        </p:nvSpPr>
        <p:spPr>
          <a:xfrm>
            <a:off x="58029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8" name="object 438"/>
          <p:cNvSpPr/>
          <p:nvPr/>
        </p:nvSpPr>
        <p:spPr>
          <a:xfrm>
            <a:off x="58044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39" name="object 439"/>
          <p:cNvSpPr/>
          <p:nvPr/>
        </p:nvSpPr>
        <p:spPr>
          <a:xfrm>
            <a:off x="58059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0" name="object 440"/>
          <p:cNvSpPr/>
          <p:nvPr/>
        </p:nvSpPr>
        <p:spPr>
          <a:xfrm>
            <a:off x="58074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1" name="object 441"/>
          <p:cNvSpPr/>
          <p:nvPr/>
        </p:nvSpPr>
        <p:spPr>
          <a:xfrm>
            <a:off x="58089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2" name="object 442"/>
          <p:cNvSpPr/>
          <p:nvPr/>
        </p:nvSpPr>
        <p:spPr>
          <a:xfrm>
            <a:off x="58104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3" name="object 443"/>
          <p:cNvSpPr/>
          <p:nvPr/>
        </p:nvSpPr>
        <p:spPr>
          <a:xfrm>
            <a:off x="58118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4" name="object 444"/>
          <p:cNvSpPr/>
          <p:nvPr/>
        </p:nvSpPr>
        <p:spPr>
          <a:xfrm>
            <a:off x="58133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5" name="object 445"/>
          <p:cNvSpPr/>
          <p:nvPr/>
        </p:nvSpPr>
        <p:spPr>
          <a:xfrm>
            <a:off x="58148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6" name="object 446"/>
          <p:cNvSpPr/>
          <p:nvPr/>
        </p:nvSpPr>
        <p:spPr>
          <a:xfrm>
            <a:off x="581638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7" name="object 447"/>
          <p:cNvSpPr/>
          <p:nvPr/>
        </p:nvSpPr>
        <p:spPr>
          <a:xfrm>
            <a:off x="58178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8" name="object 448"/>
          <p:cNvSpPr/>
          <p:nvPr/>
        </p:nvSpPr>
        <p:spPr>
          <a:xfrm>
            <a:off x="58193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49" name="object 449"/>
          <p:cNvSpPr/>
          <p:nvPr/>
        </p:nvSpPr>
        <p:spPr>
          <a:xfrm>
            <a:off x="58208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0" name="object 450"/>
          <p:cNvSpPr/>
          <p:nvPr/>
        </p:nvSpPr>
        <p:spPr>
          <a:xfrm>
            <a:off x="58223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1" name="object 451"/>
          <p:cNvSpPr/>
          <p:nvPr/>
        </p:nvSpPr>
        <p:spPr>
          <a:xfrm>
            <a:off x="58238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2" name="object 452"/>
          <p:cNvSpPr/>
          <p:nvPr/>
        </p:nvSpPr>
        <p:spPr>
          <a:xfrm>
            <a:off x="58253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3" name="object 453"/>
          <p:cNvSpPr/>
          <p:nvPr/>
        </p:nvSpPr>
        <p:spPr>
          <a:xfrm>
            <a:off x="58268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4" name="object 454"/>
          <p:cNvSpPr/>
          <p:nvPr/>
        </p:nvSpPr>
        <p:spPr>
          <a:xfrm>
            <a:off x="58283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5" name="object 455"/>
          <p:cNvSpPr/>
          <p:nvPr/>
        </p:nvSpPr>
        <p:spPr>
          <a:xfrm>
            <a:off x="58298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6" name="object 456"/>
          <p:cNvSpPr/>
          <p:nvPr/>
        </p:nvSpPr>
        <p:spPr>
          <a:xfrm>
            <a:off x="58313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7" name="object 457"/>
          <p:cNvSpPr/>
          <p:nvPr/>
        </p:nvSpPr>
        <p:spPr>
          <a:xfrm>
            <a:off x="58328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8" name="object 458"/>
          <p:cNvSpPr/>
          <p:nvPr/>
        </p:nvSpPr>
        <p:spPr>
          <a:xfrm>
            <a:off x="58343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59" name="object 459"/>
          <p:cNvSpPr/>
          <p:nvPr/>
        </p:nvSpPr>
        <p:spPr>
          <a:xfrm>
            <a:off x="58358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0" name="object 460"/>
          <p:cNvSpPr/>
          <p:nvPr/>
        </p:nvSpPr>
        <p:spPr>
          <a:xfrm>
            <a:off x="58373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1" name="object 461"/>
          <p:cNvSpPr/>
          <p:nvPr/>
        </p:nvSpPr>
        <p:spPr>
          <a:xfrm>
            <a:off x="583882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2" name="object 462"/>
          <p:cNvSpPr/>
          <p:nvPr/>
        </p:nvSpPr>
        <p:spPr>
          <a:xfrm>
            <a:off x="58403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3" name="object 463"/>
          <p:cNvSpPr/>
          <p:nvPr/>
        </p:nvSpPr>
        <p:spPr>
          <a:xfrm>
            <a:off x="58418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4" name="object 464"/>
          <p:cNvSpPr/>
          <p:nvPr/>
        </p:nvSpPr>
        <p:spPr>
          <a:xfrm>
            <a:off x="58433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5" name="object 465"/>
          <p:cNvSpPr/>
          <p:nvPr/>
        </p:nvSpPr>
        <p:spPr>
          <a:xfrm>
            <a:off x="58448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6" name="object 466"/>
          <p:cNvSpPr/>
          <p:nvPr/>
        </p:nvSpPr>
        <p:spPr>
          <a:xfrm>
            <a:off x="58463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7" name="object 467"/>
          <p:cNvSpPr/>
          <p:nvPr/>
        </p:nvSpPr>
        <p:spPr>
          <a:xfrm>
            <a:off x="58477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8" name="object 468"/>
          <p:cNvSpPr/>
          <p:nvPr/>
        </p:nvSpPr>
        <p:spPr>
          <a:xfrm>
            <a:off x="58492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69" name="object 469"/>
          <p:cNvSpPr/>
          <p:nvPr/>
        </p:nvSpPr>
        <p:spPr>
          <a:xfrm>
            <a:off x="58507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0" name="object 470"/>
          <p:cNvSpPr/>
          <p:nvPr/>
        </p:nvSpPr>
        <p:spPr>
          <a:xfrm>
            <a:off x="58522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1" name="object 471"/>
          <p:cNvSpPr/>
          <p:nvPr/>
        </p:nvSpPr>
        <p:spPr>
          <a:xfrm>
            <a:off x="58537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2" name="object 472"/>
          <p:cNvSpPr/>
          <p:nvPr/>
        </p:nvSpPr>
        <p:spPr>
          <a:xfrm>
            <a:off x="58552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3" name="object 473"/>
          <p:cNvSpPr/>
          <p:nvPr/>
        </p:nvSpPr>
        <p:spPr>
          <a:xfrm>
            <a:off x="58567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4" name="object 474"/>
          <p:cNvSpPr/>
          <p:nvPr/>
        </p:nvSpPr>
        <p:spPr>
          <a:xfrm>
            <a:off x="58582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5" name="object 475"/>
          <p:cNvSpPr/>
          <p:nvPr/>
        </p:nvSpPr>
        <p:spPr>
          <a:xfrm>
            <a:off x="58597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6" name="object 476"/>
          <p:cNvSpPr/>
          <p:nvPr/>
        </p:nvSpPr>
        <p:spPr>
          <a:xfrm>
            <a:off x="58612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7" name="object 477"/>
          <p:cNvSpPr/>
          <p:nvPr/>
        </p:nvSpPr>
        <p:spPr>
          <a:xfrm>
            <a:off x="58627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8" name="object 478"/>
          <p:cNvSpPr/>
          <p:nvPr/>
        </p:nvSpPr>
        <p:spPr>
          <a:xfrm>
            <a:off x="586424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79" name="object 479"/>
          <p:cNvSpPr/>
          <p:nvPr/>
        </p:nvSpPr>
        <p:spPr>
          <a:xfrm>
            <a:off x="58657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0" name="object 480"/>
          <p:cNvSpPr/>
          <p:nvPr/>
        </p:nvSpPr>
        <p:spPr>
          <a:xfrm>
            <a:off x="58672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1" name="object 481"/>
          <p:cNvSpPr/>
          <p:nvPr/>
        </p:nvSpPr>
        <p:spPr>
          <a:xfrm>
            <a:off x="58687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2" name="object 482"/>
          <p:cNvSpPr/>
          <p:nvPr/>
        </p:nvSpPr>
        <p:spPr>
          <a:xfrm>
            <a:off x="58702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3" name="object 483"/>
          <p:cNvSpPr/>
          <p:nvPr/>
        </p:nvSpPr>
        <p:spPr>
          <a:xfrm>
            <a:off x="58717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4" name="object 484"/>
          <p:cNvSpPr/>
          <p:nvPr/>
        </p:nvSpPr>
        <p:spPr>
          <a:xfrm>
            <a:off x="58732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5" name="object 485"/>
          <p:cNvSpPr/>
          <p:nvPr/>
        </p:nvSpPr>
        <p:spPr>
          <a:xfrm>
            <a:off x="58747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6" name="object 486"/>
          <p:cNvSpPr/>
          <p:nvPr/>
        </p:nvSpPr>
        <p:spPr>
          <a:xfrm>
            <a:off x="58762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7" name="object 487"/>
          <p:cNvSpPr/>
          <p:nvPr/>
        </p:nvSpPr>
        <p:spPr>
          <a:xfrm>
            <a:off x="58777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8" name="object 488"/>
          <p:cNvSpPr/>
          <p:nvPr/>
        </p:nvSpPr>
        <p:spPr>
          <a:xfrm>
            <a:off x="58792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89" name="object 489"/>
          <p:cNvSpPr/>
          <p:nvPr/>
        </p:nvSpPr>
        <p:spPr>
          <a:xfrm>
            <a:off x="58807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0" name="object 490"/>
          <p:cNvSpPr/>
          <p:nvPr/>
        </p:nvSpPr>
        <p:spPr>
          <a:xfrm>
            <a:off x="58821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1" name="object 491"/>
          <p:cNvSpPr/>
          <p:nvPr/>
        </p:nvSpPr>
        <p:spPr>
          <a:xfrm>
            <a:off x="58836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2" name="object 492"/>
          <p:cNvSpPr/>
          <p:nvPr/>
        </p:nvSpPr>
        <p:spPr>
          <a:xfrm>
            <a:off x="58851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3" name="object 493"/>
          <p:cNvSpPr/>
          <p:nvPr/>
        </p:nvSpPr>
        <p:spPr>
          <a:xfrm>
            <a:off x="58866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4" name="object 494"/>
          <p:cNvSpPr/>
          <p:nvPr/>
        </p:nvSpPr>
        <p:spPr>
          <a:xfrm>
            <a:off x="58881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5" name="object 495"/>
          <p:cNvSpPr/>
          <p:nvPr/>
        </p:nvSpPr>
        <p:spPr>
          <a:xfrm>
            <a:off x="588967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6" name="object 496"/>
          <p:cNvSpPr/>
          <p:nvPr/>
        </p:nvSpPr>
        <p:spPr>
          <a:xfrm>
            <a:off x="58911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7" name="object 497"/>
          <p:cNvSpPr/>
          <p:nvPr/>
        </p:nvSpPr>
        <p:spPr>
          <a:xfrm>
            <a:off x="58926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8" name="object 498"/>
          <p:cNvSpPr/>
          <p:nvPr/>
        </p:nvSpPr>
        <p:spPr>
          <a:xfrm>
            <a:off x="58941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499" name="object 499"/>
          <p:cNvSpPr/>
          <p:nvPr/>
        </p:nvSpPr>
        <p:spPr>
          <a:xfrm>
            <a:off x="58956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0" name="object 500"/>
          <p:cNvSpPr/>
          <p:nvPr/>
        </p:nvSpPr>
        <p:spPr>
          <a:xfrm>
            <a:off x="58971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1" name="object 501"/>
          <p:cNvSpPr/>
          <p:nvPr/>
        </p:nvSpPr>
        <p:spPr>
          <a:xfrm>
            <a:off x="58986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2" name="object 502"/>
          <p:cNvSpPr/>
          <p:nvPr/>
        </p:nvSpPr>
        <p:spPr>
          <a:xfrm>
            <a:off x="59001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3" name="object 503"/>
          <p:cNvSpPr/>
          <p:nvPr/>
        </p:nvSpPr>
        <p:spPr>
          <a:xfrm>
            <a:off x="59016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4" name="object 504"/>
          <p:cNvSpPr/>
          <p:nvPr/>
        </p:nvSpPr>
        <p:spPr>
          <a:xfrm>
            <a:off x="59031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5" name="object 505"/>
          <p:cNvSpPr/>
          <p:nvPr/>
        </p:nvSpPr>
        <p:spPr>
          <a:xfrm>
            <a:off x="59046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6" name="object 506"/>
          <p:cNvSpPr/>
          <p:nvPr/>
        </p:nvSpPr>
        <p:spPr>
          <a:xfrm>
            <a:off x="59061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7" name="object 507"/>
          <p:cNvSpPr/>
          <p:nvPr/>
        </p:nvSpPr>
        <p:spPr>
          <a:xfrm>
            <a:off x="59076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8" name="object 508"/>
          <p:cNvSpPr/>
          <p:nvPr/>
        </p:nvSpPr>
        <p:spPr>
          <a:xfrm>
            <a:off x="59091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09" name="object 509"/>
          <p:cNvSpPr/>
          <p:nvPr/>
        </p:nvSpPr>
        <p:spPr>
          <a:xfrm>
            <a:off x="59106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0" name="object 510"/>
          <p:cNvSpPr/>
          <p:nvPr/>
        </p:nvSpPr>
        <p:spPr>
          <a:xfrm>
            <a:off x="59121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1" name="object 511"/>
          <p:cNvSpPr/>
          <p:nvPr/>
        </p:nvSpPr>
        <p:spPr>
          <a:xfrm>
            <a:off x="59136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2" name="object 512"/>
          <p:cNvSpPr/>
          <p:nvPr/>
        </p:nvSpPr>
        <p:spPr>
          <a:xfrm>
            <a:off x="591509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3" name="object 513"/>
          <p:cNvSpPr/>
          <p:nvPr/>
        </p:nvSpPr>
        <p:spPr>
          <a:xfrm>
            <a:off x="59165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4" name="object 514"/>
          <p:cNvSpPr/>
          <p:nvPr/>
        </p:nvSpPr>
        <p:spPr>
          <a:xfrm>
            <a:off x="59180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5" name="object 515"/>
          <p:cNvSpPr/>
          <p:nvPr/>
        </p:nvSpPr>
        <p:spPr>
          <a:xfrm>
            <a:off x="59195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6" name="object 516"/>
          <p:cNvSpPr/>
          <p:nvPr/>
        </p:nvSpPr>
        <p:spPr>
          <a:xfrm>
            <a:off x="59210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7" name="object 517"/>
          <p:cNvSpPr/>
          <p:nvPr/>
        </p:nvSpPr>
        <p:spPr>
          <a:xfrm>
            <a:off x="59225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8" name="object 518"/>
          <p:cNvSpPr/>
          <p:nvPr/>
        </p:nvSpPr>
        <p:spPr>
          <a:xfrm>
            <a:off x="59240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19" name="object 519"/>
          <p:cNvSpPr/>
          <p:nvPr/>
        </p:nvSpPr>
        <p:spPr>
          <a:xfrm>
            <a:off x="59255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0" name="object 520"/>
          <p:cNvSpPr/>
          <p:nvPr/>
        </p:nvSpPr>
        <p:spPr>
          <a:xfrm>
            <a:off x="59270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1" name="object 521"/>
          <p:cNvSpPr/>
          <p:nvPr/>
        </p:nvSpPr>
        <p:spPr>
          <a:xfrm>
            <a:off x="59285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2" name="object 522"/>
          <p:cNvSpPr/>
          <p:nvPr/>
        </p:nvSpPr>
        <p:spPr>
          <a:xfrm>
            <a:off x="59300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3" name="object 523"/>
          <p:cNvSpPr/>
          <p:nvPr/>
        </p:nvSpPr>
        <p:spPr>
          <a:xfrm>
            <a:off x="59315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4" name="object 524"/>
          <p:cNvSpPr/>
          <p:nvPr/>
        </p:nvSpPr>
        <p:spPr>
          <a:xfrm>
            <a:off x="59330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5" name="object 525"/>
          <p:cNvSpPr/>
          <p:nvPr/>
        </p:nvSpPr>
        <p:spPr>
          <a:xfrm>
            <a:off x="59345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6" name="object 526"/>
          <p:cNvSpPr/>
          <p:nvPr/>
        </p:nvSpPr>
        <p:spPr>
          <a:xfrm>
            <a:off x="59360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7" name="object 527"/>
          <p:cNvSpPr/>
          <p:nvPr/>
        </p:nvSpPr>
        <p:spPr>
          <a:xfrm>
            <a:off x="59375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8" name="object 528"/>
          <p:cNvSpPr/>
          <p:nvPr/>
        </p:nvSpPr>
        <p:spPr>
          <a:xfrm>
            <a:off x="59390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29" name="object 529"/>
          <p:cNvSpPr/>
          <p:nvPr/>
        </p:nvSpPr>
        <p:spPr>
          <a:xfrm>
            <a:off x="594052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0" name="object 530"/>
          <p:cNvSpPr/>
          <p:nvPr/>
        </p:nvSpPr>
        <p:spPr>
          <a:xfrm>
            <a:off x="59420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1" name="object 531"/>
          <p:cNvSpPr/>
          <p:nvPr/>
        </p:nvSpPr>
        <p:spPr>
          <a:xfrm>
            <a:off x="59435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2" name="object 532"/>
          <p:cNvSpPr/>
          <p:nvPr/>
        </p:nvSpPr>
        <p:spPr>
          <a:xfrm>
            <a:off x="59450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3" name="object 533"/>
          <p:cNvSpPr/>
          <p:nvPr/>
        </p:nvSpPr>
        <p:spPr>
          <a:xfrm>
            <a:off x="59465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4" name="object 534"/>
          <p:cNvSpPr/>
          <p:nvPr/>
        </p:nvSpPr>
        <p:spPr>
          <a:xfrm>
            <a:off x="59480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5" name="object 535"/>
          <p:cNvSpPr/>
          <p:nvPr/>
        </p:nvSpPr>
        <p:spPr>
          <a:xfrm>
            <a:off x="59495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6" name="object 536"/>
          <p:cNvSpPr/>
          <p:nvPr/>
        </p:nvSpPr>
        <p:spPr>
          <a:xfrm>
            <a:off x="59509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7" name="object 537"/>
          <p:cNvSpPr/>
          <p:nvPr/>
        </p:nvSpPr>
        <p:spPr>
          <a:xfrm>
            <a:off x="59524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8" name="object 538"/>
          <p:cNvSpPr/>
          <p:nvPr/>
        </p:nvSpPr>
        <p:spPr>
          <a:xfrm>
            <a:off x="59539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39" name="object 539"/>
          <p:cNvSpPr/>
          <p:nvPr/>
        </p:nvSpPr>
        <p:spPr>
          <a:xfrm>
            <a:off x="59554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0" name="object 540"/>
          <p:cNvSpPr/>
          <p:nvPr/>
        </p:nvSpPr>
        <p:spPr>
          <a:xfrm>
            <a:off x="59569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1" name="object 541"/>
          <p:cNvSpPr/>
          <p:nvPr/>
        </p:nvSpPr>
        <p:spPr>
          <a:xfrm>
            <a:off x="59584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2" name="object 542"/>
          <p:cNvSpPr/>
          <p:nvPr/>
        </p:nvSpPr>
        <p:spPr>
          <a:xfrm>
            <a:off x="59599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3" name="object 543"/>
          <p:cNvSpPr/>
          <p:nvPr/>
        </p:nvSpPr>
        <p:spPr>
          <a:xfrm>
            <a:off x="59614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4" name="object 544"/>
          <p:cNvSpPr/>
          <p:nvPr/>
        </p:nvSpPr>
        <p:spPr>
          <a:xfrm>
            <a:off x="59629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5" name="object 545"/>
          <p:cNvSpPr/>
          <p:nvPr/>
        </p:nvSpPr>
        <p:spPr>
          <a:xfrm>
            <a:off x="596445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6" name="object 546"/>
          <p:cNvSpPr/>
          <p:nvPr/>
        </p:nvSpPr>
        <p:spPr>
          <a:xfrm>
            <a:off x="59659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7" name="object 547"/>
          <p:cNvSpPr/>
          <p:nvPr/>
        </p:nvSpPr>
        <p:spPr>
          <a:xfrm>
            <a:off x="59674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8" name="object 548"/>
          <p:cNvSpPr/>
          <p:nvPr/>
        </p:nvSpPr>
        <p:spPr>
          <a:xfrm>
            <a:off x="59689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49" name="object 549"/>
          <p:cNvSpPr/>
          <p:nvPr/>
        </p:nvSpPr>
        <p:spPr>
          <a:xfrm>
            <a:off x="59704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0" name="object 550"/>
          <p:cNvSpPr/>
          <p:nvPr/>
        </p:nvSpPr>
        <p:spPr>
          <a:xfrm>
            <a:off x="59719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1" name="object 551"/>
          <p:cNvSpPr/>
          <p:nvPr/>
        </p:nvSpPr>
        <p:spPr>
          <a:xfrm>
            <a:off x="59734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2" name="object 552"/>
          <p:cNvSpPr/>
          <p:nvPr/>
        </p:nvSpPr>
        <p:spPr>
          <a:xfrm>
            <a:off x="59749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3" name="object 553"/>
          <p:cNvSpPr/>
          <p:nvPr/>
        </p:nvSpPr>
        <p:spPr>
          <a:xfrm>
            <a:off x="59764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4" name="object 554"/>
          <p:cNvSpPr/>
          <p:nvPr/>
        </p:nvSpPr>
        <p:spPr>
          <a:xfrm>
            <a:off x="59779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5" name="object 555"/>
          <p:cNvSpPr/>
          <p:nvPr/>
        </p:nvSpPr>
        <p:spPr>
          <a:xfrm>
            <a:off x="59794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6" name="object 556"/>
          <p:cNvSpPr/>
          <p:nvPr/>
        </p:nvSpPr>
        <p:spPr>
          <a:xfrm>
            <a:off x="59809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7" name="object 557"/>
          <p:cNvSpPr/>
          <p:nvPr/>
        </p:nvSpPr>
        <p:spPr>
          <a:xfrm>
            <a:off x="59824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8" name="object 558"/>
          <p:cNvSpPr/>
          <p:nvPr/>
        </p:nvSpPr>
        <p:spPr>
          <a:xfrm>
            <a:off x="59839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59" name="object 559"/>
          <p:cNvSpPr/>
          <p:nvPr/>
        </p:nvSpPr>
        <p:spPr>
          <a:xfrm>
            <a:off x="59853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0" name="object 560"/>
          <p:cNvSpPr/>
          <p:nvPr/>
        </p:nvSpPr>
        <p:spPr>
          <a:xfrm>
            <a:off x="59868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1" name="object 561"/>
          <p:cNvSpPr/>
          <p:nvPr/>
        </p:nvSpPr>
        <p:spPr>
          <a:xfrm>
            <a:off x="59883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2" name="object 562"/>
          <p:cNvSpPr/>
          <p:nvPr/>
        </p:nvSpPr>
        <p:spPr>
          <a:xfrm>
            <a:off x="598988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3" name="object 563"/>
          <p:cNvSpPr/>
          <p:nvPr/>
        </p:nvSpPr>
        <p:spPr>
          <a:xfrm>
            <a:off x="59913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4" name="object 564"/>
          <p:cNvSpPr/>
          <p:nvPr/>
        </p:nvSpPr>
        <p:spPr>
          <a:xfrm>
            <a:off x="59928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5" name="object 565"/>
          <p:cNvSpPr/>
          <p:nvPr/>
        </p:nvSpPr>
        <p:spPr>
          <a:xfrm>
            <a:off x="59943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6" name="object 566"/>
          <p:cNvSpPr/>
          <p:nvPr/>
        </p:nvSpPr>
        <p:spPr>
          <a:xfrm>
            <a:off x="59958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7" name="object 567"/>
          <p:cNvSpPr/>
          <p:nvPr/>
        </p:nvSpPr>
        <p:spPr>
          <a:xfrm>
            <a:off x="59973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8" name="object 568"/>
          <p:cNvSpPr/>
          <p:nvPr/>
        </p:nvSpPr>
        <p:spPr>
          <a:xfrm>
            <a:off x="59988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69" name="object 569"/>
          <p:cNvSpPr/>
          <p:nvPr/>
        </p:nvSpPr>
        <p:spPr>
          <a:xfrm>
            <a:off x="60003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0" name="object 570"/>
          <p:cNvSpPr/>
          <p:nvPr/>
        </p:nvSpPr>
        <p:spPr>
          <a:xfrm>
            <a:off x="60018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1" name="object 571"/>
          <p:cNvSpPr/>
          <p:nvPr/>
        </p:nvSpPr>
        <p:spPr>
          <a:xfrm>
            <a:off x="60033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2" name="object 572"/>
          <p:cNvSpPr/>
          <p:nvPr/>
        </p:nvSpPr>
        <p:spPr>
          <a:xfrm>
            <a:off x="60048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3" name="object 573"/>
          <p:cNvSpPr/>
          <p:nvPr/>
        </p:nvSpPr>
        <p:spPr>
          <a:xfrm>
            <a:off x="60063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4" name="object 574"/>
          <p:cNvSpPr/>
          <p:nvPr/>
        </p:nvSpPr>
        <p:spPr>
          <a:xfrm>
            <a:off x="60078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5" name="object 575"/>
          <p:cNvSpPr/>
          <p:nvPr/>
        </p:nvSpPr>
        <p:spPr>
          <a:xfrm>
            <a:off x="60093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6" name="object 576"/>
          <p:cNvSpPr/>
          <p:nvPr/>
        </p:nvSpPr>
        <p:spPr>
          <a:xfrm>
            <a:off x="60108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7" name="object 577"/>
          <p:cNvSpPr/>
          <p:nvPr/>
        </p:nvSpPr>
        <p:spPr>
          <a:xfrm>
            <a:off x="60123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8" name="object 578"/>
          <p:cNvSpPr/>
          <p:nvPr/>
        </p:nvSpPr>
        <p:spPr>
          <a:xfrm>
            <a:off x="60138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79" name="object 579"/>
          <p:cNvSpPr/>
          <p:nvPr/>
        </p:nvSpPr>
        <p:spPr>
          <a:xfrm>
            <a:off x="601530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0" name="object 580"/>
          <p:cNvSpPr/>
          <p:nvPr/>
        </p:nvSpPr>
        <p:spPr>
          <a:xfrm>
            <a:off x="60168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1" name="object 581"/>
          <p:cNvSpPr/>
          <p:nvPr/>
        </p:nvSpPr>
        <p:spPr>
          <a:xfrm>
            <a:off x="60183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2" name="object 582"/>
          <p:cNvSpPr/>
          <p:nvPr/>
        </p:nvSpPr>
        <p:spPr>
          <a:xfrm>
            <a:off x="60197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3" name="object 583"/>
          <p:cNvSpPr/>
          <p:nvPr/>
        </p:nvSpPr>
        <p:spPr>
          <a:xfrm>
            <a:off x="60212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4" name="object 584"/>
          <p:cNvSpPr/>
          <p:nvPr/>
        </p:nvSpPr>
        <p:spPr>
          <a:xfrm>
            <a:off x="60227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5" name="object 585"/>
          <p:cNvSpPr/>
          <p:nvPr/>
        </p:nvSpPr>
        <p:spPr>
          <a:xfrm>
            <a:off x="60242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6" name="object 586"/>
          <p:cNvSpPr/>
          <p:nvPr/>
        </p:nvSpPr>
        <p:spPr>
          <a:xfrm>
            <a:off x="60257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7" name="object 587"/>
          <p:cNvSpPr/>
          <p:nvPr/>
        </p:nvSpPr>
        <p:spPr>
          <a:xfrm>
            <a:off x="60272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8" name="object 588"/>
          <p:cNvSpPr/>
          <p:nvPr/>
        </p:nvSpPr>
        <p:spPr>
          <a:xfrm>
            <a:off x="60287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89" name="object 589"/>
          <p:cNvSpPr/>
          <p:nvPr/>
        </p:nvSpPr>
        <p:spPr>
          <a:xfrm>
            <a:off x="60302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0" name="object 590"/>
          <p:cNvSpPr/>
          <p:nvPr/>
        </p:nvSpPr>
        <p:spPr>
          <a:xfrm>
            <a:off x="60317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1" name="object 591"/>
          <p:cNvSpPr/>
          <p:nvPr/>
        </p:nvSpPr>
        <p:spPr>
          <a:xfrm>
            <a:off x="60332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2" name="object 592"/>
          <p:cNvSpPr/>
          <p:nvPr/>
        </p:nvSpPr>
        <p:spPr>
          <a:xfrm>
            <a:off x="60347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3" name="object 593"/>
          <p:cNvSpPr/>
          <p:nvPr/>
        </p:nvSpPr>
        <p:spPr>
          <a:xfrm>
            <a:off x="60362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4" name="object 594"/>
          <p:cNvSpPr/>
          <p:nvPr/>
        </p:nvSpPr>
        <p:spPr>
          <a:xfrm>
            <a:off x="60377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5" name="object 595"/>
          <p:cNvSpPr/>
          <p:nvPr/>
        </p:nvSpPr>
        <p:spPr>
          <a:xfrm>
            <a:off x="60392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6" name="object 596"/>
          <p:cNvSpPr/>
          <p:nvPr/>
        </p:nvSpPr>
        <p:spPr>
          <a:xfrm>
            <a:off x="604073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7" name="object 597"/>
          <p:cNvSpPr/>
          <p:nvPr/>
        </p:nvSpPr>
        <p:spPr>
          <a:xfrm>
            <a:off x="604223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8" name="object 598"/>
          <p:cNvSpPr/>
          <p:nvPr/>
        </p:nvSpPr>
        <p:spPr>
          <a:xfrm>
            <a:off x="60437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599" name="object 599"/>
          <p:cNvSpPr/>
          <p:nvPr/>
        </p:nvSpPr>
        <p:spPr>
          <a:xfrm>
            <a:off x="60452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0" name="object 600"/>
          <p:cNvSpPr/>
          <p:nvPr/>
        </p:nvSpPr>
        <p:spPr>
          <a:xfrm>
            <a:off x="60467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1" name="object 601"/>
          <p:cNvSpPr/>
          <p:nvPr/>
        </p:nvSpPr>
        <p:spPr>
          <a:xfrm>
            <a:off x="60482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2" name="object 602"/>
          <p:cNvSpPr/>
          <p:nvPr/>
        </p:nvSpPr>
        <p:spPr>
          <a:xfrm>
            <a:off x="60497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3" name="object 603"/>
          <p:cNvSpPr/>
          <p:nvPr/>
        </p:nvSpPr>
        <p:spPr>
          <a:xfrm>
            <a:off x="60512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4" name="object 604"/>
          <p:cNvSpPr/>
          <p:nvPr/>
        </p:nvSpPr>
        <p:spPr>
          <a:xfrm>
            <a:off x="60527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5" name="object 605"/>
          <p:cNvSpPr/>
          <p:nvPr/>
        </p:nvSpPr>
        <p:spPr>
          <a:xfrm>
            <a:off x="60541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6" name="object 606"/>
          <p:cNvSpPr/>
          <p:nvPr/>
        </p:nvSpPr>
        <p:spPr>
          <a:xfrm>
            <a:off x="60556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7" name="object 607"/>
          <p:cNvSpPr/>
          <p:nvPr/>
        </p:nvSpPr>
        <p:spPr>
          <a:xfrm>
            <a:off x="60571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8" name="object 608"/>
          <p:cNvSpPr/>
          <p:nvPr/>
        </p:nvSpPr>
        <p:spPr>
          <a:xfrm>
            <a:off x="60586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09" name="object 609"/>
          <p:cNvSpPr/>
          <p:nvPr/>
        </p:nvSpPr>
        <p:spPr>
          <a:xfrm>
            <a:off x="60601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0" name="object 610"/>
          <p:cNvSpPr/>
          <p:nvPr/>
        </p:nvSpPr>
        <p:spPr>
          <a:xfrm>
            <a:off x="60616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1" name="object 611"/>
          <p:cNvSpPr/>
          <p:nvPr/>
        </p:nvSpPr>
        <p:spPr>
          <a:xfrm>
            <a:off x="60631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2" name="object 612"/>
          <p:cNvSpPr/>
          <p:nvPr/>
        </p:nvSpPr>
        <p:spPr>
          <a:xfrm>
            <a:off x="606466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3" name="object 613"/>
          <p:cNvSpPr/>
          <p:nvPr/>
        </p:nvSpPr>
        <p:spPr>
          <a:xfrm>
            <a:off x="606616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4" name="object 614"/>
          <p:cNvSpPr/>
          <p:nvPr/>
        </p:nvSpPr>
        <p:spPr>
          <a:xfrm>
            <a:off x="60676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5" name="object 615"/>
          <p:cNvSpPr/>
          <p:nvPr/>
        </p:nvSpPr>
        <p:spPr>
          <a:xfrm>
            <a:off x="60691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6" name="object 616"/>
          <p:cNvSpPr/>
          <p:nvPr/>
        </p:nvSpPr>
        <p:spPr>
          <a:xfrm>
            <a:off x="60706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7" name="object 617"/>
          <p:cNvSpPr/>
          <p:nvPr/>
        </p:nvSpPr>
        <p:spPr>
          <a:xfrm>
            <a:off x="60721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8" name="object 618"/>
          <p:cNvSpPr/>
          <p:nvPr/>
        </p:nvSpPr>
        <p:spPr>
          <a:xfrm>
            <a:off x="60736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19" name="object 619"/>
          <p:cNvSpPr/>
          <p:nvPr/>
        </p:nvSpPr>
        <p:spPr>
          <a:xfrm>
            <a:off x="60751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0" name="object 620"/>
          <p:cNvSpPr/>
          <p:nvPr/>
        </p:nvSpPr>
        <p:spPr>
          <a:xfrm>
            <a:off x="60766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1" name="object 621"/>
          <p:cNvSpPr/>
          <p:nvPr/>
        </p:nvSpPr>
        <p:spPr>
          <a:xfrm>
            <a:off x="60781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2" name="object 622"/>
          <p:cNvSpPr/>
          <p:nvPr/>
        </p:nvSpPr>
        <p:spPr>
          <a:xfrm>
            <a:off x="60796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3" name="object 623"/>
          <p:cNvSpPr/>
          <p:nvPr/>
        </p:nvSpPr>
        <p:spPr>
          <a:xfrm>
            <a:off x="60811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4" name="object 624"/>
          <p:cNvSpPr/>
          <p:nvPr/>
        </p:nvSpPr>
        <p:spPr>
          <a:xfrm>
            <a:off x="60826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5" name="object 625"/>
          <p:cNvSpPr/>
          <p:nvPr/>
        </p:nvSpPr>
        <p:spPr>
          <a:xfrm>
            <a:off x="60841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6" name="object 626"/>
          <p:cNvSpPr/>
          <p:nvPr/>
        </p:nvSpPr>
        <p:spPr>
          <a:xfrm>
            <a:off x="60856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7" name="object 627"/>
          <p:cNvSpPr/>
          <p:nvPr/>
        </p:nvSpPr>
        <p:spPr>
          <a:xfrm>
            <a:off x="60871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8" name="object 628"/>
          <p:cNvSpPr/>
          <p:nvPr/>
        </p:nvSpPr>
        <p:spPr>
          <a:xfrm>
            <a:off x="60885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29" name="object 629"/>
          <p:cNvSpPr/>
          <p:nvPr/>
        </p:nvSpPr>
        <p:spPr>
          <a:xfrm>
            <a:off x="609009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0" name="object 630"/>
          <p:cNvSpPr/>
          <p:nvPr/>
        </p:nvSpPr>
        <p:spPr>
          <a:xfrm>
            <a:off x="60915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1" name="object 631"/>
          <p:cNvSpPr/>
          <p:nvPr/>
        </p:nvSpPr>
        <p:spPr>
          <a:xfrm>
            <a:off x="60930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2" name="object 632"/>
          <p:cNvSpPr/>
          <p:nvPr/>
        </p:nvSpPr>
        <p:spPr>
          <a:xfrm>
            <a:off x="60945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3" name="object 633"/>
          <p:cNvSpPr/>
          <p:nvPr/>
        </p:nvSpPr>
        <p:spPr>
          <a:xfrm>
            <a:off x="60960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4" name="object 634"/>
          <p:cNvSpPr/>
          <p:nvPr/>
        </p:nvSpPr>
        <p:spPr>
          <a:xfrm>
            <a:off x="60975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5" name="object 635"/>
          <p:cNvSpPr/>
          <p:nvPr/>
        </p:nvSpPr>
        <p:spPr>
          <a:xfrm>
            <a:off x="60990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6" name="object 636"/>
          <p:cNvSpPr/>
          <p:nvPr/>
        </p:nvSpPr>
        <p:spPr>
          <a:xfrm>
            <a:off x="61005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7" name="object 637"/>
          <p:cNvSpPr/>
          <p:nvPr/>
        </p:nvSpPr>
        <p:spPr>
          <a:xfrm>
            <a:off x="61020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8" name="object 638"/>
          <p:cNvSpPr/>
          <p:nvPr/>
        </p:nvSpPr>
        <p:spPr>
          <a:xfrm>
            <a:off x="61035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39" name="object 639"/>
          <p:cNvSpPr/>
          <p:nvPr/>
        </p:nvSpPr>
        <p:spPr>
          <a:xfrm>
            <a:off x="61050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0" name="object 640"/>
          <p:cNvSpPr/>
          <p:nvPr/>
        </p:nvSpPr>
        <p:spPr>
          <a:xfrm>
            <a:off x="61065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1" name="object 641"/>
          <p:cNvSpPr/>
          <p:nvPr/>
        </p:nvSpPr>
        <p:spPr>
          <a:xfrm>
            <a:off x="61080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2" name="object 642"/>
          <p:cNvSpPr/>
          <p:nvPr/>
        </p:nvSpPr>
        <p:spPr>
          <a:xfrm>
            <a:off x="61095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3" name="object 643"/>
          <p:cNvSpPr/>
          <p:nvPr/>
        </p:nvSpPr>
        <p:spPr>
          <a:xfrm>
            <a:off x="61110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4" name="object 644"/>
          <p:cNvSpPr/>
          <p:nvPr/>
        </p:nvSpPr>
        <p:spPr>
          <a:xfrm>
            <a:off x="61125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5" name="object 645"/>
          <p:cNvSpPr/>
          <p:nvPr/>
        </p:nvSpPr>
        <p:spPr>
          <a:xfrm>
            <a:off x="61140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6" name="object 646"/>
          <p:cNvSpPr/>
          <p:nvPr/>
        </p:nvSpPr>
        <p:spPr>
          <a:xfrm>
            <a:off x="611551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7" name="object 647"/>
          <p:cNvSpPr/>
          <p:nvPr/>
        </p:nvSpPr>
        <p:spPr>
          <a:xfrm>
            <a:off x="61170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8" name="object 648"/>
          <p:cNvSpPr/>
          <p:nvPr/>
        </p:nvSpPr>
        <p:spPr>
          <a:xfrm>
            <a:off x="61185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49" name="object 649"/>
          <p:cNvSpPr/>
          <p:nvPr/>
        </p:nvSpPr>
        <p:spPr>
          <a:xfrm>
            <a:off x="61200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0" name="object 650"/>
          <p:cNvSpPr/>
          <p:nvPr/>
        </p:nvSpPr>
        <p:spPr>
          <a:xfrm>
            <a:off x="61215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1" name="object 651"/>
          <p:cNvSpPr/>
          <p:nvPr/>
        </p:nvSpPr>
        <p:spPr>
          <a:xfrm>
            <a:off x="61229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2" name="object 652"/>
          <p:cNvSpPr/>
          <p:nvPr/>
        </p:nvSpPr>
        <p:spPr>
          <a:xfrm>
            <a:off x="61244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3" name="object 653"/>
          <p:cNvSpPr/>
          <p:nvPr/>
        </p:nvSpPr>
        <p:spPr>
          <a:xfrm>
            <a:off x="61259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4" name="object 654"/>
          <p:cNvSpPr/>
          <p:nvPr/>
        </p:nvSpPr>
        <p:spPr>
          <a:xfrm>
            <a:off x="61274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5" name="object 655"/>
          <p:cNvSpPr/>
          <p:nvPr/>
        </p:nvSpPr>
        <p:spPr>
          <a:xfrm>
            <a:off x="61289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6" name="object 656"/>
          <p:cNvSpPr/>
          <p:nvPr/>
        </p:nvSpPr>
        <p:spPr>
          <a:xfrm>
            <a:off x="61304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7" name="object 657"/>
          <p:cNvSpPr/>
          <p:nvPr/>
        </p:nvSpPr>
        <p:spPr>
          <a:xfrm>
            <a:off x="61319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8" name="object 658"/>
          <p:cNvSpPr/>
          <p:nvPr/>
        </p:nvSpPr>
        <p:spPr>
          <a:xfrm>
            <a:off x="61334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59" name="object 659"/>
          <p:cNvSpPr/>
          <p:nvPr/>
        </p:nvSpPr>
        <p:spPr>
          <a:xfrm>
            <a:off x="61349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0" name="object 660"/>
          <p:cNvSpPr/>
          <p:nvPr/>
        </p:nvSpPr>
        <p:spPr>
          <a:xfrm>
            <a:off x="61364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1" name="object 661"/>
          <p:cNvSpPr/>
          <p:nvPr/>
        </p:nvSpPr>
        <p:spPr>
          <a:xfrm>
            <a:off x="61379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2" name="object 662"/>
          <p:cNvSpPr/>
          <p:nvPr/>
        </p:nvSpPr>
        <p:spPr>
          <a:xfrm>
            <a:off x="61394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3" name="object 663"/>
          <p:cNvSpPr/>
          <p:nvPr/>
        </p:nvSpPr>
        <p:spPr>
          <a:xfrm>
            <a:off x="614094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4" name="object 664"/>
          <p:cNvSpPr/>
          <p:nvPr/>
        </p:nvSpPr>
        <p:spPr>
          <a:xfrm>
            <a:off x="61424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5" name="object 665"/>
          <p:cNvSpPr/>
          <p:nvPr/>
        </p:nvSpPr>
        <p:spPr>
          <a:xfrm>
            <a:off x="61439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6" name="object 666"/>
          <p:cNvSpPr/>
          <p:nvPr/>
        </p:nvSpPr>
        <p:spPr>
          <a:xfrm>
            <a:off x="61454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7" name="object 667"/>
          <p:cNvSpPr/>
          <p:nvPr/>
        </p:nvSpPr>
        <p:spPr>
          <a:xfrm>
            <a:off x="61469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8" name="object 668"/>
          <p:cNvSpPr/>
          <p:nvPr/>
        </p:nvSpPr>
        <p:spPr>
          <a:xfrm>
            <a:off x="61484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69" name="object 669"/>
          <p:cNvSpPr/>
          <p:nvPr/>
        </p:nvSpPr>
        <p:spPr>
          <a:xfrm>
            <a:off x="61499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0" name="object 670"/>
          <p:cNvSpPr/>
          <p:nvPr/>
        </p:nvSpPr>
        <p:spPr>
          <a:xfrm>
            <a:off x="61514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1" name="object 671"/>
          <p:cNvSpPr/>
          <p:nvPr/>
        </p:nvSpPr>
        <p:spPr>
          <a:xfrm>
            <a:off x="61529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2" name="object 672"/>
          <p:cNvSpPr/>
          <p:nvPr/>
        </p:nvSpPr>
        <p:spPr>
          <a:xfrm>
            <a:off x="61544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3" name="object 673"/>
          <p:cNvSpPr/>
          <p:nvPr/>
        </p:nvSpPr>
        <p:spPr>
          <a:xfrm>
            <a:off x="61559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4" name="object 674"/>
          <p:cNvSpPr/>
          <p:nvPr/>
        </p:nvSpPr>
        <p:spPr>
          <a:xfrm>
            <a:off x="61573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5" name="object 675"/>
          <p:cNvSpPr/>
          <p:nvPr/>
        </p:nvSpPr>
        <p:spPr>
          <a:xfrm>
            <a:off x="61588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6" name="object 676"/>
          <p:cNvSpPr/>
          <p:nvPr/>
        </p:nvSpPr>
        <p:spPr>
          <a:xfrm>
            <a:off x="61603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7" name="object 677"/>
          <p:cNvSpPr/>
          <p:nvPr/>
        </p:nvSpPr>
        <p:spPr>
          <a:xfrm>
            <a:off x="61618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8" name="object 678"/>
          <p:cNvSpPr/>
          <p:nvPr/>
        </p:nvSpPr>
        <p:spPr>
          <a:xfrm>
            <a:off x="61633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79" name="object 679"/>
          <p:cNvSpPr/>
          <p:nvPr/>
        </p:nvSpPr>
        <p:spPr>
          <a:xfrm>
            <a:off x="61648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0" name="object 680"/>
          <p:cNvSpPr/>
          <p:nvPr/>
        </p:nvSpPr>
        <p:spPr>
          <a:xfrm>
            <a:off x="616636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1" name="object 681"/>
          <p:cNvSpPr/>
          <p:nvPr/>
        </p:nvSpPr>
        <p:spPr>
          <a:xfrm>
            <a:off x="61678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2" name="object 682"/>
          <p:cNvSpPr/>
          <p:nvPr/>
        </p:nvSpPr>
        <p:spPr>
          <a:xfrm>
            <a:off x="61693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3" name="object 683"/>
          <p:cNvSpPr/>
          <p:nvPr/>
        </p:nvSpPr>
        <p:spPr>
          <a:xfrm>
            <a:off x="61708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4" name="object 684"/>
          <p:cNvSpPr/>
          <p:nvPr/>
        </p:nvSpPr>
        <p:spPr>
          <a:xfrm>
            <a:off x="61723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5" name="object 685"/>
          <p:cNvSpPr/>
          <p:nvPr/>
        </p:nvSpPr>
        <p:spPr>
          <a:xfrm>
            <a:off x="61738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6" name="object 686"/>
          <p:cNvSpPr/>
          <p:nvPr/>
        </p:nvSpPr>
        <p:spPr>
          <a:xfrm>
            <a:off x="61753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7" name="object 687"/>
          <p:cNvSpPr/>
          <p:nvPr/>
        </p:nvSpPr>
        <p:spPr>
          <a:xfrm>
            <a:off x="61768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8" name="object 688"/>
          <p:cNvSpPr/>
          <p:nvPr/>
        </p:nvSpPr>
        <p:spPr>
          <a:xfrm>
            <a:off x="61783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89" name="object 689"/>
          <p:cNvSpPr/>
          <p:nvPr/>
        </p:nvSpPr>
        <p:spPr>
          <a:xfrm>
            <a:off x="61798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0" name="object 690"/>
          <p:cNvSpPr/>
          <p:nvPr/>
        </p:nvSpPr>
        <p:spPr>
          <a:xfrm>
            <a:off x="61813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1" name="object 691"/>
          <p:cNvSpPr/>
          <p:nvPr/>
        </p:nvSpPr>
        <p:spPr>
          <a:xfrm>
            <a:off x="61828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2" name="object 692"/>
          <p:cNvSpPr/>
          <p:nvPr/>
        </p:nvSpPr>
        <p:spPr>
          <a:xfrm>
            <a:off x="61843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3" name="object 693"/>
          <p:cNvSpPr/>
          <p:nvPr/>
        </p:nvSpPr>
        <p:spPr>
          <a:xfrm>
            <a:off x="61858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4" name="object 694"/>
          <p:cNvSpPr/>
          <p:nvPr/>
        </p:nvSpPr>
        <p:spPr>
          <a:xfrm>
            <a:off x="61873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5" name="object 695"/>
          <p:cNvSpPr/>
          <p:nvPr/>
        </p:nvSpPr>
        <p:spPr>
          <a:xfrm>
            <a:off x="61888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6" name="object 696"/>
          <p:cNvSpPr/>
          <p:nvPr/>
        </p:nvSpPr>
        <p:spPr>
          <a:xfrm>
            <a:off x="619030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7" name="object 697"/>
          <p:cNvSpPr/>
          <p:nvPr/>
        </p:nvSpPr>
        <p:spPr>
          <a:xfrm>
            <a:off x="619179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8" name="object 698"/>
          <p:cNvSpPr/>
          <p:nvPr/>
        </p:nvSpPr>
        <p:spPr>
          <a:xfrm>
            <a:off x="61932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699" name="object 699"/>
          <p:cNvSpPr/>
          <p:nvPr/>
        </p:nvSpPr>
        <p:spPr>
          <a:xfrm>
            <a:off x="61947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0" name="object 700"/>
          <p:cNvSpPr/>
          <p:nvPr/>
        </p:nvSpPr>
        <p:spPr>
          <a:xfrm>
            <a:off x="61962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1" name="object 701"/>
          <p:cNvSpPr/>
          <p:nvPr/>
        </p:nvSpPr>
        <p:spPr>
          <a:xfrm>
            <a:off x="61977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2" name="object 702"/>
          <p:cNvSpPr/>
          <p:nvPr/>
        </p:nvSpPr>
        <p:spPr>
          <a:xfrm>
            <a:off x="61992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3" name="object 703"/>
          <p:cNvSpPr/>
          <p:nvPr/>
        </p:nvSpPr>
        <p:spPr>
          <a:xfrm>
            <a:off x="62007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4" name="object 704"/>
          <p:cNvSpPr/>
          <p:nvPr/>
        </p:nvSpPr>
        <p:spPr>
          <a:xfrm>
            <a:off x="62022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5" name="object 705"/>
          <p:cNvSpPr/>
          <p:nvPr/>
        </p:nvSpPr>
        <p:spPr>
          <a:xfrm>
            <a:off x="62037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6" name="object 706"/>
          <p:cNvSpPr/>
          <p:nvPr/>
        </p:nvSpPr>
        <p:spPr>
          <a:xfrm>
            <a:off x="62052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7" name="object 707"/>
          <p:cNvSpPr/>
          <p:nvPr/>
        </p:nvSpPr>
        <p:spPr>
          <a:xfrm>
            <a:off x="62067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8" name="object 708"/>
          <p:cNvSpPr/>
          <p:nvPr/>
        </p:nvSpPr>
        <p:spPr>
          <a:xfrm>
            <a:off x="62082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09" name="object 709"/>
          <p:cNvSpPr/>
          <p:nvPr/>
        </p:nvSpPr>
        <p:spPr>
          <a:xfrm>
            <a:off x="62097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0" name="object 710"/>
          <p:cNvSpPr/>
          <p:nvPr/>
        </p:nvSpPr>
        <p:spPr>
          <a:xfrm>
            <a:off x="62112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1" name="object 711"/>
          <p:cNvSpPr/>
          <p:nvPr/>
        </p:nvSpPr>
        <p:spPr>
          <a:xfrm>
            <a:off x="62127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2" name="object 712"/>
          <p:cNvSpPr/>
          <p:nvPr/>
        </p:nvSpPr>
        <p:spPr>
          <a:xfrm>
            <a:off x="62142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3" name="object 713"/>
          <p:cNvSpPr/>
          <p:nvPr/>
        </p:nvSpPr>
        <p:spPr>
          <a:xfrm>
            <a:off x="621572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4" name="object 714"/>
          <p:cNvSpPr/>
          <p:nvPr/>
        </p:nvSpPr>
        <p:spPr>
          <a:xfrm>
            <a:off x="62172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5" name="object 715"/>
          <p:cNvSpPr/>
          <p:nvPr/>
        </p:nvSpPr>
        <p:spPr>
          <a:xfrm>
            <a:off x="62187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6" name="object 716"/>
          <p:cNvSpPr/>
          <p:nvPr/>
        </p:nvSpPr>
        <p:spPr>
          <a:xfrm>
            <a:off x="62202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7" name="object 717"/>
          <p:cNvSpPr/>
          <p:nvPr/>
        </p:nvSpPr>
        <p:spPr>
          <a:xfrm>
            <a:off x="62217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8" name="object 718"/>
          <p:cNvSpPr/>
          <p:nvPr/>
        </p:nvSpPr>
        <p:spPr>
          <a:xfrm>
            <a:off x="62232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19" name="object 719"/>
          <p:cNvSpPr/>
          <p:nvPr/>
        </p:nvSpPr>
        <p:spPr>
          <a:xfrm>
            <a:off x="62247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0" name="object 720"/>
          <p:cNvSpPr/>
          <p:nvPr/>
        </p:nvSpPr>
        <p:spPr>
          <a:xfrm>
            <a:off x="62261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1" name="object 721"/>
          <p:cNvSpPr/>
          <p:nvPr/>
        </p:nvSpPr>
        <p:spPr>
          <a:xfrm>
            <a:off x="62276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2" name="object 722"/>
          <p:cNvSpPr/>
          <p:nvPr/>
        </p:nvSpPr>
        <p:spPr>
          <a:xfrm>
            <a:off x="62291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3" name="object 723"/>
          <p:cNvSpPr/>
          <p:nvPr/>
        </p:nvSpPr>
        <p:spPr>
          <a:xfrm>
            <a:off x="62306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4" name="object 724"/>
          <p:cNvSpPr/>
          <p:nvPr/>
        </p:nvSpPr>
        <p:spPr>
          <a:xfrm>
            <a:off x="62321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5" name="object 725"/>
          <p:cNvSpPr/>
          <p:nvPr/>
        </p:nvSpPr>
        <p:spPr>
          <a:xfrm>
            <a:off x="62336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6" name="object 726"/>
          <p:cNvSpPr/>
          <p:nvPr/>
        </p:nvSpPr>
        <p:spPr>
          <a:xfrm>
            <a:off x="62351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7" name="object 727"/>
          <p:cNvSpPr/>
          <p:nvPr/>
        </p:nvSpPr>
        <p:spPr>
          <a:xfrm>
            <a:off x="62366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8" name="object 728"/>
          <p:cNvSpPr/>
          <p:nvPr/>
        </p:nvSpPr>
        <p:spPr>
          <a:xfrm>
            <a:off x="62381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29" name="object 729"/>
          <p:cNvSpPr/>
          <p:nvPr/>
        </p:nvSpPr>
        <p:spPr>
          <a:xfrm>
            <a:off x="62396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0" name="object 730"/>
          <p:cNvSpPr/>
          <p:nvPr/>
        </p:nvSpPr>
        <p:spPr>
          <a:xfrm>
            <a:off x="624115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1" name="object 731"/>
          <p:cNvSpPr/>
          <p:nvPr/>
        </p:nvSpPr>
        <p:spPr>
          <a:xfrm>
            <a:off x="62426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2" name="object 732"/>
          <p:cNvSpPr/>
          <p:nvPr/>
        </p:nvSpPr>
        <p:spPr>
          <a:xfrm>
            <a:off x="62441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3" name="object 733"/>
          <p:cNvSpPr/>
          <p:nvPr/>
        </p:nvSpPr>
        <p:spPr>
          <a:xfrm>
            <a:off x="62456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4" name="object 734"/>
          <p:cNvSpPr/>
          <p:nvPr/>
        </p:nvSpPr>
        <p:spPr>
          <a:xfrm>
            <a:off x="62471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5" name="object 735"/>
          <p:cNvSpPr/>
          <p:nvPr/>
        </p:nvSpPr>
        <p:spPr>
          <a:xfrm>
            <a:off x="62486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6" name="object 736"/>
          <p:cNvSpPr/>
          <p:nvPr/>
        </p:nvSpPr>
        <p:spPr>
          <a:xfrm>
            <a:off x="62501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7" name="object 737"/>
          <p:cNvSpPr/>
          <p:nvPr/>
        </p:nvSpPr>
        <p:spPr>
          <a:xfrm>
            <a:off x="62516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8" name="object 738"/>
          <p:cNvSpPr/>
          <p:nvPr/>
        </p:nvSpPr>
        <p:spPr>
          <a:xfrm>
            <a:off x="62531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39" name="object 739"/>
          <p:cNvSpPr/>
          <p:nvPr/>
        </p:nvSpPr>
        <p:spPr>
          <a:xfrm>
            <a:off x="62546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0" name="object 740"/>
          <p:cNvSpPr/>
          <p:nvPr/>
        </p:nvSpPr>
        <p:spPr>
          <a:xfrm>
            <a:off x="62561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1" name="object 741"/>
          <p:cNvSpPr/>
          <p:nvPr/>
        </p:nvSpPr>
        <p:spPr>
          <a:xfrm>
            <a:off x="62576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2" name="object 742"/>
          <p:cNvSpPr/>
          <p:nvPr/>
        </p:nvSpPr>
        <p:spPr>
          <a:xfrm>
            <a:off x="62591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3" name="object 743"/>
          <p:cNvSpPr/>
          <p:nvPr/>
        </p:nvSpPr>
        <p:spPr>
          <a:xfrm>
            <a:off x="62605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4" name="object 744"/>
          <p:cNvSpPr/>
          <p:nvPr/>
        </p:nvSpPr>
        <p:spPr>
          <a:xfrm>
            <a:off x="62620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5" name="object 745"/>
          <p:cNvSpPr/>
          <p:nvPr/>
        </p:nvSpPr>
        <p:spPr>
          <a:xfrm>
            <a:off x="62635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6" name="object 746"/>
          <p:cNvSpPr/>
          <p:nvPr/>
        </p:nvSpPr>
        <p:spPr>
          <a:xfrm>
            <a:off x="62650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7" name="object 747"/>
          <p:cNvSpPr/>
          <p:nvPr/>
        </p:nvSpPr>
        <p:spPr>
          <a:xfrm>
            <a:off x="626657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8" name="object 748"/>
          <p:cNvSpPr/>
          <p:nvPr/>
        </p:nvSpPr>
        <p:spPr>
          <a:xfrm>
            <a:off x="62680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49" name="object 749"/>
          <p:cNvSpPr/>
          <p:nvPr/>
        </p:nvSpPr>
        <p:spPr>
          <a:xfrm>
            <a:off x="62695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0" name="object 750"/>
          <p:cNvSpPr/>
          <p:nvPr/>
        </p:nvSpPr>
        <p:spPr>
          <a:xfrm>
            <a:off x="62710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1" name="object 751"/>
          <p:cNvSpPr/>
          <p:nvPr/>
        </p:nvSpPr>
        <p:spPr>
          <a:xfrm>
            <a:off x="62725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2" name="object 752"/>
          <p:cNvSpPr/>
          <p:nvPr/>
        </p:nvSpPr>
        <p:spPr>
          <a:xfrm>
            <a:off x="62740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3" name="object 753"/>
          <p:cNvSpPr/>
          <p:nvPr/>
        </p:nvSpPr>
        <p:spPr>
          <a:xfrm>
            <a:off x="62755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4" name="object 754"/>
          <p:cNvSpPr/>
          <p:nvPr/>
        </p:nvSpPr>
        <p:spPr>
          <a:xfrm>
            <a:off x="62770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5" name="object 755"/>
          <p:cNvSpPr/>
          <p:nvPr/>
        </p:nvSpPr>
        <p:spPr>
          <a:xfrm>
            <a:off x="62785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6" name="object 756"/>
          <p:cNvSpPr/>
          <p:nvPr/>
        </p:nvSpPr>
        <p:spPr>
          <a:xfrm>
            <a:off x="62800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7" name="object 757"/>
          <p:cNvSpPr/>
          <p:nvPr/>
        </p:nvSpPr>
        <p:spPr>
          <a:xfrm>
            <a:off x="62815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8" name="object 758"/>
          <p:cNvSpPr/>
          <p:nvPr/>
        </p:nvSpPr>
        <p:spPr>
          <a:xfrm>
            <a:off x="62830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59" name="object 759"/>
          <p:cNvSpPr/>
          <p:nvPr/>
        </p:nvSpPr>
        <p:spPr>
          <a:xfrm>
            <a:off x="62845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0" name="object 760"/>
          <p:cNvSpPr/>
          <p:nvPr/>
        </p:nvSpPr>
        <p:spPr>
          <a:xfrm>
            <a:off x="62860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1" name="object 761"/>
          <p:cNvSpPr/>
          <p:nvPr/>
        </p:nvSpPr>
        <p:spPr>
          <a:xfrm>
            <a:off x="62875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2" name="object 762"/>
          <p:cNvSpPr/>
          <p:nvPr/>
        </p:nvSpPr>
        <p:spPr>
          <a:xfrm>
            <a:off x="62890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3" name="object 763"/>
          <p:cNvSpPr/>
          <p:nvPr/>
        </p:nvSpPr>
        <p:spPr>
          <a:xfrm>
            <a:off x="629050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4" name="object 764"/>
          <p:cNvSpPr/>
          <p:nvPr/>
        </p:nvSpPr>
        <p:spPr>
          <a:xfrm>
            <a:off x="629200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5" name="object 765"/>
          <p:cNvSpPr/>
          <p:nvPr/>
        </p:nvSpPr>
        <p:spPr>
          <a:xfrm>
            <a:off x="62935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6" name="object 766"/>
          <p:cNvSpPr/>
          <p:nvPr/>
        </p:nvSpPr>
        <p:spPr>
          <a:xfrm>
            <a:off x="62949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7" name="object 767"/>
          <p:cNvSpPr/>
          <p:nvPr/>
        </p:nvSpPr>
        <p:spPr>
          <a:xfrm>
            <a:off x="62964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8" name="object 768"/>
          <p:cNvSpPr/>
          <p:nvPr/>
        </p:nvSpPr>
        <p:spPr>
          <a:xfrm>
            <a:off x="62979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69" name="object 769"/>
          <p:cNvSpPr/>
          <p:nvPr/>
        </p:nvSpPr>
        <p:spPr>
          <a:xfrm>
            <a:off x="62994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0" name="object 770"/>
          <p:cNvSpPr/>
          <p:nvPr/>
        </p:nvSpPr>
        <p:spPr>
          <a:xfrm>
            <a:off x="63009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1" name="object 771"/>
          <p:cNvSpPr/>
          <p:nvPr/>
        </p:nvSpPr>
        <p:spPr>
          <a:xfrm>
            <a:off x="63024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2" name="object 772"/>
          <p:cNvSpPr/>
          <p:nvPr/>
        </p:nvSpPr>
        <p:spPr>
          <a:xfrm>
            <a:off x="63039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3" name="object 773"/>
          <p:cNvSpPr/>
          <p:nvPr/>
        </p:nvSpPr>
        <p:spPr>
          <a:xfrm>
            <a:off x="63054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4" name="object 774"/>
          <p:cNvSpPr/>
          <p:nvPr/>
        </p:nvSpPr>
        <p:spPr>
          <a:xfrm>
            <a:off x="63069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5" name="object 775"/>
          <p:cNvSpPr/>
          <p:nvPr/>
        </p:nvSpPr>
        <p:spPr>
          <a:xfrm>
            <a:off x="63084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6" name="object 776"/>
          <p:cNvSpPr/>
          <p:nvPr/>
        </p:nvSpPr>
        <p:spPr>
          <a:xfrm>
            <a:off x="63099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7" name="object 777"/>
          <p:cNvSpPr/>
          <p:nvPr/>
        </p:nvSpPr>
        <p:spPr>
          <a:xfrm>
            <a:off x="63114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8" name="object 778"/>
          <p:cNvSpPr/>
          <p:nvPr/>
        </p:nvSpPr>
        <p:spPr>
          <a:xfrm>
            <a:off x="63129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79" name="object 779"/>
          <p:cNvSpPr/>
          <p:nvPr/>
        </p:nvSpPr>
        <p:spPr>
          <a:xfrm>
            <a:off x="63144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0" name="object 780"/>
          <p:cNvSpPr/>
          <p:nvPr/>
        </p:nvSpPr>
        <p:spPr>
          <a:xfrm>
            <a:off x="631593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1" name="object 781"/>
          <p:cNvSpPr/>
          <p:nvPr/>
        </p:nvSpPr>
        <p:spPr>
          <a:xfrm>
            <a:off x="63174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2" name="object 782"/>
          <p:cNvSpPr/>
          <p:nvPr/>
        </p:nvSpPr>
        <p:spPr>
          <a:xfrm>
            <a:off x="631892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3" name="object 783"/>
          <p:cNvSpPr/>
          <p:nvPr/>
        </p:nvSpPr>
        <p:spPr>
          <a:xfrm>
            <a:off x="63204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4" name="object 784"/>
          <p:cNvSpPr/>
          <p:nvPr/>
        </p:nvSpPr>
        <p:spPr>
          <a:xfrm>
            <a:off x="63219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5" name="object 785"/>
          <p:cNvSpPr/>
          <p:nvPr/>
        </p:nvSpPr>
        <p:spPr>
          <a:xfrm>
            <a:off x="63234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6" name="object 786"/>
          <p:cNvSpPr/>
          <p:nvPr/>
        </p:nvSpPr>
        <p:spPr>
          <a:xfrm>
            <a:off x="63249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7" name="object 787"/>
          <p:cNvSpPr/>
          <p:nvPr/>
        </p:nvSpPr>
        <p:spPr>
          <a:xfrm>
            <a:off x="63264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8" name="object 788"/>
          <p:cNvSpPr/>
          <p:nvPr/>
        </p:nvSpPr>
        <p:spPr>
          <a:xfrm>
            <a:off x="63279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89" name="object 789"/>
          <p:cNvSpPr/>
          <p:nvPr/>
        </p:nvSpPr>
        <p:spPr>
          <a:xfrm>
            <a:off x="63293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0" name="object 790"/>
          <p:cNvSpPr/>
          <p:nvPr/>
        </p:nvSpPr>
        <p:spPr>
          <a:xfrm>
            <a:off x="63308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1" name="object 791"/>
          <p:cNvSpPr/>
          <p:nvPr/>
        </p:nvSpPr>
        <p:spPr>
          <a:xfrm>
            <a:off x="63323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2" name="object 792"/>
          <p:cNvSpPr/>
          <p:nvPr/>
        </p:nvSpPr>
        <p:spPr>
          <a:xfrm>
            <a:off x="63338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3" name="object 793"/>
          <p:cNvSpPr/>
          <p:nvPr/>
        </p:nvSpPr>
        <p:spPr>
          <a:xfrm>
            <a:off x="63353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4" name="object 794"/>
          <p:cNvSpPr/>
          <p:nvPr/>
        </p:nvSpPr>
        <p:spPr>
          <a:xfrm>
            <a:off x="63368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5" name="object 795"/>
          <p:cNvSpPr/>
          <p:nvPr/>
        </p:nvSpPr>
        <p:spPr>
          <a:xfrm>
            <a:off x="63383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6" name="object 796"/>
          <p:cNvSpPr/>
          <p:nvPr/>
        </p:nvSpPr>
        <p:spPr>
          <a:xfrm>
            <a:off x="63398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7" name="object 797"/>
          <p:cNvSpPr/>
          <p:nvPr/>
        </p:nvSpPr>
        <p:spPr>
          <a:xfrm>
            <a:off x="634136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8" name="object 798"/>
          <p:cNvSpPr/>
          <p:nvPr/>
        </p:nvSpPr>
        <p:spPr>
          <a:xfrm>
            <a:off x="63428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799" name="object 799"/>
          <p:cNvSpPr/>
          <p:nvPr/>
        </p:nvSpPr>
        <p:spPr>
          <a:xfrm>
            <a:off x="634435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0" name="object 800"/>
          <p:cNvSpPr/>
          <p:nvPr/>
        </p:nvSpPr>
        <p:spPr>
          <a:xfrm>
            <a:off x="63458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1" name="object 801"/>
          <p:cNvSpPr/>
          <p:nvPr/>
        </p:nvSpPr>
        <p:spPr>
          <a:xfrm>
            <a:off x="63473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2" name="object 802"/>
          <p:cNvSpPr/>
          <p:nvPr/>
        </p:nvSpPr>
        <p:spPr>
          <a:xfrm>
            <a:off x="63488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3" name="object 803"/>
          <p:cNvSpPr/>
          <p:nvPr/>
        </p:nvSpPr>
        <p:spPr>
          <a:xfrm>
            <a:off x="63503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4" name="object 804"/>
          <p:cNvSpPr/>
          <p:nvPr/>
        </p:nvSpPr>
        <p:spPr>
          <a:xfrm>
            <a:off x="63518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5" name="object 805"/>
          <p:cNvSpPr/>
          <p:nvPr/>
        </p:nvSpPr>
        <p:spPr>
          <a:xfrm>
            <a:off x="63533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6" name="object 806"/>
          <p:cNvSpPr/>
          <p:nvPr/>
        </p:nvSpPr>
        <p:spPr>
          <a:xfrm>
            <a:off x="63548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7" name="object 807"/>
          <p:cNvSpPr/>
          <p:nvPr/>
        </p:nvSpPr>
        <p:spPr>
          <a:xfrm>
            <a:off x="63563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8" name="object 808"/>
          <p:cNvSpPr/>
          <p:nvPr/>
        </p:nvSpPr>
        <p:spPr>
          <a:xfrm>
            <a:off x="63578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09" name="object 809"/>
          <p:cNvSpPr/>
          <p:nvPr/>
        </p:nvSpPr>
        <p:spPr>
          <a:xfrm>
            <a:off x="63593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0" name="object 810"/>
          <p:cNvSpPr/>
          <p:nvPr/>
        </p:nvSpPr>
        <p:spPr>
          <a:xfrm>
            <a:off x="63608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1" name="object 811"/>
          <p:cNvSpPr/>
          <p:nvPr/>
        </p:nvSpPr>
        <p:spPr>
          <a:xfrm>
            <a:off x="63623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2" name="object 812"/>
          <p:cNvSpPr/>
          <p:nvPr/>
        </p:nvSpPr>
        <p:spPr>
          <a:xfrm>
            <a:off x="63637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3" name="object 813"/>
          <p:cNvSpPr/>
          <p:nvPr/>
        </p:nvSpPr>
        <p:spPr>
          <a:xfrm>
            <a:off x="63652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4" name="object 814"/>
          <p:cNvSpPr/>
          <p:nvPr/>
        </p:nvSpPr>
        <p:spPr>
          <a:xfrm>
            <a:off x="636678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5" name="object 815"/>
          <p:cNvSpPr/>
          <p:nvPr/>
        </p:nvSpPr>
        <p:spPr>
          <a:xfrm>
            <a:off x="63682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6" name="object 816"/>
          <p:cNvSpPr/>
          <p:nvPr/>
        </p:nvSpPr>
        <p:spPr>
          <a:xfrm>
            <a:off x="63697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7" name="object 817"/>
          <p:cNvSpPr/>
          <p:nvPr/>
        </p:nvSpPr>
        <p:spPr>
          <a:xfrm>
            <a:off x="63712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8" name="object 818"/>
          <p:cNvSpPr/>
          <p:nvPr/>
        </p:nvSpPr>
        <p:spPr>
          <a:xfrm>
            <a:off x="63727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19" name="object 819"/>
          <p:cNvSpPr/>
          <p:nvPr/>
        </p:nvSpPr>
        <p:spPr>
          <a:xfrm>
            <a:off x="63742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0" name="object 820"/>
          <p:cNvSpPr/>
          <p:nvPr/>
        </p:nvSpPr>
        <p:spPr>
          <a:xfrm>
            <a:off x="63757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1" name="object 821"/>
          <p:cNvSpPr/>
          <p:nvPr/>
        </p:nvSpPr>
        <p:spPr>
          <a:xfrm>
            <a:off x="63772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2" name="object 822"/>
          <p:cNvSpPr/>
          <p:nvPr/>
        </p:nvSpPr>
        <p:spPr>
          <a:xfrm>
            <a:off x="63787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3" name="object 823"/>
          <p:cNvSpPr/>
          <p:nvPr/>
        </p:nvSpPr>
        <p:spPr>
          <a:xfrm>
            <a:off x="63802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4" name="object 824"/>
          <p:cNvSpPr/>
          <p:nvPr/>
        </p:nvSpPr>
        <p:spPr>
          <a:xfrm>
            <a:off x="63817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5" name="object 825"/>
          <p:cNvSpPr/>
          <p:nvPr/>
        </p:nvSpPr>
        <p:spPr>
          <a:xfrm>
            <a:off x="63832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6" name="object 826"/>
          <p:cNvSpPr/>
          <p:nvPr/>
        </p:nvSpPr>
        <p:spPr>
          <a:xfrm>
            <a:off x="63847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7" name="object 827"/>
          <p:cNvSpPr/>
          <p:nvPr/>
        </p:nvSpPr>
        <p:spPr>
          <a:xfrm>
            <a:off x="63862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8" name="object 828"/>
          <p:cNvSpPr/>
          <p:nvPr/>
        </p:nvSpPr>
        <p:spPr>
          <a:xfrm>
            <a:off x="63877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29" name="object 829"/>
          <p:cNvSpPr/>
          <p:nvPr/>
        </p:nvSpPr>
        <p:spPr>
          <a:xfrm>
            <a:off x="63892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0" name="object 830"/>
          <p:cNvSpPr/>
          <p:nvPr/>
        </p:nvSpPr>
        <p:spPr>
          <a:xfrm>
            <a:off x="63907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1" name="object 831"/>
          <p:cNvSpPr/>
          <p:nvPr/>
        </p:nvSpPr>
        <p:spPr>
          <a:xfrm>
            <a:off x="639221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2" name="object 832"/>
          <p:cNvSpPr/>
          <p:nvPr/>
        </p:nvSpPr>
        <p:spPr>
          <a:xfrm>
            <a:off x="63937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3" name="object 833"/>
          <p:cNvSpPr/>
          <p:nvPr/>
        </p:nvSpPr>
        <p:spPr>
          <a:xfrm>
            <a:off x="63952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4" name="object 834"/>
          <p:cNvSpPr/>
          <p:nvPr/>
        </p:nvSpPr>
        <p:spPr>
          <a:xfrm>
            <a:off x="63967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5" name="object 835"/>
          <p:cNvSpPr/>
          <p:nvPr/>
        </p:nvSpPr>
        <p:spPr>
          <a:xfrm>
            <a:off x="63981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6" name="object 836"/>
          <p:cNvSpPr/>
          <p:nvPr/>
        </p:nvSpPr>
        <p:spPr>
          <a:xfrm>
            <a:off x="63996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7" name="object 837"/>
          <p:cNvSpPr/>
          <p:nvPr/>
        </p:nvSpPr>
        <p:spPr>
          <a:xfrm>
            <a:off x="64011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8" name="object 838"/>
          <p:cNvSpPr/>
          <p:nvPr/>
        </p:nvSpPr>
        <p:spPr>
          <a:xfrm>
            <a:off x="64026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39" name="object 839"/>
          <p:cNvSpPr/>
          <p:nvPr/>
        </p:nvSpPr>
        <p:spPr>
          <a:xfrm>
            <a:off x="64041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0" name="object 840"/>
          <p:cNvSpPr/>
          <p:nvPr/>
        </p:nvSpPr>
        <p:spPr>
          <a:xfrm>
            <a:off x="64056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1" name="object 841"/>
          <p:cNvSpPr/>
          <p:nvPr/>
        </p:nvSpPr>
        <p:spPr>
          <a:xfrm>
            <a:off x="64071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2" name="object 842"/>
          <p:cNvSpPr/>
          <p:nvPr/>
        </p:nvSpPr>
        <p:spPr>
          <a:xfrm>
            <a:off x="64086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3" name="object 843"/>
          <p:cNvSpPr/>
          <p:nvPr/>
        </p:nvSpPr>
        <p:spPr>
          <a:xfrm>
            <a:off x="64101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4" name="object 844"/>
          <p:cNvSpPr/>
          <p:nvPr/>
        </p:nvSpPr>
        <p:spPr>
          <a:xfrm>
            <a:off x="64116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5" name="object 845"/>
          <p:cNvSpPr/>
          <p:nvPr/>
        </p:nvSpPr>
        <p:spPr>
          <a:xfrm>
            <a:off x="64131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6" name="object 846"/>
          <p:cNvSpPr/>
          <p:nvPr/>
        </p:nvSpPr>
        <p:spPr>
          <a:xfrm>
            <a:off x="64146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7" name="object 847"/>
          <p:cNvSpPr/>
          <p:nvPr/>
        </p:nvSpPr>
        <p:spPr>
          <a:xfrm>
            <a:off x="641614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8" name="object 848"/>
          <p:cNvSpPr/>
          <p:nvPr/>
        </p:nvSpPr>
        <p:spPr>
          <a:xfrm>
            <a:off x="641763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49" name="object 849"/>
          <p:cNvSpPr/>
          <p:nvPr/>
        </p:nvSpPr>
        <p:spPr>
          <a:xfrm>
            <a:off x="64191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0" name="object 850"/>
          <p:cNvSpPr/>
          <p:nvPr/>
        </p:nvSpPr>
        <p:spPr>
          <a:xfrm>
            <a:off x="64206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1" name="object 851"/>
          <p:cNvSpPr/>
          <p:nvPr/>
        </p:nvSpPr>
        <p:spPr>
          <a:xfrm>
            <a:off x="642212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2" name="object 852"/>
          <p:cNvSpPr/>
          <p:nvPr/>
        </p:nvSpPr>
        <p:spPr>
          <a:xfrm>
            <a:off x="64236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3" name="object 853"/>
          <p:cNvSpPr/>
          <p:nvPr/>
        </p:nvSpPr>
        <p:spPr>
          <a:xfrm>
            <a:off x="64251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4" name="object 854"/>
          <p:cNvSpPr/>
          <p:nvPr/>
        </p:nvSpPr>
        <p:spPr>
          <a:xfrm>
            <a:off x="64266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5" name="object 855"/>
          <p:cNvSpPr/>
          <p:nvPr/>
        </p:nvSpPr>
        <p:spPr>
          <a:xfrm>
            <a:off x="64281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6" name="object 856"/>
          <p:cNvSpPr/>
          <p:nvPr/>
        </p:nvSpPr>
        <p:spPr>
          <a:xfrm>
            <a:off x="64296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7" name="object 857"/>
          <p:cNvSpPr/>
          <p:nvPr/>
        </p:nvSpPr>
        <p:spPr>
          <a:xfrm>
            <a:off x="64311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8" name="object 858"/>
          <p:cNvSpPr/>
          <p:nvPr/>
        </p:nvSpPr>
        <p:spPr>
          <a:xfrm>
            <a:off x="64325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59" name="object 859"/>
          <p:cNvSpPr/>
          <p:nvPr/>
        </p:nvSpPr>
        <p:spPr>
          <a:xfrm>
            <a:off x="64340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0" name="object 860"/>
          <p:cNvSpPr/>
          <p:nvPr/>
        </p:nvSpPr>
        <p:spPr>
          <a:xfrm>
            <a:off x="64355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1" name="object 861"/>
          <p:cNvSpPr/>
          <p:nvPr/>
        </p:nvSpPr>
        <p:spPr>
          <a:xfrm>
            <a:off x="64370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2" name="object 862"/>
          <p:cNvSpPr/>
          <p:nvPr/>
        </p:nvSpPr>
        <p:spPr>
          <a:xfrm>
            <a:off x="64385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3" name="object 863"/>
          <p:cNvSpPr/>
          <p:nvPr/>
        </p:nvSpPr>
        <p:spPr>
          <a:xfrm>
            <a:off x="64400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4" name="object 864"/>
          <p:cNvSpPr/>
          <p:nvPr/>
        </p:nvSpPr>
        <p:spPr>
          <a:xfrm>
            <a:off x="644157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5" name="object 865"/>
          <p:cNvSpPr/>
          <p:nvPr/>
        </p:nvSpPr>
        <p:spPr>
          <a:xfrm>
            <a:off x="64430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6" name="object 866"/>
          <p:cNvSpPr/>
          <p:nvPr/>
        </p:nvSpPr>
        <p:spPr>
          <a:xfrm>
            <a:off x="644456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7" name="object 867"/>
          <p:cNvSpPr/>
          <p:nvPr/>
        </p:nvSpPr>
        <p:spPr>
          <a:xfrm>
            <a:off x="64460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8" name="object 868"/>
          <p:cNvSpPr/>
          <p:nvPr/>
        </p:nvSpPr>
        <p:spPr>
          <a:xfrm>
            <a:off x="644755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69" name="object 869"/>
          <p:cNvSpPr/>
          <p:nvPr/>
        </p:nvSpPr>
        <p:spPr>
          <a:xfrm>
            <a:off x="64490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0" name="object 870"/>
          <p:cNvSpPr/>
          <p:nvPr/>
        </p:nvSpPr>
        <p:spPr>
          <a:xfrm>
            <a:off x="64505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1" name="object 871"/>
          <p:cNvSpPr/>
          <p:nvPr/>
        </p:nvSpPr>
        <p:spPr>
          <a:xfrm>
            <a:off x="64520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2" name="object 872"/>
          <p:cNvSpPr/>
          <p:nvPr/>
        </p:nvSpPr>
        <p:spPr>
          <a:xfrm>
            <a:off x="64535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3" name="object 873"/>
          <p:cNvSpPr/>
          <p:nvPr/>
        </p:nvSpPr>
        <p:spPr>
          <a:xfrm>
            <a:off x="64550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4" name="object 874"/>
          <p:cNvSpPr/>
          <p:nvPr/>
        </p:nvSpPr>
        <p:spPr>
          <a:xfrm>
            <a:off x="64565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5" name="object 875"/>
          <p:cNvSpPr/>
          <p:nvPr/>
        </p:nvSpPr>
        <p:spPr>
          <a:xfrm>
            <a:off x="64580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6" name="object 876"/>
          <p:cNvSpPr/>
          <p:nvPr/>
        </p:nvSpPr>
        <p:spPr>
          <a:xfrm>
            <a:off x="64595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7" name="object 877"/>
          <p:cNvSpPr/>
          <p:nvPr/>
        </p:nvSpPr>
        <p:spPr>
          <a:xfrm>
            <a:off x="64610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8" name="object 878"/>
          <p:cNvSpPr/>
          <p:nvPr/>
        </p:nvSpPr>
        <p:spPr>
          <a:xfrm>
            <a:off x="64625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79" name="object 879"/>
          <p:cNvSpPr/>
          <p:nvPr/>
        </p:nvSpPr>
        <p:spPr>
          <a:xfrm>
            <a:off x="64640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0" name="object 880"/>
          <p:cNvSpPr/>
          <p:nvPr/>
        </p:nvSpPr>
        <p:spPr>
          <a:xfrm>
            <a:off x="64655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1" name="object 881"/>
          <p:cNvSpPr/>
          <p:nvPr/>
        </p:nvSpPr>
        <p:spPr>
          <a:xfrm>
            <a:off x="646699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2" name="object 882"/>
          <p:cNvSpPr/>
          <p:nvPr/>
        </p:nvSpPr>
        <p:spPr>
          <a:xfrm>
            <a:off x="64684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3" name="object 883"/>
          <p:cNvSpPr/>
          <p:nvPr/>
        </p:nvSpPr>
        <p:spPr>
          <a:xfrm>
            <a:off x="64699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4" name="object 884"/>
          <p:cNvSpPr/>
          <p:nvPr/>
        </p:nvSpPr>
        <p:spPr>
          <a:xfrm>
            <a:off x="64714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5" name="object 885"/>
          <p:cNvSpPr/>
          <p:nvPr/>
        </p:nvSpPr>
        <p:spPr>
          <a:xfrm>
            <a:off x="64729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6" name="object 886"/>
          <p:cNvSpPr/>
          <p:nvPr/>
        </p:nvSpPr>
        <p:spPr>
          <a:xfrm>
            <a:off x="64744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7" name="object 887"/>
          <p:cNvSpPr/>
          <p:nvPr/>
        </p:nvSpPr>
        <p:spPr>
          <a:xfrm>
            <a:off x="64759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8" name="object 888"/>
          <p:cNvSpPr/>
          <p:nvPr/>
        </p:nvSpPr>
        <p:spPr>
          <a:xfrm>
            <a:off x="64774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89" name="object 889"/>
          <p:cNvSpPr/>
          <p:nvPr/>
        </p:nvSpPr>
        <p:spPr>
          <a:xfrm>
            <a:off x="64789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0" name="object 890"/>
          <p:cNvSpPr/>
          <p:nvPr/>
        </p:nvSpPr>
        <p:spPr>
          <a:xfrm>
            <a:off x="64804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1" name="object 891"/>
          <p:cNvSpPr/>
          <p:nvPr/>
        </p:nvSpPr>
        <p:spPr>
          <a:xfrm>
            <a:off x="64819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2" name="object 892"/>
          <p:cNvSpPr/>
          <p:nvPr/>
        </p:nvSpPr>
        <p:spPr>
          <a:xfrm>
            <a:off x="64834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3" name="object 893"/>
          <p:cNvSpPr/>
          <p:nvPr/>
        </p:nvSpPr>
        <p:spPr>
          <a:xfrm>
            <a:off x="64849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4" name="object 894"/>
          <p:cNvSpPr/>
          <p:nvPr/>
        </p:nvSpPr>
        <p:spPr>
          <a:xfrm>
            <a:off x="64864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5" name="object 895"/>
          <p:cNvSpPr/>
          <p:nvPr/>
        </p:nvSpPr>
        <p:spPr>
          <a:xfrm>
            <a:off x="64879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6" name="object 896"/>
          <p:cNvSpPr/>
          <p:nvPr/>
        </p:nvSpPr>
        <p:spPr>
          <a:xfrm>
            <a:off x="64894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7" name="object 897"/>
          <p:cNvSpPr/>
          <p:nvPr/>
        </p:nvSpPr>
        <p:spPr>
          <a:xfrm>
            <a:off x="64909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8" name="object 898"/>
          <p:cNvSpPr/>
          <p:nvPr/>
        </p:nvSpPr>
        <p:spPr>
          <a:xfrm>
            <a:off x="649242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899" name="object 899"/>
          <p:cNvSpPr/>
          <p:nvPr/>
        </p:nvSpPr>
        <p:spPr>
          <a:xfrm>
            <a:off x="64939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0" name="object 900"/>
          <p:cNvSpPr/>
          <p:nvPr/>
        </p:nvSpPr>
        <p:spPr>
          <a:xfrm>
            <a:off x="64954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1" name="object 901"/>
          <p:cNvSpPr/>
          <p:nvPr/>
        </p:nvSpPr>
        <p:spPr>
          <a:xfrm>
            <a:off x="64969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2" name="object 902"/>
          <p:cNvSpPr/>
          <p:nvPr/>
        </p:nvSpPr>
        <p:spPr>
          <a:xfrm>
            <a:off x="64984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3" name="object 903"/>
          <p:cNvSpPr/>
          <p:nvPr/>
        </p:nvSpPr>
        <p:spPr>
          <a:xfrm>
            <a:off x="64999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4" name="object 904"/>
          <p:cNvSpPr/>
          <p:nvPr/>
        </p:nvSpPr>
        <p:spPr>
          <a:xfrm>
            <a:off x="65013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5" name="object 905"/>
          <p:cNvSpPr/>
          <p:nvPr/>
        </p:nvSpPr>
        <p:spPr>
          <a:xfrm>
            <a:off x="65028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6" name="object 906"/>
          <p:cNvSpPr/>
          <p:nvPr/>
        </p:nvSpPr>
        <p:spPr>
          <a:xfrm>
            <a:off x="65043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7" name="object 907"/>
          <p:cNvSpPr/>
          <p:nvPr/>
        </p:nvSpPr>
        <p:spPr>
          <a:xfrm>
            <a:off x="65058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8" name="object 908"/>
          <p:cNvSpPr/>
          <p:nvPr/>
        </p:nvSpPr>
        <p:spPr>
          <a:xfrm>
            <a:off x="65073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09" name="object 909"/>
          <p:cNvSpPr/>
          <p:nvPr/>
        </p:nvSpPr>
        <p:spPr>
          <a:xfrm>
            <a:off x="65088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0" name="object 910"/>
          <p:cNvSpPr/>
          <p:nvPr/>
        </p:nvSpPr>
        <p:spPr>
          <a:xfrm>
            <a:off x="65103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1" name="object 911"/>
          <p:cNvSpPr/>
          <p:nvPr/>
        </p:nvSpPr>
        <p:spPr>
          <a:xfrm>
            <a:off x="65118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2" name="object 912"/>
          <p:cNvSpPr/>
          <p:nvPr/>
        </p:nvSpPr>
        <p:spPr>
          <a:xfrm>
            <a:off x="65133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3" name="object 913"/>
          <p:cNvSpPr/>
          <p:nvPr/>
        </p:nvSpPr>
        <p:spPr>
          <a:xfrm>
            <a:off x="65148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4" name="object 914"/>
          <p:cNvSpPr/>
          <p:nvPr/>
        </p:nvSpPr>
        <p:spPr>
          <a:xfrm>
            <a:off x="65163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5" name="object 915"/>
          <p:cNvSpPr/>
          <p:nvPr/>
        </p:nvSpPr>
        <p:spPr>
          <a:xfrm>
            <a:off x="651784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6" name="object 916"/>
          <p:cNvSpPr/>
          <p:nvPr/>
        </p:nvSpPr>
        <p:spPr>
          <a:xfrm>
            <a:off x="65193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7" name="object 917"/>
          <p:cNvSpPr/>
          <p:nvPr/>
        </p:nvSpPr>
        <p:spPr>
          <a:xfrm>
            <a:off x="65208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8" name="object 918"/>
          <p:cNvSpPr/>
          <p:nvPr/>
        </p:nvSpPr>
        <p:spPr>
          <a:xfrm>
            <a:off x="65223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19" name="object 919"/>
          <p:cNvSpPr/>
          <p:nvPr/>
        </p:nvSpPr>
        <p:spPr>
          <a:xfrm>
            <a:off x="65238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0" name="object 920"/>
          <p:cNvSpPr/>
          <p:nvPr/>
        </p:nvSpPr>
        <p:spPr>
          <a:xfrm>
            <a:off x="652532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1" name="object 921"/>
          <p:cNvSpPr/>
          <p:nvPr/>
        </p:nvSpPr>
        <p:spPr>
          <a:xfrm>
            <a:off x="65268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2" name="object 922"/>
          <p:cNvSpPr/>
          <p:nvPr/>
        </p:nvSpPr>
        <p:spPr>
          <a:xfrm>
            <a:off x="65283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3" name="object 923"/>
          <p:cNvSpPr/>
          <p:nvPr/>
        </p:nvSpPr>
        <p:spPr>
          <a:xfrm>
            <a:off x="65298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4" name="object 924"/>
          <p:cNvSpPr/>
          <p:nvPr/>
        </p:nvSpPr>
        <p:spPr>
          <a:xfrm>
            <a:off x="65313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5" name="object 925"/>
          <p:cNvSpPr/>
          <p:nvPr/>
        </p:nvSpPr>
        <p:spPr>
          <a:xfrm>
            <a:off x="65328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6" name="object 926"/>
          <p:cNvSpPr/>
          <p:nvPr/>
        </p:nvSpPr>
        <p:spPr>
          <a:xfrm>
            <a:off x="65343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7" name="object 927"/>
          <p:cNvSpPr/>
          <p:nvPr/>
        </p:nvSpPr>
        <p:spPr>
          <a:xfrm>
            <a:off x="65357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8" name="object 928"/>
          <p:cNvSpPr/>
          <p:nvPr/>
        </p:nvSpPr>
        <p:spPr>
          <a:xfrm>
            <a:off x="65372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29" name="object 929"/>
          <p:cNvSpPr/>
          <p:nvPr/>
        </p:nvSpPr>
        <p:spPr>
          <a:xfrm>
            <a:off x="65387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0" name="object 930"/>
          <p:cNvSpPr/>
          <p:nvPr/>
        </p:nvSpPr>
        <p:spPr>
          <a:xfrm>
            <a:off x="65402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1" name="object 931"/>
          <p:cNvSpPr/>
          <p:nvPr/>
        </p:nvSpPr>
        <p:spPr>
          <a:xfrm>
            <a:off x="654177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2" name="object 932"/>
          <p:cNvSpPr/>
          <p:nvPr/>
        </p:nvSpPr>
        <p:spPr>
          <a:xfrm>
            <a:off x="654327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3" name="object 933"/>
          <p:cNvSpPr/>
          <p:nvPr/>
        </p:nvSpPr>
        <p:spPr>
          <a:xfrm>
            <a:off x="65447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4" name="object 934"/>
          <p:cNvSpPr/>
          <p:nvPr/>
        </p:nvSpPr>
        <p:spPr>
          <a:xfrm>
            <a:off x="65462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5" name="object 935"/>
          <p:cNvSpPr/>
          <p:nvPr/>
        </p:nvSpPr>
        <p:spPr>
          <a:xfrm>
            <a:off x="654776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6" name="object 936"/>
          <p:cNvSpPr/>
          <p:nvPr/>
        </p:nvSpPr>
        <p:spPr>
          <a:xfrm>
            <a:off x="65492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7" name="object 937"/>
          <p:cNvSpPr/>
          <p:nvPr/>
        </p:nvSpPr>
        <p:spPr>
          <a:xfrm>
            <a:off x="655075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8" name="object 938"/>
          <p:cNvSpPr/>
          <p:nvPr/>
        </p:nvSpPr>
        <p:spPr>
          <a:xfrm>
            <a:off x="65522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39" name="object 939"/>
          <p:cNvSpPr/>
          <p:nvPr/>
        </p:nvSpPr>
        <p:spPr>
          <a:xfrm>
            <a:off x="65537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0" name="object 940"/>
          <p:cNvSpPr/>
          <p:nvPr/>
        </p:nvSpPr>
        <p:spPr>
          <a:xfrm>
            <a:off x="65552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1" name="object 941"/>
          <p:cNvSpPr/>
          <p:nvPr/>
        </p:nvSpPr>
        <p:spPr>
          <a:xfrm>
            <a:off x="65567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2" name="object 942"/>
          <p:cNvSpPr/>
          <p:nvPr/>
        </p:nvSpPr>
        <p:spPr>
          <a:xfrm>
            <a:off x="65582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3" name="object 943"/>
          <p:cNvSpPr/>
          <p:nvPr/>
        </p:nvSpPr>
        <p:spPr>
          <a:xfrm>
            <a:off x="65597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4" name="object 944"/>
          <p:cNvSpPr/>
          <p:nvPr/>
        </p:nvSpPr>
        <p:spPr>
          <a:xfrm>
            <a:off x="65612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5" name="object 945"/>
          <p:cNvSpPr/>
          <p:nvPr/>
        </p:nvSpPr>
        <p:spPr>
          <a:xfrm>
            <a:off x="65627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6" name="object 946"/>
          <p:cNvSpPr/>
          <p:nvPr/>
        </p:nvSpPr>
        <p:spPr>
          <a:xfrm>
            <a:off x="65642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7" name="object 947"/>
          <p:cNvSpPr/>
          <p:nvPr/>
        </p:nvSpPr>
        <p:spPr>
          <a:xfrm>
            <a:off x="65657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8" name="object 948"/>
          <p:cNvSpPr/>
          <p:nvPr/>
        </p:nvSpPr>
        <p:spPr>
          <a:xfrm>
            <a:off x="656720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49" name="object 949"/>
          <p:cNvSpPr/>
          <p:nvPr/>
        </p:nvSpPr>
        <p:spPr>
          <a:xfrm>
            <a:off x="65687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0" name="object 950"/>
          <p:cNvSpPr/>
          <p:nvPr/>
        </p:nvSpPr>
        <p:spPr>
          <a:xfrm>
            <a:off x="657019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1" name="object 951"/>
          <p:cNvSpPr/>
          <p:nvPr/>
        </p:nvSpPr>
        <p:spPr>
          <a:xfrm>
            <a:off x="65716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2" name="object 952"/>
          <p:cNvSpPr/>
          <p:nvPr/>
        </p:nvSpPr>
        <p:spPr>
          <a:xfrm>
            <a:off x="65731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3" name="object 953"/>
          <p:cNvSpPr/>
          <p:nvPr/>
        </p:nvSpPr>
        <p:spPr>
          <a:xfrm>
            <a:off x="65746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4" name="object 954"/>
          <p:cNvSpPr/>
          <p:nvPr/>
        </p:nvSpPr>
        <p:spPr>
          <a:xfrm>
            <a:off x="65761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5" name="object 955"/>
          <p:cNvSpPr/>
          <p:nvPr/>
        </p:nvSpPr>
        <p:spPr>
          <a:xfrm>
            <a:off x="65776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6" name="object 956"/>
          <p:cNvSpPr/>
          <p:nvPr/>
        </p:nvSpPr>
        <p:spPr>
          <a:xfrm>
            <a:off x="65791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7" name="object 957"/>
          <p:cNvSpPr/>
          <p:nvPr/>
        </p:nvSpPr>
        <p:spPr>
          <a:xfrm>
            <a:off x="65806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8" name="object 958"/>
          <p:cNvSpPr/>
          <p:nvPr/>
        </p:nvSpPr>
        <p:spPr>
          <a:xfrm>
            <a:off x="65821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59" name="object 959"/>
          <p:cNvSpPr/>
          <p:nvPr/>
        </p:nvSpPr>
        <p:spPr>
          <a:xfrm>
            <a:off x="65836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0" name="object 960"/>
          <p:cNvSpPr/>
          <p:nvPr/>
        </p:nvSpPr>
        <p:spPr>
          <a:xfrm>
            <a:off x="65851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1" name="object 961"/>
          <p:cNvSpPr/>
          <p:nvPr/>
        </p:nvSpPr>
        <p:spPr>
          <a:xfrm>
            <a:off x="65866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2" name="object 962"/>
          <p:cNvSpPr/>
          <p:nvPr/>
        </p:nvSpPr>
        <p:spPr>
          <a:xfrm>
            <a:off x="65881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3" name="object 963"/>
          <p:cNvSpPr/>
          <p:nvPr/>
        </p:nvSpPr>
        <p:spPr>
          <a:xfrm>
            <a:off x="65896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4" name="object 964"/>
          <p:cNvSpPr/>
          <p:nvPr/>
        </p:nvSpPr>
        <p:spPr>
          <a:xfrm>
            <a:off x="65911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5" name="object 965"/>
          <p:cNvSpPr/>
          <p:nvPr/>
        </p:nvSpPr>
        <p:spPr>
          <a:xfrm>
            <a:off x="659263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6" name="object 966"/>
          <p:cNvSpPr/>
          <p:nvPr/>
        </p:nvSpPr>
        <p:spPr>
          <a:xfrm>
            <a:off x="65941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7" name="object 967"/>
          <p:cNvSpPr/>
          <p:nvPr/>
        </p:nvSpPr>
        <p:spPr>
          <a:xfrm>
            <a:off x="65956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8" name="object 968"/>
          <p:cNvSpPr/>
          <p:nvPr/>
        </p:nvSpPr>
        <p:spPr>
          <a:xfrm>
            <a:off x="65971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69" name="object 969"/>
          <p:cNvSpPr/>
          <p:nvPr/>
        </p:nvSpPr>
        <p:spPr>
          <a:xfrm>
            <a:off x="65986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0" name="object 970"/>
          <p:cNvSpPr/>
          <p:nvPr/>
        </p:nvSpPr>
        <p:spPr>
          <a:xfrm>
            <a:off x="66001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1" name="object 971"/>
          <p:cNvSpPr/>
          <p:nvPr/>
        </p:nvSpPr>
        <p:spPr>
          <a:xfrm>
            <a:off x="66016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2" name="object 972"/>
          <p:cNvSpPr/>
          <p:nvPr/>
        </p:nvSpPr>
        <p:spPr>
          <a:xfrm>
            <a:off x="66031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3" name="object 973"/>
          <p:cNvSpPr/>
          <p:nvPr/>
        </p:nvSpPr>
        <p:spPr>
          <a:xfrm>
            <a:off x="66045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4" name="object 974"/>
          <p:cNvSpPr/>
          <p:nvPr/>
        </p:nvSpPr>
        <p:spPr>
          <a:xfrm>
            <a:off x="66060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5" name="object 975"/>
          <p:cNvSpPr/>
          <p:nvPr/>
        </p:nvSpPr>
        <p:spPr>
          <a:xfrm>
            <a:off x="66075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6" name="object 976"/>
          <p:cNvSpPr/>
          <p:nvPr/>
        </p:nvSpPr>
        <p:spPr>
          <a:xfrm>
            <a:off x="66090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7" name="object 977"/>
          <p:cNvSpPr/>
          <p:nvPr/>
        </p:nvSpPr>
        <p:spPr>
          <a:xfrm>
            <a:off x="66105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8" name="object 978"/>
          <p:cNvSpPr/>
          <p:nvPr/>
        </p:nvSpPr>
        <p:spPr>
          <a:xfrm>
            <a:off x="66120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79" name="object 979"/>
          <p:cNvSpPr/>
          <p:nvPr/>
        </p:nvSpPr>
        <p:spPr>
          <a:xfrm>
            <a:off x="66135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0" name="object 980"/>
          <p:cNvSpPr/>
          <p:nvPr/>
        </p:nvSpPr>
        <p:spPr>
          <a:xfrm>
            <a:off x="66150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1" name="object 981"/>
          <p:cNvSpPr/>
          <p:nvPr/>
        </p:nvSpPr>
        <p:spPr>
          <a:xfrm>
            <a:off x="66165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2" name="object 982"/>
          <p:cNvSpPr/>
          <p:nvPr/>
        </p:nvSpPr>
        <p:spPr>
          <a:xfrm>
            <a:off x="661805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3" name="object 983"/>
          <p:cNvSpPr/>
          <p:nvPr/>
        </p:nvSpPr>
        <p:spPr>
          <a:xfrm>
            <a:off x="66195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4" name="object 984"/>
          <p:cNvSpPr/>
          <p:nvPr/>
        </p:nvSpPr>
        <p:spPr>
          <a:xfrm>
            <a:off x="66210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5" name="object 985"/>
          <p:cNvSpPr/>
          <p:nvPr/>
        </p:nvSpPr>
        <p:spPr>
          <a:xfrm>
            <a:off x="66225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6" name="object 986"/>
          <p:cNvSpPr/>
          <p:nvPr/>
        </p:nvSpPr>
        <p:spPr>
          <a:xfrm>
            <a:off x="66240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7" name="object 987"/>
          <p:cNvSpPr/>
          <p:nvPr/>
        </p:nvSpPr>
        <p:spPr>
          <a:xfrm>
            <a:off x="66255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8" name="object 988"/>
          <p:cNvSpPr/>
          <p:nvPr/>
        </p:nvSpPr>
        <p:spPr>
          <a:xfrm>
            <a:off x="66270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89" name="object 989"/>
          <p:cNvSpPr/>
          <p:nvPr/>
        </p:nvSpPr>
        <p:spPr>
          <a:xfrm>
            <a:off x="662852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0" name="object 990"/>
          <p:cNvSpPr/>
          <p:nvPr/>
        </p:nvSpPr>
        <p:spPr>
          <a:xfrm>
            <a:off x="66300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1" name="object 991"/>
          <p:cNvSpPr/>
          <p:nvPr/>
        </p:nvSpPr>
        <p:spPr>
          <a:xfrm>
            <a:off x="66315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2" name="object 992"/>
          <p:cNvSpPr/>
          <p:nvPr/>
        </p:nvSpPr>
        <p:spPr>
          <a:xfrm>
            <a:off x="66330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3" name="object 993"/>
          <p:cNvSpPr/>
          <p:nvPr/>
        </p:nvSpPr>
        <p:spPr>
          <a:xfrm>
            <a:off x="66345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4" name="object 994"/>
          <p:cNvSpPr/>
          <p:nvPr/>
        </p:nvSpPr>
        <p:spPr>
          <a:xfrm>
            <a:off x="66360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5" name="object 995"/>
          <p:cNvSpPr/>
          <p:nvPr/>
        </p:nvSpPr>
        <p:spPr>
          <a:xfrm>
            <a:off x="66375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6" name="object 996"/>
          <p:cNvSpPr/>
          <p:nvPr/>
        </p:nvSpPr>
        <p:spPr>
          <a:xfrm>
            <a:off x="66389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7" name="object 997"/>
          <p:cNvSpPr/>
          <p:nvPr/>
        </p:nvSpPr>
        <p:spPr>
          <a:xfrm>
            <a:off x="66404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8" name="object 998"/>
          <p:cNvSpPr/>
          <p:nvPr/>
        </p:nvSpPr>
        <p:spPr>
          <a:xfrm>
            <a:off x="664198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999" name="object 999"/>
          <p:cNvSpPr/>
          <p:nvPr/>
        </p:nvSpPr>
        <p:spPr>
          <a:xfrm>
            <a:off x="664348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0" name="object 1000"/>
          <p:cNvSpPr/>
          <p:nvPr/>
        </p:nvSpPr>
        <p:spPr>
          <a:xfrm>
            <a:off x="66449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1" name="object 1001"/>
          <p:cNvSpPr/>
          <p:nvPr/>
        </p:nvSpPr>
        <p:spPr>
          <a:xfrm>
            <a:off x="66464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2" name="object 1002"/>
          <p:cNvSpPr/>
          <p:nvPr/>
        </p:nvSpPr>
        <p:spPr>
          <a:xfrm>
            <a:off x="66479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3" name="object 1003"/>
          <p:cNvSpPr/>
          <p:nvPr/>
        </p:nvSpPr>
        <p:spPr>
          <a:xfrm>
            <a:off x="66494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4" name="object 1004"/>
          <p:cNvSpPr/>
          <p:nvPr/>
        </p:nvSpPr>
        <p:spPr>
          <a:xfrm>
            <a:off x="665096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5" name="object 1005"/>
          <p:cNvSpPr/>
          <p:nvPr/>
        </p:nvSpPr>
        <p:spPr>
          <a:xfrm>
            <a:off x="66524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6" name="object 1006"/>
          <p:cNvSpPr/>
          <p:nvPr/>
        </p:nvSpPr>
        <p:spPr>
          <a:xfrm>
            <a:off x="665395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7" name="object 1007"/>
          <p:cNvSpPr/>
          <p:nvPr/>
        </p:nvSpPr>
        <p:spPr>
          <a:xfrm>
            <a:off x="66554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8" name="object 1008"/>
          <p:cNvSpPr/>
          <p:nvPr/>
        </p:nvSpPr>
        <p:spPr>
          <a:xfrm>
            <a:off x="66569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09" name="object 1009"/>
          <p:cNvSpPr/>
          <p:nvPr/>
        </p:nvSpPr>
        <p:spPr>
          <a:xfrm>
            <a:off x="66584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0" name="object 1010"/>
          <p:cNvSpPr/>
          <p:nvPr/>
        </p:nvSpPr>
        <p:spPr>
          <a:xfrm>
            <a:off x="66599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1" name="object 1011"/>
          <p:cNvSpPr/>
          <p:nvPr/>
        </p:nvSpPr>
        <p:spPr>
          <a:xfrm>
            <a:off x="66614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2" name="object 1012"/>
          <p:cNvSpPr/>
          <p:nvPr/>
        </p:nvSpPr>
        <p:spPr>
          <a:xfrm>
            <a:off x="66629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3" name="object 1013"/>
          <p:cNvSpPr/>
          <p:nvPr/>
        </p:nvSpPr>
        <p:spPr>
          <a:xfrm>
            <a:off x="66644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4" name="object 1014"/>
          <p:cNvSpPr/>
          <p:nvPr/>
        </p:nvSpPr>
        <p:spPr>
          <a:xfrm>
            <a:off x="66659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5" name="object 1015"/>
          <p:cNvSpPr/>
          <p:nvPr/>
        </p:nvSpPr>
        <p:spPr>
          <a:xfrm>
            <a:off x="666741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6" name="object 1016"/>
          <p:cNvSpPr/>
          <p:nvPr/>
        </p:nvSpPr>
        <p:spPr>
          <a:xfrm>
            <a:off x="66689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7" name="object 1017"/>
          <p:cNvSpPr/>
          <p:nvPr/>
        </p:nvSpPr>
        <p:spPr>
          <a:xfrm>
            <a:off x="667040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8" name="object 1018"/>
          <p:cNvSpPr/>
          <p:nvPr/>
        </p:nvSpPr>
        <p:spPr>
          <a:xfrm>
            <a:off x="66719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19" name="object 1019"/>
          <p:cNvSpPr/>
          <p:nvPr/>
        </p:nvSpPr>
        <p:spPr>
          <a:xfrm>
            <a:off x="667339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0" name="object 1020"/>
          <p:cNvSpPr/>
          <p:nvPr/>
        </p:nvSpPr>
        <p:spPr>
          <a:xfrm>
            <a:off x="66748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1" name="object 1021"/>
          <p:cNvSpPr/>
          <p:nvPr/>
        </p:nvSpPr>
        <p:spPr>
          <a:xfrm>
            <a:off x="66763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2" name="object 1022"/>
          <p:cNvSpPr/>
          <p:nvPr/>
        </p:nvSpPr>
        <p:spPr>
          <a:xfrm>
            <a:off x="66778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3" name="object 1023"/>
          <p:cNvSpPr/>
          <p:nvPr/>
        </p:nvSpPr>
        <p:spPr>
          <a:xfrm>
            <a:off x="66793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4" name="object 1024"/>
          <p:cNvSpPr/>
          <p:nvPr/>
        </p:nvSpPr>
        <p:spPr>
          <a:xfrm>
            <a:off x="66808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5" name="object 1025"/>
          <p:cNvSpPr/>
          <p:nvPr/>
        </p:nvSpPr>
        <p:spPr>
          <a:xfrm>
            <a:off x="66823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6" name="object 1026"/>
          <p:cNvSpPr/>
          <p:nvPr/>
        </p:nvSpPr>
        <p:spPr>
          <a:xfrm>
            <a:off x="668386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7" name="object 1027"/>
          <p:cNvSpPr/>
          <p:nvPr/>
        </p:nvSpPr>
        <p:spPr>
          <a:xfrm>
            <a:off x="668536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8" name="object 1028"/>
          <p:cNvSpPr/>
          <p:nvPr/>
        </p:nvSpPr>
        <p:spPr>
          <a:xfrm>
            <a:off x="668685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29" name="object 1029"/>
          <p:cNvSpPr/>
          <p:nvPr/>
        </p:nvSpPr>
        <p:spPr>
          <a:xfrm>
            <a:off x="668835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0" name="object 1030"/>
          <p:cNvSpPr/>
          <p:nvPr/>
        </p:nvSpPr>
        <p:spPr>
          <a:xfrm>
            <a:off x="668984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1" name="object 1031"/>
          <p:cNvSpPr/>
          <p:nvPr/>
        </p:nvSpPr>
        <p:spPr>
          <a:xfrm>
            <a:off x="66913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2" name="object 1032"/>
          <p:cNvSpPr/>
          <p:nvPr/>
        </p:nvSpPr>
        <p:spPr>
          <a:xfrm>
            <a:off x="669284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3" name="object 1033"/>
          <p:cNvSpPr/>
          <p:nvPr/>
        </p:nvSpPr>
        <p:spPr>
          <a:xfrm>
            <a:off x="669433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4" name="object 1034"/>
          <p:cNvSpPr/>
          <p:nvPr/>
        </p:nvSpPr>
        <p:spPr>
          <a:xfrm>
            <a:off x="669583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5" name="object 1035"/>
          <p:cNvSpPr/>
          <p:nvPr/>
        </p:nvSpPr>
        <p:spPr>
          <a:xfrm>
            <a:off x="669732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6" name="object 1036"/>
          <p:cNvSpPr/>
          <p:nvPr/>
        </p:nvSpPr>
        <p:spPr>
          <a:xfrm>
            <a:off x="66988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7" name="object 1037"/>
          <p:cNvSpPr/>
          <p:nvPr/>
        </p:nvSpPr>
        <p:spPr>
          <a:xfrm>
            <a:off x="670032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8" name="object 1038"/>
          <p:cNvSpPr/>
          <p:nvPr/>
        </p:nvSpPr>
        <p:spPr>
          <a:xfrm>
            <a:off x="67018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39" name="object 1039"/>
          <p:cNvSpPr/>
          <p:nvPr/>
        </p:nvSpPr>
        <p:spPr>
          <a:xfrm>
            <a:off x="670331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0" name="object 1040"/>
          <p:cNvSpPr/>
          <p:nvPr/>
        </p:nvSpPr>
        <p:spPr>
          <a:xfrm>
            <a:off x="67048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1" name="object 1041"/>
          <p:cNvSpPr/>
          <p:nvPr/>
        </p:nvSpPr>
        <p:spPr>
          <a:xfrm>
            <a:off x="670630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2" name="object 1042"/>
          <p:cNvSpPr/>
          <p:nvPr/>
        </p:nvSpPr>
        <p:spPr>
          <a:xfrm>
            <a:off x="67077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3" name="object 1043"/>
          <p:cNvSpPr/>
          <p:nvPr/>
        </p:nvSpPr>
        <p:spPr>
          <a:xfrm>
            <a:off x="670929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4" name="object 1044"/>
          <p:cNvSpPr/>
          <p:nvPr/>
        </p:nvSpPr>
        <p:spPr>
          <a:xfrm>
            <a:off x="67107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5" name="object 1045"/>
          <p:cNvSpPr/>
          <p:nvPr/>
        </p:nvSpPr>
        <p:spPr>
          <a:xfrm>
            <a:off x="671228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6" name="object 1046"/>
          <p:cNvSpPr/>
          <p:nvPr/>
        </p:nvSpPr>
        <p:spPr>
          <a:xfrm>
            <a:off x="671378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7" name="object 1047"/>
          <p:cNvSpPr/>
          <p:nvPr/>
        </p:nvSpPr>
        <p:spPr>
          <a:xfrm>
            <a:off x="671527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8" name="object 1048"/>
          <p:cNvSpPr/>
          <p:nvPr/>
        </p:nvSpPr>
        <p:spPr>
          <a:xfrm>
            <a:off x="671677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49" name="object 1049"/>
          <p:cNvSpPr/>
          <p:nvPr/>
        </p:nvSpPr>
        <p:spPr>
          <a:xfrm>
            <a:off x="671826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0" name="object 1050"/>
          <p:cNvSpPr/>
          <p:nvPr/>
        </p:nvSpPr>
        <p:spPr>
          <a:xfrm>
            <a:off x="671976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1" name="object 1051"/>
          <p:cNvSpPr/>
          <p:nvPr/>
        </p:nvSpPr>
        <p:spPr>
          <a:xfrm>
            <a:off x="67212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2" name="object 1052"/>
          <p:cNvSpPr/>
          <p:nvPr/>
        </p:nvSpPr>
        <p:spPr>
          <a:xfrm>
            <a:off x="672275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3" name="object 1053"/>
          <p:cNvSpPr/>
          <p:nvPr/>
        </p:nvSpPr>
        <p:spPr>
          <a:xfrm>
            <a:off x="67242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4" name="object 1054"/>
          <p:cNvSpPr/>
          <p:nvPr/>
        </p:nvSpPr>
        <p:spPr>
          <a:xfrm>
            <a:off x="672574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5" name="object 1055"/>
          <p:cNvSpPr/>
          <p:nvPr/>
        </p:nvSpPr>
        <p:spPr>
          <a:xfrm>
            <a:off x="67272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6" name="object 1056"/>
          <p:cNvSpPr/>
          <p:nvPr/>
        </p:nvSpPr>
        <p:spPr>
          <a:xfrm>
            <a:off x="672873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7" name="object 1057"/>
          <p:cNvSpPr/>
          <p:nvPr/>
        </p:nvSpPr>
        <p:spPr>
          <a:xfrm>
            <a:off x="67302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8" name="object 1058"/>
          <p:cNvSpPr/>
          <p:nvPr/>
        </p:nvSpPr>
        <p:spPr>
          <a:xfrm>
            <a:off x="673172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59" name="object 1059"/>
          <p:cNvSpPr/>
          <p:nvPr/>
        </p:nvSpPr>
        <p:spPr>
          <a:xfrm>
            <a:off x="673322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0" name="object 1060"/>
          <p:cNvSpPr/>
          <p:nvPr/>
        </p:nvSpPr>
        <p:spPr>
          <a:xfrm>
            <a:off x="673471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1" name="object 1061"/>
          <p:cNvSpPr/>
          <p:nvPr/>
        </p:nvSpPr>
        <p:spPr>
          <a:xfrm>
            <a:off x="673621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2" name="object 1062"/>
          <p:cNvSpPr/>
          <p:nvPr/>
        </p:nvSpPr>
        <p:spPr>
          <a:xfrm>
            <a:off x="673771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3" name="object 1063"/>
          <p:cNvSpPr/>
          <p:nvPr/>
        </p:nvSpPr>
        <p:spPr>
          <a:xfrm>
            <a:off x="673920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4" name="object 1064"/>
          <p:cNvSpPr/>
          <p:nvPr/>
        </p:nvSpPr>
        <p:spPr>
          <a:xfrm>
            <a:off x="674070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5" name="object 1065"/>
          <p:cNvSpPr/>
          <p:nvPr/>
        </p:nvSpPr>
        <p:spPr>
          <a:xfrm>
            <a:off x="674219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6" name="object 1066"/>
          <p:cNvSpPr/>
          <p:nvPr/>
        </p:nvSpPr>
        <p:spPr>
          <a:xfrm>
            <a:off x="674369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7" name="object 1067"/>
          <p:cNvSpPr/>
          <p:nvPr/>
        </p:nvSpPr>
        <p:spPr>
          <a:xfrm>
            <a:off x="674519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8" name="object 1068"/>
          <p:cNvSpPr/>
          <p:nvPr/>
        </p:nvSpPr>
        <p:spPr>
          <a:xfrm>
            <a:off x="67466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69" name="object 1069"/>
          <p:cNvSpPr/>
          <p:nvPr/>
        </p:nvSpPr>
        <p:spPr>
          <a:xfrm>
            <a:off x="674818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0" name="object 1070"/>
          <p:cNvSpPr/>
          <p:nvPr/>
        </p:nvSpPr>
        <p:spPr>
          <a:xfrm>
            <a:off x="674967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1" name="object 1071"/>
          <p:cNvSpPr/>
          <p:nvPr/>
        </p:nvSpPr>
        <p:spPr>
          <a:xfrm>
            <a:off x="675117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2" name="object 1072"/>
          <p:cNvSpPr/>
          <p:nvPr/>
        </p:nvSpPr>
        <p:spPr>
          <a:xfrm>
            <a:off x="675266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3" name="object 1073"/>
          <p:cNvSpPr/>
          <p:nvPr/>
        </p:nvSpPr>
        <p:spPr>
          <a:xfrm>
            <a:off x="675416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4" name="object 1074"/>
          <p:cNvSpPr/>
          <p:nvPr/>
        </p:nvSpPr>
        <p:spPr>
          <a:xfrm>
            <a:off x="675565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5" name="object 1075"/>
          <p:cNvSpPr/>
          <p:nvPr/>
        </p:nvSpPr>
        <p:spPr>
          <a:xfrm>
            <a:off x="675715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6" name="object 1076"/>
          <p:cNvSpPr/>
          <p:nvPr/>
        </p:nvSpPr>
        <p:spPr>
          <a:xfrm>
            <a:off x="6758650"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7" name="object 1077"/>
          <p:cNvSpPr/>
          <p:nvPr/>
        </p:nvSpPr>
        <p:spPr>
          <a:xfrm>
            <a:off x="676014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8" name="object 1078"/>
          <p:cNvSpPr/>
          <p:nvPr/>
        </p:nvSpPr>
        <p:spPr>
          <a:xfrm>
            <a:off x="6761641"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79" name="object 1079"/>
          <p:cNvSpPr/>
          <p:nvPr/>
        </p:nvSpPr>
        <p:spPr>
          <a:xfrm>
            <a:off x="676313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0" name="object 1080"/>
          <p:cNvSpPr/>
          <p:nvPr/>
        </p:nvSpPr>
        <p:spPr>
          <a:xfrm>
            <a:off x="676463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1" name="object 1081"/>
          <p:cNvSpPr/>
          <p:nvPr/>
        </p:nvSpPr>
        <p:spPr>
          <a:xfrm>
            <a:off x="676612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2" name="object 1082"/>
          <p:cNvSpPr/>
          <p:nvPr/>
        </p:nvSpPr>
        <p:spPr>
          <a:xfrm>
            <a:off x="676762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3" name="object 1083"/>
          <p:cNvSpPr/>
          <p:nvPr/>
        </p:nvSpPr>
        <p:spPr>
          <a:xfrm>
            <a:off x="676911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4" name="object 1084"/>
          <p:cNvSpPr/>
          <p:nvPr/>
        </p:nvSpPr>
        <p:spPr>
          <a:xfrm>
            <a:off x="6770616"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5" name="object 1085"/>
          <p:cNvSpPr/>
          <p:nvPr/>
        </p:nvSpPr>
        <p:spPr>
          <a:xfrm>
            <a:off x="6772112"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6" name="object 1086"/>
          <p:cNvSpPr/>
          <p:nvPr/>
        </p:nvSpPr>
        <p:spPr>
          <a:xfrm>
            <a:off x="6773607"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7" name="object 1087"/>
          <p:cNvSpPr/>
          <p:nvPr/>
        </p:nvSpPr>
        <p:spPr>
          <a:xfrm>
            <a:off x="6775103"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8" name="object 1088"/>
          <p:cNvSpPr/>
          <p:nvPr/>
        </p:nvSpPr>
        <p:spPr>
          <a:xfrm>
            <a:off x="6776598"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89" name="object 1089"/>
          <p:cNvSpPr/>
          <p:nvPr/>
        </p:nvSpPr>
        <p:spPr>
          <a:xfrm>
            <a:off x="6778094"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90" name="object 1090"/>
          <p:cNvSpPr/>
          <p:nvPr/>
        </p:nvSpPr>
        <p:spPr>
          <a:xfrm>
            <a:off x="6779589"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91" name="object 1091"/>
          <p:cNvSpPr/>
          <p:nvPr/>
        </p:nvSpPr>
        <p:spPr>
          <a:xfrm>
            <a:off x="6781085" y="3752161"/>
            <a:ext cx="1496" cy="0"/>
          </a:xfrm>
          <a:custGeom>
            <a:avLst/>
            <a:gdLst/>
            <a:ahLst/>
            <a:cxnLst/>
            <a:rect l="l" t="t" r="r" b="b"/>
            <a:pathLst>
              <a:path w="754">
                <a:moveTo>
                  <a:pt x="0" y="0"/>
                </a:moveTo>
                <a:lnTo>
                  <a:pt x="754" y="0"/>
                </a:lnTo>
              </a:path>
            </a:pathLst>
          </a:custGeom>
          <a:ln w="5400">
            <a:solidFill>
              <a:srgbClr val="000000"/>
            </a:solidFill>
          </a:ln>
        </p:spPr>
        <p:txBody>
          <a:bodyPr wrap="square" lIns="0" tIns="0" rIns="0" bIns="0" rtlCol="0">
            <a:noAutofit/>
          </a:bodyPr>
          <a:lstStyle/>
          <a:p>
            <a:endParaRPr/>
          </a:p>
        </p:txBody>
      </p:sp>
      <p:sp>
        <p:nvSpPr>
          <p:cNvPr id="1092" name="object 1092"/>
          <p:cNvSpPr/>
          <p:nvPr/>
        </p:nvSpPr>
        <p:spPr>
          <a:xfrm>
            <a:off x="8276741" y="2212501"/>
            <a:ext cx="1496" cy="0"/>
          </a:xfrm>
          <a:custGeom>
            <a:avLst/>
            <a:gdLst/>
            <a:ahLst/>
            <a:cxnLst/>
            <a:rect l="l" t="t" r="r" b="b"/>
            <a:pathLst>
              <a:path w="754">
                <a:moveTo>
                  <a:pt x="754" y="0"/>
                </a:moveTo>
                <a:lnTo>
                  <a:pt x="0" y="0"/>
                </a:lnTo>
                <a:lnTo>
                  <a:pt x="754" y="1"/>
                </a:lnTo>
              </a:path>
            </a:pathLst>
          </a:custGeom>
          <a:ln w="5400">
            <a:solidFill>
              <a:srgbClr val="000000"/>
            </a:solidFill>
          </a:ln>
        </p:spPr>
        <p:txBody>
          <a:bodyPr wrap="square" lIns="0" tIns="0" rIns="0" bIns="0" rtlCol="0">
            <a:noAutofit/>
          </a:bodyPr>
          <a:lstStyle/>
          <a:p>
            <a:endParaRPr/>
          </a:p>
        </p:txBody>
      </p:sp>
      <p:sp>
        <p:nvSpPr>
          <p:cNvPr id="1093" name="object 1093"/>
          <p:cNvSpPr/>
          <p:nvPr/>
        </p:nvSpPr>
        <p:spPr>
          <a:xfrm>
            <a:off x="82752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4" name="object 1094"/>
          <p:cNvSpPr/>
          <p:nvPr/>
        </p:nvSpPr>
        <p:spPr>
          <a:xfrm>
            <a:off x="82737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5" name="object 1095"/>
          <p:cNvSpPr/>
          <p:nvPr/>
        </p:nvSpPr>
        <p:spPr>
          <a:xfrm>
            <a:off x="82722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6" name="object 1096"/>
          <p:cNvSpPr/>
          <p:nvPr/>
        </p:nvSpPr>
        <p:spPr>
          <a:xfrm>
            <a:off x="82707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7" name="object 1097"/>
          <p:cNvSpPr/>
          <p:nvPr/>
        </p:nvSpPr>
        <p:spPr>
          <a:xfrm>
            <a:off x="82692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8" name="object 1098"/>
          <p:cNvSpPr/>
          <p:nvPr/>
        </p:nvSpPr>
        <p:spPr>
          <a:xfrm>
            <a:off x="82677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099" name="object 1099"/>
          <p:cNvSpPr/>
          <p:nvPr/>
        </p:nvSpPr>
        <p:spPr>
          <a:xfrm>
            <a:off x="82662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0" name="object 1100"/>
          <p:cNvSpPr/>
          <p:nvPr/>
        </p:nvSpPr>
        <p:spPr>
          <a:xfrm>
            <a:off x="82647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1" name="object 1101"/>
          <p:cNvSpPr/>
          <p:nvPr/>
        </p:nvSpPr>
        <p:spPr>
          <a:xfrm>
            <a:off x="82632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2" name="object 1102"/>
          <p:cNvSpPr/>
          <p:nvPr/>
        </p:nvSpPr>
        <p:spPr>
          <a:xfrm>
            <a:off x="82617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3" name="object 1103"/>
          <p:cNvSpPr/>
          <p:nvPr/>
        </p:nvSpPr>
        <p:spPr>
          <a:xfrm>
            <a:off x="82602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4" name="object 1104"/>
          <p:cNvSpPr/>
          <p:nvPr/>
        </p:nvSpPr>
        <p:spPr>
          <a:xfrm>
            <a:off x="82587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5" name="object 1105"/>
          <p:cNvSpPr/>
          <p:nvPr/>
        </p:nvSpPr>
        <p:spPr>
          <a:xfrm>
            <a:off x="82572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6" name="object 1106"/>
          <p:cNvSpPr/>
          <p:nvPr/>
        </p:nvSpPr>
        <p:spPr>
          <a:xfrm>
            <a:off x="82558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7" name="object 1107"/>
          <p:cNvSpPr/>
          <p:nvPr/>
        </p:nvSpPr>
        <p:spPr>
          <a:xfrm>
            <a:off x="82543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8" name="object 1108"/>
          <p:cNvSpPr/>
          <p:nvPr/>
        </p:nvSpPr>
        <p:spPr>
          <a:xfrm>
            <a:off x="82528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09" name="object 1109"/>
          <p:cNvSpPr/>
          <p:nvPr/>
        </p:nvSpPr>
        <p:spPr>
          <a:xfrm>
            <a:off x="82513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0" name="object 1110"/>
          <p:cNvSpPr/>
          <p:nvPr/>
        </p:nvSpPr>
        <p:spPr>
          <a:xfrm>
            <a:off x="82498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1" name="object 1111"/>
          <p:cNvSpPr/>
          <p:nvPr/>
        </p:nvSpPr>
        <p:spPr>
          <a:xfrm>
            <a:off x="82483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2" name="object 1112"/>
          <p:cNvSpPr/>
          <p:nvPr/>
        </p:nvSpPr>
        <p:spPr>
          <a:xfrm>
            <a:off x="82468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3" name="object 1113"/>
          <p:cNvSpPr/>
          <p:nvPr/>
        </p:nvSpPr>
        <p:spPr>
          <a:xfrm>
            <a:off x="82453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4" name="object 1114"/>
          <p:cNvSpPr/>
          <p:nvPr/>
        </p:nvSpPr>
        <p:spPr>
          <a:xfrm>
            <a:off x="82438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5" name="object 1115"/>
          <p:cNvSpPr/>
          <p:nvPr/>
        </p:nvSpPr>
        <p:spPr>
          <a:xfrm>
            <a:off x="82423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6" name="object 1116"/>
          <p:cNvSpPr/>
          <p:nvPr/>
        </p:nvSpPr>
        <p:spPr>
          <a:xfrm>
            <a:off x="82408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7" name="object 1117"/>
          <p:cNvSpPr/>
          <p:nvPr/>
        </p:nvSpPr>
        <p:spPr>
          <a:xfrm>
            <a:off x="82393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8" name="object 1118"/>
          <p:cNvSpPr/>
          <p:nvPr/>
        </p:nvSpPr>
        <p:spPr>
          <a:xfrm>
            <a:off x="82378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19" name="object 1119"/>
          <p:cNvSpPr/>
          <p:nvPr/>
        </p:nvSpPr>
        <p:spPr>
          <a:xfrm>
            <a:off x="82363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0" name="object 1120"/>
          <p:cNvSpPr/>
          <p:nvPr/>
        </p:nvSpPr>
        <p:spPr>
          <a:xfrm>
            <a:off x="82348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1" name="object 1121"/>
          <p:cNvSpPr/>
          <p:nvPr/>
        </p:nvSpPr>
        <p:spPr>
          <a:xfrm>
            <a:off x="82333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2" name="object 1122"/>
          <p:cNvSpPr/>
          <p:nvPr/>
        </p:nvSpPr>
        <p:spPr>
          <a:xfrm>
            <a:off x="82318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3" name="object 1123"/>
          <p:cNvSpPr/>
          <p:nvPr/>
        </p:nvSpPr>
        <p:spPr>
          <a:xfrm>
            <a:off x="82303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4" name="object 1124"/>
          <p:cNvSpPr/>
          <p:nvPr/>
        </p:nvSpPr>
        <p:spPr>
          <a:xfrm>
            <a:off x="82288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5" name="object 1125"/>
          <p:cNvSpPr/>
          <p:nvPr/>
        </p:nvSpPr>
        <p:spPr>
          <a:xfrm>
            <a:off x="82273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6" name="object 1126"/>
          <p:cNvSpPr/>
          <p:nvPr/>
        </p:nvSpPr>
        <p:spPr>
          <a:xfrm>
            <a:off x="82258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7" name="object 1127"/>
          <p:cNvSpPr/>
          <p:nvPr/>
        </p:nvSpPr>
        <p:spPr>
          <a:xfrm>
            <a:off x="82243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8" name="object 1128"/>
          <p:cNvSpPr/>
          <p:nvPr/>
        </p:nvSpPr>
        <p:spPr>
          <a:xfrm>
            <a:off x="82228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29" name="object 1129"/>
          <p:cNvSpPr/>
          <p:nvPr/>
        </p:nvSpPr>
        <p:spPr>
          <a:xfrm>
            <a:off x="82214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0" name="object 1130"/>
          <p:cNvSpPr/>
          <p:nvPr/>
        </p:nvSpPr>
        <p:spPr>
          <a:xfrm>
            <a:off x="82199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1" name="object 1131"/>
          <p:cNvSpPr/>
          <p:nvPr/>
        </p:nvSpPr>
        <p:spPr>
          <a:xfrm>
            <a:off x="82184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2" name="object 1132"/>
          <p:cNvSpPr/>
          <p:nvPr/>
        </p:nvSpPr>
        <p:spPr>
          <a:xfrm>
            <a:off x="82169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3" name="object 1133"/>
          <p:cNvSpPr/>
          <p:nvPr/>
        </p:nvSpPr>
        <p:spPr>
          <a:xfrm>
            <a:off x="82154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4" name="object 1134"/>
          <p:cNvSpPr/>
          <p:nvPr/>
        </p:nvSpPr>
        <p:spPr>
          <a:xfrm>
            <a:off x="82139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5" name="object 1135"/>
          <p:cNvSpPr/>
          <p:nvPr/>
        </p:nvSpPr>
        <p:spPr>
          <a:xfrm>
            <a:off x="82124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6" name="object 1136"/>
          <p:cNvSpPr/>
          <p:nvPr/>
        </p:nvSpPr>
        <p:spPr>
          <a:xfrm>
            <a:off x="82109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7" name="object 1137"/>
          <p:cNvSpPr/>
          <p:nvPr/>
        </p:nvSpPr>
        <p:spPr>
          <a:xfrm>
            <a:off x="82094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8" name="object 1138"/>
          <p:cNvSpPr/>
          <p:nvPr/>
        </p:nvSpPr>
        <p:spPr>
          <a:xfrm>
            <a:off x="82079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39" name="object 1139"/>
          <p:cNvSpPr/>
          <p:nvPr/>
        </p:nvSpPr>
        <p:spPr>
          <a:xfrm>
            <a:off x="82064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0" name="object 1140"/>
          <p:cNvSpPr/>
          <p:nvPr/>
        </p:nvSpPr>
        <p:spPr>
          <a:xfrm>
            <a:off x="82049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1" name="object 1141"/>
          <p:cNvSpPr/>
          <p:nvPr/>
        </p:nvSpPr>
        <p:spPr>
          <a:xfrm>
            <a:off x="82034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2" name="object 1142"/>
          <p:cNvSpPr/>
          <p:nvPr/>
        </p:nvSpPr>
        <p:spPr>
          <a:xfrm>
            <a:off x="82019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3" name="object 1143"/>
          <p:cNvSpPr/>
          <p:nvPr/>
        </p:nvSpPr>
        <p:spPr>
          <a:xfrm>
            <a:off x="82004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4" name="object 1144"/>
          <p:cNvSpPr/>
          <p:nvPr/>
        </p:nvSpPr>
        <p:spPr>
          <a:xfrm>
            <a:off x="81989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5" name="object 1145"/>
          <p:cNvSpPr/>
          <p:nvPr/>
        </p:nvSpPr>
        <p:spPr>
          <a:xfrm>
            <a:off x="81974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6" name="object 1146"/>
          <p:cNvSpPr/>
          <p:nvPr/>
        </p:nvSpPr>
        <p:spPr>
          <a:xfrm>
            <a:off x="81959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7" name="object 1147"/>
          <p:cNvSpPr/>
          <p:nvPr/>
        </p:nvSpPr>
        <p:spPr>
          <a:xfrm>
            <a:off x="81944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8" name="object 1148"/>
          <p:cNvSpPr/>
          <p:nvPr/>
        </p:nvSpPr>
        <p:spPr>
          <a:xfrm>
            <a:off x="81929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49" name="object 1149"/>
          <p:cNvSpPr/>
          <p:nvPr/>
        </p:nvSpPr>
        <p:spPr>
          <a:xfrm>
            <a:off x="81914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0" name="object 1150"/>
          <p:cNvSpPr/>
          <p:nvPr/>
        </p:nvSpPr>
        <p:spPr>
          <a:xfrm>
            <a:off x="81899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1" name="object 1151"/>
          <p:cNvSpPr/>
          <p:nvPr/>
        </p:nvSpPr>
        <p:spPr>
          <a:xfrm>
            <a:off x="81884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2" name="object 1152"/>
          <p:cNvSpPr/>
          <p:nvPr/>
        </p:nvSpPr>
        <p:spPr>
          <a:xfrm>
            <a:off x="81870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3" name="object 1153"/>
          <p:cNvSpPr/>
          <p:nvPr/>
        </p:nvSpPr>
        <p:spPr>
          <a:xfrm>
            <a:off x="81855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4" name="object 1154"/>
          <p:cNvSpPr/>
          <p:nvPr/>
        </p:nvSpPr>
        <p:spPr>
          <a:xfrm>
            <a:off x="81840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5" name="object 1155"/>
          <p:cNvSpPr/>
          <p:nvPr/>
        </p:nvSpPr>
        <p:spPr>
          <a:xfrm>
            <a:off x="81825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6" name="object 1156"/>
          <p:cNvSpPr/>
          <p:nvPr/>
        </p:nvSpPr>
        <p:spPr>
          <a:xfrm>
            <a:off x="81810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7" name="object 1157"/>
          <p:cNvSpPr/>
          <p:nvPr/>
        </p:nvSpPr>
        <p:spPr>
          <a:xfrm>
            <a:off x="81795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8" name="object 1158"/>
          <p:cNvSpPr/>
          <p:nvPr/>
        </p:nvSpPr>
        <p:spPr>
          <a:xfrm>
            <a:off x="81780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59" name="object 1159"/>
          <p:cNvSpPr/>
          <p:nvPr/>
        </p:nvSpPr>
        <p:spPr>
          <a:xfrm>
            <a:off x="81765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0" name="object 1160"/>
          <p:cNvSpPr/>
          <p:nvPr/>
        </p:nvSpPr>
        <p:spPr>
          <a:xfrm>
            <a:off x="81750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1" name="object 1161"/>
          <p:cNvSpPr/>
          <p:nvPr/>
        </p:nvSpPr>
        <p:spPr>
          <a:xfrm>
            <a:off x="81735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2" name="object 1162"/>
          <p:cNvSpPr/>
          <p:nvPr/>
        </p:nvSpPr>
        <p:spPr>
          <a:xfrm>
            <a:off x="81720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3" name="object 1163"/>
          <p:cNvSpPr/>
          <p:nvPr/>
        </p:nvSpPr>
        <p:spPr>
          <a:xfrm>
            <a:off x="81705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4" name="object 1164"/>
          <p:cNvSpPr/>
          <p:nvPr/>
        </p:nvSpPr>
        <p:spPr>
          <a:xfrm>
            <a:off x="81690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5" name="object 1165"/>
          <p:cNvSpPr/>
          <p:nvPr/>
        </p:nvSpPr>
        <p:spPr>
          <a:xfrm>
            <a:off x="81675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6" name="object 1166"/>
          <p:cNvSpPr/>
          <p:nvPr/>
        </p:nvSpPr>
        <p:spPr>
          <a:xfrm>
            <a:off x="81660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7" name="object 1167"/>
          <p:cNvSpPr/>
          <p:nvPr/>
        </p:nvSpPr>
        <p:spPr>
          <a:xfrm>
            <a:off x="81645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8" name="object 1168"/>
          <p:cNvSpPr/>
          <p:nvPr/>
        </p:nvSpPr>
        <p:spPr>
          <a:xfrm>
            <a:off x="81630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69" name="object 1169"/>
          <p:cNvSpPr/>
          <p:nvPr/>
        </p:nvSpPr>
        <p:spPr>
          <a:xfrm>
            <a:off x="81615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0" name="object 1170"/>
          <p:cNvSpPr/>
          <p:nvPr/>
        </p:nvSpPr>
        <p:spPr>
          <a:xfrm>
            <a:off x="81600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1" name="object 1171"/>
          <p:cNvSpPr/>
          <p:nvPr/>
        </p:nvSpPr>
        <p:spPr>
          <a:xfrm>
            <a:off x="81585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2" name="object 1172"/>
          <p:cNvSpPr/>
          <p:nvPr/>
        </p:nvSpPr>
        <p:spPr>
          <a:xfrm>
            <a:off x="81570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3" name="object 1173"/>
          <p:cNvSpPr/>
          <p:nvPr/>
        </p:nvSpPr>
        <p:spPr>
          <a:xfrm>
            <a:off x="81555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4" name="object 1174"/>
          <p:cNvSpPr/>
          <p:nvPr/>
        </p:nvSpPr>
        <p:spPr>
          <a:xfrm>
            <a:off x="81540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5" name="object 1175"/>
          <p:cNvSpPr/>
          <p:nvPr/>
        </p:nvSpPr>
        <p:spPr>
          <a:xfrm>
            <a:off x="81526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6" name="object 1176"/>
          <p:cNvSpPr/>
          <p:nvPr/>
        </p:nvSpPr>
        <p:spPr>
          <a:xfrm>
            <a:off x="81511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7" name="object 1177"/>
          <p:cNvSpPr/>
          <p:nvPr/>
        </p:nvSpPr>
        <p:spPr>
          <a:xfrm>
            <a:off x="81496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8" name="object 1178"/>
          <p:cNvSpPr/>
          <p:nvPr/>
        </p:nvSpPr>
        <p:spPr>
          <a:xfrm>
            <a:off x="81481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79" name="object 1179"/>
          <p:cNvSpPr/>
          <p:nvPr/>
        </p:nvSpPr>
        <p:spPr>
          <a:xfrm>
            <a:off x="81466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0" name="object 1180"/>
          <p:cNvSpPr/>
          <p:nvPr/>
        </p:nvSpPr>
        <p:spPr>
          <a:xfrm>
            <a:off x="81451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1" name="object 1181"/>
          <p:cNvSpPr/>
          <p:nvPr/>
        </p:nvSpPr>
        <p:spPr>
          <a:xfrm>
            <a:off x="81436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2" name="object 1182"/>
          <p:cNvSpPr/>
          <p:nvPr/>
        </p:nvSpPr>
        <p:spPr>
          <a:xfrm>
            <a:off x="81421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3" name="object 1183"/>
          <p:cNvSpPr/>
          <p:nvPr/>
        </p:nvSpPr>
        <p:spPr>
          <a:xfrm>
            <a:off x="81406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4" name="object 1184"/>
          <p:cNvSpPr/>
          <p:nvPr/>
        </p:nvSpPr>
        <p:spPr>
          <a:xfrm>
            <a:off x="81391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5" name="object 1185"/>
          <p:cNvSpPr/>
          <p:nvPr/>
        </p:nvSpPr>
        <p:spPr>
          <a:xfrm>
            <a:off x="81376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6" name="object 1186"/>
          <p:cNvSpPr/>
          <p:nvPr/>
        </p:nvSpPr>
        <p:spPr>
          <a:xfrm>
            <a:off x="81361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7" name="object 1187"/>
          <p:cNvSpPr/>
          <p:nvPr/>
        </p:nvSpPr>
        <p:spPr>
          <a:xfrm>
            <a:off x="81346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8" name="object 1188"/>
          <p:cNvSpPr/>
          <p:nvPr/>
        </p:nvSpPr>
        <p:spPr>
          <a:xfrm>
            <a:off x="81331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89" name="object 1189"/>
          <p:cNvSpPr/>
          <p:nvPr/>
        </p:nvSpPr>
        <p:spPr>
          <a:xfrm>
            <a:off x="81316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0" name="object 1190"/>
          <p:cNvSpPr/>
          <p:nvPr/>
        </p:nvSpPr>
        <p:spPr>
          <a:xfrm>
            <a:off x="81301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1" name="object 1191"/>
          <p:cNvSpPr/>
          <p:nvPr/>
        </p:nvSpPr>
        <p:spPr>
          <a:xfrm>
            <a:off x="81286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2" name="object 1192"/>
          <p:cNvSpPr/>
          <p:nvPr/>
        </p:nvSpPr>
        <p:spPr>
          <a:xfrm>
            <a:off x="81271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3" name="object 1193"/>
          <p:cNvSpPr/>
          <p:nvPr/>
        </p:nvSpPr>
        <p:spPr>
          <a:xfrm>
            <a:off x="81256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4" name="object 1194"/>
          <p:cNvSpPr/>
          <p:nvPr/>
        </p:nvSpPr>
        <p:spPr>
          <a:xfrm>
            <a:off x="81241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5" name="object 1195"/>
          <p:cNvSpPr/>
          <p:nvPr/>
        </p:nvSpPr>
        <p:spPr>
          <a:xfrm>
            <a:off x="81226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6" name="object 1196"/>
          <p:cNvSpPr/>
          <p:nvPr/>
        </p:nvSpPr>
        <p:spPr>
          <a:xfrm>
            <a:off x="81211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7" name="object 1197"/>
          <p:cNvSpPr/>
          <p:nvPr/>
        </p:nvSpPr>
        <p:spPr>
          <a:xfrm>
            <a:off x="81196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8" name="object 1198"/>
          <p:cNvSpPr/>
          <p:nvPr/>
        </p:nvSpPr>
        <p:spPr>
          <a:xfrm>
            <a:off x="81182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199" name="object 1199"/>
          <p:cNvSpPr/>
          <p:nvPr/>
        </p:nvSpPr>
        <p:spPr>
          <a:xfrm>
            <a:off x="81167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0" name="object 1200"/>
          <p:cNvSpPr/>
          <p:nvPr/>
        </p:nvSpPr>
        <p:spPr>
          <a:xfrm>
            <a:off x="81152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1" name="object 1201"/>
          <p:cNvSpPr/>
          <p:nvPr/>
        </p:nvSpPr>
        <p:spPr>
          <a:xfrm>
            <a:off x="81137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2" name="object 1202"/>
          <p:cNvSpPr/>
          <p:nvPr/>
        </p:nvSpPr>
        <p:spPr>
          <a:xfrm>
            <a:off x="81122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3" name="object 1203"/>
          <p:cNvSpPr/>
          <p:nvPr/>
        </p:nvSpPr>
        <p:spPr>
          <a:xfrm>
            <a:off x="81107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4" name="object 1204"/>
          <p:cNvSpPr/>
          <p:nvPr/>
        </p:nvSpPr>
        <p:spPr>
          <a:xfrm>
            <a:off x="81092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5" name="object 1205"/>
          <p:cNvSpPr/>
          <p:nvPr/>
        </p:nvSpPr>
        <p:spPr>
          <a:xfrm>
            <a:off x="81077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6" name="object 1206"/>
          <p:cNvSpPr/>
          <p:nvPr/>
        </p:nvSpPr>
        <p:spPr>
          <a:xfrm>
            <a:off x="81062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7" name="object 1207"/>
          <p:cNvSpPr/>
          <p:nvPr/>
        </p:nvSpPr>
        <p:spPr>
          <a:xfrm>
            <a:off x="81047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8" name="object 1208"/>
          <p:cNvSpPr/>
          <p:nvPr/>
        </p:nvSpPr>
        <p:spPr>
          <a:xfrm>
            <a:off x="81032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09" name="object 1209"/>
          <p:cNvSpPr/>
          <p:nvPr/>
        </p:nvSpPr>
        <p:spPr>
          <a:xfrm>
            <a:off x="81017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0" name="object 1210"/>
          <p:cNvSpPr/>
          <p:nvPr/>
        </p:nvSpPr>
        <p:spPr>
          <a:xfrm>
            <a:off x="81002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1" name="object 1211"/>
          <p:cNvSpPr/>
          <p:nvPr/>
        </p:nvSpPr>
        <p:spPr>
          <a:xfrm>
            <a:off x="80987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2" name="object 1212"/>
          <p:cNvSpPr/>
          <p:nvPr/>
        </p:nvSpPr>
        <p:spPr>
          <a:xfrm>
            <a:off x="80972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3" name="object 1213"/>
          <p:cNvSpPr/>
          <p:nvPr/>
        </p:nvSpPr>
        <p:spPr>
          <a:xfrm>
            <a:off x="80957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4" name="object 1214"/>
          <p:cNvSpPr/>
          <p:nvPr/>
        </p:nvSpPr>
        <p:spPr>
          <a:xfrm>
            <a:off x="80942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5" name="object 1215"/>
          <p:cNvSpPr/>
          <p:nvPr/>
        </p:nvSpPr>
        <p:spPr>
          <a:xfrm>
            <a:off x="80927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6" name="object 1216"/>
          <p:cNvSpPr/>
          <p:nvPr/>
        </p:nvSpPr>
        <p:spPr>
          <a:xfrm>
            <a:off x="80912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7" name="object 1217"/>
          <p:cNvSpPr/>
          <p:nvPr/>
        </p:nvSpPr>
        <p:spPr>
          <a:xfrm>
            <a:off x="80897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8" name="object 1218"/>
          <p:cNvSpPr/>
          <p:nvPr/>
        </p:nvSpPr>
        <p:spPr>
          <a:xfrm>
            <a:off x="80882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19" name="object 1219"/>
          <p:cNvSpPr/>
          <p:nvPr/>
        </p:nvSpPr>
        <p:spPr>
          <a:xfrm>
            <a:off x="80867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0" name="object 1220"/>
          <p:cNvSpPr/>
          <p:nvPr/>
        </p:nvSpPr>
        <p:spPr>
          <a:xfrm>
            <a:off x="80852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1" name="object 1221"/>
          <p:cNvSpPr/>
          <p:nvPr/>
        </p:nvSpPr>
        <p:spPr>
          <a:xfrm>
            <a:off x="80838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2" name="object 1222"/>
          <p:cNvSpPr/>
          <p:nvPr/>
        </p:nvSpPr>
        <p:spPr>
          <a:xfrm>
            <a:off x="80823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3" name="object 1223"/>
          <p:cNvSpPr/>
          <p:nvPr/>
        </p:nvSpPr>
        <p:spPr>
          <a:xfrm>
            <a:off x="80808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4" name="object 1224"/>
          <p:cNvSpPr/>
          <p:nvPr/>
        </p:nvSpPr>
        <p:spPr>
          <a:xfrm>
            <a:off x="80793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5" name="object 1225"/>
          <p:cNvSpPr/>
          <p:nvPr/>
        </p:nvSpPr>
        <p:spPr>
          <a:xfrm>
            <a:off x="80778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6" name="object 1226"/>
          <p:cNvSpPr/>
          <p:nvPr/>
        </p:nvSpPr>
        <p:spPr>
          <a:xfrm>
            <a:off x="80763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7" name="object 1227"/>
          <p:cNvSpPr/>
          <p:nvPr/>
        </p:nvSpPr>
        <p:spPr>
          <a:xfrm>
            <a:off x="80748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8" name="object 1228"/>
          <p:cNvSpPr/>
          <p:nvPr/>
        </p:nvSpPr>
        <p:spPr>
          <a:xfrm>
            <a:off x="80733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29" name="object 1229"/>
          <p:cNvSpPr/>
          <p:nvPr/>
        </p:nvSpPr>
        <p:spPr>
          <a:xfrm>
            <a:off x="80718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0" name="object 1230"/>
          <p:cNvSpPr/>
          <p:nvPr/>
        </p:nvSpPr>
        <p:spPr>
          <a:xfrm>
            <a:off x="80703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1" name="object 1231"/>
          <p:cNvSpPr/>
          <p:nvPr/>
        </p:nvSpPr>
        <p:spPr>
          <a:xfrm>
            <a:off x="80688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2" name="object 1232"/>
          <p:cNvSpPr/>
          <p:nvPr/>
        </p:nvSpPr>
        <p:spPr>
          <a:xfrm>
            <a:off x="80673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3" name="object 1233"/>
          <p:cNvSpPr/>
          <p:nvPr/>
        </p:nvSpPr>
        <p:spPr>
          <a:xfrm>
            <a:off x="80658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4" name="object 1234"/>
          <p:cNvSpPr/>
          <p:nvPr/>
        </p:nvSpPr>
        <p:spPr>
          <a:xfrm>
            <a:off x="80643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5" name="object 1235"/>
          <p:cNvSpPr/>
          <p:nvPr/>
        </p:nvSpPr>
        <p:spPr>
          <a:xfrm>
            <a:off x="80628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6" name="object 1236"/>
          <p:cNvSpPr/>
          <p:nvPr/>
        </p:nvSpPr>
        <p:spPr>
          <a:xfrm>
            <a:off x="80613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7" name="object 1237"/>
          <p:cNvSpPr/>
          <p:nvPr/>
        </p:nvSpPr>
        <p:spPr>
          <a:xfrm>
            <a:off x="80598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8" name="object 1238"/>
          <p:cNvSpPr/>
          <p:nvPr/>
        </p:nvSpPr>
        <p:spPr>
          <a:xfrm>
            <a:off x="80583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39" name="object 1239"/>
          <p:cNvSpPr/>
          <p:nvPr/>
        </p:nvSpPr>
        <p:spPr>
          <a:xfrm>
            <a:off x="80568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0" name="object 1240"/>
          <p:cNvSpPr/>
          <p:nvPr/>
        </p:nvSpPr>
        <p:spPr>
          <a:xfrm>
            <a:off x="80553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1" name="object 1241"/>
          <p:cNvSpPr/>
          <p:nvPr/>
        </p:nvSpPr>
        <p:spPr>
          <a:xfrm>
            <a:off x="80538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2" name="object 1242"/>
          <p:cNvSpPr/>
          <p:nvPr/>
        </p:nvSpPr>
        <p:spPr>
          <a:xfrm>
            <a:off x="80523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3" name="object 1243"/>
          <p:cNvSpPr/>
          <p:nvPr/>
        </p:nvSpPr>
        <p:spPr>
          <a:xfrm>
            <a:off x="80508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4" name="object 1244"/>
          <p:cNvSpPr/>
          <p:nvPr/>
        </p:nvSpPr>
        <p:spPr>
          <a:xfrm>
            <a:off x="80494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5" name="object 1245"/>
          <p:cNvSpPr/>
          <p:nvPr/>
        </p:nvSpPr>
        <p:spPr>
          <a:xfrm>
            <a:off x="80479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6" name="object 1246"/>
          <p:cNvSpPr/>
          <p:nvPr/>
        </p:nvSpPr>
        <p:spPr>
          <a:xfrm>
            <a:off x="80464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7" name="object 1247"/>
          <p:cNvSpPr/>
          <p:nvPr/>
        </p:nvSpPr>
        <p:spPr>
          <a:xfrm>
            <a:off x="80449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8" name="object 1248"/>
          <p:cNvSpPr/>
          <p:nvPr/>
        </p:nvSpPr>
        <p:spPr>
          <a:xfrm>
            <a:off x="80434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49" name="object 1249"/>
          <p:cNvSpPr/>
          <p:nvPr/>
        </p:nvSpPr>
        <p:spPr>
          <a:xfrm>
            <a:off x="80419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0" name="object 1250"/>
          <p:cNvSpPr/>
          <p:nvPr/>
        </p:nvSpPr>
        <p:spPr>
          <a:xfrm>
            <a:off x="80404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1" name="object 1251"/>
          <p:cNvSpPr/>
          <p:nvPr/>
        </p:nvSpPr>
        <p:spPr>
          <a:xfrm>
            <a:off x="80389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2" name="object 1252"/>
          <p:cNvSpPr/>
          <p:nvPr/>
        </p:nvSpPr>
        <p:spPr>
          <a:xfrm>
            <a:off x="80374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3" name="object 1253"/>
          <p:cNvSpPr/>
          <p:nvPr/>
        </p:nvSpPr>
        <p:spPr>
          <a:xfrm>
            <a:off x="80359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4" name="object 1254"/>
          <p:cNvSpPr/>
          <p:nvPr/>
        </p:nvSpPr>
        <p:spPr>
          <a:xfrm>
            <a:off x="80344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5" name="object 1255"/>
          <p:cNvSpPr/>
          <p:nvPr/>
        </p:nvSpPr>
        <p:spPr>
          <a:xfrm>
            <a:off x="80329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6" name="object 1256"/>
          <p:cNvSpPr/>
          <p:nvPr/>
        </p:nvSpPr>
        <p:spPr>
          <a:xfrm>
            <a:off x="80314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7" name="object 1257"/>
          <p:cNvSpPr/>
          <p:nvPr/>
        </p:nvSpPr>
        <p:spPr>
          <a:xfrm>
            <a:off x="80299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8" name="object 1258"/>
          <p:cNvSpPr/>
          <p:nvPr/>
        </p:nvSpPr>
        <p:spPr>
          <a:xfrm>
            <a:off x="80284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59" name="object 1259"/>
          <p:cNvSpPr/>
          <p:nvPr/>
        </p:nvSpPr>
        <p:spPr>
          <a:xfrm>
            <a:off x="80269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0" name="object 1260"/>
          <p:cNvSpPr/>
          <p:nvPr/>
        </p:nvSpPr>
        <p:spPr>
          <a:xfrm>
            <a:off x="80254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1" name="object 1261"/>
          <p:cNvSpPr/>
          <p:nvPr/>
        </p:nvSpPr>
        <p:spPr>
          <a:xfrm>
            <a:off x="80239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2" name="object 1262"/>
          <p:cNvSpPr/>
          <p:nvPr/>
        </p:nvSpPr>
        <p:spPr>
          <a:xfrm>
            <a:off x="80224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3" name="object 1263"/>
          <p:cNvSpPr/>
          <p:nvPr/>
        </p:nvSpPr>
        <p:spPr>
          <a:xfrm>
            <a:off x="80209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4" name="object 1264"/>
          <p:cNvSpPr/>
          <p:nvPr/>
        </p:nvSpPr>
        <p:spPr>
          <a:xfrm>
            <a:off x="80194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5" name="object 1265"/>
          <p:cNvSpPr/>
          <p:nvPr/>
        </p:nvSpPr>
        <p:spPr>
          <a:xfrm>
            <a:off x="80179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6" name="object 1266"/>
          <p:cNvSpPr/>
          <p:nvPr/>
        </p:nvSpPr>
        <p:spPr>
          <a:xfrm>
            <a:off x="80164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7" name="object 1267"/>
          <p:cNvSpPr/>
          <p:nvPr/>
        </p:nvSpPr>
        <p:spPr>
          <a:xfrm>
            <a:off x="80150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8" name="object 1268"/>
          <p:cNvSpPr/>
          <p:nvPr/>
        </p:nvSpPr>
        <p:spPr>
          <a:xfrm>
            <a:off x="80135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69" name="object 1269"/>
          <p:cNvSpPr/>
          <p:nvPr/>
        </p:nvSpPr>
        <p:spPr>
          <a:xfrm>
            <a:off x="80120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0" name="object 1270"/>
          <p:cNvSpPr/>
          <p:nvPr/>
        </p:nvSpPr>
        <p:spPr>
          <a:xfrm>
            <a:off x="80105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1" name="object 1271"/>
          <p:cNvSpPr/>
          <p:nvPr/>
        </p:nvSpPr>
        <p:spPr>
          <a:xfrm>
            <a:off x="80090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2" name="object 1272"/>
          <p:cNvSpPr/>
          <p:nvPr/>
        </p:nvSpPr>
        <p:spPr>
          <a:xfrm>
            <a:off x="80075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3" name="object 1273"/>
          <p:cNvSpPr/>
          <p:nvPr/>
        </p:nvSpPr>
        <p:spPr>
          <a:xfrm>
            <a:off x="80060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4" name="object 1274"/>
          <p:cNvSpPr/>
          <p:nvPr/>
        </p:nvSpPr>
        <p:spPr>
          <a:xfrm>
            <a:off x="80045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5" name="object 1275"/>
          <p:cNvSpPr/>
          <p:nvPr/>
        </p:nvSpPr>
        <p:spPr>
          <a:xfrm>
            <a:off x="80030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6" name="object 1276"/>
          <p:cNvSpPr/>
          <p:nvPr/>
        </p:nvSpPr>
        <p:spPr>
          <a:xfrm>
            <a:off x="80015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7" name="object 1277"/>
          <p:cNvSpPr/>
          <p:nvPr/>
        </p:nvSpPr>
        <p:spPr>
          <a:xfrm>
            <a:off x="80000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8" name="object 1278"/>
          <p:cNvSpPr/>
          <p:nvPr/>
        </p:nvSpPr>
        <p:spPr>
          <a:xfrm>
            <a:off x="79985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79" name="object 1279"/>
          <p:cNvSpPr/>
          <p:nvPr/>
        </p:nvSpPr>
        <p:spPr>
          <a:xfrm>
            <a:off x="79970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0" name="object 1280"/>
          <p:cNvSpPr/>
          <p:nvPr/>
        </p:nvSpPr>
        <p:spPr>
          <a:xfrm>
            <a:off x="79955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1" name="object 1281"/>
          <p:cNvSpPr/>
          <p:nvPr/>
        </p:nvSpPr>
        <p:spPr>
          <a:xfrm>
            <a:off x="79940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2" name="object 1282"/>
          <p:cNvSpPr/>
          <p:nvPr/>
        </p:nvSpPr>
        <p:spPr>
          <a:xfrm>
            <a:off x="79925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3" name="object 1283"/>
          <p:cNvSpPr/>
          <p:nvPr/>
        </p:nvSpPr>
        <p:spPr>
          <a:xfrm>
            <a:off x="79910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4" name="object 1284"/>
          <p:cNvSpPr/>
          <p:nvPr/>
        </p:nvSpPr>
        <p:spPr>
          <a:xfrm>
            <a:off x="79895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5" name="object 1285"/>
          <p:cNvSpPr/>
          <p:nvPr/>
        </p:nvSpPr>
        <p:spPr>
          <a:xfrm>
            <a:off x="79880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6" name="object 1286"/>
          <p:cNvSpPr/>
          <p:nvPr/>
        </p:nvSpPr>
        <p:spPr>
          <a:xfrm>
            <a:off x="79865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7" name="object 1287"/>
          <p:cNvSpPr/>
          <p:nvPr/>
        </p:nvSpPr>
        <p:spPr>
          <a:xfrm>
            <a:off x="79850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8" name="object 1288"/>
          <p:cNvSpPr/>
          <p:nvPr/>
        </p:nvSpPr>
        <p:spPr>
          <a:xfrm>
            <a:off x="79835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89" name="object 1289"/>
          <p:cNvSpPr/>
          <p:nvPr/>
        </p:nvSpPr>
        <p:spPr>
          <a:xfrm>
            <a:off x="79820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0" name="object 1290"/>
          <p:cNvSpPr/>
          <p:nvPr/>
        </p:nvSpPr>
        <p:spPr>
          <a:xfrm>
            <a:off x="79806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1" name="object 1291"/>
          <p:cNvSpPr/>
          <p:nvPr/>
        </p:nvSpPr>
        <p:spPr>
          <a:xfrm>
            <a:off x="79791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2" name="object 1292"/>
          <p:cNvSpPr/>
          <p:nvPr/>
        </p:nvSpPr>
        <p:spPr>
          <a:xfrm>
            <a:off x="79776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3" name="object 1293"/>
          <p:cNvSpPr/>
          <p:nvPr/>
        </p:nvSpPr>
        <p:spPr>
          <a:xfrm>
            <a:off x="79761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4" name="object 1294"/>
          <p:cNvSpPr/>
          <p:nvPr/>
        </p:nvSpPr>
        <p:spPr>
          <a:xfrm>
            <a:off x="79746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5" name="object 1295"/>
          <p:cNvSpPr/>
          <p:nvPr/>
        </p:nvSpPr>
        <p:spPr>
          <a:xfrm>
            <a:off x="79731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6" name="object 1296"/>
          <p:cNvSpPr/>
          <p:nvPr/>
        </p:nvSpPr>
        <p:spPr>
          <a:xfrm>
            <a:off x="79716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7" name="object 1297"/>
          <p:cNvSpPr/>
          <p:nvPr/>
        </p:nvSpPr>
        <p:spPr>
          <a:xfrm>
            <a:off x="79701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8" name="object 1298"/>
          <p:cNvSpPr/>
          <p:nvPr/>
        </p:nvSpPr>
        <p:spPr>
          <a:xfrm>
            <a:off x="79686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299" name="object 1299"/>
          <p:cNvSpPr/>
          <p:nvPr/>
        </p:nvSpPr>
        <p:spPr>
          <a:xfrm>
            <a:off x="79671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0" name="object 1300"/>
          <p:cNvSpPr/>
          <p:nvPr/>
        </p:nvSpPr>
        <p:spPr>
          <a:xfrm>
            <a:off x="79656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1" name="object 1301"/>
          <p:cNvSpPr/>
          <p:nvPr/>
        </p:nvSpPr>
        <p:spPr>
          <a:xfrm>
            <a:off x="79641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2" name="object 1302"/>
          <p:cNvSpPr/>
          <p:nvPr/>
        </p:nvSpPr>
        <p:spPr>
          <a:xfrm>
            <a:off x="79626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3" name="object 1303"/>
          <p:cNvSpPr/>
          <p:nvPr/>
        </p:nvSpPr>
        <p:spPr>
          <a:xfrm>
            <a:off x="79611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4" name="object 1304"/>
          <p:cNvSpPr/>
          <p:nvPr/>
        </p:nvSpPr>
        <p:spPr>
          <a:xfrm>
            <a:off x="79596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5" name="object 1305"/>
          <p:cNvSpPr/>
          <p:nvPr/>
        </p:nvSpPr>
        <p:spPr>
          <a:xfrm>
            <a:off x="79581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6" name="object 1306"/>
          <p:cNvSpPr/>
          <p:nvPr/>
        </p:nvSpPr>
        <p:spPr>
          <a:xfrm>
            <a:off x="79566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7" name="object 1307"/>
          <p:cNvSpPr/>
          <p:nvPr/>
        </p:nvSpPr>
        <p:spPr>
          <a:xfrm>
            <a:off x="79551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8" name="object 1308"/>
          <p:cNvSpPr/>
          <p:nvPr/>
        </p:nvSpPr>
        <p:spPr>
          <a:xfrm>
            <a:off x="79536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09" name="object 1309"/>
          <p:cNvSpPr/>
          <p:nvPr/>
        </p:nvSpPr>
        <p:spPr>
          <a:xfrm>
            <a:off x="79521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0" name="object 1310"/>
          <p:cNvSpPr/>
          <p:nvPr/>
        </p:nvSpPr>
        <p:spPr>
          <a:xfrm>
            <a:off x="79506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1" name="object 1311"/>
          <p:cNvSpPr/>
          <p:nvPr/>
        </p:nvSpPr>
        <p:spPr>
          <a:xfrm>
            <a:off x="79491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2" name="object 1312"/>
          <p:cNvSpPr/>
          <p:nvPr/>
        </p:nvSpPr>
        <p:spPr>
          <a:xfrm>
            <a:off x="79476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3" name="object 1313"/>
          <p:cNvSpPr/>
          <p:nvPr/>
        </p:nvSpPr>
        <p:spPr>
          <a:xfrm>
            <a:off x="79461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4" name="object 1314"/>
          <p:cNvSpPr/>
          <p:nvPr/>
        </p:nvSpPr>
        <p:spPr>
          <a:xfrm>
            <a:off x="79447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5" name="object 1315"/>
          <p:cNvSpPr/>
          <p:nvPr/>
        </p:nvSpPr>
        <p:spPr>
          <a:xfrm>
            <a:off x="79432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6" name="object 1316"/>
          <p:cNvSpPr/>
          <p:nvPr/>
        </p:nvSpPr>
        <p:spPr>
          <a:xfrm>
            <a:off x="79417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7" name="object 1317"/>
          <p:cNvSpPr/>
          <p:nvPr/>
        </p:nvSpPr>
        <p:spPr>
          <a:xfrm>
            <a:off x="79402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8" name="object 1318"/>
          <p:cNvSpPr/>
          <p:nvPr/>
        </p:nvSpPr>
        <p:spPr>
          <a:xfrm>
            <a:off x="79387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19" name="object 1319"/>
          <p:cNvSpPr/>
          <p:nvPr/>
        </p:nvSpPr>
        <p:spPr>
          <a:xfrm>
            <a:off x="79372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0" name="object 1320"/>
          <p:cNvSpPr/>
          <p:nvPr/>
        </p:nvSpPr>
        <p:spPr>
          <a:xfrm>
            <a:off x="79357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1" name="object 1321"/>
          <p:cNvSpPr/>
          <p:nvPr/>
        </p:nvSpPr>
        <p:spPr>
          <a:xfrm>
            <a:off x="79342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2" name="object 1322"/>
          <p:cNvSpPr/>
          <p:nvPr/>
        </p:nvSpPr>
        <p:spPr>
          <a:xfrm>
            <a:off x="79327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3" name="object 1323"/>
          <p:cNvSpPr/>
          <p:nvPr/>
        </p:nvSpPr>
        <p:spPr>
          <a:xfrm>
            <a:off x="79312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4" name="object 1324"/>
          <p:cNvSpPr/>
          <p:nvPr/>
        </p:nvSpPr>
        <p:spPr>
          <a:xfrm>
            <a:off x="79297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5" name="object 1325"/>
          <p:cNvSpPr/>
          <p:nvPr/>
        </p:nvSpPr>
        <p:spPr>
          <a:xfrm>
            <a:off x="79282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6" name="object 1326"/>
          <p:cNvSpPr/>
          <p:nvPr/>
        </p:nvSpPr>
        <p:spPr>
          <a:xfrm>
            <a:off x="79267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7" name="object 1327"/>
          <p:cNvSpPr/>
          <p:nvPr/>
        </p:nvSpPr>
        <p:spPr>
          <a:xfrm>
            <a:off x="79252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8" name="object 1328"/>
          <p:cNvSpPr/>
          <p:nvPr/>
        </p:nvSpPr>
        <p:spPr>
          <a:xfrm>
            <a:off x="79237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29" name="object 1329"/>
          <p:cNvSpPr/>
          <p:nvPr/>
        </p:nvSpPr>
        <p:spPr>
          <a:xfrm>
            <a:off x="79222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0" name="object 1330"/>
          <p:cNvSpPr/>
          <p:nvPr/>
        </p:nvSpPr>
        <p:spPr>
          <a:xfrm>
            <a:off x="79207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1" name="object 1331"/>
          <p:cNvSpPr/>
          <p:nvPr/>
        </p:nvSpPr>
        <p:spPr>
          <a:xfrm>
            <a:off x="79192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2" name="object 1332"/>
          <p:cNvSpPr/>
          <p:nvPr/>
        </p:nvSpPr>
        <p:spPr>
          <a:xfrm>
            <a:off x="79177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3" name="object 1333"/>
          <p:cNvSpPr/>
          <p:nvPr/>
        </p:nvSpPr>
        <p:spPr>
          <a:xfrm>
            <a:off x="79162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4" name="object 1334"/>
          <p:cNvSpPr/>
          <p:nvPr/>
        </p:nvSpPr>
        <p:spPr>
          <a:xfrm>
            <a:off x="79147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5" name="object 1335"/>
          <p:cNvSpPr/>
          <p:nvPr/>
        </p:nvSpPr>
        <p:spPr>
          <a:xfrm>
            <a:off x="79132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6" name="object 1336"/>
          <p:cNvSpPr/>
          <p:nvPr/>
        </p:nvSpPr>
        <p:spPr>
          <a:xfrm>
            <a:off x="79118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7" name="object 1337"/>
          <p:cNvSpPr/>
          <p:nvPr/>
        </p:nvSpPr>
        <p:spPr>
          <a:xfrm>
            <a:off x="79103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8" name="object 1338"/>
          <p:cNvSpPr/>
          <p:nvPr/>
        </p:nvSpPr>
        <p:spPr>
          <a:xfrm>
            <a:off x="79088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39" name="object 1339"/>
          <p:cNvSpPr/>
          <p:nvPr/>
        </p:nvSpPr>
        <p:spPr>
          <a:xfrm>
            <a:off x="79073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0" name="object 1340"/>
          <p:cNvSpPr/>
          <p:nvPr/>
        </p:nvSpPr>
        <p:spPr>
          <a:xfrm>
            <a:off x="79058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1" name="object 1341"/>
          <p:cNvSpPr/>
          <p:nvPr/>
        </p:nvSpPr>
        <p:spPr>
          <a:xfrm>
            <a:off x="79043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2" name="object 1342"/>
          <p:cNvSpPr/>
          <p:nvPr/>
        </p:nvSpPr>
        <p:spPr>
          <a:xfrm>
            <a:off x="79028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3" name="object 1343"/>
          <p:cNvSpPr/>
          <p:nvPr/>
        </p:nvSpPr>
        <p:spPr>
          <a:xfrm>
            <a:off x="79013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4" name="object 1344"/>
          <p:cNvSpPr/>
          <p:nvPr/>
        </p:nvSpPr>
        <p:spPr>
          <a:xfrm>
            <a:off x="78998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5" name="object 1345"/>
          <p:cNvSpPr/>
          <p:nvPr/>
        </p:nvSpPr>
        <p:spPr>
          <a:xfrm>
            <a:off x="78983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6" name="object 1346"/>
          <p:cNvSpPr/>
          <p:nvPr/>
        </p:nvSpPr>
        <p:spPr>
          <a:xfrm>
            <a:off x="78968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7" name="object 1347"/>
          <p:cNvSpPr/>
          <p:nvPr/>
        </p:nvSpPr>
        <p:spPr>
          <a:xfrm>
            <a:off x="78953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8" name="object 1348"/>
          <p:cNvSpPr/>
          <p:nvPr/>
        </p:nvSpPr>
        <p:spPr>
          <a:xfrm>
            <a:off x="78938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49" name="object 1349"/>
          <p:cNvSpPr/>
          <p:nvPr/>
        </p:nvSpPr>
        <p:spPr>
          <a:xfrm>
            <a:off x="78923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0" name="object 1350"/>
          <p:cNvSpPr/>
          <p:nvPr/>
        </p:nvSpPr>
        <p:spPr>
          <a:xfrm>
            <a:off x="78908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1" name="object 1351"/>
          <p:cNvSpPr/>
          <p:nvPr/>
        </p:nvSpPr>
        <p:spPr>
          <a:xfrm>
            <a:off x="78893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2" name="object 1352"/>
          <p:cNvSpPr/>
          <p:nvPr/>
        </p:nvSpPr>
        <p:spPr>
          <a:xfrm>
            <a:off x="78878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3" name="object 1353"/>
          <p:cNvSpPr/>
          <p:nvPr/>
        </p:nvSpPr>
        <p:spPr>
          <a:xfrm>
            <a:off x="78863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4" name="object 1354"/>
          <p:cNvSpPr/>
          <p:nvPr/>
        </p:nvSpPr>
        <p:spPr>
          <a:xfrm>
            <a:off x="78848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5" name="object 1355"/>
          <p:cNvSpPr/>
          <p:nvPr/>
        </p:nvSpPr>
        <p:spPr>
          <a:xfrm>
            <a:off x="78833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6" name="object 1356"/>
          <p:cNvSpPr/>
          <p:nvPr/>
        </p:nvSpPr>
        <p:spPr>
          <a:xfrm>
            <a:off x="78818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7" name="object 1357"/>
          <p:cNvSpPr/>
          <p:nvPr/>
        </p:nvSpPr>
        <p:spPr>
          <a:xfrm>
            <a:off x="78803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8" name="object 1358"/>
          <p:cNvSpPr/>
          <p:nvPr/>
        </p:nvSpPr>
        <p:spPr>
          <a:xfrm>
            <a:off x="78788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59" name="object 1359"/>
          <p:cNvSpPr/>
          <p:nvPr/>
        </p:nvSpPr>
        <p:spPr>
          <a:xfrm>
            <a:off x="78774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0" name="object 1360"/>
          <p:cNvSpPr/>
          <p:nvPr/>
        </p:nvSpPr>
        <p:spPr>
          <a:xfrm>
            <a:off x="78759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1" name="object 1361"/>
          <p:cNvSpPr/>
          <p:nvPr/>
        </p:nvSpPr>
        <p:spPr>
          <a:xfrm>
            <a:off x="78744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2" name="object 1362"/>
          <p:cNvSpPr/>
          <p:nvPr/>
        </p:nvSpPr>
        <p:spPr>
          <a:xfrm>
            <a:off x="78729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3" name="object 1363"/>
          <p:cNvSpPr/>
          <p:nvPr/>
        </p:nvSpPr>
        <p:spPr>
          <a:xfrm>
            <a:off x="78714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4" name="object 1364"/>
          <p:cNvSpPr/>
          <p:nvPr/>
        </p:nvSpPr>
        <p:spPr>
          <a:xfrm>
            <a:off x="78699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5" name="object 1365"/>
          <p:cNvSpPr/>
          <p:nvPr/>
        </p:nvSpPr>
        <p:spPr>
          <a:xfrm>
            <a:off x="78684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6" name="object 1366"/>
          <p:cNvSpPr/>
          <p:nvPr/>
        </p:nvSpPr>
        <p:spPr>
          <a:xfrm>
            <a:off x="78669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7" name="object 1367"/>
          <p:cNvSpPr/>
          <p:nvPr/>
        </p:nvSpPr>
        <p:spPr>
          <a:xfrm>
            <a:off x="78654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8" name="object 1368"/>
          <p:cNvSpPr/>
          <p:nvPr/>
        </p:nvSpPr>
        <p:spPr>
          <a:xfrm>
            <a:off x="78639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69" name="object 1369"/>
          <p:cNvSpPr/>
          <p:nvPr/>
        </p:nvSpPr>
        <p:spPr>
          <a:xfrm>
            <a:off x="78624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0" name="object 1370"/>
          <p:cNvSpPr/>
          <p:nvPr/>
        </p:nvSpPr>
        <p:spPr>
          <a:xfrm>
            <a:off x="78609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1" name="object 1371"/>
          <p:cNvSpPr/>
          <p:nvPr/>
        </p:nvSpPr>
        <p:spPr>
          <a:xfrm>
            <a:off x="78594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2" name="object 1372"/>
          <p:cNvSpPr/>
          <p:nvPr/>
        </p:nvSpPr>
        <p:spPr>
          <a:xfrm>
            <a:off x="78579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3" name="object 1373"/>
          <p:cNvSpPr/>
          <p:nvPr/>
        </p:nvSpPr>
        <p:spPr>
          <a:xfrm>
            <a:off x="78564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4" name="object 1374"/>
          <p:cNvSpPr/>
          <p:nvPr/>
        </p:nvSpPr>
        <p:spPr>
          <a:xfrm>
            <a:off x="78549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5" name="object 1375"/>
          <p:cNvSpPr/>
          <p:nvPr/>
        </p:nvSpPr>
        <p:spPr>
          <a:xfrm>
            <a:off x="78534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6" name="object 1376"/>
          <p:cNvSpPr/>
          <p:nvPr/>
        </p:nvSpPr>
        <p:spPr>
          <a:xfrm>
            <a:off x="78519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7" name="object 1377"/>
          <p:cNvSpPr/>
          <p:nvPr/>
        </p:nvSpPr>
        <p:spPr>
          <a:xfrm>
            <a:off x="78504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8" name="object 1378"/>
          <p:cNvSpPr/>
          <p:nvPr/>
        </p:nvSpPr>
        <p:spPr>
          <a:xfrm>
            <a:off x="78489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79" name="object 1379"/>
          <p:cNvSpPr/>
          <p:nvPr/>
        </p:nvSpPr>
        <p:spPr>
          <a:xfrm>
            <a:off x="78474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0" name="object 1380"/>
          <p:cNvSpPr/>
          <p:nvPr/>
        </p:nvSpPr>
        <p:spPr>
          <a:xfrm>
            <a:off x="78459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1" name="object 1381"/>
          <p:cNvSpPr/>
          <p:nvPr/>
        </p:nvSpPr>
        <p:spPr>
          <a:xfrm>
            <a:off x="78444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2" name="object 1382"/>
          <p:cNvSpPr/>
          <p:nvPr/>
        </p:nvSpPr>
        <p:spPr>
          <a:xfrm>
            <a:off x="78429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3" name="object 1383"/>
          <p:cNvSpPr/>
          <p:nvPr/>
        </p:nvSpPr>
        <p:spPr>
          <a:xfrm>
            <a:off x="78415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4" name="object 1384"/>
          <p:cNvSpPr/>
          <p:nvPr/>
        </p:nvSpPr>
        <p:spPr>
          <a:xfrm>
            <a:off x="78400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5" name="object 1385"/>
          <p:cNvSpPr/>
          <p:nvPr/>
        </p:nvSpPr>
        <p:spPr>
          <a:xfrm>
            <a:off x="78385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6" name="object 1386"/>
          <p:cNvSpPr/>
          <p:nvPr/>
        </p:nvSpPr>
        <p:spPr>
          <a:xfrm>
            <a:off x="78370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7" name="object 1387"/>
          <p:cNvSpPr/>
          <p:nvPr/>
        </p:nvSpPr>
        <p:spPr>
          <a:xfrm>
            <a:off x="78355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8" name="object 1388"/>
          <p:cNvSpPr/>
          <p:nvPr/>
        </p:nvSpPr>
        <p:spPr>
          <a:xfrm>
            <a:off x="78340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89" name="object 1389"/>
          <p:cNvSpPr/>
          <p:nvPr/>
        </p:nvSpPr>
        <p:spPr>
          <a:xfrm>
            <a:off x="78325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0" name="object 1390"/>
          <p:cNvSpPr/>
          <p:nvPr/>
        </p:nvSpPr>
        <p:spPr>
          <a:xfrm>
            <a:off x="78310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1" name="object 1391"/>
          <p:cNvSpPr/>
          <p:nvPr/>
        </p:nvSpPr>
        <p:spPr>
          <a:xfrm>
            <a:off x="78295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2" name="object 1392"/>
          <p:cNvSpPr/>
          <p:nvPr/>
        </p:nvSpPr>
        <p:spPr>
          <a:xfrm>
            <a:off x="78280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3" name="object 1393"/>
          <p:cNvSpPr/>
          <p:nvPr/>
        </p:nvSpPr>
        <p:spPr>
          <a:xfrm>
            <a:off x="78265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4" name="object 1394"/>
          <p:cNvSpPr/>
          <p:nvPr/>
        </p:nvSpPr>
        <p:spPr>
          <a:xfrm>
            <a:off x="78250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5" name="object 1395"/>
          <p:cNvSpPr/>
          <p:nvPr/>
        </p:nvSpPr>
        <p:spPr>
          <a:xfrm>
            <a:off x="78235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6" name="object 1396"/>
          <p:cNvSpPr/>
          <p:nvPr/>
        </p:nvSpPr>
        <p:spPr>
          <a:xfrm>
            <a:off x="78220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7" name="object 1397"/>
          <p:cNvSpPr/>
          <p:nvPr/>
        </p:nvSpPr>
        <p:spPr>
          <a:xfrm>
            <a:off x="78205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8" name="object 1398"/>
          <p:cNvSpPr/>
          <p:nvPr/>
        </p:nvSpPr>
        <p:spPr>
          <a:xfrm>
            <a:off x="78190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399" name="object 1399"/>
          <p:cNvSpPr/>
          <p:nvPr/>
        </p:nvSpPr>
        <p:spPr>
          <a:xfrm>
            <a:off x="78175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0" name="object 1400"/>
          <p:cNvSpPr/>
          <p:nvPr/>
        </p:nvSpPr>
        <p:spPr>
          <a:xfrm>
            <a:off x="78160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1" name="object 1401"/>
          <p:cNvSpPr/>
          <p:nvPr/>
        </p:nvSpPr>
        <p:spPr>
          <a:xfrm>
            <a:off x="78145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2" name="object 1402"/>
          <p:cNvSpPr/>
          <p:nvPr/>
        </p:nvSpPr>
        <p:spPr>
          <a:xfrm>
            <a:off x="78130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3" name="object 1403"/>
          <p:cNvSpPr/>
          <p:nvPr/>
        </p:nvSpPr>
        <p:spPr>
          <a:xfrm>
            <a:off x="78115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4" name="object 1404"/>
          <p:cNvSpPr/>
          <p:nvPr/>
        </p:nvSpPr>
        <p:spPr>
          <a:xfrm>
            <a:off x="78100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5" name="object 1405"/>
          <p:cNvSpPr/>
          <p:nvPr/>
        </p:nvSpPr>
        <p:spPr>
          <a:xfrm>
            <a:off x="78086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6" name="object 1406"/>
          <p:cNvSpPr/>
          <p:nvPr/>
        </p:nvSpPr>
        <p:spPr>
          <a:xfrm>
            <a:off x="78071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7" name="object 1407"/>
          <p:cNvSpPr/>
          <p:nvPr/>
        </p:nvSpPr>
        <p:spPr>
          <a:xfrm>
            <a:off x="78056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8" name="object 1408"/>
          <p:cNvSpPr/>
          <p:nvPr/>
        </p:nvSpPr>
        <p:spPr>
          <a:xfrm>
            <a:off x="78041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09" name="object 1409"/>
          <p:cNvSpPr/>
          <p:nvPr/>
        </p:nvSpPr>
        <p:spPr>
          <a:xfrm>
            <a:off x="78026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0" name="object 1410"/>
          <p:cNvSpPr/>
          <p:nvPr/>
        </p:nvSpPr>
        <p:spPr>
          <a:xfrm>
            <a:off x="78011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1" name="object 1411"/>
          <p:cNvSpPr/>
          <p:nvPr/>
        </p:nvSpPr>
        <p:spPr>
          <a:xfrm>
            <a:off x="77996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2" name="object 1412"/>
          <p:cNvSpPr/>
          <p:nvPr/>
        </p:nvSpPr>
        <p:spPr>
          <a:xfrm>
            <a:off x="77981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3" name="object 1413"/>
          <p:cNvSpPr/>
          <p:nvPr/>
        </p:nvSpPr>
        <p:spPr>
          <a:xfrm>
            <a:off x="77966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4" name="object 1414"/>
          <p:cNvSpPr/>
          <p:nvPr/>
        </p:nvSpPr>
        <p:spPr>
          <a:xfrm>
            <a:off x="77951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5" name="object 1415"/>
          <p:cNvSpPr/>
          <p:nvPr/>
        </p:nvSpPr>
        <p:spPr>
          <a:xfrm>
            <a:off x="77936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6" name="object 1416"/>
          <p:cNvSpPr/>
          <p:nvPr/>
        </p:nvSpPr>
        <p:spPr>
          <a:xfrm>
            <a:off x="77921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7" name="object 1417"/>
          <p:cNvSpPr/>
          <p:nvPr/>
        </p:nvSpPr>
        <p:spPr>
          <a:xfrm>
            <a:off x="77906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8" name="object 1418"/>
          <p:cNvSpPr/>
          <p:nvPr/>
        </p:nvSpPr>
        <p:spPr>
          <a:xfrm>
            <a:off x="77891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19" name="object 1419"/>
          <p:cNvSpPr/>
          <p:nvPr/>
        </p:nvSpPr>
        <p:spPr>
          <a:xfrm>
            <a:off x="77876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0" name="object 1420"/>
          <p:cNvSpPr/>
          <p:nvPr/>
        </p:nvSpPr>
        <p:spPr>
          <a:xfrm>
            <a:off x="77861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1" name="object 1421"/>
          <p:cNvSpPr/>
          <p:nvPr/>
        </p:nvSpPr>
        <p:spPr>
          <a:xfrm>
            <a:off x="77846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2" name="object 1422"/>
          <p:cNvSpPr/>
          <p:nvPr/>
        </p:nvSpPr>
        <p:spPr>
          <a:xfrm>
            <a:off x="77831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3" name="object 1423"/>
          <p:cNvSpPr/>
          <p:nvPr/>
        </p:nvSpPr>
        <p:spPr>
          <a:xfrm>
            <a:off x="77816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4" name="object 1424"/>
          <p:cNvSpPr/>
          <p:nvPr/>
        </p:nvSpPr>
        <p:spPr>
          <a:xfrm>
            <a:off x="77801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5" name="object 1425"/>
          <p:cNvSpPr/>
          <p:nvPr/>
        </p:nvSpPr>
        <p:spPr>
          <a:xfrm>
            <a:off x="77786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6" name="object 1426"/>
          <p:cNvSpPr/>
          <p:nvPr/>
        </p:nvSpPr>
        <p:spPr>
          <a:xfrm>
            <a:off x="77771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7" name="object 1427"/>
          <p:cNvSpPr/>
          <p:nvPr/>
        </p:nvSpPr>
        <p:spPr>
          <a:xfrm>
            <a:off x="77756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8" name="object 1428"/>
          <p:cNvSpPr/>
          <p:nvPr/>
        </p:nvSpPr>
        <p:spPr>
          <a:xfrm>
            <a:off x="77742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29" name="object 1429"/>
          <p:cNvSpPr/>
          <p:nvPr/>
        </p:nvSpPr>
        <p:spPr>
          <a:xfrm>
            <a:off x="77727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0" name="object 1430"/>
          <p:cNvSpPr/>
          <p:nvPr/>
        </p:nvSpPr>
        <p:spPr>
          <a:xfrm>
            <a:off x="77712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1" name="object 1431"/>
          <p:cNvSpPr/>
          <p:nvPr/>
        </p:nvSpPr>
        <p:spPr>
          <a:xfrm>
            <a:off x="77697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2" name="object 1432"/>
          <p:cNvSpPr/>
          <p:nvPr/>
        </p:nvSpPr>
        <p:spPr>
          <a:xfrm>
            <a:off x="77682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3" name="object 1433"/>
          <p:cNvSpPr/>
          <p:nvPr/>
        </p:nvSpPr>
        <p:spPr>
          <a:xfrm>
            <a:off x="77667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4" name="object 1434"/>
          <p:cNvSpPr/>
          <p:nvPr/>
        </p:nvSpPr>
        <p:spPr>
          <a:xfrm>
            <a:off x="77652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5" name="object 1435"/>
          <p:cNvSpPr/>
          <p:nvPr/>
        </p:nvSpPr>
        <p:spPr>
          <a:xfrm>
            <a:off x="77637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6" name="object 1436"/>
          <p:cNvSpPr/>
          <p:nvPr/>
        </p:nvSpPr>
        <p:spPr>
          <a:xfrm>
            <a:off x="77622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7" name="object 1437"/>
          <p:cNvSpPr/>
          <p:nvPr/>
        </p:nvSpPr>
        <p:spPr>
          <a:xfrm>
            <a:off x="77607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8" name="object 1438"/>
          <p:cNvSpPr/>
          <p:nvPr/>
        </p:nvSpPr>
        <p:spPr>
          <a:xfrm>
            <a:off x="77592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39" name="object 1439"/>
          <p:cNvSpPr/>
          <p:nvPr/>
        </p:nvSpPr>
        <p:spPr>
          <a:xfrm>
            <a:off x="77577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0" name="object 1440"/>
          <p:cNvSpPr/>
          <p:nvPr/>
        </p:nvSpPr>
        <p:spPr>
          <a:xfrm>
            <a:off x="77562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1" name="object 1441"/>
          <p:cNvSpPr/>
          <p:nvPr/>
        </p:nvSpPr>
        <p:spPr>
          <a:xfrm>
            <a:off x="77547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2" name="object 1442"/>
          <p:cNvSpPr/>
          <p:nvPr/>
        </p:nvSpPr>
        <p:spPr>
          <a:xfrm>
            <a:off x="77532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3" name="object 1443"/>
          <p:cNvSpPr/>
          <p:nvPr/>
        </p:nvSpPr>
        <p:spPr>
          <a:xfrm>
            <a:off x="77517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4" name="object 1444"/>
          <p:cNvSpPr/>
          <p:nvPr/>
        </p:nvSpPr>
        <p:spPr>
          <a:xfrm>
            <a:off x="77502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5" name="object 1445"/>
          <p:cNvSpPr/>
          <p:nvPr/>
        </p:nvSpPr>
        <p:spPr>
          <a:xfrm>
            <a:off x="77487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6" name="object 1446"/>
          <p:cNvSpPr/>
          <p:nvPr/>
        </p:nvSpPr>
        <p:spPr>
          <a:xfrm>
            <a:off x="77472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7" name="object 1447"/>
          <p:cNvSpPr/>
          <p:nvPr/>
        </p:nvSpPr>
        <p:spPr>
          <a:xfrm>
            <a:off x="77457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8" name="object 1448"/>
          <p:cNvSpPr/>
          <p:nvPr/>
        </p:nvSpPr>
        <p:spPr>
          <a:xfrm>
            <a:off x="77442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49" name="object 1449"/>
          <p:cNvSpPr/>
          <p:nvPr/>
        </p:nvSpPr>
        <p:spPr>
          <a:xfrm>
            <a:off x="77427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0" name="object 1450"/>
          <p:cNvSpPr/>
          <p:nvPr/>
        </p:nvSpPr>
        <p:spPr>
          <a:xfrm>
            <a:off x="77412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1" name="object 1451"/>
          <p:cNvSpPr/>
          <p:nvPr/>
        </p:nvSpPr>
        <p:spPr>
          <a:xfrm>
            <a:off x="77397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2" name="object 1452"/>
          <p:cNvSpPr/>
          <p:nvPr/>
        </p:nvSpPr>
        <p:spPr>
          <a:xfrm>
            <a:off x="77383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3" name="object 1453"/>
          <p:cNvSpPr/>
          <p:nvPr/>
        </p:nvSpPr>
        <p:spPr>
          <a:xfrm>
            <a:off x="77368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4" name="object 1454"/>
          <p:cNvSpPr/>
          <p:nvPr/>
        </p:nvSpPr>
        <p:spPr>
          <a:xfrm>
            <a:off x="77353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5" name="object 1455"/>
          <p:cNvSpPr/>
          <p:nvPr/>
        </p:nvSpPr>
        <p:spPr>
          <a:xfrm>
            <a:off x="77338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6" name="object 1456"/>
          <p:cNvSpPr/>
          <p:nvPr/>
        </p:nvSpPr>
        <p:spPr>
          <a:xfrm>
            <a:off x="77323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7" name="object 1457"/>
          <p:cNvSpPr/>
          <p:nvPr/>
        </p:nvSpPr>
        <p:spPr>
          <a:xfrm>
            <a:off x="77308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8" name="object 1458"/>
          <p:cNvSpPr/>
          <p:nvPr/>
        </p:nvSpPr>
        <p:spPr>
          <a:xfrm>
            <a:off x="77293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59" name="object 1459"/>
          <p:cNvSpPr/>
          <p:nvPr/>
        </p:nvSpPr>
        <p:spPr>
          <a:xfrm>
            <a:off x="77278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0" name="object 1460"/>
          <p:cNvSpPr/>
          <p:nvPr/>
        </p:nvSpPr>
        <p:spPr>
          <a:xfrm>
            <a:off x="77263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1" name="object 1461"/>
          <p:cNvSpPr/>
          <p:nvPr/>
        </p:nvSpPr>
        <p:spPr>
          <a:xfrm>
            <a:off x="77248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2" name="object 1462"/>
          <p:cNvSpPr/>
          <p:nvPr/>
        </p:nvSpPr>
        <p:spPr>
          <a:xfrm>
            <a:off x="77233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3" name="object 1463"/>
          <p:cNvSpPr/>
          <p:nvPr/>
        </p:nvSpPr>
        <p:spPr>
          <a:xfrm>
            <a:off x="77218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4" name="object 1464"/>
          <p:cNvSpPr/>
          <p:nvPr/>
        </p:nvSpPr>
        <p:spPr>
          <a:xfrm>
            <a:off x="77203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5" name="object 1465"/>
          <p:cNvSpPr/>
          <p:nvPr/>
        </p:nvSpPr>
        <p:spPr>
          <a:xfrm>
            <a:off x="77188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6" name="object 1466"/>
          <p:cNvSpPr/>
          <p:nvPr/>
        </p:nvSpPr>
        <p:spPr>
          <a:xfrm>
            <a:off x="77173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7" name="object 1467"/>
          <p:cNvSpPr/>
          <p:nvPr/>
        </p:nvSpPr>
        <p:spPr>
          <a:xfrm>
            <a:off x="77158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8" name="object 1468"/>
          <p:cNvSpPr/>
          <p:nvPr/>
        </p:nvSpPr>
        <p:spPr>
          <a:xfrm>
            <a:off x="77143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69" name="object 1469"/>
          <p:cNvSpPr/>
          <p:nvPr/>
        </p:nvSpPr>
        <p:spPr>
          <a:xfrm>
            <a:off x="77128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0" name="object 1470"/>
          <p:cNvSpPr/>
          <p:nvPr/>
        </p:nvSpPr>
        <p:spPr>
          <a:xfrm>
            <a:off x="77113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1" name="object 1471"/>
          <p:cNvSpPr/>
          <p:nvPr/>
        </p:nvSpPr>
        <p:spPr>
          <a:xfrm>
            <a:off x="77098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2" name="object 1472"/>
          <p:cNvSpPr/>
          <p:nvPr/>
        </p:nvSpPr>
        <p:spPr>
          <a:xfrm>
            <a:off x="77083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3" name="object 1473"/>
          <p:cNvSpPr/>
          <p:nvPr/>
        </p:nvSpPr>
        <p:spPr>
          <a:xfrm>
            <a:off x="77068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4" name="object 1474"/>
          <p:cNvSpPr/>
          <p:nvPr/>
        </p:nvSpPr>
        <p:spPr>
          <a:xfrm>
            <a:off x="77054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5" name="object 1475"/>
          <p:cNvSpPr/>
          <p:nvPr/>
        </p:nvSpPr>
        <p:spPr>
          <a:xfrm>
            <a:off x="77039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6" name="object 1476"/>
          <p:cNvSpPr/>
          <p:nvPr/>
        </p:nvSpPr>
        <p:spPr>
          <a:xfrm>
            <a:off x="77024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7" name="object 1477"/>
          <p:cNvSpPr/>
          <p:nvPr/>
        </p:nvSpPr>
        <p:spPr>
          <a:xfrm>
            <a:off x="77009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8" name="object 1478"/>
          <p:cNvSpPr/>
          <p:nvPr/>
        </p:nvSpPr>
        <p:spPr>
          <a:xfrm>
            <a:off x="76994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79" name="object 1479"/>
          <p:cNvSpPr/>
          <p:nvPr/>
        </p:nvSpPr>
        <p:spPr>
          <a:xfrm>
            <a:off x="76979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0" name="object 1480"/>
          <p:cNvSpPr/>
          <p:nvPr/>
        </p:nvSpPr>
        <p:spPr>
          <a:xfrm>
            <a:off x="76964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1" name="object 1481"/>
          <p:cNvSpPr/>
          <p:nvPr/>
        </p:nvSpPr>
        <p:spPr>
          <a:xfrm>
            <a:off x="76949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2" name="object 1482"/>
          <p:cNvSpPr/>
          <p:nvPr/>
        </p:nvSpPr>
        <p:spPr>
          <a:xfrm>
            <a:off x="76934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3" name="object 1483"/>
          <p:cNvSpPr/>
          <p:nvPr/>
        </p:nvSpPr>
        <p:spPr>
          <a:xfrm>
            <a:off x="76919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4" name="object 1484"/>
          <p:cNvSpPr/>
          <p:nvPr/>
        </p:nvSpPr>
        <p:spPr>
          <a:xfrm>
            <a:off x="76904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5" name="object 1485"/>
          <p:cNvSpPr/>
          <p:nvPr/>
        </p:nvSpPr>
        <p:spPr>
          <a:xfrm>
            <a:off x="76889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6" name="object 1486"/>
          <p:cNvSpPr/>
          <p:nvPr/>
        </p:nvSpPr>
        <p:spPr>
          <a:xfrm>
            <a:off x="76874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7" name="object 1487"/>
          <p:cNvSpPr/>
          <p:nvPr/>
        </p:nvSpPr>
        <p:spPr>
          <a:xfrm>
            <a:off x="76859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8" name="object 1488"/>
          <p:cNvSpPr/>
          <p:nvPr/>
        </p:nvSpPr>
        <p:spPr>
          <a:xfrm>
            <a:off x="76844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89" name="object 1489"/>
          <p:cNvSpPr/>
          <p:nvPr/>
        </p:nvSpPr>
        <p:spPr>
          <a:xfrm>
            <a:off x="76829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0" name="object 1490"/>
          <p:cNvSpPr/>
          <p:nvPr/>
        </p:nvSpPr>
        <p:spPr>
          <a:xfrm>
            <a:off x="76814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1" name="object 1491"/>
          <p:cNvSpPr/>
          <p:nvPr/>
        </p:nvSpPr>
        <p:spPr>
          <a:xfrm>
            <a:off x="76799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2" name="object 1492"/>
          <p:cNvSpPr/>
          <p:nvPr/>
        </p:nvSpPr>
        <p:spPr>
          <a:xfrm>
            <a:off x="76784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3" name="object 1493"/>
          <p:cNvSpPr/>
          <p:nvPr/>
        </p:nvSpPr>
        <p:spPr>
          <a:xfrm>
            <a:off x="76769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4" name="object 1494"/>
          <p:cNvSpPr/>
          <p:nvPr/>
        </p:nvSpPr>
        <p:spPr>
          <a:xfrm>
            <a:off x="76754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5" name="object 1495"/>
          <p:cNvSpPr/>
          <p:nvPr/>
        </p:nvSpPr>
        <p:spPr>
          <a:xfrm>
            <a:off x="76739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6" name="object 1496"/>
          <p:cNvSpPr/>
          <p:nvPr/>
        </p:nvSpPr>
        <p:spPr>
          <a:xfrm>
            <a:off x="76724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7" name="object 1497"/>
          <p:cNvSpPr/>
          <p:nvPr/>
        </p:nvSpPr>
        <p:spPr>
          <a:xfrm>
            <a:off x="76709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8" name="object 1498"/>
          <p:cNvSpPr/>
          <p:nvPr/>
        </p:nvSpPr>
        <p:spPr>
          <a:xfrm>
            <a:off x="76695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499" name="object 1499"/>
          <p:cNvSpPr/>
          <p:nvPr/>
        </p:nvSpPr>
        <p:spPr>
          <a:xfrm>
            <a:off x="76680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0" name="object 1500"/>
          <p:cNvSpPr/>
          <p:nvPr/>
        </p:nvSpPr>
        <p:spPr>
          <a:xfrm>
            <a:off x="76665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1" name="object 1501"/>
          <p:cNvSpPr/>
          <p:nvPr/>
        </p:nvSpPr>
        <p:spPr>
          <a:xfrm>
            <a:off x="76650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2" name="object 1502"/>
          <p:cNvSpPr/>
          <p:nvPr/>
        </p:nvSpPr>
        <p:spPr>
          <a:xfrm>
            <a:off x="76635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3" name="object 1503"/>
          <p:cNvSpPr/>
          <p:nvPr/>
        </p:nvSpPr>
        <p:spPr>
          <a:xfrm>
            <a:off x="76620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4" name="object 1504"/>
          <p:cNvSpPr/>
          <p:nvPr/>
        </p:nvSpPr>
        <p:spPr>
          <a:xfrm>
            <a:off x="76605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5" name="object 1505"/>
          <p:cNvSpPr/>
          <p:nvPr/>
        </p:nvSpPr>
        <p:spPr>
          <a:xfrm>
            <a:off x="76590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6" name="object 1506"/>
          <p:cNvSpPr/>
          <p:nvPr/>
        </p:nvSpPr>
        <p:spPr>
          <a:xfrm>
            <a:off x="76575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7" name="object 1507"/>
          <p:cNvSpPr/>
          <p:nvPr/>
        </p:nvSpPr>
        <p:spPr>
          <a:xfrm>
            <a:off x="76560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8" name="object 1508"/>
          <p:cNvSpPr/>
          <p:nvPr/>
        </p:nvSpPr>
        <p:spPr>
          <a:xfrm>
            <a:off x="76545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09" name="object 1509"/>
          <p:cNvSpPr/>
          <p:nvPr/>
        </p:nvSpPr>
        <p:spPr>
          <a:xfrm>
            <a:off x="76530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0" name="object 1510"/>
          <p:cNvSpPr/>
          <p:nvPr/>
        </p:nvSpPr>
        <p:spPr>
          <a:xfrm>
            <a:off x="76515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1" name="object 1511"/>
          <p:cNvSpPr/>
          <p:nvPr/>
        </p:nvSpPr>
        <p:spPr>
          <a:xfrm>
            <a:off x="76500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2" name="object 1512"/>
          <p:cNvSpPr/>
          <p:nvPr/>
        </p:nvSpPr>
        <p:spPr>
          <a:xfrm>
            <a:off x="76485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3" name="object 1513"/>
          <p:cNvSpPr/>
          <p:nvPr/>
        </p:nvSpPr>
        <p:spPr>
          <a:xfrm>
            <a:off x="76470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4" name="object 1514"/>
          <p:cNvSpPr/>
          <p:nvPr/>
        </p:nvSpPr>
        <p:spPr>
          <a:xfrm>
            <a:off x="76455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5" name="object 1515"/>
          <p:cNvSpPr/>
          <p:nvPr/>
        </p:nvSpPr>
        <p:spPr>
          <a:xfrm>
            <a:off x="76440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6" name="object 1516"/>
          <p:cNvSpPr/>
          <p:nvPr/>
        </p:nvSpPr>
        <p:spPr>
          <a:xfrm>
            <a:off x="76425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7" name="object 1517"/>
          <p:cNvSpPr/>
          <p:nvPr/>
        </p:nvSpPr>
        <p:spPr>
          <a:xfrm>
            <a:off x="76410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8" name="object 1518"/>
          <p:cNvSpPr/>
          <p:nvPr/>
        </p:nvSpPr>
        <p:spPr>
          <a:xfrm>
            <a:off x="76395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19" name="object 1519"/>
          <p:cNvSpPr/>
          <p:nvPr/>
        </p:nvSpPr>
        <p:spPr>
          <a:xfrm>
            <a:off x="76380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0" name="object 1520"/>
          <p:cNvSpPr/>
          <p:nvPr/>
        </p:nvSpPr>
        <p:spPr>
          <a:xfrm>
            <a:off x="76365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1" name="object 1521"/>
          <p:cNvSpPr/>
          <p:nvPr/>
        </p:nvSpPr>
        <p:spPr>
          <a:xfrm>
            <a:off x="76351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2" name="object 1522"/>
          <p:cNvSpPr/>
          <p:nvPr/>
        </p:nvSpPr>
        <p:spPr>
          <a:xfrm>
            <a:off x="76336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3" name="object 1523"/>
          <p:cNvSpPr/>
          <p:nvPr/>
        </p:nvSpPr>
        <p:spPr>
          <a:xfrm>
            <a:off x="76321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4" name="object 1524"/>
          <p:cNvSpPr/>
          <p:nvPr/>
        </p:nvSpPr>
        <p:spPr>
          <a:xfrm>
            <a:off x="76306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5" name="object 1525"/>
          <p:cNvSpPr/>
          <p:nvPr/>
        </p:nvSpPr>
        <p:spPr>
          <a:xfrm>
            <a:off x="76291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6" name="object 1526"/>
          <p:cNvSpPr/>
          <p:nvPr/>
        </p:nvSpPr>
        <p:spPr>
          <a:xfrm>
            <a:off x="76276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7" name="object 1527"/>
          <p:cNvSpPr/>
          <p:nvPr/>
        </p:nvSpPr>
        <p:spPr>
          <a:xfrm>
            <a:off x="76261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8" name="object 1528"/>
          <p:cNvSpPr/>
          <p:nvPr/>
        </p:nvSpPr>
        <p:spPr>
          <a:xfrm>
            <a:off x="76246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29" name="object 1529"/>
          <p:cNvSpPr/>
          <p:nvPr/>
        </p:nvSpPr>
        <p:spPr>
          <a:xfrm>
            <a:off x="76231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0" name="object 1530"/>
          <p:cNvSpPr/>
          <p:nvPr/>
        </p:nvSpPr>
        <p:spPr>
          <a:xfrm>
            <a:off x="76216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1" name="object 1531"/>
          <p:cNvSpPr/>
          <p:nvPr/>
        </p:nvSpPr>
        <p:spPr>
          <a:xfrm>
            <a:off x="76201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2" name="object 1532"/>
          <p:cNvSpPr/>
          <p:nvPr/>
        </p:nvSpPr>
        <p:spPr>
          <a:xfrm>
            <a:off x="76186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3" name="object 1533"/>
          <p:cNvSpPr/>
          <p:nvPr/>
        </p:nvSpPr>
        <p:spPr>
          <a:xfrm>
            <a:off x="76171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4" name="object 1534"/>
          <p:cNvSpPr/>
          <p:nvPr/>
        </p:nvSpPr>
        <p:spPr>
          <a:xfrm>
            <a:off x="76156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5" name="object 1535"/>
          <p:cNvSpPr/>
          <p:nvPr/>
        </p:nvSpPr>
        <p:spPr>
          <a:xfrm>
            <a:off x="76141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6" name="object 1536"/>
          <p:cNvSpPr/>
          <p:nvPr/>
        </p:nvSpPr>
        <p:spPr>
          <a:xfrm>
            <a:off x="76126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7" name="object 1537"/>
          <p:cNvSpPr/>
          <p:nvPr/>
        </p:nvSpPr>
        <p:spPr>
          <a:xfrm>
            <a:off x="76111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8" name="object 1538"/>
          <p:cNvSpPr/>
          <p:nvPr/>
        </p:nvSpPr>
        <p:spPr>
          <a:xfrm>
            <a:off x="76096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39" name="object 1539"/>
          <p:cNvSpPr/>
          <p:nvPr/>
        </p:nvSpPr>
        <p:spPr>
          <a:xfrm>
            <a:off x="76081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0" name="object 1540"/>
          <p:cNvSpPr/>
          <p:nvPr/>
        </p:nvSpPr>
        <p:spPr>
          <a:xfrm>
            <a:off x="76066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1" name="object 1541"/>
          <p:cNvSpPr/>
          <p:nvPr/>
        </p:nvSpPr>
        <p:spPr>
          <a:xfrm>
            <a:off x="76051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2" name="object 1542"/>
          <p:cNvSpPr/>
          <p:nvPr/>
        </p:nvSpPr>
        <p:spPr>
          <a:xfrm>
            <a:off x="76036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3" name="object 1543"/>
          <p:cNvSpPr/>
          <p:nvPr/>
        </p:nvSpPr>
        <p:spPr>
          <a:xfrm>
            <a:off x="76022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4" name="object 1544"/>
          <p:cNvSpPr/>
          <p:nvPr/>
        </p:nvSpPr>
        <p:spPr>
          <a:xfrm>
            <a:off x="76007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5" name="object 1545"/>
          <p:cNvSpPr/>
          <p:nvPr/>
        </p:nvSpPr>
        <p:spPr>
          <a:xfrm>
            <a:off x="75992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6" name="object 1546"/>
          <p:cNvSpPr/>
          <p:nvPr/>
        </p:nvSpPr>
        <p:spPr>
          <a:xfrm>
            <a:off x="75977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7" name="object 1547"/>
          <p:cNvSpPr/>
          <p:nvPr/>
        </p:nvSpPr>
        <p:spPr>
          <a:xfrm>
            <a:off x="75962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8" name="object 1548"/>
          <p:cNvSpPr/>
          <p:nvPr/>
        </p:nvSpPr>
        <p:spPr>
          <a:xfrm>
            <a:off x="75947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49" name="object 1549"/>
          <p:cNvSpPr/>
          <p:nvPr/>
        </p:nvSpPr>
        <p:spPr>
          <a:xfrm>
            <a:off x="75932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0" name="object 1550"/>
          <p:cNvSpPr/>
          <p:nvPr/>
        </p:nvSpPr>
        <p:spPr>
          <a:xfrm>
            <a:off x="75917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1" name="object 1551"/>
          <p:cNvSpPr/>
          <p:nvPr/>
        </p:nvSpPr>
        <p:spPr>
          <a:xfrm>
            <a:off x="75902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2" name="object 1552"/>
          <p:cNvSpPr/>
          <p:nvPr/>
        </p:nvSpPr>
        <p:spPr>
          <a:xfrm>
            <a:off x="75887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3" name="object 1553"/>
          <p:cNvSpPr/>
          <p:nvPr/>
        </p:nvSpPr>
        <p:spPr>
          <a:xfrm>
            <a:off x="75872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4" name="object 1554"/>
          <p:cNvSpPr/>
          <p:nvPr/>
        </p:nvSpPr>
        <p:spPr>
          <a:xfrm>
            <a:off x="75857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5" name="object 1555"/>
          <p:cNvSpPr/>
          <p:nvPr/>
        </p:nvSpPr>
        <p:spPr>
          <a:xfrm>
            <a:off x="75842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6" name="object 1556"/>
          <p:cNvSpPr/>
          <p:nvPr/>
        </p:nvSpPr>
        <p:spPr>
          <a:xfrm>
            <a:off x="75827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7" name="object 1557"/>
          <p:cNvSpPr/>
          <p:nvPr/>
        </p:nvSpPr>
        <p:spPr>
          <a:xfrm>
            <a:off x="75812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8" name="object 1558"/>
          <p:cNvSpPr/>
          <p:nvPr/>
        </p:nvSpPr>
        <p:spPr>
          <a:xfrm>
            <a:off x="75797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59" name="object 1559"/>
          <p:cNvSpPr/>
          <p:nvPr/>
        </p:nvSpPr>
        <p:spPr>
          <a:xfrm>
            <a:off x="75782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0" name="object 1560"/>
          <p:cNvSpPr/>
          <p:nvPr/>
        </p:nvSpPr>
        <p:spPr>
          <a:xfrm>
            <a:off x="75767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1" name="object 1561"/>
          <p:cNvSpPr/>
          <p:nvPr/>
        </p:nvSpPr>
        <p:spPr>
          <a:xfrm>
            <a:off x="75752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2" name="object 1562"/>
          <p:cNvSpPr/>
          <p:nvPr/>
        </p:nvSpPr>
        <p:spPr>
          <a:xfrm>
            <a:off x="75737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3" name="object 1563"/>
          <p:cNvSpPr/>
          <p:nvPr/>
        </p:nvSpPr>
        <p:spPr>
          <a:xfrm>
            <a:off x="75722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4" name="object 1564"/>
          <p:cNvSpPr/>
          <p:nvPr/>
        </p:nvSpPr>
        <p:spPr>
          <a:xfrm>
            <a:off x="75707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5" name="object 1565"/>
          <p:cNvSpPr/>
          <p:nvPr/>
        </p:nvSpPr>
        <p:spPr>
          <a:xfrm>
            <a:off x="75692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6" name="object 1566"/>
          <p:cNvSpPr/>
          <p:nvPr/>
        </p:nvSpPr>
        <p:spPr>
          <a:xfrm>
            <a:off x="75677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7" name="object 1567"/>
          <p:cNvSpPr/>
          <p:nvPr/>
        </p:nvSpPr>
        <p:spPr>
          <a:xfrm>
            <a:off x="75663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8" name="object 1568"/>
          <p:cNvSpPr/>
          <p:nvPr/>
        </p:nvSpPr>
        <p:spPr>
          <a:xfrm>
            <a:off x="75648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69" name="object 1569"/>
          <p:cNvSpPr/>
          <p:nvPr/>
        </p:nvSpPr>
        <p:spPr>
          <a:xfrm>
            <a:off x="75633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0" name="object 1570"/>
          <p:cNvSpPr/>
          <p:nvPr/>
        </p:nvSpPr>
        <p:spPr>
          <a:xfrm>
            <a:off x="75618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1" name="object 1571"/>
          <p:cNvSpPr/>
          <p:nvPr/>
        </p:nvSpPr>
        <p:spPr>
          <a:xfrm>
            <a:off x="75603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2" name="object 1572"/>
          <p:cNvSpPr/>
          <p:nvPr/>
        </p:nvSpPr>
        <p:spPr>
          <a:xfrm>
            <a:off x="75588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3" name="object 1573"/>
          <p:cNvSpPr/>
          <p:nvPr/>
        </p:nvSpPr>
        <p:spPr>
          <a:xfrm>
            <a:off x="75573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4" name="object 1574"/>
          <p:cNvSpPr/>
          <p:nvPr/>
        </p:nvSpPr>
        <p:spPr>
          <a:xfrm>
            <a:off x="75558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5" name="object 1575"/>
          <p:cNvSpPr/>
          <p:nvPr/>
        </p:nvSpPr>
        <p:spPr>
          <a:xfrm>
            <a:off x="75543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6" name="object 1576"/>
          <p:cNvSpPr/>
          <p:nvPr/>
        </p:nvSpPr>
        <p:spPr>
          <a:xfrm>
            <a:off x="75528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7" name="object 1577"/>
          <p:cNvSpPr/>
          <p:nvPr/>
        </p:nvSpPr>
        <p:spPr>
          <a:xfrm>
            <a:off x="75513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8" name="object 1578"/>
          <p:cNvSpPr/>
          <p:nvPr/>
        </p:nvSpPr>
        <p:spPr>
          <a:xfrm>
            <a:off x="75498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79" name="object 1579"/>
          <p:cNvSpPr/>
          <p:nvPr/>
        </p:nvSpPr>
        <p:spPr>
          <a:xfrm>
            <a:off x="75483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0" name="object 1580"/>
          <p:cNvSpPr/>
          <p:nvPr/>
        </p:nvSpPr>
        <p:spPr>
          <a:xfrm>
            <a:off x="75468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1" name="object 1581"/>
          <p:cNvSpPr/>
          <p:nvPr/>
        </p:nvSpPr>
        <p:spPr>
          <a:xfrm>
            <a:off x="75453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2" name="object 1582"/>
          <p:cNvSpPr/>
          <p:nvPr/>
        </p:nvSpPr>
        <p:spPr>
          <a:xfrm>
            <a:off x="75438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3" name="object 1583"/>
          <p:cNvSpPr/>
          <p:nvPr/>
        </p:nvSpPr>
        <p:spPr>
          <a:xfrm>
            <a:off x="75423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4" name="object 1584"/>
          <p:cNvSpPr/>
          <p:nvPr/>
        </p:nvSpPr>
        <p:spPr>
          <a:xfrm>
            <a:off x="75408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5" name="object 1585"/>
          <p:cNvSpPr/>
          <p:nvPr/>
        </p:nvSpPr>
        <p:spPr>
          <a:xfrm>
            <a:off x="75393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6" name="object 1586"/>
          <p:cNvSpPr/>
          <p:nvPr/>
        </p:nvSpPr>
        <p:spPr>
          <a:xfrm>
            <a:off x="75378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7" name="object 1587"/>
          <p:cNvSpPr/>
          <p:nvPr/>
        </p:nvSpPr>
        <p:spPr>
          <a:xfrm>
            <a:off x="75363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8" name="object 1588"/>
          <p:cNvSpPr/>
          <p:nvPr/>
        </p:nvSpPr>
        <p:spPr>
          <a:xfrm>
            <a:off x="75348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89" name="object 1589"/>
          <p:cNvSpPr/>
          <p:nvPr/>
        </p:nvSpPr>
        <p:spPr>
          <a:xfrm>
            <a:off x="75333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0" name="object 1590"/>
          <p:cNvSpPr/>
          <p:nvPr/>
        </p:nvSpPr>
        <p:spPr>
          <a:xfrm>
            <a:off x="75319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1" name="object 1591"/>
          <p:cNvSpPr/>
          <p:nvPr/>
        </p:nvSpPr>
        <p:spPr>
          <a:xfrm>
            <a:off x="75304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2" name="object 1592"/>
          <p:cNvSpPr/>
          <p:nvPr/>
        </p:nvSpPr>
        <p:spPr>
          <a:xfrm>
            <a:off x="75289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3" name="object 1593"/>
          <p:cNvSpPr/>
          <p:nvPr/>
        </p:nvSpPr>
        <p:spPr>
          <a:xfrm>
            <a:off x="75274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4" name="object 1594"/>
          <p:cNvSpPr/>
          <p:nvPr/>
        </p:nvSpPr>
        <p:spPr>
          <a:xfrm>
            <a:off x="75259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5" name="object 1595"/>
          <p:cNvSpPr/>
          <p:nvPr/>
        </p:nvSpPr>
        <p:spPr>
          <a:xfrm>
            <a:off x="75244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6" name="object 1596"/>
          <p:cNvSpPr/>
          <p:nvPr/>
        </p:nvSpPr>
        <p:spPr>
          <a:xfrm>
            <a:off x="75229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7" name="object 1597"/>
          <p:cNvSpPr/>
          <p:nvPr/>
        </p:nvSpPr>
        <p:spPr>
          <a:xfrm>
            <a:off x="75214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8" name="object 1598"/>
          <p:cNvSpPr/>
          <p:nvPr/>
        </p:nvSpPr>
        <p:spPr>
          <a:xfrm>
            <a:off x="75199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599" name="object 1599"/>
          <p:cNvSpPr/>
          <p:nvPr/>
        </p:nvSpPr>
        <p:spPr>
          <a:xfrm>
            <a:off x="75184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0" name="object 1600"/>
          <p:cNvSpPr/>
          <p:nvPr/>
        </p:nvSpPr>
        <p:spPr>
          <a:xfrm>
            <a:off x="75169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1" name="object 1601"/>
          <p:cNvSpPr/>
          <p:nvPr/>
        </p:nvSpPr>
        <p:spPr>
          <a:xfrm>
            <a:off x="75154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2" name="object 1602"/>
          <p:cNvSpPr/>
          <p:nvPr/>
        </p:nvSpPr>
        <p:spPr>
          <a:xfrm>
            <a:off x="75139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3" name="object 1603"/>
          <p:cNvSpPr/>
          <p:nvPr/>
        </p:nvSpPr>
        <p:spPr>
          <a:xfrm>
            <a:off x="75124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4" name="object 1604"/>
          <p:cNvSpPr/>
          <p:nvPr/>
        </p:nvSpPr>
        <p:spPr>
          <a:xfrm>
            <a:off x="75109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5" name="object 1605"/>
          <p:cNvSpPr/>
          <p:nvPr/>
        </p:nvSpPr>
        <p:spPr>
          <a:xfrm>
            <a:off x="75094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6" name="object 1606"/>
          <p:cNvSpPr/>
          <p:nvPr/>
        </p:nvSpPr>
        <p:spPr>
          <a:xfrm>
            <a:off x="75079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7" name="object 1607"/>
          <p:cNvSpPr/>
          <p:nvPr/>
        </p:nvSpPr>
        <p:spPr>
          <a:xfrm>
            <a:off x="75064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8" name="object 1608"/>
          <p:cNvSpPr/>
          <p:nvPr/>
        </p:nvSpPr>
        <p:spPr>
          <a:xfrm>
            <a:off x="75049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09" name="object 1609"/>
          <p:cNvSpPr/>
          <p:nvPr/>
        </p:nvSpPr>
        <p:spPr>
          <a:xfrm>
            <a:off x="75034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0" name="object 1610"/>
          <p:cNvSpPr/>
          <p:nvPr/>
        </p:nvSpPr>
        <p:spPr>
          <a:xfrm>
            <a:off x="75019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1" name="object 1611"/>
          <p:cNvSpPr/>
          <p:nvPr/>
        </p:nvSpPr>
        <p:spPr>
          <a:xfrm>
            <a:off x="75004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2" name="object 1612"/>
          <p:cNvSpPr/>
          <p:nvPr/>
        </p:nvSpPr>
        <p:spPr>
          <a:xfrm>
            <a:off x="74990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3" name="object 1613"/>
          <p:cNvSpPr/>
          <p:nvPr/>
        </p:nvSpPr>
        <p:spPr>
          <a:xfrm>
            <a:off x="74975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4" name="object 1614"/>
          <p:cNvSpPr/>
          <p:nvPr/>
        </p:nvSpPr>
        <p:spPr>
          <a:xfrm>
            <a:off x="74960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5" name="object 1615"/>
          <p:cNvSpPr/>
          <p:nvPr/>
        </p:nvSpPr>
        <p:spPr>
          <a:xfrm>
            <a:off x="74945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6" name="object 1616"/>
          <p:cNvSpPr/>
          <p:nvPr/>
        </p:nvSpPr>
        <p:spPr>
          <a:xfrm>
            <a:off x="74930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7" name="object 1617"/>
          <p:cNvSpPr/>
          <p:nvPr/>
        </p:nvSpPr>
        <p:spPr>
          <a:xfrm>
            <a:off x="74915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8" name="object 1618"/>
          <p:cNvSpPr/>
          <p:nvPr/>
        </p:nvSpPr>
        <p:spPr>
          <a:xfrm>
            <a:off x="74900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19" name="object 1619"/>
          <p:cNvSpPr/>
          <p:nvPr/>
        </p:nvSpPr>
        <p:spPr>
          <a:xfrm>
            <a:off x="74885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0" name="object 1620"/>
          <p:cNvSpPr/>
          <p:nvPr/>
        </p:nvSpPr>
        <p:spPr>
          <a:xfrm>
            <a:off x="74870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1" name="object 1621"/>
          <p:cNvSpPr/>
          <p:nvPr/>
        </p:nvSpPr>
        <p:spPr>
          <a:xfrm>
            <a:off x="74855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2" name="object 1622"/>
          <p:cNvSpPr/>
          <p:nvPr/>
        </p:nvSpPr>
        <p:spPr>
          <a:xfrm>
            <a:off x="74840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3" name="object 1623"/>
          <p:cNvSpPr/>
          <p:nvPr/>
        </p:nvSpPr>
        <p:spPr>
          <a:xfrm>
            <a:off x="74825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4" name="object 1624"/>
          <p:cNvSpPr/>
          <p:nvPr/>
        </p:nvSpPr>
        <p:spPr>
          <a:xfrm>
            <a:off x="74810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5" name="object 1625"/>
          <p:cNvSpPr/>
          <p:nvPr/>
        </p:nvSpPr>
        <p:spPr>
          <a:xfrm>
            <a:off x="74795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6" name="object 1626"/>
          <p:cNvSpPr/>
          <p:nvPr/>
        </p:nvSpPr>
        <p:spPr>
          <a:xfrm>
            <a:off x="74780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7" name="object 1627"/>
          <p:cNvSpPr/>
          <p:nvPr/>
        </p:nvSpPr>
        <p:spPr>
          <a:xfrm>
            <a:off x="74765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8" name="object 1628"/>
          <p:cNvSpPr/>
          <p:nvPr/>
        </p:nvSpPr>
        <p:spPr>
          <a:xfrm>
            <a:off x="74750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29" name="object 1629"/>
          <p:cNvSpPr/>
          <p:nvPr/>
        </p:nvSpPr>
        <p:spPr>
          <a:xfrm>
            <a:off x="74735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0" name="object 1630"/>
          <p:cNvSpPr/>
          <p:nvPr/>
        </p:nvSpPr>
        <p:spPr>
          <a:xfrm>
            <a:off x="74720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1" name="object 1631"/>
          <p:cNvSpPr/>
          <p:nvPr/>
        </p:nvSpPr>
        <p:spPr>
          <a:xfrm>
            <a:off x="74705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2" name="object 1632"/>
          <p:cNvSpPr/>
          <p:nvPr/>
        </p:nvSpPr>
        <p:spPr>
          <a:xfrm>
            <a:off x="74690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3" name="object 1633"/>
          <p:cNvSpPr/>
          <p:nvPr/>
        </p:nvSpPr>
        <p:spPr>
          <a:xfrm>
            <a:off x="74675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4" name="object 1634"/>
          <p:cNvSpPr/>
          <p:nvPr/>
        </p:nvSpPr>
        <p:spPr>
          <a:xfrm>
            <a:off x="74660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5" name="object 1635"/>
          <p:cNvSpPr/>
          <p:nvPr/>
        </p:nvSpPr>
        <p:spPr>
          <a:xfrm>
            <a:off x="74645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6" name="object 1636"/>
          <p:cNvSpPr/>
          <p:nvPr/>
        </p:nvSpPr>
        <p:spPr>
          <a:xfrm>
            <a:off x="74631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7" name="object 1637"/>
          <p:cNvSpPr/>
          <p:nvPr/>
        </p:nvSpPr>
        <p:spPr>
          <a:xfrm>
            <a:off x="74616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8" name="object 1638"/>
          <p:cNvSpPr/>
          <p:nvPr/>
        </p:nvSpPr>
        <p:spPr>
          <a:xfrm>
            <a:off x="74601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39" name="object 1639"/>
          <p:cNvSpPr/>
          <p:nvPr/>
        </p:nvSpPr>
        <p:spPr>
          <a:xfrm>
            <a:off x="74586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0" name="object 1640"/>
          <p:cNvSpPr/>
          <p:nvPr/>
        </p:nvSpPr>
        <p:spPr>
          <a:xfrm>
            <a:off x="74571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1" name="object 1641"/>
          <p:cNvSpPr/>
          <p:nvPr/>
        </p:nvSpPr>
        <p:spPr>
          <a:xfrm>
            <a:off x="74556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2" name="object 1642"/>
          <p:cNvSpPr/>
          <p:nvPr/>
        </p:nvSpPr>
        <p:spPr>
          <a:xfrm>
            <a:off x="74541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3" name="object 1643"/>
          <p:cNvSpPr/>
          <p:nvPr/>
        </p:nvSpPr>
        <p:spPr>
          <a:xfrm>
            <a:off x="74526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4" name="object 1644"/>
          <p:cNvSpPr/>
          <p:nvPr/>
        </p:nvSpPr>
        <p:spPr>
          <a:xfrm>
            <a:off x="74511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5" name="object 1645"/>
          <p:cNvSpPr/>
          <p:nvPr/>
        </p:nvSpPr>
        <p:spPr>
          <a:xfrm>
            <a:off x="74496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6" name="object 1646"/>
          <p:cNvSpPr/>
          <p:nvPr/>
        </p:nvSpPr>
        <p:spPr>
          <a:xfrm>
            <a:off x="74481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7" name="object 1647"/>
          <p:cNvSpPr/>
          <p:nvPr/>
        </p:nvSpPr>
        <p:spPr>
          <a:xfrm>
            <a:off x="74466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8" name="object 1648"/>
          <p:cNvSpPr/>
          <p:nvPr/>
        </p:nvSpPr>
        <p:spPr>
          <a:xfrm>
            <a:off x="74451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49" name="object 1649"/>
          <p:cNvSpPr/>
          <p:nvPr/>
        </p:nvSpPr>
        <p:spPr>
          <a:xfrm>
            <a:off x="74436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0" name="object 1650"/>
          <p:cNvSpPr/>
          <p:nvPr/>
        </p:nvSpPr>
        <p:spPr>
          <a:xfrm>
            <a:off x="74421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1" name="object 1651"/>
          <p:cNvSpPr/>
          <p:nvPr/>
        </p:nvSpPr>
        <p:spPr>
          <a:xfrm>
            <a:off x="74406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2" name="object 1652"/>
          <p:cNvSpPr/>
          <p:nvPr/>
        </p:nvSpPr>
        <p:spPr>
          <a:xfrm>
            <a:off x="74391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3" name="object 1653"/>
          <p:cNvSpPr/>
          <p:nvPr/>
        </p:nvSpPr>
        <p:spPr>
          <a:xfrm>
            <a:off x="74376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4" name="object 1654"/>
          <p:cNvSpPr/>
          <p:nvPr/>
        </p:nvSpPr>
        <p:spPr>
          <a:xfrm>
            <a:off x="74361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5" name="object 1655"/>
          <p:cNvSpPr/>
          <p:nvPr/>
        </p:nvSpPr>
        <p:spPr>
          <a:xfrm>
            <a:off x="74346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6" name="object 1656"/>
          <p:cNvSpPr/>
          <p:nvPr/>
        </p:nvSpPr>
        <p:spPr>
          <a:xfrm>
            <a:off x="74331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7" name="object 1657"/>
          <p:cNvSpPr/>
          <p:nvPr/>
        </p:nvSpPr>
        <p:spPr>
          <a:xfrm>
            <a:off x="74316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8" name="object 1658"/>
          <p:cNvSpPr/>
          <p:nvPr/>
        </p:nvSpPr>
        <p:spPr>
          <a:xfrm>
            <a:off x="74301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59" name="object 1659"/>
          <p:cNvSpPr/>
          <p:nvPr/>
        </p:nvSpPr>
        <p:spPr>
          <a:xfrm>
            <a:off x="74287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0" name="object 1660"/>
          <p:cNvSpPr/>
          <p:nvPr/>
        </p:nvSpPr>
        <p:spPr>
          <a:xfrm>
            <a:off x="74272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1" name="object 1661"/>
          <p:cNvSpPr/>
          <p:nvPr/>
        </p:nvSpPr>
        <p:spPr>
          <a:xfrm>
            <a:off x="74257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2" name="object 1662"/>
          <p:cNvSpPr/>
          <p:nvPr/>
        </p:nvSpPr>
        <p:spPr>
          <a:xfrm>
            <a:off x="74242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3" name="object 1663"/>
          <p:cNvSpPr/>
          <p:nvPr/>
        </p:nvSpPr>
        <p:spPr>
          <a:xfrm>
            <a:off x="74227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4" name="object 1664"/>
          <p:cNvSpPr/>
          <p:nvPr/>
        </p:nvSpPr>
        <p:spPr>
          <a:xfrm>
            <a:off x="74212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5" name="object 1665"/>
          <p:cNvSpPr/>
          <p:nvPr/>
        </p:nvSpPr>
        <p:spPr>
          <a:xfrm>
            <a:off x="74197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6" name="object 1666"/>
          <p:cNvSpPr/>
          <p:nvPr/>
        </p:nvSpPr>
        <p:spPr>
          <a:xfrm>
            <a:off x="74182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7" name="object 1667"/>
          <p:cNvSpPr/>
          <p:nvPr/>
        </p:nvSpPr>
        <p:spPr>
          <a:xfrm>
            <a:off x="74167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8" name="object 1668"/>
          <p:cNvSpPr/>
          <p:nvPr/>
        </p:nvSpPr>
        <p:spPr>
          <a:xfrm>
            <a:off x="74152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69" name="object 1669"/>
          <p:cNvSpPr/>
          <p:nvPr/>
        </p:nvSpPr>
        <p:spPr>
          <a:xfrm>
            <a:off x="74137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0" name="object 1670"/>
          <p:cNvSpPr/>
          <p:nvPr/>
        </p:nvSpPr>
        <p:spPr>
          <a:xfrm>
            <a:off x="74122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1" name="object 1671"/>
          <p:cNvSpPr/>
          <p:nvPr/>
        </p:nvSpPr>
        <p:spPr>
          <a:xfrm>
            <a:off x="74107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2" name="object 1672"/>
          <p:cNvSpPr/>
          <p:nvPr/>
        </p:nvSpPr>
        <p:spPr>
          <a:xfrm>
            <a:off x="74092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3" name="object 1673"/>
          <p:cNvSpPr/>
          <p:nvPr/>
        </p:nvSpPr>
        <p:spPr>
          <a:xfrm>
            <a:off x="74077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4" name="object 1674"/>
          <p:cNvSpPr/>
          <p:nvPr/>
        </p:nvSpPr>
        <p:spPr>
          <a:xfrm>
            <a:off x="74062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5" name="object 1675"/>
          <p:cNvSpPr/>
          <p:nvPr/>
        </p:nvSpPr>
        <p:spPr>
          <a:xfrm>
            <a:off x="74047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6" name="object 1676"/>
          <p:cNvSpPr/>
          <p:nvPr/>
        </p:nvSpPr>
        <p:spPr>
          <a:xfrm>
            <a:off x="74032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7" name="object 1677"/>
          <p:cNvSpPr/>
          <p:nvPr/>
        </p:nvSpPr>
        <p:spPr>
          <a:xfrm>
            <a:off x="74017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8" name="object 1678"/>
          <p:cNvSpPr/>
          <p:nvPr/>
        </p:nvSpPr>
        <p:spPr>
          <a:xfrm>
            <a:off x="74002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79" name="object 1679"/>
          <p:cNvSpPr/>
          <p:nvPr/>
        </p:nvSpPr>
        <p:spPr>
          <a:xfrm>
            <a:off x="73987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0" name="object 1680"/>
          <p:cNvSpPr/>
          <p:nvPr/>
        </p:nvSpPr>
        <p:spPr>
          <a:xfrm>
            <a:off x="73972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1" name="object 1681"/>
          <p:cNvSpPr/>
          <p:nvPr/>
        </p:nvSpPr>
        <p:spPr>
          <a:xfrm>
            <a:off x="73957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2" name="object 1682"/>
          <p:cNvSpPr/>
          <p:nvPr/>
        </p:nvSpPr>
        <p:spPr>
          <a:xfrm>
            <a:off x="73943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3" name="object 1683"/>
          <p:cNvSpPr/>
          <p:nvPr/>
        </p:nvSpPr>
        <p:spPr>
          <a:xfrm>
            <a:off x="73928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4" name="object 1684"/>
          <p:cNvSpPr/>
          <p:nvPr/>
        </p:nvSpPr>
        <p:spPr>
          <a:xfrm>
            <a:off x="73913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5" name="object 1685"/>
          <p:cNvSpPr/>
          <p:nvPr/>
        </p:nvSpPr>
        <p:spPr>
          <a:xfrm>
            <a:off x="73898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6" name="object 1686"/>
          <p:cNvSpPr/>
          <p:nvPr/>
        </p:nvSpPr>
        <p:spPr>
          <a:xfrm>
            <a:off x="73883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7" name="object 1687"/>
          <p:cNvSpPr/>
          <p:nvPr/>
        </p:nvSpPr>
        <p:spPr>
          <a:xfrm>
            <a:off x="73868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8" name="object 1688"/>
          <p:cNvSpPr/>
          <p:nvPr/>
        </p:nvSpPr>
        <p:spPr>
          <a:xfrm>
            <a:off x="73853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89" name="object 1689"/>
          <p:cNvSpPr/>
          <p:nvPr/>
        </p:nvSpPr>
        <p:spPr>
          <a:xfrm>
            <a:off x="73838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0" name="object 1690"/>
          <p:cNvSpPr/>
          <p:nvPr/>
        </p:nvSpPr>
        <p:spPr>
          <a:xfrm>
            <a:off x="73823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1" name="object 1691"/>
          <p:cNvSpPr/>
          <p:nvPr/>
        </p:nvSpPr>
        <p:spPr>
          <a:xfrm>
            <a:off x="73808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2" name="object 1692"/>
          <p:cNvSpPr/>
          <p:nvPr/>
        </p:nvSpPr>
        <p:spPr>
          <a:xfrm>
            <a:off x="73793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3" name="object 1693"/>
          <p:cNvSpPr/>
          <p:nvPr/>
        </p:nvSpPr>
        <p:spPr>
          <a:xfrm>
            <a:off x="73778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4" name="object 1694"/>
          <p:cNvSpPr/>
          <p:nvPr/>
        </p:nvSpPr>
        <p:spPr>
          <a:xfrm>
            <a:off x="73763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5" name="object 1695"/>
          <p:cNvSpPr/>
          <p:nvPr/>
        </p:nvSpPr>
        <p:spPr>
          <a:xfrm>
            <a:off x="73748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6" name="object 1696"/>
          <p:cNvSpPr/>
          <p:nvPr/>
        </p:nvSpPr>
        <p:spPr>
          <a:xfrm>
            <a:off x="73733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7" name="object 1697"/>
          <p:cNvSpPr/>
          <p:nvPr/>
        </p:nvSpPr>
        <p:spPr>
          <a:xfrm>
            <a:off x="73718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8" name="object 1698"/>
          <p:cNvSpPr/>
          <p:nvPr/>
        </p:nvSpPr>
        <p:spPr>
          <a:xfrm>
            <a:off x="73703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699" name="object 1699"/>
          <p:cNvSpPr/>
          <p:nvPr/>
        </p:nvSpPr>
        <p:spPr>
          <a:xfrm>
            <a:off x="73688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0" name="object 1700"/>
          <p:cNvSpPr/>
          <p:nvPr/>
        </p:nvSpPr>
        <p:spPr>
          <a:xfrm>
            <a:off x="73673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1" name="object 1701"/>
          <p:cNvSpPr/>
          <p:nvPr/>
        </p:nvSpPr>
        <p:spPr>
          <a:xfrm>
            <a:off x="73658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2" name="object 1702"/>
          <p:cNvSpPr/>
          <p:nvPr/>
        </p:nvSpPr>
        <p:spPr>
          <a:xfrm>
            <a:off x="73643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3" name="object 1703"/>
          <p:cNvSpPr/>
          <p:nvPr/>
        </p:nvSpPr>
        <p:spPr>
          <a:xfrm>
            <a:off x="73628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4" name="object 1704"/>
          <p:cNvSpPr/>
          <p:nvPr/>
        </p:nvSpPr>
        <p:spPr>
          <a:xfrm>
            <a:off x="73613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5" name="object 1705"/>
          <p:cNvSpPr/>
          <p:nvPr/>
        </p:nvSpPr>
        <p:spPr>
          <a:xfrm>
            <a:off x="73599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6" name="object 1706"/>
          <p:cNvSpPr/>
          <p:nvPr/>
        </p:nvSpPr>
        <p:spPr>
          <a:xfrm>
            <a:off x="73584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7" name="object 1707"/>
          <p:cNvSpPr/>
          <p:nvPr/>
        </p:nvSpPr>
        <p:spPr>
          <a:xfrm>
            <a:off x="73569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8" name="object 1708"/>
          <p:cNvSpPr/>
          <p:nvPr/>
        </p:nvSpPr>
        <p:spPr>
          <a:xfrm>
            <a:off x="73554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09" name="object 1709"/>
          <p:cNvSpPr/>
          <p:nvPr/>
        </p:nvSpPr>
        <p:spPr>
          <a:xfrm>
            <a:off x="73539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0" name="object 1710"/>
          <p:cNvSpPr/>
          <p:nvPr/>
        </p:nvSpPr>
        <p:spPr>
          <a:xfrm>
            <a:off x="73524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1" name="object 1711"/>
          <p:cNvSpPr/>
          <p:nvPr/>
        </p:nvSpPr>
        <p:spPr>
          <a:xfrm>
            <a:off x="73509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2" name="object 1712"/>
          <p:cNvSpPr/>
          <p:nvPr/>
        </p:nvSpPr>
        <p:spPr>
          <a:xfrm>
            <a:off x="73494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3" name="object 1713"/>
          <p:cNvSpPr/>
          <p:nvPr/>
        </p:nvSpPr>
        <p:spPr>
          <a:xfrm>
            <a:off x="73479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4" name="object 1714"/>
          <p:cNvSpPr/>
          <p:nvPr/>
        </p:nvSpPr>
        <p:spPr>
          <a:xfrm>
            <a:off x="73464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5" name="object 1715"/>
          <p:cNvSpPr/>
          <p:nvPr/>
        </p:nvSpPr>
        <p:spPr>
          <a:xfrm>
            <a:off x="73449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6" name="object 1716"/>
          <p:cNvSpPr/>
          <p:nvPr/>
        </p:nvSpPr>
        <p:spPr>
          <a:xfrm>
            <a:off x="73434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7" name="object 1717"/>
          <p:cNvSpPr/>
          <p:nvPr/>
        </p:nvSpPr>
        <p:spPr>
          <a:xfrm>
            <a:off x="73419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8" name="object 1718"/>
          <p:cNvSpPr/>
          <p:nvPr/>
        </p:nvSpPr>
        <p:spPr>
          <a:xfrm>
            <a:off x="73404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19" name="object 1719"/>
          <p:cNvSpPr/>
          <p:nvPr/>
        </p:nvSpPr>
        <p:spPr>
          <a:xfrm>
            <a:off x="73389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0" name="object 1720"/>
          <p:cNvSpPr/>
          <p:nvPr/>
        </p:nvSpPr>
        <p:spPr>
          <a:xfrm>
            <a:off x="73374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1" name="object 1721"/>
          <p:cNvSpPr/>
          <p:nvPr/>
        </p:nvSpPr>
        <p:spPr>
          <a:xfrm>
            <a:off x="73359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2" name="object 1722"/>
          <p:cNvSpPr/>
          <p:nvPr/>
        </p:nvSpPr>
        <p:spPr>
          <a:xfrm>
            <a:off x="73344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3" name="object 1723"/>
          <p:cNvSpPr/>
          <p:nvPr/>
        </p:nvSpPr>
        <p:spPr>
          <a:xfrm>
            <a:off x="73329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4" name="object 1724"/>
          <p:cNvSpPr/>
          <p:nvPr/>
        </p:nvSpPr>
        <p:spPr>
          <a:xfrm>
            <a:off x="73314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5" name="object 1725"/>
          <p:cNvSpPr/>
          <p:nvPr/>
        </p:nvSpPr>
        <p:spPr>
          <a:xfrm>
            <a:off x="73299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6" name="object 1726"/>
          <p:cNvSpPr/>
          <p:nvPr/>
        </p:nvSpPr>
        <p:spPr>
          <a:xfrm>
            <a:off x="73284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7" name="object 1727"/>
          <p:cNvSpPr/>
          <p:nvPr/>
        </p:nvSpPr>
        <p:spPr>
          <a:xfrm>
            <a:off x="73269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8" name="object 1728"/>
          <p:cNvSpPr/>
          <p:nvPr/>
        </p:nvSpPr>
        <p:spPr>
          <a:xfrm>
            <a:off x="73255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29" name="object 1729"/>
          <p:cNvSpPr/>
          <p:nvPr/>
        </p:nvSpPr>
        <p:spPr>
          <a:xfrm>
            <a:off x="73240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0" name="object 1730"/>
          <p:cNvSpPr/>
          <p:nvPr/>
        </p:nvSpPr>
        <p:spPr>
          <a:xfrm>
            <a:off x="73225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1" name="object 1731"/>
          <p:cNvSpPr/>
          <p:nvPr/>
        </p:nvSpPr>
        <p:spPr>
          <a:xfrm>
            <a:off x="73210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2" name="object 1732"/>
          <p:cNvSpPr/>
          <p:nvPr/>
        </p:nvSpPr>
        <p:spPr>
          <a:xfrm>
            <a:off x="73195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3" name="object 1733"/>
          <p:cNvSpPr/>
          <p:nvPr/>
        </p:nvSpPr>
        <p:spPr>
          <a:xfrm>
            <a:off x="73180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4" name="object 1734"/>
          <p:cNvSpPr/>
          <p:nvPr/>
        </p:nvSpPr>
        <p:spPr>
          <a:xfrm>
            <a:off x="73165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5" name="object 1735"/>
          <p:cNvSpPr/>
          <p:nvPr/>
        </p:nvSpPr>
        <p:spPr>
          <a:xfrm>
            <a:off x="73150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6" name="object 1736"/>
          <p:cNvSpPr/>
          <p:nvPr/>
        </p:nvSpPr>
        <p:spPr>
          <a:xfrm>
            <a:off x="73135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7" name="object 1737"/>
          <p:cNvSpPr/>
          <p:nvPr/>
        </p:nvSpPr>
        <p:spPr>
          <a:xfrm>
            <a:off x="73120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8" name="object 1738"/>
          <p:cNvSpPr/>
          <p:nvPr/>
        </p:nvSpPr>
        <p:spPr>
          <a:xfrm>
            <a:off x="73105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39" name="object 1739"/>
          <p:cNvSpPr/>
          <p:nvPr/>
        </p:nvSpPr>
        <p:spPr>
          <a:xfrm>
            <a:off x="73090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0" name="object 1740"/>
          <p:cNvSpPr/>
          <p:nvPr/>
        </p:nvSpPr>
        <p:spPr>
          <a:xfrm>
            <a:off x="73075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1" name="object 1741"/>
          <p:cNvSpPr/>
          <p:nvPr/>
        </p:nvSpPr>
        <p:spPr>
          <a:xfrm>
            <a:off x="73060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2" name="object 1742"/>
          <p:cNvSpPr/>
          <p:nvPr/>
        </p:nvSpPr>
        <p:spPr>
          <a:xfrm>
            <a:off x="73045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3" name="object 1743"/>
          <p:cNvSpPr/>
          <p:nvPr/>
        </p:nvSpPr>
        <p:spPr>
          <a:xfrm>
            <a:off x="73030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4" name="object 1744"/>
          <p:cNvSpPr/>
          <p:nvPr/>
        </p:nvSpPr>
        <p:spPr>
          <a:xfrm>
            <a:off x="73015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5" name="object 1745"/>
          <p:cNvSpPr/>
          <p:nvPr/>
        </p:nvSpPr>
        <p:spPr>
          <a:xfrm>
            <a:off x="73000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6" name="object 1746"/>
          <p:cNvSpPr/>
          <p:nvPr/>
        </p:nvSpPr>
        <p:spPr>
          <a:xfrm>
            <a:off x="72985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7" name="object 1747"/>
          <p:cNvSpPr/>
          <p:nvPr/>
        </p:nvSpPr>
        <p:spPr>
          <a:xfrm>
            <a:off x="72970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8" name="object 1748"/>
          <p:cNvSpPr/>
          <p:nvPr/>
        </p:nvSpPr>
        <p:spPr>
          <a:xfrm>
            <a:off x="72955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49" name="object 1749"/>
          <p:cNvSpPr/>
          <p:nvPr/>
        </p:nvSpPr>
        <p:spPr>
          <a:xfrm>
            <a:off x="72940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0" name="object 1750"/>
          <p:cNvSpPr/>
          <p:nvPr/>
        </p:nvSpPr>
        <p:spPr>
          <a:xfrm>
            <a:off x="72925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1" name="object 1751"/>
          <p:cNvSpPr/>
          <p:nvPr/>
        </p:nvSpPr>
        <p:spPr>
          <a:xfrm>
            <a:off x="72911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2" name="object 1752"/>
          <p:cNvSpPr/>
          <p:nvPr/>
        </p:nvSpPr>
        <p:spPr>
          <a:xfrm>
            <a:off x="72896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3" name="object 1753"/>
          <p:cNvSpPr/>
          <p:nvPr/>
        </p:nvSpPr>
        <p:spPr>
          <a:xfrm>
            <a:off x="72881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4" name="object 1754"/>
          <p:cNvSpPr/>
          <p:nvPr/>
        </p:nvSpPr>
        <p:spPr>
          <a:xfrm>
            <a:off x="72866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5" name="object 1755"/>
          <p:cNvSpPr/>
          <p:nvPr/>
        </p:nvSpPr>
        <p:spPr>
          <a:xfrm>
            <a:off x="72851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6" name="object 1756"/>
          <p:cNvSpPr/>
          <p:nvPr/>
        </p:nvSpPr>
        <p:spPr>
          <a:xfrm>
            <a:off x="72836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7" name="object 1757"/>
          <p:cNvSpPr/>
          <p:nvPr/>
        </p:nvSpPr>
        <p:spPr>
          <a:xfrm>
            <a:off x="72821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8" name="object 1758"/>
          <p:cNvSpPr/>
          <p:nvPr/>
        </p:nvSpPr>
        <p:spPr>
          <a:xfrm>
            <a:off x="72806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59" name="object 1759"/>
          <p:cNvSpPr/>
          <p:nvPr/>
        </p:nvSpPr>
        <p:spPr>
          <a:xfrm>
            <a:off x="72791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0" name="object 1760"/>
          <p:cNvSpPr/>
          <p:nvPr/>
        </p:nvSpPr>
        <p:spPr>
          <a:xfrm>
            <a:off x="72776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1" name="object 1761"/>
          <p:cNvSpPr/>
          <p:nvPr/>
        </p:nvSpPr>
        <p:spPr>
          <a:xfrm>
            <a:off x="72761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2" name="object 1762"/>
          <p:cNvSpPr/>
          <p:nvPr/>
        </p:nvSpPr>
        <p:spPr>
          <a:xfrm>
            <a:off x="72746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3" name="object 1763"/>
          <p:cNvSpPr/>
          <p:nvPr/>
        </p:nvSpPr>
        <p:spPr>
          <a:xfrm>
            <a:off x="72731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4" name="object 1764"/>
          <p:cNvSpPr/>
          <p:nvPr/>
        </p:nvSpPr>
        <p:spPr>
          <a:xfrm>
            <a:off x="72716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5" name="object 1765"/>
          <p:cNvSpPr/>
          <p:nvPr/>
        </p:nvSpPr>
        <p:spPr>
          <a:xfrm>
            <a:off x="72701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6" name="object 1766"/>
          <p:cNvSpPr/>
          <p:nvPr/>
        </p:nvSpPr>
        <p:spPr>
          <a:xfrm>
            <a:off x="72686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7" name="object 1767"/>
          <p:cNvSpPr/>
          <p:nvPr/>
        </p:nvSpPr>
        <p:spPr>
          <a:xfrm>
            <a:off x="72671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8" name="object 1768"/>
          <p:cNvSpPr/>
          <p:nvPr/>
        </p:nvSpPr>
        <p:spPr>
          <a:xfrm>
            <a:off x="72656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69" name="object 1769"/>
          <p:cNvSpPr/>
          <p:nvPr/>
        </p:nvSpPr>
        <p:spPr>
          <a:xfrm>
            <a:off x="72641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0" name="object 1770"/>
          <p:cNvSpPr/>
          <p:nvPr/>
        </p:nvSpPr>
        <p:spPr>
          <a:xfrm>
            <a:off x="72626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1" name="object 1771"/>
          <p:cNvSpPr/>
          <p:nvPr/>
        </p:nvSpPr>
        <p:spPr>
          <a:xfrm>
            <a:off x="72611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2" name="object 1772"/>
          <p:cNvSpPr/>
          <p:nvPr/>
        </p:nvSpPr>
        <p:spPr>
          <a:xfrm>
            <a:off x="72596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3" name="object 1773"/>
          <p:cNvSpPr/>
          <p:nvPr/>
        </p:nvSpPr>
        <p:spPr>
          <a:xfrm>
            <a:off x="72581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4" name="object 1774"/>
          <p:cNvSpPr/>
          <p:nvPr/>
        </p:nvSpPr>
        <p:spPr>
          <a:xfrm>
            <a:off x="72567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5" name="object 1775"/>
          <p:cNvSpPr/>
          <p:nvPr/>
        </p:nvSpPr>
        <p:spPr>
          <a:xfrm>
            <a:off x="72552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6" name="object 1776"/>
          <p:cNvSpPr/>
          <p:nvPr/>
        </p:nvSpPr>
        <p:spPr>
          <a:xfrm>
            <a:off x="72537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7" name="object 1777"/>
          <p:cNvSpPr/>
          <p:nvPr/>
        </p:nvSpPr>
        <p:spPr>
          <a:xfrm>
            <a:off x="72522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8" name="object 1778"/>
          <p:cNvSpPr/>
          <p:nvPr/>
        </p:nvSpPr>
        <p:spPr>
          <a:xfrm>
            <a:off x="72507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79" name="object 1779"/>
          <p:cNvSpPr/>
          <p:nvPr/>
        </p:nvSpPr>
        <p:spPr>
          <a:xfrm>
            <a:off x="72492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0" name="object 1780"/>
          <p:cNvSpPr/>
          <p:nvPr/>
        </p:nvSpPr>
        <p:spPr>
          <a:xfrm>
            <a:off x="72477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1" name="object 1781"/>
          <p:cNvSpPr/>
          <p:nvPr/>
        </p:nvSpPr>
        <p:spPr>
          <a:xfrm>
            <a:off x="72462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2" name="object 1782"/>
          <p:cNvSpPr/>
          <p:nvPr/>
        </p:nvSpPr>
        <p:spPr>
          <a:xfrm>
            <a:off x="72447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3" name="object 1783"/>
          <p:cNvSpPr/>
          <p:nvPr/>
        </p:nvSpPr>
        <p:spPr>
          <a:xfrm>
            <a:off x="72432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4" name="object 1784"/>
          <p:cNvSpPr/>
          <p:nvPr/>
        </p:nvSpPr>
        <p:spPr>
          <a:xfrm>
            <a:off x="72417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5" name="object 1785"/>
          <p:cNvSpPr/>
          <p:nvPr/>
        </p:nvSpPr>
        <p:spPr>
          <a:xfrm>
            <a:off x="72402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6" name="object 1786"/>
          <p:cNvSpPr/>
          <p:nvPr/>
        </p:nvSpPr>
        <p:spPr>
          <a:xfrm>
            <a:off x="72387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7" name="object 1787"/>
          <p:cNvSpPr/>
          <p:nvPr/>
        </p:nvSpPr>
        <p:spPr>
          <a:xfrm>
            <a:off x="72372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8" name="object 1788"/>
          <p:cNvSpPr/>
          <p:nvPr/>
        </p:nvSpPr>
        <p:spPr>
          <a:xfrm>
            <a:off x="72357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89" name="object 1789"/>
          <p:cNvSpPr/>
          <p:nvPr/>
        </p:nvSpPr>
        <p:spPr>
          <a:xfrm>
            <a:off x="72342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0" name="object 1790"/>
          <p:cNvSpPr/>
          <p:nvPr/>
        </p:nvSpPr>
        <p:spPr>
          <a:xfrm>
            <a:off x="72327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1" name="object 1791"/>
          <p:cNvSpPr/>
          <p:nvPr/>
        </p:nvSpPr>
        <p:spPr>
          <a:xfrm>
            <a:off x="72312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2" name="object 1792"/>
          <p:cNvSpPr/>
          <p:nvPr/>
        </p:nvSpPr>
        <p:spPr>
          <a:xfrm>
            <a:off x="72297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3" name="object 1793"/>
          <p:cNvSpPr/>
          <p:nvPr/>
        </p:nvSpPr>
        <p:spPr>
          <a:xfrm>
            <a:off x="72282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4" name="object 1794"/>
          <p:cNvSpPr/>
          <p:nvPr/>
        </p:nvSpPr>
        <p:spPr>
          <a:xfrm>
            <a:off x="72267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5" name="object 1795"/>
          <p:cNvSpPr/>
          <p:nvPr/>
        </p:nvSpPr>
        <p:spPr>
          <a:xfrm>
            <a:off x="72252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6" name="object 1796"/>
          <p:cNvSpPr/>
          <p:nvPr/>
        </p:nvSpPr>
        <p:spPr>
          <a:xfrm>
            <a:off x="72237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7" name="object 1797"/>
          <p:cNvSpPr/>
          <p:nvPr/>
        </p:nvSpPr>
        <p:spPr>
          <a:xfrm>
            <a:off x="72223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8" name="object 1798"/>
          <p:cNvSpPr/>
          <p:nvPr/>
        </p:nvSpPr>
        <p:spPr>
          <a:xfrm>
            <a:off x="72208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799" name="object 1799"/>
          <p:cNvSpPr/>
          <p:nvPr/>
        </p:nvSpPr>
        <p:spPr>
          <a:xfrm>
            <a:off x="72193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0" name="object 1800"/>
          <p:cNvSpPr/>
          <p:nvPr/>
        </p:nvSpPr>
        <p:spPr>
          <a:xfrm>
            <a:off x="72178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1" name="object 1801"/>
          <p:cNvSpPr/>
          <p:nvPr/>
        </p:nvSpPr>
        <p:spPr>
          <a:xfrm>
            <a:off x="72163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2" name="object 1802"/>
          <p:cNvSpPr/>
          <p:nvPr/>
        </p:nvSpPr>
        <p:spPr>
          <a:xfrm>
            <a:off x="72148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3" name="object 1803"/>
          <p:cNvSpPr/>
          <p:nvPr/>
        </p:nvSpPr>
        <p:spPr>
          <a:xfrm>
            <a:off x="72133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4" name="object 1804"/>
          <p:cNvSpPr/>
          <p:nvPr/>
        </p:nvSpPr>
        <p:spPr>
          <a:xfrm>
            <a:off x="72118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5" name="object 1805"/>
          <p:cNvSpPr/>
          <p:nvPr/>
        </p:nvSpPr>
        <p:spPr>
          <a:xfrm>
            <a:off x="72103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6" name="object 1806"/>
          <p:cNvSpPr/>
          <p:nvPr/>
        </p:nvSpPr>
        <p:spPr>
          <a:xfrm>
            <a:off x="72088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7" name="object 1807"/>
          <p:cNvSpPr/>
          <p:nvPr/>
        </p:nvSpPr>
        <p:spPr>
          <a:xfrm>
            <a:off x="72073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8" name="object 1808"/>
          <p:cNvSpPr/>
          <p:nvPr/>
        </p:nvSpPr>
        <p:spPr>
          <a:xfrm>
            <a:off x="72058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09" name="object 1809"/>
          <p:cNvSpPr/>
          <p:nvPr/>
        </p:nvSpPr>
        <p:spPr>
          <a:xfrm>
            <a:off x="72043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0" name="object 1810"/>
          <p:cNvSpPr/>
          <p:nvPr/>
        </p:nvSpPr>
        <p:spPr>
          <a:xfrm>
            <a:off x="72028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1" name="object 1811"/>
          <p:cNvSpPr/>
          <p:nvPr/>
        </p:nvSpPr>
        <p:spPr>
          <a:xfrm>
            <a:off x="72013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2" name="object 1812"/>
          <p:cNvSpPr/>
          <p:nvPr/>
        </p:nvSpPr>
        <p:spPr>
          <a:xfrm>
            <a:off x="71998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3" name="object 1813"/>
          <p:cNvSpPr/>
          <p:nvPr/>
        </p:nvSpPr>
        <p:spPr>
          <a:xfrm>
            <a:off x="71983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4" name="object 1814"/>
          <p:cNvSpPr/>
          <p:nvPr/>
        </p:nvSpPr>
        <p:spPr>
          <a:xfrm>
            <a:off x="71968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5" name="object 1815"/>
          <p:cNvSpPr/>
          <p:nvPr/>
        </p:nvSpPr>
        <p:spPr>
          <a:xfrm>
            <a:off x="71953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6" name="object 1816"/>
          <p:cNvSpPr/>
          <p:nvPr/>
        </p:nvSpPr>
        <p:spPr>
          <a:xfrm>
            <a:off x="71938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7" name="object 1817"/>
          <p:cNvSpPr/>
          <p:nvPr/>
        </p:nvSpPr>
        <p:spPr>
          <a:xfrm>
            <a:off x="71923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8" name="object 1818"/>
          <p:cNvSpPr/>
          <p:nvPr/>
        </p:nvSpPr>
        <p:spPr>
          <a:xfrm>
            <a:off x="71908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19" name="object 1819"/>
          <p:cNvSpPr/>
          <p:nvPr/>
        </p:nvSpPr>
        <p:spPr>
          <a:xfrm>
            <a:off x="71893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0" name="object 1820"/>
          <p:cNvSpPr/>
          <p:nvPr/>
        </p:nvSpPr>
        <p:spPr>
          <a:xfrm>
            <a:off x="71879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1" name="object 1821"/>
          <p:cNvSpPr/>
          <p:nvPr/>
        </p:nvSpPr>
        <p:spPr>
          <a:xfrm>
            <a:off x="71864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2" name="object 1822"/>
          <p:cNvSpPr/>
          <p:nvPr/>
        </p:nvSpPr>
        <p:spPr>
          <a:xfrm>
            <a:off x="71849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3" name="object 1823"/>
          <p:cNvSpPr/>
          <p:nvPr/>
        </p:nvSpPr>
        <p:spPr>
          <a:xfrm>
            <a:off x="71834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4" name="object 1824"/>
          <p:cNvSpPr/>
          <p:nvPr/>
        </p:nvSpPr>
        <p:spPr>
          <a:xfrm>
            <a:off x="71819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5" name="object 1825"/>
          <p:cNvSpPr/>
          <p:nvPr/>
        </p:nvSpPr>
        <p:spPr>
          <a:xfrm>
            <a:off x="71804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6" name="object 1826"/>
          <p:cNvSpPr/>
          <p:nvPr/>
        </p:nvSpPr>
        <p:spPr>
          <a:xfrm>
            <a:off x="71789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7" name="object 1827"/>
          <p:cNvSpPr/>
          <p:nvPr/>
        </p:nvSpPr>
        <p:spPr>
          <a:xfrm>
            <a:off x="71774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8" name="object 1828"/>
          <p:cNvSpPr/>
          <p:nvPr/>
        </p:nvSpPr>
        <p:spPr>
          <a:xfrm>
            <a:off x="71759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29" name="object 1829"/>
          <p:cNvSpPr/>
          <p:nvPr/>
        </p:nvSpPr>
        <p:spPr>
          <a:xfrm>
            <a:off x="71744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0" name="object 1830"/>
          <p:cNvSpPr/>
          <p:nvPr/>
        </p:nvSpPr>
        <p:spPr>
          <a:xfrm>
            <a:off x="71729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1" name="object 1831"/>
          <p:cNvSpPr/>
          <p:nvPr/>
        </p:nvSpPr>
        <p:spPr>
          <a:xfrm>
            <a:off x="71714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2" name="object 1832"/>
          <p:cNvSpPr/>
          <p:nvPr/>
        </p:nvSpPr>
        <p:spPr>
          <a:xfrm>
            <a:off x="71699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3" name="object 1833"/>
          <p:cNvSpPr/>
          <p:nvPr/>
        </p:nvSpPr>
        <p:spPr>
          <a:xfrm>
            <a:off x="71684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4" name="object 1834"/>
          <p:cNvSpPr/>
          <p:nvPr/>
        </p:nvSpPr>
        <p:spPr>
          <a:xfrm>
            <a:off x="71669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5" name="object 1835"/>
          <p:cNvSpPr/>
          <p:nvPr/>
        </p:nvSpPr>
        <p:spPr>
          <a:xfrm>
            <a:off x="71654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6" name="object 1836"/>
          <p:cNvSpPr/>
          <p:nvPr/>
        </p:nvSpPr>
        <p:spPr>
          <a:xfrm>
            <a:off x="71639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7" name="object 1837"/>
          <p:cNvSpPr/>
          <p:nvPr/>
        </p:nvSpPr>
        <p:spPr>
          <a:xfrm>
            <a:off x="71624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8" name="object 1838"/>
          <p:cNvSpPr/>
          <p:nvPr/>
        </p:nvSpPr>
        <p:spPr>
          <a:xfrm>
            <a:off x="71609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39" name="object 1839"/>
          <p:cNvSpPr/>
          <p:nvPr/>
        </p:nvSpPr>
        <p:spPr>
          <a:xfrm>
            <a:off x="71594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0" name="object 1840"/>
          <p:cNvSpPr/>
          <p:nvPr/>
        </p:nvSpPr>
        <p:spPr>
          <a:xfrm>
            <a:off x="71579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1" name="object 1841"/>
          <p:cNvSpPr/>
          <p:nvPr/>
        </p:nvSpPr>
        <p:spPr>
          <a:xfrm>
            <a:off x="71564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2" name="object 1842"/>
          <p:cNvSpPr/>
          <p:nvPr/>
        </p:nvSpPr>
        <p:spPr>
          <a:xfrm>
            <a:off x="71549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3" name="object 1843"/>
          <p:cNvSpPr/>
          <p:nvPr/>
        </p:nvSpPr>
        <p:spPr>
          <a:xfrm>
            <a:off x="71535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4" name="object 1844"/>
          <p:cNvSpPr/>
          <p:nvPr/>
        </p:nvSpPr>
        <p:spPr>
          <a:xfrm>
            <a:off x="71520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5" name="object 1845"/>
          <p:cNvSpPr/>
          <p:nvPr/>
        </p:nvSpPr>
        <p:spPr>
          <a:xfrm>
            <a:off x="71505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6" name="object 1846"/>
          <p:cNvSpPr/>
          <p:nvPr/>
        </p:nvSpPr>
        <p:spPr>
          <a:xfrm>
            <a:off x="71490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7" name="object 1847"/>
          <p:cNvSpPr/>
          <p:nvPr/>
        </p:nvSpPr>
        <p:spPr>
          <a:xfrm>
            <a:off x="71475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8" name="object 1848"/>
          <p:cNvSpPr/>
          <p:nvPr/>
        </p:nvSpPr>
        <p:spPr>
          <a:xfrm>
            <a:off x="71460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49" name="object 1849"/>
          <p:cNvSpPr/>
          <p:nvPr/>
        </p:nvSpPr>
        <p:spPr>
          <a:xfrm>
            <a:off x="71445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0" name="object 1850"/>
          <p:cNvSpPr/>
          <p:nvPr/>
        </p:nvSpPr>
        <p:spPr>
          <a:xfrm>
            <a:off x="71430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1" name="object 1851"/>
          <p:cNvSpPr/>
          <p:nvPr/>
        </p:nvSpPr>
        <p:spPr>
          <a:xfrm>
            <a:off x="71415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2" name="object 1852"/>
          <p:cNvSpPr/>
          <p:nvPr/>
        </p:nvSpPr>
        <p:spPr>
          <a:xfrm>
            <a:off x="71400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3" name="object 1853"/>
          <p:cNvSpPr/>
          <p:nvPr/>
        </p:nvSpPr>
        <p:spPr>
          <a:xfrm>
            <a:off x="71385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4" name="object 1854"/>
          <p:cNvSpPr/>
          <p:nvPr/>
        </p:nvSpPr>
        <p:spPr>
          <a:xfrm>
            <a:off x="71370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5" name="object 1855"/>
          <p:cNvSpPr/>
          <p:nvPr/>
        </p:nvSpPr>
        <p:spPr>
          <a:xfrm>
            <a:off x="71355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6" name="object 1856"/>
          <p:cNvSpPr/>
          <p:nvPr/>
        </p:nvSpPr>
        <p:spPr>
          <a:xfrm>
            <a:off x="71340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7" name="object 1857"/>
          <p:cNvSpPr/>
          <p:nvPr/>
        </p:nvSpPr>
        <p:spPr>
          <a:xfrm>
            <a:off x="71325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8" name="object 1858"/>
          <p:cNvSpPr/>
          <p:nvPr/>
        </p:nvSpPr>
        <p:spPr>
          <a:xfrm>
            <a:off x="71310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59" name="object 1859"/>
          <p:cNvSpPr/>
          <p:nvPr/>
        </p:nvSpPr>
        <p:spPr>
          <a:xfrm>
            <a:off x="71295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0" name="object 1860"/>
          <p:cNvSpPr/>
          <p:nvPr/>
        </p:nvSpPr>
        <p:spPr>
          <a:xfrm>
            <a:off x="71280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1" name="object 1861"/>
          <p:cNvSpPr/>
          <p:nvPr/>
        </p:nvSpPr>
        <p:spPr>
          <a:xfrm>
            <a:off x="71265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2" name="object 1862"/>
          <p:cNvSpPr/>
          <p:nvPr/>
        </p:nvSpPr>
        <p:spPr>
          <a:xfrm>
            <a:off x="71250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3" name="object 1863"/>
          <p:cNvSpPr/>
          <p:nvPr/>
        </p:nvSpPr>
        <p:spPr>
          <a:xfrm>
            <a:off x="71235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4" name="object 1864"/>
          <p:cNvSpPr/>
          <p:nvPr/>
        </p:nvSpPr>
        <p:spPr>
          <a:xfrm>
            <a:off x="71220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5" name="object 1865"/>
          <p:cNvSpPr/>
          <p:nvPr/>
        </p:nvSpPr>
        <p:spPr>
          <a:xfrm>
            <a:off x="71205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6" name="object 1866"/>
          <p:cNvSpPr/>
          <p:nvPr/>
        </p:nvSpPr>
        <p:spPr>
          <a:xfrm>
            <a:off x="71191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7" name="object 1867"/>
          <p:cNvSpPr/>
          <p:nvPr/>
        </p:nvSpPr>
        <p:spPr>
          <a:xfrm>
            <a:off x="71176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8" name="object 1868"/>
          <p:cNvSpPr/>
          <p:nvPr/>
        </p:nvSpPr>
        <p:spPr>
          <a:xfrm>
            <a:off x="71161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69" name="object 1869"/>
          <p:cNvSpPr/>
          <p:nvPr/>
        </p:nvSpPr>
        <p:spPr>
          <a:xfrm>
            <a:off x="71146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0" name="object 1870"/>
          <p:cNvSpPr/>
          <p:nvPr/>
        </p:nvSpPr>
        <p:spPr>
          <a:xfrm>
            <a:off x="71131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1" name="object 1871"/>
          <p:cNvSpPr/>
          <p:nvPr/>
        </p:nvSpPr>
        <p:spPr>
          <a:xfrm>
            <a:off x="71116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2" name="object 1872"/>
          <p:cNvSpPr/>
          <p:nvPr/>
        </p:nvSpPr>
        <p:spPr>
          <a:xfrm>
            <a:off x="71101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3" name="object 1873"/>
          <p:cNvSpPr/>
          <p:nvPr/>
        </p:nvSpPr>
        <p:spPr>
          <a:xfrm>
            <a:off x="71086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4" name="object 1874"/>
          <p:cNvSpPr/>
          <p:nvPr/>
        </p:nvSpPr>
        <p:spPr>
          <a:xfrm>
            <a:off x="71071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5" name="object 1875"/>
          <p:cNvSpPr/>
          <p:nvPr/>
        </p:nvSpPr>
        <p:spPr>
          <a:xfrm>
            <a:off x="71056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6" name="object 1876"/>
          <p:cNvSpPr/>
          <p:nvPr/>
        </p:nvSpPr>
        <p:spPr>
          <a:xfrm>
            <a:off x="71041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7" name="object 1877"/>
          <p:cNvSpPr/>
          <p:nvPr/>
        </p:nvSpPr>
        <p:spPr>
          <a:xfrm>
            <a:off x="71026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8" name="object 1878"/>
          <p:cNvSpPr/>
          <p:nvPr/>
        </p:nvSpPr>
        <p:spPr>
          <a:xfrm>
            <a:off x="71011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79" name="object 1879"/>
          <p:cNvSpPr/>
          <p:nvPr/>
        </p:nvSpPr>
        <p:spPr>
          <a:xfrm>
            <a:off x="70996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0" name="object 1880"/>
          <p:cNvSpPr/>
          <p:nvPr/>
        </p:nvSpPr>
        <p:spPr>
          <a:xfrm>
            <a:off x="70981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1" name="object 1881"/>
          <p:cNvSpPr/>
          <p:nvPr/>
        </p:nvSpPr>
        <p:spPr>
          <a:xfrm>
            <a:off x="70966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2" name="object 1882"/>
          <p:cNvSpPr/>
          <p:nvPr/>
        </p:nvSpPr>
        <p:spPr>
          <a:xfrm>
            <a:off x="70951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3" name="object 1883"/>
          <p:cNvSpPr/>
          <p:nvPr/>
        </p:nvSpPr>
        <p:spPr>
          <a:xfrm>
            <a:off x="70936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4" name="object 1884"/>
          <p:cNvSpPr/>
          <p:nvPr/>
        </p:nvSpPr>
        <p:spPr>
          <a:xfrm>
            <a:off x="70921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5" name="object 1885"/>
          <p:cNvSpPr/>
          <p:nvPr/>
        </p:nvSpPr>
        <p:spPr>
          <a:xfrm>
            <a:off x="70906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6" name="object 1886"/>
          <p:cNvSpPr/>
          <p:nvPr/>
        </p:nvSpPr>
        <p:spPr>
          <a:xfrm>
            <a:off x="70891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7" name="object 1887"/>
          <p:cNvSpPr/>
          <p:nvPr/>
        </p:nvSpPr>
        <p:spPr>
          <a:xfrm>
            <a:off x="70876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8" name="object 1888"/>
          <p:cNvSpPr/>
          <p:nvPr/>
        </p:nvSpPr>
        <p:spPr>
          <a:xfrm>
            <a:off x="70861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89" name="object 1889"/>
          <p:cNvSpPr/>
          <p:nvPr/>
        </p:nvSpPr>
        <p:spPr>
          <a:xfrm>
            <a:off x="70847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0" name="object 1890"/>
          <p:cNvSpPr/>
          <p:nvPr/>
        </p:nvSpPr>
        <p:spPr>
          <a:xfrm>
            <a:off x="70832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1" name="object 1891"/>
          <p:cNvSpPr/>
          <p:nvPr/>
        </p:nvSpPr>
        <p:spPr>
          <a:xfrm>
            <a:off x="70817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2" name="object 1892"/>
          <p:cNvSpPr/>
          <p:nvPr/>
        </p:nvSpPr>
        <p:spPr>
          <a:xfrm>
            <a:off x="70802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3" name="object 1893"/>
          <p:cNvSpPr/>
          <p:nvPr/>
        </p:nvSpPr>
        <p:spPr>
          <a:xfrm>
            <a:off x="70787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4" name="object 1894"/>
          <p:cNvSpPr/>
          <p:nvPr/>
        </p:nvSpPr>
        <p:spPr>
          <a:xfrm>
            <a:off x="70772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5" name="object 1895"/>
          <p:cNvSpPr/>
          <p:nvPr/>
        </p:nvSpPr>
        <p:spPr>
          <a:xfrm>
            <a:off x="70757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6" name="object 1896"/>
          <p:cNvSpPr/>
          <p:nvPr/>
        </p:nvSpPr>
        <p:spPr>
          <a:xfrm>
            <a:off x="70742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7" name="object 1897"/>
          <p:cNvSpPr/>
          <p:nvPr/>
        </p:nvSpPr>
        <p:spPr>
          <a:xfrm>
            <a:off x="70727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8" name="object 1898"/>
          <p:cNvSpPr/>
          <p:nvPr/>
        </p:nvSpPr>
        <p:spPr>
          <a:xfrm>
            <a:off x="70712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899" name="object 1899"/>
          <p:cNvSpPr/>
          <p:nvPr/>
        </p:nvSpPr>
        <p:spPr>
          <a:xfrm>
            <a:off x="70697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0" name="object 1900"/>
          <p:cNvSpPr/>
          <p:nvPr/>
        </p:nvSpPr>
        <p:spPr>
          <a:xfrm>
            <a:off x="70682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1" name="object 1901"/>
          <p:cNvSpPr/>
          <p:nvPr/>
        </p:nvSpPr>
        <p:spPr>
          <a:xfrm>
            <a:off x="70667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2" name="object 1902"/>
          <p:cNvSpPr/>
          <p:nvPr/>
        </p:nvSpPr>
        <p:spPr>
          <a:xfrm>
            <a:off x="70652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3" name="object 1903"/>
          <p:cNvSpPr/>
          <p:nvPr/>
        </p:nvSpPr>
        <p:spPr>
          <a:xfrm>
            <a:off x="70637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4" name="object 1904"/>
          <p:cNvSpPr/>
          <p:nvPr/>
        </p:nvSpPr>
        <p:spPr>
          <a:xfrm>
            <a:off x="70622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5" name="object 1905"/>
          <p:cNvSpPr/>
          <p:nvPr/>
        </p:nvSpPr>
        <p:spPr>
          <a:xfrm>
            <a:off x="70607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6" name="object 1906"/>
          <p:cNvSpPr/>
          <p:nvPr/>
        </p:nvSpPr>
        <p:spPr>
          <a:xfrm>
            <a:off x="70592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7" name="object 1907"/>
          <p:cNvSpPr/>
          <p:nvPr/>
        </p:nvSpPr>
        <p:spPr>
          <a:xfrm>
            <a:off x="70577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8" name="object 1908"/>
          <p:cNvSpPr/>
          <p:nvPr/>
        </p:nvSpPr>
        <p:spPr>
          <a:xfrm>
            <a:off x="70562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09" name="object 1909"/>
          <p:cNvSpPr/>
          <p:nvPr/>
        </p:nvSpPr>
        <p:spPr>
          <a:xfrm>
            <a:off x="70547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0" name="object 1910"/>
          <p:cNvSpPr/>
          <p:nvPr/>
        </p:nvSpPr>
        <p:spPr>
          <a:xfrm>
            <a:off x="70532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1" name="object 1911"/>
          <p:cNvSpPr/>
          <p:nvPr/>
        </p:nvSpPr>
        <p:spPr>
          <a:xfrm>
            <a:off x="70517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2" name="object 1912"/>
          <p:cNvSpPr/>
          <p:nvPr/>
        </p:nvSpPr>
        <p:spPr>
          <a:xfrm>
            <a:off x="70503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3" name="object 1913"/>
          <p:cNvSpPr/>
          <p:nvPr/>
        </p:nvSpPr>
        <p:spPr>
          <a:xfrm>
            <a:off x="70488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4" name="object 1914"/>
          <p:cNvSpPr/>
          <p:nvPr/>
        </p:nvSpPr>
        <p:spPr>
          <a:xfrm>
            <a:off x="70473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5" name="object 1915"/>
          <p:cNvSpPr/>
          <p:nvPr/>
        </p:nvSpPr>
        <p:spPr>
          <a:xfrm>
            <a:off x="70458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6" name="object 1916"/>
          <p:cNvSpPr/>
          <p:nvPr/>
        </p:nvSpPr>
        <p:spPr>
          <a:xfrm>
            <a:off x="70443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7" name="object 1917"/>
          <p:cNvSpPr/>
          <p:nvPr/>
        </p:nvSpPr>
        <p:spPr>
          <a:xfrm>
            <a:off x="70428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8" name="object 1918"/>
          <p:cNvSpPr/>
          <p:nvPr/>
        </p:nvSpPr>
        <p:spPr>
          <a:xfrm>
            <a:off x="70413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19" name="object 1919"/>
          <p:cNvSpPr/>
          <p:nvPr/>
        </p:nvSpPr>
        <p:spPr>
          <a:xfrm>
            <a:off x="70398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0" name="object 1920"/>
          <p:cNvSpPr/>
          <p:nvPr/>
        </p:nvSpPr>
        <p:spPr>
          <a:xfrm>
            <a:off x="70383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1" name="object 1921"/>
          <p:cNvSpPr/>
          <p:nvPr/>
        </p:nvSpPr>
        <p:spPr>
          <a:xfrm>
            <a:off x="70368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2" name="object 1922"/>
          <p:cNvSpPr/>
          <p:nvPr/>
        </p:nvSpPr>
        <p:spPr>
          <a:xfrm>
            <a:off x="70353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3" name="object 1923"/>
          <p:cNvSpPr/>
          <p:nvPr/>
        </p:nvSpPr>
        <p:spPr>
          <a:xfrm>
            <a:off x="70338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4" name="object 1924"/>
          <p:cNvSpPr/>
          <p:nvPr/>
        </p:nvSpPr>
        <p:spPr>
          <a:xfrm>
            <a:off x="70323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5" name="object 1925"/>
          <p:cNvSpPr/>
          <p:nvPr/>
        </p:nvSpPr>
        <p:spPr>
          <a:xfrm>
            <a:off x="70308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6" name="object 1926"/>
          <p:cNvSpPr/>
          <p:nvPr/>
        </p:nvSpPr>
        <p:spPr>
          <a:xfrm>
            <a:off x="70293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7" name="object 1927"/>
          <p:cNvSpPr/>
          <p:nvPr/>
        </p:nvSpPr>
        <p:spPr>
          <a:xfrm>
            <a:off x="70278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8" name="object 1928"/>
          <p:cNvSpPr/>
          <p:nvPr/>
        </p:nvSpPr>
        <p:spPr>
          <a:xfrm>
            <a:off x="70263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29" name="object 1929"/>
          <p:cNvSpPr/>
          <p:nvPr/>
        </p:nvSpPr>
        <p:spPr>
          <a:xfrm>
            <a:off x="70248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0" name="object 1930"/>
          <p:cNvSpPr/>
          <p:nvPr/>
        </p:nvSpPr>
        <p:spPr>
          <a:xfrm>
            <a:off x="70233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1" name="object 1931"/>
          <p:cNvSpPr/>
          <p:nvPr/>
        </p:nvSpPr>
        <p:spPr>
          <a:xfrm>
            <a:off x="70218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2" name="object 1932"/>
          <p:cNvSpPr/>
          <p:nvPr/>
        </p:nvSpPr>
        <p:spPr>
          <a:xfrm>
            <a:off x="70203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3" name="object 1933"/>
          <p:cNvSpPr/>
          <p:nvPr/>
        </p:nvSpPr>
        <p:spPr>
          <a:xfrm>
            <a:off x="70188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4" name="object 1934"/>
          <p:cNvSpPr/>
          <p:nvPr/>
        </p:nvSpPr>
        <p:spPr>
          <a:xfrm>
            <a:off x="70173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5" name="object 1935"/>
          <p:cNvSpPr/>
          <p:nvPr/>
        </p:nvSpPr>
        <p:spPr>
          <a:xfrm>
            <a:off x="70159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6" name="object 1936"/>
          <p:cNvSpPr/>
          <p:nvPr/>
        </p:nvSpPr>
        <p:spPr>
          <a:xfrm>
            <a:off x="70144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7" name="object 1937"/>
          <p:cNvSpPr/>
          <p:nvPr/>
        </p:nvSpPr>
        <p:spPr>
          <a:xfrm>
            <a:off x="70129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8" name="object 1938"/>
          <p:cNvSpPr/>
          <p:nvPr/>
        </p:nvSpPr>
        <p:spPr>
          <a:xfrm>
            <a:off x="70114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39" name="object 1939"/>
          <p:cNvSpPr/>
          <p:nvPr/>
        </p:nvSpPr>
        <p:spPr>
          <a:xfrm>
            <a:off x="70099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0" name="object 1940"/>
          <p:cNvSpPr/>
          <p:nvPr/>
        </p:nvSpPr>
        <p:spPr>
          <a:xfrm>
            <a:off x="70084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1" name="object 1941"/>
          <p:cNvSpPr/>
          <p:nvPr/>
        </p:nvSpPr>
        <p:spPr>
          <a:xfrm>
            <a:off x="70069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2" name="object 1942"/>
          <p:cNvSpPr/>
          <p:nvPr/>
        </p:nvSpPr>
        <p:spPr>
          <a:xfrm>
            <a:off x="70054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3" name="object 1943"/>
          <p:cNvSpPr/>
          <p:nvPr/>
        </p:nvSpPr>
        <p:spPr>
          <a:xfrm>
            <a:off x="70039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4" name="object 1944"/>
          <p:cNvSpPr/>
          <p:nvPr/>
        </p:nvSpPr>
        <p:spPr>
          <a:xfrm>
            <a:off x="70024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5" name="object 1945"/>
          <p:cNvSpPr/>
          <p:nvPr/>
        </p:nvSpPr>
        <p:spPr>
          <a:xfrm>
            <a:off x="70009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6" name="object 1946"/>
          <p:cNvSpPr/>
          <p:nvPr/>
        </p:nvSpPr>
        <p:spPr>
          <a:xfrm>
            <a:off x="69994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7" name="object 1947"/>
          <p:cNvSpPr/>
          <p:nvPr/>
        </p:nvSpPr>
        <p:spPr>
          <a:xfrm>
            <a:off x="69979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8" name="object 1948"/>
          <p:cNvSpPr/>
          <p:nvPr/>
        </p:nvSpPr>
        <p:spPr>
          <a:xfrm>
            <a:off x="69964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49" name="object 1949"/>
          <p:cNvSpPr/>
          <p:nvPr/>
        </p:nvSpPr>
        <p:spPr>
          <a:xfrm>
            <a:off x="69949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0" name="object 1950"/>
          <p:cNvSpPr/>
          <p:nvPr/>
        </p:nvSpPr>
        <p:spPr>
          <a:xfrm>
            <a:off x="69934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1" name="object 1951"/>
          <p:cNvSpPr/>
          <p:nvPr/>
        </p:nvSpPr>
        <p:spPr>
          <a:xfrm>
            <a:off x="69919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2" name="object 1952"/>
          <p:cNvSpPr/>
          <p:nvPr/>
        </p:nvSpPr>
        <p:spPr>
          <a:xfrm>
            <a:off x="69904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3" name="object 1953"/>
          <p:cNvSpPr/>
          <p:nvPr/>
        </p:nvSpPr>
        <p:spPr>
          <a:xfrm>
            <a:off x="69889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4" name="object 1954"/>
          <p:cNvSpPr/>
          <p:nvPr/>
        </p:nvSpPr>
        <p:spPr>
          <a:xfrm>
            <a:off x="69874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5" name="object 1955"/>
          <p:cNvSpPr/>
          <p:nvPr/>
        </p:nvSpPr>
        <p:spPr>
          <a:xfrm>
            <a:off x="69859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6" name="object 1956"/>
          <p:cNvSpPr/>
          <p:nvPr/>
        </p:nvSpPr>
        <p:spPr>
          <a:xfrm>
            <a:off x="69844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7" name="object 1957"/>
          <p:cNvSpPr/>
          <p:nvPr/>
        </p:nvSpPr>
        <p:spPr>
          <a:xfrm>
            <a:off x="69829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8" name="object 1958"/>
          <p:cNvSpPr/>
          <p:nvPr/>
        </p:nvSpPr>
        <p:spPr>
          <a:xfrm>
            <a:off x="69815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59" name="object 1959"/>
          <p:cNvSpPr/>
          <p:nvPr/>
        </p:nvSpPr>
        <p:spPr>
          <a:xfrm>
            <a:off x="69800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0" name="object 1960"/>
          <p:cNvSpPr/>
          <p:nvPr/>
        </p:nvSpPr>
        <p:spPr>
          <a:xfrm>
            <a:off x="69785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1" name="object 1961"/>
          <p:cNvSpPr/>
          <p:nvPr/>
        </p:nvSpPr>
        <p:spPr>
          <a:xfrm>
            <a:off x="69770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2" name="object 1962"/>
          <p:cNvSpPr/>
          <p:nvPr/>
        </p:nvSpPr>
        <p:spPr>
          <a:xfrm>
            <a:off x="69755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3" name="object 1963"/>
          <p:cNvSpPr/>
          <p:nvPr/>
        </p:nvSpPr>
        <p:spPr>
          <a:xfrm>
            <a:off x="69740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4" name="object 1964"/>
          <p:cNvSpPr/>
          <p:nvPr/>
        </p:nvSpPr>
        <p:spPr>
          <a:xfrm>
            <a:off x="69725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5" name="object 1965"/>
          <p:cNvSpPr/>
          <p:nvPr/>
        </p:nvSpPr>
        <p:spPr>
          <a:xfrm>
            <a:off x="69710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6" name="object 1966"/>
          <p:cNvSpPr/>
          <p:nvPr/>
        </p:nvSpPr>
        <p:spPr>
          <a:xfrm>
            <a:off x="69695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7" name="object 1967"/>
          <p:cNvSpPr/>
          <p:nvPr/>
        </p:nvSpPr>
        <p:spPr>
          <a:xfrm>
            <a:off x="69680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8" name="object 1968"/>
          <p:cNvSpPr/>
          <p:nvPr/>
        </p:nvSpPr>
        <p:spPr>
          <a:xfrm>
            <a:off x="69665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69" name="object 1969"/>
          <p:cNvSpPr/>
          <p:nvPr/>
        </p:nvSpPr>
        <p:spPr>
          <a:xfrm>
            <a:off x="69650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0" name="object 1970"/>
          <p:cNvSpPr/>
          <p:nvPr/>
        </p:nvSpPr>
        <p:spPr>
          <a:xfrm>
            <a:off x="69635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1" name="object 1971"/>
          <p:cNvSpPr/>
          <p:nvPr/>
        </p:nvSpPr>
        <p:spPr>
          <a:xfrm>
            <a:off x="69620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2" name="object 1972"/>
          <p:cNvSpPr/>
          <p:nvPr/>
        </p:nvSpPr>
        <p:spPr>
          <a:xfrm>
            <a:off x="69605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3" name="object 1973"/>
          <p:cNvSpPr/>
          <p:nvPr/>
        </p:nvSpPr>
        <p:spPr>
          <a:xfrm>
            <a:off x="69590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4" name="object 1974"/>
          <p:cNvSpPr/>
          <p:nvPr/>
        </p:nvSpPr>
        <p:spPr>
          <a:xfrm>
            <a:off x="69575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5" name="object 1975"/>
          <p:cNvSpPr/>
          <p:nvPr/>
        </p:nvSpPr>
        <p:spPr>
          <a:xfrm>
            <a:off x="69560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6" name="object 1976"/>
          <p:cNvSpPr/>
          <p:nvPr/>
        </p:nvSpPr>
        <p:spPr>
          <a:xfrm>
            <a:off x="69545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7" name="object 1977"/>
          <p:cNvSpPr/>
          <p:nvPr/>
        </p:nvSpPr>
        <p:spPr>
          <a:xfrm>
            <a:off x="69530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8" name="object 1978"/>
          <p:cNvSpPr/>
          <p:nvPr/>
        </p:nvSpPr>
        <p:spPr>
          <a:xfrm>
            <a:off x="69515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79" name="object 1979"/>
          <p:cNvSpPr/>
          <p:nvPr/>
        </p:nvSpPr>
        <p:spPr>
          <a:xfrm>
            <a:off x="69500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0" name="object 1980"/>
          <p:cNvSpPr/>
          <p:nvPr/>
        </p:nvSpPr>
        <p:spPr>
          <a:xfrm>
            <a:off x="69485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1" name="object 1981"/>
          <p:cNvSpPr/>
          <p:nvPr/>
        </p:nvSpPr>
        <p:spPr>
          <a:xfrm>
            <a:off x="69471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2" name="object 1982"/>
          <p:cNvSpPr/>
          <p:nvPr/>
        </p:nvSpPr>
        <p:spPr>
          <a:xfrm>
            <a:off x="69456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3" name="object 1983"/>
          <p:cNvSpPr/>
          <p:nvPr/>
        </p:nvSpPr>
        <p:spPr>
          <a:xfrm>
            <a:off x="69441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4" name="object 1984"/>
          <p:cNvSpPr/>
          <p:nvPr/>
        </p:nvSpPr>
        <p:spPr>
          <a:xfrm>
            <a:off x="69426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5" name="object 1985"/>
          <p:cNvSpPr/>
          <p:nvPr/>
        </p:nvSpPr>
        <p:spPr>
          <a:xfrm>
            <a:off x="69411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6" name="object 1986"/>
          <p:cNvSpPr/>
          <p:nvPr/>
        </p:nvSpPr>
        <p:spPr>
          <a:xfrm>
            <a:off x="69396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7" name="object 1987"/>
          <p:cNvSpPr/>
          <p:nvPr/>
        </p:nvSpPr>
        <p:spPr>
          <a:xfrm>
            <a:off x="69381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8" name="object 1988"/>
          <p:cNvSpPr/>
          <p:nvPr/>
        </p:nvSpPr>
        <p:spPr>
          <a:xfrm>
            <a:off x="69366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89" name="object 1989"/>
          <p:cNvSpPr/>
          <p:nvPr/>
        </p:nvSpPr>
        <p:spPr>
          <a:xfrm>
            <a:off x="69351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0" name="object 1990"/>
          <p:cNvSpPr/>
          <p:nvPr/>
        </p:nvSpPr>
        <p:spPr>
          <a:xfrm>
            <a:off x="69336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1" name="object 1991"/>
          <p:cNvSpPr/>
          <p:nvPr/>
        </p:nvSpPr>
        <p:spPr>
          <a:xfrm>
            <a:off x="69321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2" name="object 1992"/>
          <p:cNvSpPr/>
          <p:nvPr/>
        </p:nvSpPr>
        <p:spPr>
          <a:xfrm>
            <a:off x="69306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3" name="object 1993"/>
          <p:cNvSpPr/>
          <p:nvPr/>
        </p:nvSpPr>
        <p:spPr>
          <a:xfrm>
            <a:off x="69291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4" name="object 1994"/>
          <p:cNvSpPr/>
          <p:nvPr/>
        </p:nvSpPr>
        <p:spPr>
          <a:xfrm>
            <a:off x="69276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5" name="object 1995"/>
          <p:cNvSpPr/>
          <p:nvPr/>
        </p:nvSpPr>
        <p:spPr>
          <a:xfrm>
            <a:off x="69261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6" name="object 1996"/>
          <p:cNvSpPr/>
          <p:nvPr/>
        </p:nvSpPr>
        <p:spPr>
          <a:xfrm>
            <a:off x="69246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7" name="object 1997"/>
          <p:cNvSpPr/>
          <p:nvPr/>
        </p:nvSpPr>
        <p:spPr>
          <a:xfrm>
            <a:off x="69231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8" name="object 1998"/>
          <p:cNvSpPr/>
          <p:nvPr/>
        </p:nvSpPr>
        <p:spPr>
          <a:xfrm>
            <a:off x="69216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1999" name="object 1999"/>
          <p:cNvSpPr/>
          <p:nvPr/>
        </p:nvSpPr>
        <p:spPr>
          <a:xfrm>
            <a:off x="69201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0" name="object 2000"/>
          <p:cNvSpPr/>
          <p:nvPr/>
        </p:nvSpPr>
        <p:spPr>
          <a:xfrm>
            <a:off x="69186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1" name="object 2001"/>
          <p:cNvSpPr/>
          <p:nvPr/>
        </p:nvSpPr>
        <p:spPr>
          <a:xfrm>
            <a:off x="69171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2" name="object 2002"/>
          <p:cNvSpPr/>
          <p:nvPr/>
        </p:nvSpPr>
        <p:spPr>
          <a:xfrm>
            <a:off x="69156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3" name="object 2003"/>
          <p:cNvSpPr/>
          <p:nvPr/>
        </p:nvSpPr>
        <p:spPr>
          <a:xfrm>
            <a:off x="69141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4" name="object 2004"/>
          <p:cNvSpPr/>
          <p:nvPr/>
        </p:nvSpPr>
        <p:spPr>
          <a:xfrm>
            <a:off x="69127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5" name="object 2005"/>
          <p:cNvSpPr/>
          <p:nvPr/>
        </p:nvSpPr>
        <p:spPr>
          <a:xfrm>
            <a:off x="69112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6" name="object 2006"/>
          <p:cNvSpPr/>
          <p:nvPr/>
        </p:nvSpPr>
        <p:spPr>
          <a:xfrm>
            <a:off x="69097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7" name="object 2007"/>
          <p:cNvSpPr/>
          <p:nvPr/>
        </p:nvSpPr>
        <p:spPr>
          <a:xfrm>
            <a:off x="69082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8" name="object 2008"/>
          <p:cNvSpPr/>
          <p:nvPr/>
        </p:nvSpPr>
        <p:spPr>
          <a:xfrm>
            <a:off x="69067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09" name="object 2009"/>
          <p:cNvSpPr/>
          <p:nvPr/>
        </p:nvSpPr>
        <p:spPr>
          <a:xfrm>
            <a:off x="69052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0" name="object 2010"/>
          <p:cNvSpPr/>
          <p:nvPr/>
        </p:nvSpPr>
        <p:spPr>
          <a:xfrm>
            <a:off x="69037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1" name="object 2011"/>
          <p:cNvSpPr/>
          <p:nvPr/>
        </p:nvSpPr>
        <p:spPr>
          <a:xfrm>
            <a:off x="69022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2" name="object 2012"/>
          <p:cNvSpPr/>
          <p:nvPr/>
        </p:nvSpPr>
        <p:spPr>
          <a:xfrm>
            <a:off x="69007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3" name="object 2013"/>
          <p:cNvSpPr/>
          <p:nvPr/>
        </p:nvSpPr>
        <p:spPr>
          <a:xfrm>
            <a:off x="68992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4" name="object 2014"/>
          <p:cNvSpPr/>
          <p:nvPr/>
        </p:nvSpPr>
        <p:spPr>
          <a:xfrm>
            <a:off x="68977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5" name="object 2015"/>
          <p:cNvSpPr/>
          <p:nvPr/>
        </p:nvSpPr>
        <p:spPr>
          <a:xfrm>
            <a:off x="68962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6" name="object 2016"/>
          <p:cNvSpPr/>
          <p:nvPr/>
        </p:nvSpPr>
        <p:spPr>
          <a:xfrm>
            <a:off x="68947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7" name="object 2017"/>
          <p:cNvSpPr/>
          <p:nvPr/>
        </p:nvSpPr>
        <p:spPr>
          <a:xfrm>
            <a:off x="68932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8" name="object 2018"/>
          <p:cNvSpPr/>
          <p:nvPr/>
        </p:nvSpPr>
        <p:spPr>
          <a:xfrm>
            <a:off x="68917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19" name="object 2019"/>
          <p:cNvSpPr/>
          <p:nvPr/>
        </p:nvSpPr>
        <p:spPr>
          <a:xfrm>
            <a:off x="68902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0" name="object 2020"/>
          <p:cNvSpPr/>
          <p:nvPr/>
        </p:nvSpPr>
        <p:spPr>
          <a:xfrm>
            <a:off x="68887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1" name="object 2021"/>
          <p:cNvSpPr/>
          <p:nvPr/>
        </p:nvSpPr>
        <p:spPr>
          <a:xfrm>
            <a:off x="68872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2" name="object 2022"/>
          <p:cNvSpPr/>
          <p:nvPr/>
        </p:nvSpPr>
        <p:spPr>
          <a:xfrm>
            <a:off x="68857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3" name="object 2023"/>
          <p:cNvSpPr/>
          <p:nvPr/>
        </p:nvSpPr>
        <p:spPr>
          <a:xfrm>
            <a:off x="68842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4" name="object 2024"/>
          <p:cNvSpPr/>
          <p:nvPr/>
        </p:nvSpPr>
        <p:spPr>
          <a:xfrm>
            <a:off x="68827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5" name="object 2025"/>
          <p:cNvSpPr/>
          <p:nvPr/>
        </p:nvSpPr>
        <p:spPr>
          <a:xfrm>
            <a:off x="68812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6" name="object 2026"/>
          <p:cNvSpPr/>
          <p:nvPr/>
        </p:nvSpPr>
        <p:spPr>
          <a:xfrm>
            <a:off x="68797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7" name="object 2027"/>
          <p:cNvSpPr/>
          <p:nvPr/>
        </p:nvSpPr>
        <p:spPr>
          <a:xfrm>
            <a:off x="68783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8" name="object 2028"/>
          <p:cNvSpPr/>
          <p:nvPr/>
        </p:nvSpPr>
        <p:spPr>
          <a:xfrm>
            <a:off x="68768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29" name="object 2029"/>
          <p:cNvSpPr/>
          <p:nvPr/>
        </p:nvSpPr>
        <p:spPr>
          <a:xfrm>
            <a:off x="68753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0" name="object 2030"/>
          <p:cNvSpPr/>
          <p:nvPr/>
        </p:nvSpPr>
        <p:spPr>
          <a:xfrm>
            <a:off x="68738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1" name="object 2031"/>
          <p:cNvSpPr/>
          <p:nvPr/>
        </p:nvSpPr>
        <p:spPr>
          <a:xfrm>
            <a:off x="68723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2" name="object 2032"/>
          <p:cNvSpPr/>
          <p:nvPr/>
        </p:nvSpPr>
        <p:spPr>
          <a:xfrm>
            <a:off x="68708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3" name="object 2033"/>
          <p:cNvSpPr/>
          <p:nvPr/>
        </p:nvSpPr>
        <p:spPr>
          <a:xfrm>
            <a:off x="68693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4" name="object 2034"/>
          <p:cNvSpPr/>
          <p:nvPr/>
        </p:nvSpPr>
        <p:spPr>
          <a:xfrm>
            <a:off x="68678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5" name="object 2035"/>
          <p:cNvSpPr/>
          <p:nvPr/>
        </p:nvSpPr>
        <p:spPr>
          <a:xfrm>
            <a:off x="68663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6" name="object 2036"/>
          <p:cNvSpPr/>
          <p:nvPr/>
        </p:nvSpPr>
        <p:spPr>
          <a:xfrm>
            <a:off x="68648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7" name="object 2037"/>
          <p:cNvSpPr/>
          <p:nvPr/>
        </p:nvSpPr>
        <p:spPr>
          <a:xfrm>
            <a:off x="68633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8" name="object 2038"/>
          <p:cNvSpPr/>
          <p:nvPr/>
        </p:nvSpPr>
        <p:spPr>
          <a:xfrm>
            <a:off x="68618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39" name="object 2039"/>
          <p:cNvSpPr/>
          <p:nvPr/>
        </p:nvSpPr>
        <p:spPr>
          <a:xfrm>
            <a:off x="68603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0" name="object 2040"/>
          <p:cNvSpPr/>
          <p:nvPr/>
        </p:nvSpPr>
        <p:spPr>
          <a:xfrm>
            <a:off x="68588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1" name="object 2041"/>
          <p:cNvSpPr/>
          <p:nvPr/>
        </p:nvSpPr>
        <p:spPr>
          <a:xfrm>
            <a:off x="68573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2" name="object 2042"/>
          <p:cNvSpPr/>
          <p:nvPr/>
        </p:nvSpPr>
        <p:spPr>
          <a:xfrm>
            <a:off x="68558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3" name="object 2043"/>
          <p:cNvSpPr/>
          <p:nvPr/>
        </p:nvSpPr>
        <p:spPr>
          <a:xfrm>
            <a:off x="68543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4" name="object 2044"/>
          <p:cNvSpPr/>
          <p:nvPr/>
        </p:nvSpPr>
        <p:spPr>
          <a:xfrm>
            <a:off x="68528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5" name="object 2045"/>
          <p:cNvSpPr/>
          <p:nvPr/>
        </p:nvSpPr>
        <p:spPr>
          <a:xfrm>
            <a:off x="68513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6" name="object 2046"/>
          <p:cNvSpPr/>
          <p:nvPr/>
        </p:nvSpPr>
        <p:spPr>
          <a:xfrm>
            <a:off x="68498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7" name="object 2047"/>
          <p:cNvSpPr/>
          <p:nvPr/>
        </p:nvSpPr>
        <p:spPr>
          <a:xfrm>
            <a:off x="68483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8" name="object 2048"/>
          <p:cNvSpPr/>
          <p:nvPr/>
        </p:nvSpPr>
        <p:spPr>
          <a:xfrm>
            <a:off x="68468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49" name="object 2049"/>
          <p:cNvSpPr/>
          <p:nvPr/>
        </p:nvSpPr>
        <p:spPr>
          <a:xfrm>
            <a:off x="68453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0" name="object 2050"/>
          <p:cNvSpPr/>
          <p:nvPr/>
        </p:nvSpPr>
        <p:spPr>
          <a:xfrm>
            <a:off x="68439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1" name="object 2051"/>
          <p:cNvSpPr/>
          <p:nvPr/>
        </p:nvSpPr>
        <p:spPr>
          <a:xfrm>
            <a:off x="68424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2" name="object 2052"/>
          <p:cNvSpPr/>
          <p:nvPr/>
        </p:nvSpPr>
        <p:spPr>
          <a:xfrm>
            <a:off x="68409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3" name="object 2053"/>
          <p:cNvSpPr/>
          <p:nvPr/>
        </p:nvSpPr>
        <p:spPr>
          <a:xfrm>
            <a:off x="68394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4" name="object 2054"/>
          <p:cNvSpPr/>
          <p:nvPr/>
        </p:nvSpPr>
        <p:spPr>
          <a:xfrm>
            <a:off x="68379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5" name="object 2055"/>
          <p:cNvSpPr/>
          <p:nvPr/>
        </p:nvSpPr>
        <p:spPr>
          <a:xfrm>
            <a:off x="68364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6" name="object 2056"/>
          <p:cNvSpPr/>
          <p:nvPr/>
        </p:nvSpPr>
        <p:spPr>
          <a:xfrm>
            <a:off x="68349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7" name="object 2057"/>
          <p:cNvSpPr/>
          <p:nvPr/>
        </p:nvSpPr>
        <p:spPr>
          <a:xfrm>
            <a:off x="68334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8" name="object 2058"/>
          <p:cNvSpPr/>
          <p:nvPr/>
        </p:nvSpPr>
        <p:spPr>
          <a:xfrm>
            <a:off x="68319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59" name="object 2059"/>
          <p:cNvSpPr/>
          <p:nvPr/>
        </p:nvSpPr>
        <p:spPr>
          <a:xfrm>
            <a:off x="68304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0" name="object 2060"/>
          <p:cNvSpPr/>
          <p:nvPr/>
        </p:nvSpPr>
        <p:spPr>
          <a:xfrm>
            <a:off x="68289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1" name="object 2061"/>
          <p:cNvSpPr/>
          <p:nvPr/>
        </p:nvSpPr>
        <p:spPr>
          <a:xfrm>
            <a:off x="68274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2" name="object 2062"/>
          <p:cNvSpPr/>
          <p:nvPr/>
        </p:nvSpPr>
        <p:spPr>
          <a:xfrm>
            <a:off x="68259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3" name="object 2063"/>
          <p:cNvSpPr/>
          <p:nvPr/>
        </p:nvSpPr>
        <p:spPr>
          <a:xfrm>
            <a:off x="68244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4" name="object 2064"/>
          <p:cNvSpPr/>
          <p:nvPr/>
        </p:nvSpPr>
        <p:spPr>
          <a:xfrm>
            <a:off x="68229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5" name="object 2065"/>
          <p:cNvSpPr/>
          <p:nvPr/>
        </p:nvSpPr>
        <p:spPr>
          <a:xfrm>
            <a:off x="68214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6" name="object 2066"/>
          <p:cNvSpPr/>
          <p:nvPr/>
        </p:nvSpPr>
        <p:spPr>
          <a:xfrm>
            <a:off x="68199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7" name="object 2067"/>
          <p:cNvSpPr/>
          <p:nvPr/>
        </p:nvSpPr>
        <p:spPr>
          <a:xfrm>
            <a:off x="68184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8" name="object 2068"/>
          <p:cNvSpPr/>
          <p:nvPr/>
        </p:nvSpPr>
        <p:spPr>
          <a:xfrm>
            <a:off x="68169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69" name="object 2069"/>
          <p:cNvSpPr/>
          <p:nvPr/>
        </p:nvSpPr>
        <p:spPr>
          <a:xfrm>
            <a:off x="68154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0" name="object 2070"/>
          <p:cNvSpPr/>
          <p:nvPr/>
        </p:nvSpPr>
        <p:spPr>
          <a:xfrm>
            <a:off x="68139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1" name="object 2071"/>
          <p:cNvSpPr/>
          <p:nvPr/>
        </p:nvSpPr>
        <p:spPr>
          <a:xfrm>
            <a:off x="68124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2" name="object 2072"/>
          <p:cNvSpPr/>
          <p:nvPr/>
        </p:nvSpPr>
        <p:spPr>
          <a:xfrm>
            <a:off x="68109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3" name="object 2073"/>
          <p:cNvSpPr/>
          <p:nvPr/>
        </p:nvSpPr>
        <p:spPr>
          <a:xfrm>
            <a:off x="68095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4" name="object 2074"/>
          <p:cNvSpPr/>
          <p:nvPr/>
        </p:nvSpPr>
        <p:spPr>
          <a:xfrm>
            <a:off x="68080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5" name="object 2075"/>
          <p:cNvSpPr/>
          <p:nvPr/>
        </p:nvSpPr>
        <p:spPr>
          <a:xfrm>
            <a:off x="68065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6" name="object 2076"/>
          <p:cNvSpPr/>
          <p:nvPr/>
        </p:nvSpPr>
        <p:spPr>
          <a:xfrm>
            <a:off x="68050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7" name="object 2077"/>
          <p:cNvSpPr/>
          <p:nvPr/>
        </p:nvSpPr>
        <p:spPr>
          <a:xfrm>
            <a:off x="68035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8" name="object 2078"/>
          <p:cNvSpPr/>
          <p:nvPr/>
        </p:nvSpPr>
        <p:spPr>
          <a:xfrm>
            <a:off x="68020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79" name="object 2079"/>
          <p:cNvSpPr/>
          <p:nvPr/>
        </p:nvSpPr>
        <p:spPr>
          <a:xfrm>
            <a:off x="68005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0" name="object 2080"/>
          <p:cNvSpPr/>
          <p:nvPr/>
        </p:nvSpPr>
        <p:spPr>
          <a:xfrm>
            <a:off x="67990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1" name="object 2081"/>
          <p:cNvSpPr/>
          <p:nvPr/>
        </p:nvSpPr>
        <p:spPr>
          <a:xfrm>
            <a:off x="67975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2" name="object 2082"/>
          <p:cNvSpPr/>
          <p:nvPr/>
        </p:nvSpPr>
        <p:spPr>
          <a:xfrm>
            <a:off x="67960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3" name="object 2083"/>
          <p:cNvSpPr/>
          <p:nvPr/>
        </p:nvSpPr>
        <p:spPr>
          <a:xfrm>
            <a:off x="67945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4" name="object 2084"/>
          <p:cNvSpPr/>
          <p:nvPr/>
        </p:nvSpPr>
        <p:spPr>
          <a:xfrm>
            <a:off x="67930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5" name="object 2085"/>
          <p:cNvSpPr/>
          <p:nvPr/>
        </p:nvSpPr>
        <p:spPr>
          <a:xfrm>
            <a:off x="67915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6" name="object 2086"/>
          <p:cNvSpPr/>
          <p:nvPr/>
        </p:nvSpPr>
        <p:spPr>
          <a:xfrm>
            <a:off x="67900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7" name="object 2087"/>
          <p:cNvSpPr/>
          <p:nvPr/>
        </p:nvSpPr>
        <p:spPr>
          <a:xfrm>
            <a:off x="67885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8" name="object 2088"/>
          <p:cNvSpPr/>
          <p:nvPr/>
        </p:nvSpPr>
        <p:spPr>
          <a:xfrm>
            <a:off x="67870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89" name="object 2089"/>
          <p:cNvSpPr/>
          <p:nvPr/>
        </p:nvSpPr>
        <p:spPr>
          <a:xfrm>
            <a:off x="67855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0" name="object 2090"/>
          <p:cNvSpPr/>
          <p:nvPr/>
        </p:nvSpPr>
        <p:spPr>
          <a:xfrm>
            <a:off x="67840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1" name="object 2091"/>
          <p:cNvSpPr/>
          <p:nvPr/>
        </p:nvSpPr>
        <p:spPr>
          <a:xfrm>
            <a:off x="67825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2" name="object 2092"/>
          <p:cNvSpPr/>
          <p:nvPr/>
        </p:nvSpPr>
        <p:spPr>
          <a:xfrm>
            <a:off x="67810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3" name="object 2093"/>
          <p:cNvSpPr/>
          <p:nvPr/>
        </p:nvSpPr>
        <p:spPr>
          <a:xfrm>
            <a:off x="67795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4" name="object 2094"/>
          <p:cNvSpPr/>
          <p:nvPr/>
        </p:nvSpPr>
        <p:spPr>
          <a:xfrm>
            <a:off x="67780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5" name="object 2095"/>
          <p:cNvSpPr/>
          <p:nvPr/>
        </p:nvSpPr>
        <p:spPr>
          <a:xfrm>
            <a:off x="67765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6" name="object 2096"/>
          <p:cNvSpPr/>
          <p:nvPr/>
        </p:nvSpPr>
        <p:spPr>
          <a:xfrm>
            <a:off x="67751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7" name="object 2097"/>
          <p:cNvSpPr/>
          <p:nvPr/>
        </p:nvSpPr>
        <p:spPr>
          <a:xfrm>
            <a:off x="67736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8" name="object 2098"/>
          <p:cNvSpPr/>
          <p:nvPr/>
        </p:nvSpPr>
        <p:spPr>
          <a:xfrm>
            <a:off x="67721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099" name="object 2099"/>
          <p:cNvSpPr/>
          <p:nvPr/>
        </p:nvSpPr>
        <p:spPr>
          <a:xfrm>
            <a:off x="67706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0" name="object 2100"/>
          <p:cNvSpPr/>
          <p:nvPr/>
        </p:nvSpPr>
        <p:spPr>
          <a:xfrm>
            <a:off x="67691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1" name="object 2101"/>
          <p:cNvSpPr/>
          <p:nvPr/>
        </p:nvSpPr>
        <p:spPr>
          <a:xfrm>
            <a:off x="67676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2" name="object 2102"/>
          <p:cNvSpPr/>
          <p:nvPr/>
        </p:nvSpPr>
        <p:spPr>
          <a:xfrm>
            <a:off x="67661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3" name="object 2103"/>
          <p:cNvSpPr/>
          <p:nvPr/>
        </p:nvSpPr>
        <p:spPr>
          <a:xfrm>
            <a:off x="67646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4" name="object 2104"/>
          <p:cNvSpPr/>
          <p:nvPr/>
        </p:nvSpPr>
        <p:spPr>
          <a:xfrm>
            <a:off x="67631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5" name="object 2105"/>
          <p:cNvSpPr/>
          <p:nvPr/>
        </p:nvSpPr>
        <p:spPr>
          <a:xfrm>
            <a:off x="67616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6" name="object 2106"/>
          <p:cNvSpPr/>
          <p:nvPr/>
        </p:nvSpPr>
        <p:spPr>
          <a:xfrm>
            <a:off x="67601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7" name="object 2107"/>
          <p:cNvSpPr/>
          <p:nvPr/>
        </p:nvSpPr>
        <p:spPr>
          <a:xfrm>
            <a:off x="67586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8" name="object 2108"/>
          <p:cNvSpPr/>
          <p:nvPr/>
        </p:nvSpPr>
        <p:spPr>
          <a:xfrm>
            <a:off x="67571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09" name="object 2109"/>
          <p:cNvSpPr/>
          <p:nvPr/>
        </p:nvSpPr>
        <p:spPr>
          <a:xfrm>
            <a:off x="67556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0" name="object 2110"/>
          <p:cNvSpPr/>
          <p:nvPr/>
        </p:nvSpPr>
        <p:spPr>
          <a:xfrm>
            <a:off x="67541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1" name="object 2111"/>
          <p:cNvSpPr/>
          <p:nvPr/>
        </p:nvSpPr>
        <p:spPr>
          <a:xfrm>
            <a:off x="67526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2" name="object 2112"/>
          <p:cNvSpPr/>
          <p:nvPr/>
        </p:nvSpPr>
        <p:spPr>
          <a:xfrm>
            <a:off x="67511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3" name="object 2113"/>
          <p:cNvSpPr/>
          <p:nvPr/>
        </p:nvSpPr>
        <p:spPr>
          <a:xfrm>
            <a:off x="67496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4" name="object 2114"/>
          <p:cNvSpPr/>
          <p:nvPr/>
        </p:nvSpPr>
        <p:spPr>
          <a:xfrm>
            <a:off x="67481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5" name="object 2115"/>
          <p:cNvSpPr/>
          <p:nvPr/>
        </p:nvSpPr>
        <p:spPr>
          <a:xfrm>
            <a:off x="67466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6" name="object 2116"/>
          <p:cNvSpPr/>
          <p:nvPr/>
        </p:nvSpPr>
        <p:spPr>
          <a:xfrm>
            <a:off x="67451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7" name="object 2117"/>
          <p:cNvSpPr/>
          <p:nvPr/>
        </p:nvSpPr>
        <p:spPr>
          <a:xfrm>
            <a:off x="67436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8" name="object 2118"/>
          <p:cNvSpPr/>
          <p:nvPr/>
        </p:nvSpPr>
        <p:spPr>
          <a:xfrm>
            <a:off x="67421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19" name="object 2119"/>
          <p:cNvSpPr/>
          <p:nvPr/>
        </p:nvSpPr>
        <p:spPr>
          <a:xfrm>
            <a:off x="67407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0" name="object 2120"/>
          <p:cNvSpPr/>
          <p:nvPr/>
        </p:nvSpPr>
        <p:spPr>
          <a:xfrm>
            <a:off x="67392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1" name="object 2121"/>
          <p:cNvSpPr/>
          <p:nvPr/>
        </p:nvSpPr>
        <p:spPr>
          <a:xfrm>
            <a:off x="67377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2" name="object 2122"/>
          <p:cNvSpPr/>
          <p:nvPr/>
        </p:nvSpPr>
        <p:spPr>
          <a:xfrm>
            <a:off x="67362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3" name="object 2123"/>
          <p:cNvSpPr/>
          <p:nvPr/>
        </p:nvSpPr>
        <p:spPr>
          <a:xfrm>
            <a:off x="67347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4" name="object 2124"/>
          <p:cNvSpPr/>
          <p:nvPr/>
        </p:nvSpPr>
        <p:spPr>
          <a:xfrm>
            <a:off x="67332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5" name="object 2125"/>
          <p:cNvSpPr/>
          <p:nvPr/>
        </p:nvSpPr>
        <p:spPr>
          <a:xfrm>
            <a:off x="67317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6" name="object 2126"/>
          <p:cNvSpPr/>
          <p:nvPr/>
        </p:nvSpPr>
        <p:spPr>
          <a:xfrm>
            <a:off x="67302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7" name="object 2127"/>
          <p:cNvSpPr/>
          <p:nvPr/>
        </p:nvSpPr>
        <p:spPr>
          <a:xfrm>
            <a:off x="67287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8" name="object 2128"/>
          <p:cNvSpPr/>
          <p:nvPr/>
        </p:nvSpPr>
        <p:spPr>
          <a:xfrm>
            <a:off x="67272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29" name="object 2129"/>
          <p:cNvSpPr/>
          <p:nvPr/>
        </p:nvSpPr>
        <p:spPr>
          <a:xfrm>
            <a:off x="67257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0" name="object 2130"/>
          <p:cNvSpPr/>
          <p:nvPr/>
        </p:nvSpPr>
        <p:spPr>
          <a:xfrm>
            <a:off x="67242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1" name="object 2131"/>
          <p:cNvSpPr/>
          <p:nvPr/>
        </p:nvSpPr>
        <p:spPr>
          <a:xfrm>
            <a:off x="67227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2" name="object 2132"/>
          <p:cNvSpPr/>
          <p:nvPr/>
        </p:nvSpPr>
        <p:spPr>
          <a:xfrm>
            <a:off x="67212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3" name="object 2133"/>
          <p:cNvSpPr/>
          <p:nvPr/>
        </p:nvSpPr>
        <p:spPr>
          <a:xfrm>
            <a:off x="67197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4" name="object 2134"/>
          <p:cNvSpPr/>
          <p:nvPr/>
        </p:nvSpPr>
        <p:spPr>
          <a:xfrm>
            <a:off x="67182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5" name="object 2135"/>
          <p:cNvSpPr/>
          <p:nvPr/>
        </p:nvSpPr>
        <p:spPr>
          <a:xfrm>
            <a:off x="67167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6" name="object 2136"/>
          <p:cNvSpPr/>
          <p:nvPr/>
        </p:nvSpPr>
        <p:spPr>
          <a:xfrm>
            <a:off x="67152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7" name="object 2137"/>
          <p:cNvSpPr/>
          <p:nvPr/>
        </p:nvSpPr>
        <p:spPr>
          <a:xfrm>
            <a:off x="67137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8" name="object 2138"/>
          <p:cNvSpPr/>
          <p:nvPr/>
        </p:nvSpPr>
        <p:spPr>
          <a:xfrm>
            <a:off x="67122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39" name="object 2139"/>
          <p:cNvSpPr/>
          <p:nvPr/>
        </p:nvSpPr>
        <p:spPr>
          <a:xfrm>
            <a:off x="67107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0" name="object 2140"/>
          <p:cNvSpPr/>
          <p:nvPr/>
        </p:nvSpPr>
        <p:spPr>
          <a:xfrm>
            <a:off x="67092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1" name="object 2141"/>
          <p:cNvSpPr/>
          <p:nvPr/>
        </p:nvSpPr>
        <p:spPr>
          <a:xfrm>
            <a:off x="67077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2" name="object 2142"/>
          <p:cNvSpPr/>
          <p:nvPr/>
        </p:nvSpPr>
        <p:spPr>
          <a:xfrm>
            <a:off x="67063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3" name="object 2143"/>
          <p:cNvSpPr/>
          <p:nvPr/>
        </p:nvSpPr>
        <p:spPr>
          <a:xfrm>
            <a:off x="67048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4" name="object 2144"/>
          <p:cNvSpPr/>
          <p:nvPr/>
        </p:nvSpPr>
        <p:spPr>
          <a:xfrm>
            <a:off x="67033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5" name="object 2145"/>
          <p:cNvSpPr/>
          <p:nvPr/>
        </p:nvSpPr>
        <p:spPr>
          <a:xfrm>
            <a:off x="67018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6" name="object 2146"/>
          <p:cNvSpPr/>
          <p:nvPr/>
        </p:nvSpPr>
        <p:spPr>
          <a:xfrm>
            <a:off x="67003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7" name="object 2147"/>
          <p:cNvSpPr/>
          <p:nvPr/>
        </p:nvSpPr>
        <p:spPr>
          <a:xfrm>
            <a:off x="66988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8" name="object 2148"/>
          <p:cNvSpPr/>
          <p:nvPr/>
        </p:nvSpPr>
        <p:spPr>
          <a:xfrm>
            <a:off x="66973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49" name="object 2149"/>
          <p:cNvSpPr/>
          <p:nvPr/>
        </p:nvSpPr>
        <p:spPr>
          <a:xfrm>
            <a:off x="66958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0" name="object 2150"/>
          <p:cNvSpPr/>
          <p:nvPr/>
        </p:nvSpPr>
        <p:spPr>
          <a:xfrm>
            <a:off x="66943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1" name="object 2151"/>
          <p:cNvSpPr/>
          <p:nvPr/>
        </p:nvSpPr>
        <p:spPr>
          <a:xfrm>
            <a:off x="66928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2" name="object 2152"/>
          <p:cNvSpPr/>
          <p:nvPr/>
        </p:nvSpPr>
        <p:spPr>
          <a:xfrm>
            <a:off x="66913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3" name="object 2153"/>
          <p:cNvSpPr/>
          <p:nvPr/>
        </p:nvSpPr>
        <p:spPr>
          <a:xfrm>
            <a:off x="66898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4" name="object 2154"/>
          <p:cNvSpPr/>
          <p:nvPr/>
        </p:nvSpPr>
        <p:spPr>
          <a:xfrm>
            <a:off x="66883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5" name="object 2155"/>
          <p:cNvSpPr/>
          <p:nvPr/>
        </p:nvSpPr>
        <p:spPr>
          <a:xfrm>
            <a:off x="66868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6" name="object 2156"/>
          <p:cNvSpPr/>
          <p:nvPr/>
        </p:nvSpPr>
        <p:spPr>
          <a:xfrm>
            <a:off x="66853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7" name="object 2157"/>
          <p:cNvSpPr/>
          <p:nvPr/>
        </p:nvSpPr>
        <p:spPr>
          <a:xfrm>
            <a:off x="66838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8" name="object 2158"/>
          <p:cNvSpPr/>
          <p:nvPr/>
        </p:nvSpPr>
        <p:spPr>
          <a:xfrm>
            <a:off x="66823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59" name="object 2159"/>
          <p:cNvSpPr/>
          <p:nvPr/>
        </p:nvSpPr>
        <p:spPr>
          <a:xfrm>
            <a:off x="66808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0" name="object 2160"/>
          <p:cNvSpPr/>
          <p:nvPr/>
        </p:nvSpPr>
        <p:spPr>
          <a:xfrm>
            <a:off x="66793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1" name="object 2161"/>
          <p:cNvSpPr/>
          <p:nvPr/>
        </p:nvSpPr>
        <p:spPr>
          <a:xfrm>
            <a:off x="66778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2" name="object 2162"/>
          <p:cNvSpPr/>
          <p:nvPr/>
        </p:nvSpPr>
        <p:spPr>
          <a:xfrm>
            <a:off x="66763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3" name="object 2163"/>
          <p:cNvSpPr/>
          <p:nvPr/>
        </p:nvSpPr>
        <p:spPr>
          <a:xfrm>
            <a:off x="66748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4" name="object 2164"/>
          <p:cNvSpPr/>
          <p:nvPr/>
        </p:nvSpPr>
        <p:spPr>
          <a:xfrm>
            <a:off x="66733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5" name="object 2165"/>
          <p:cNvSpPr/>
          <p:nvPr/>
        </p:nvSpPr>
        <p:spPr>
          <a:xfrm>
            <a:off x="66719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6" name="object 2166"/>
          <p:cNvSpPr/>
          <p:nvPr/>
        </p:nvSpPr>
        <p:spPr>
          <a:xfrm>
            <a:off x="66704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7" name="object 2167"/>
          <p:cNvSpPr/>
          <p:nvPr/>
        </p:nvSpPr>
        <p:spPr>
          <a:xfrm>
            <a:off x="66689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8" name="object 2168"/>
          <p:cNvSpPr/>
          <p:nvPr/>
        </p:nvSpPr>
        <p:spPr>
          <a:xfrm>
            <a:off x="66674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69" name="object 2169"/>
          <p:cNvSpPr/>
          <p:nvPr/>
        </p:nvSpPr>
        <p:spPr>
          <a:xfrm>
            <a:off x="66659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0" name="object 2170"/>
          <p:cNvSpPr/>
          <p:nvPr/>
        </p:nvSpPr>
        <p:spPr>
          <a:xfrm>
            <a:off x="66644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1" name="object 2171"/>
          <p:cNvSpPr/>
          <p:nvPr/>
        </p:nvSpPr>
        <p:spPr>
          <a:xfrm>
            <a:off x="66629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2" name="object 2172"/>
          <p:cNvSpPr/>
          <p:nvPr/>
        </p:nvSpPr>
        <p:spPr>
          <a:xfrm>
            <a:off x="66614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3" name="object 2173"/>
          <p:cNvSpPr/>
          <p:nvPr/>
        </p:nvSpPr>
        <p:spPr>
          <a:xfrm>
            <a:off x="66599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4" name="object 2174"/>
          <p:cNvSpPr/>
          <p:nvPr/>
        </p:nvSpPr>
        <p:spPr>
          <a:xfrm>
            <a:off x="66584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5" name="object 2175"/>
          <p:cNvSpPr/>
          <p:nvPr/>
        </p:nvSpPr>
        <p:spPr>
          <a:xfrm>
            <a:off x="66569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6" name="object 2176"/>
          <p:cNvSpPr/>
          <p:nvPr/>
        </p:nvSpPr>
        <p:spPr>
          <a:xfrm>
            <a:off x="66554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7" name="object 2177"/>
          <p:cNvSpPr/>
          <p:nvPr/>
        </p:nvSpPr>
        <p:spPr>
          <a:xfrm>
            <a:off x="66539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8" name="object 2178"/>
          <p:cNvSpPr/>
          <p:nvPr/>
        </p:nvSpPr>
        <p:spPr>
          <a:xfrm>
            <a:off x="66524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79" name="object 2179"/>
          <p:cNvSpPr/>
          <p:nvPr/>
        </p:nvSpPr>
        <p:spPr>
          <a:xfrm>
            <a:off x="66509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0" name="object 2180"/>
          <p:cNvSpPr/>
          <p:nvPr/>
        </p:nvSpPr>
        <p:spPr>
          <a:xfrm>
            <a:off x="66494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1" name="object 2181"/>
          <p:cNvSpPr/>
          <p:nvPr/>
        </p:nvSpPr>
        <p:spPr>
          <a:xfrm>
            <a:off x="66479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2" name="object 2182"/>
          <p:cNvSpPr/>
          <p:nvPr/>
        </p:nvSpPr>
        <p:spPr>
          <a:xfrm>
            <a:off x="66464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3" name="object 2183"/>
          <p:cNvSpPr/>
          <p:nvPr/>
        </p:nvSpPr>
        <p:spPr>
          <a:xfrm>
            <a:off x="66449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4" name="object 2184"/>
          <p:cNvSpPr/>
          <p:nvPr/>
        </p:nvSpPr>
        <p:spPr>
          <a:xfrm>
            <a:off x="66434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5" name="object 2185"/>
          <p:cNvSpPr/>
          <p:nvPr/>
        </p:nvSpPr>
        <p:spPr>
          <a:xfrm>
            <a:off x="66419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6" name="object 2186"/>
          <p:cNvSpPr/>
          <p:nvPr/>
        </p:nvSpPr>
        <p:spPr>
          <a:xfrm>
            <a:off x="66404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7" name="object 2187"/>
          <p:cNvSpPr/>
          <p:nvPr/>
        </p:nvSpPr>
        <p:spPr>
          <a:xfrm>
            <a:off x="66389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8" name="object 2188"/>
          <p:cNvSpPr/>
          <p:nvPr/>
        </p:nvSpPr>
        <p:spPr>
          <a:xfrm>
            <a:off x="66375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89" name="object 2189"/>
          <p:cNvSpPr/>
          <p:nvPr/>
        </p:nvSpPr>
        <p:spPr>
          <a:xfrm>
            <a:off x="66360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0" name="object 2190"/>
          <p:cNvSpPr/>
          <p:nvPr/>
        </p:nvSpPr>
        <p:spPr>
          <a:xfrm>
            <a:off x="66345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1" name="object 2191"/>
          <p:cNvSpPr/>
          <p:nvPr/>
        </p:nvSpPr>
        <p:spPr>
          <a:xfrm>
            <a:off x="66330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2" name="object 2192"/>
          <p:cNvSpPr/>
          <p:nvPr/>
        </p:nvSpPr>
        <p:spPr>
          <a:xfrm>
            <a:off x="66315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3" name="object 2193"/>
          <p:cNvSpPr/>
          <p:nvPr/>
        </p:nvSpPr>
        <p:spPr>
          <a:xfrm>
            <a:off x="66300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4" name="object 2194"/>
          <p:cNvSpPr/>
          <p:nvPr/>
        </p:nvSpPr>
        <p:spPr>
          <a:xfrm>
            <a:off x="66285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5" name="object 2195"/>
          <p:cNvSpPr/>
          <p:nvPr/>
        </p:nvSpPr>
        <p:spPr>
          <a:xfrm>
            <a:off x="66270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6" name="object 2196"/>
          <p:cNvSpPr/>
          <p:nvPr/>
        </p:nvSpPr>
        <p:spPr>
          <a:xfrm>
            <a:off x="66255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7" name="object 2197"/>
          <p:cNvSpPr/>
          <p:nvPr/>
        </p:nvSpPr>
        <p:spPr>
          <a:xfrm>
            <a:off x="66240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8" name="object 2198"/>
          <p:cNvSpPr/>
          <p:nvPr/>
        </p:nvSpPr>
        <p:spPr>
          <a:xfrm>
            <a:off x="66225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199" name="object 2199"/>
          <p:cNvSpPr/>
          <p:nvPr/>
        </p:nvSpPr>
        <p:spPr>
          <a:xfrm>
            <a:off x="66210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0" name="object 2200"/>
          <p:cNvSpPr/>
          <p:nvPr/>
        </p:nvSpPr>
        <p:spPr>
          <a:xfrm>
            <a:off x="66195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1" name="object 2201"/>
          <p:cNvSpPr/>
          <p:nvPr/>
        </p:nvSpPr>
        <p:spPr>
          <a:xfrm>
            <a:off x="66180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2" name="object 2202"/>
          <p:cNvSpPr/>
          <p:nvPr/>
        </p:nvSpPr>
        <p:spPr>
          <a:xfrm>
            <a:off x="66165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3" name="object 2203"/>
          <p:cNvSpPr/>
          <p:nvPr/>
        </p:nvSpPr>
        <p:spPr>
          <a:xfrm>
            <a:off x="66150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4" name="object 2204"/>
          <p:cNvSpPr/>
          <p:nvPr/>
        </p:nvSpPr>
        <p:spPr>
          <a:xfrm>
            <a:off x="66135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5" name="object 2205"/>
          <p:cNvSpPr/>
          <p:nvPr/>
        </p:nvSpPr>
        <p:spPr>
          <a:xfrm>
            <a:off x="66120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6" name="object 2206"/>
          <p:cNvSpPr/>
          <p:nvPr/>
        </p:nvSpPr>
        <p:spPr>
          <a:xfrm>
            <a:off x="66105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7" name="object 2207"/>
          <p:cNvSpPr/>
          <p:nvPr/>
        </p:nvSpPr>
        <p:spPr>
          <a:xfrm>
            <a:off x="66090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8" name="object 2208"/>
          <p:cNvSpPr/>
          <p:nvPr/>
        </p:nvSpPr>
        <p:spPr>
          <a:xfrm>
            <a:off x="66075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09" name="object 2209"/>
          <p:cNvSpPr/>
          <p:nvPr/>
        </p:nvSpPr>
        <p:spPr>
          <a:xfrm>
            <a:off x="66060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0" name="object 2210"/>
          <p:cNvSpPr/>
          <p:nvPr/>
        </p:nvSpPr>
        <p:spPr>
          <a:xfrm>
            <a:off x="66045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1" name="object 2211"/>
          <p:cNvSpPr/>
          <p:nvPr/>
        </p:nvSpPr>
        <p:spPr>
          <a:xfrm>
            <a:off x="66031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2" name="object 2212"/>
          <p:cNvSpPr/>
          <p:nvPr/>
        </p:nvSpPr>
        <p:spPr>
          <a:xfrm>
            <a:off x="66016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3" name="object 2213"/>
          <p:cNvSpPr/>
          <p:nvPr/>
        </p:nvSpPr>
        <p:spPr>
          <a:xfrm>
            <a:off x="66001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4" name="object 2214"/>
          <p:cNvSpPr/>
          <p:nvPr/>
        </p:nvSpPr>
        <p:spPr>
          <a:xfrm>
            <a:off x="65986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5" name="object 2215"/>
          <p:cNvSpPr/>
          <p:nvPr/>
        </p:nvSpPr>
        <p:spPr>
          <a:xfrm>
            <a:off x="65971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6" name="object 2216"/>
          <p:cNvSpPr/>
          <p:nvPr/>
        </p:nvSpPr>
        <p:spPr>
          <a:xfrm>
            <a:off x="65956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7" name="object 2217"/>
          <p:cNvSpPr/>
          <p:nvPr/>
        </p:nvSpPr>
        <p:spPr>
          <a:xfrm>
            <a:off x="65941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8" name="object 2218"/>
          <p:cNvSpPr/>
          <p:nvPr/>
        </p:nvSpPr>
        <p:spPr>
          <a:xfrm>
            <a:off x="65926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19" name="object 2219"/>
          <p:cNvSpPr/>
          <p:nvPr/>
        </p:nvSpPr>
        <p:spPr>
          <a:xfrm>
            <a:off x="65911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0" name="object 2220"/>
          <p:cNvSpPr/>
          <p:nvPr/>
        </p:nvSpPr>
        <p:spPr>
          <a:xfrm>
            <a:off x="65896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1" name="object 2221"/>
          <p:cNvSpPr/>
          <p:nvPr/>
        </p:nvSpPr>
        <p:spPr>
          <a:xfrm>
            <a:off x="65881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2" name="object 2222"/>
          <p:cNvSpPr/>
          <p:nvPr/>
        </p:nvSpPr>
        <p:spPr>
          <a:xfrm>
            <a:off x="65866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3" name="object 2223"/>
          <p:cNvSpPr/>
          <p:nvPr/>
        </p:nvSpPr>
        <p:spPr>
          <a:xfrm>
            <a:off x="65851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4" name="object 2224"/>
          <p:cNvSpPr/>
          <p:nvPr/>
        </p:nvSpPr>
        <p:spPr>
          <a:xfrm>
            <a:off x="65836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5" name="object 2225"/>
          <p:cNvSpPr/>
          <p:nvPr/>
        </p:nvSpPr>
        <p:spPr>
          <a:xfrm>
            <a:off x="65821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6" name="object 2226"/>
          <p:cNvSpPr/>
          <p:nvPr/>
        </p:nvSpPr>
        <p:spPr>
          <a:xfrm>
            <a:off x="65806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7" name="object 2227"/>
          <p:cNvSpPr/>
          <p:nvPr/>
        </p:nvSpPr>
        <p:spPr>
          <a:xfrm>
            <a:off x="65791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8" name="object 2228"/>
          <p:cNvSpPr/>
          <p:nvPr/>
        </p:nvSpPr>
        <p:spPr>
          <a:xfrm>
            <a:off x="65776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29" name="object 2229"/>
          <p:cNvSpPr/>
          <p:nvPr/>
        </p:nvSpPr>
        <p:spPr>
          <a:xfrm>
            <a:off x="65761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0" name="object 2230"/>
          <p:cNvSpPr/>
          <p:nvPr/>
        </p:nvSpPr>
        <p:spPr>
          <a:xfrm>
            <a:off x="65746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1" name="object 2231"/>
          <p:cNvSpPr/>
          <p:nvPr/>
        </p:nvSpPr>
        <p:spPr>
          <a:xfrm>
            <a:off x="65731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2" name="object 2232"/>
          <p:cNvSpPr/>
          <p:nvPr/>
        </p:nvSpPr>
        <p:spPr>
          <a:xfrm>
            <a:off x="65716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3" name="object 2233"/>
          <p:cNvSpPr/>
          <p:nvPr/>
        </p:nvSpPr>
        <p:spPr>
          <a:xfrm>
            <a:off x="65701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4" name="object 2234"/>
          <p:cNvSpPr/>
          <p:nvPr/>
        </p:nvSpPr>
        <p:spPr>
          <a:xfrm>
            <a:off x="65687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5" name="object 2235"/>
          <p:cNvSpPr/>
          <p:nvPr/>
        </p:nvSpPr>
        <p:spPr>
          <a:xfrm>
            <a:off x="65672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6" name="object 2236"/>
          <p:cNvSpPr/>
          <p:nvPr/>
        </p:nvSpPr>
        <p:spPr>
          <a:xfrm>
            <a:off x="65657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7" name="object 2237"/>
          <p:cNvSpPr/>
          <p:nvPr/>
        </p:nvSpPr>
        <p:spPr>
          <a:xfrm>
            <a:off x="65642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8" name="object 2238"/>
          <p:cNvSpPr/>
          <p:nvPr/>
        </p:nvSpPr>
        <p:spPr>
          <a:xfrm>
            <a:off x="65627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39" name="object 2239"/>
          <p:cNvSpPr/>
          <p:nvPr/>
        </p:nvSpPr>
        <p:spPr>
          <a:xfrm>
            <a:off x="65612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0" name="object 2240"/>
          <p:cNvSpPr/>
          <p:nvPr/>
        </p:nvSpPr>
        <p:spPr>
          <a:xfrm>
            <a:off x="65597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1" name="object 2241"/>
          <p:cNvSpPr/>
          <p:nvPr/>
        </p:nvSpPr>
        <p:spPr>
          <a:xfrm>
            <a:off x="65582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2" name="object 2242"/>
          <p:cNvSpPr/>
          <p:nvPr/>
        </p:nvSpPr>
        <p:spPr>
          <a:xfrm>
            <a:off x="65567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3" name="object 2243"/>
          <p:cNvSpPr/>
          <p:nvPr/>
        </p:nvSpPr>
        <p:spPr>
          <a:xfrm>
            <a:off x="65552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4" name="object 2244"/>
          <p:cNvSpPr/>
          <p:nvPr/>
        </p:nvSpPr>
        <p:spPr>
          <a:xfrm>
            <a:off x="65537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5" name="object 2245"/>
          <p:cNvSpPr/>
          <p:nvPr/>
        </p:nvSpPr>
        <p:spPr>
          <a:xfrm>
            <a:off x="65522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6" name="object 2246"/>
          <p:cNvSpPr/>
          <p:nvPr/>
        </p:nvSpPr>
        <p:spPr>
          <a:xfrm>
            <a:off x="65507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7" name="object 2247"/>
          <p:cNvSpPr/>
          <p:nvPr/>
        </p:nvSpPr>
        <p:spPr>
          <a:xfrm>
            <a:off x="65492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8" name="object 2248"/>
          <p:cNvSpPr/>
          <p:nvPr/>
        </p:nvSpPr>
        <p:spPr>
          <a:xfrm>
            <a:off x="65477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49" name="object 2249"/>
          <p:cNvSpPr/>
          <p:nvPr/>
        </p:nvSpPr>
        <p:spPr>
          <a:xfrm>
            <a:off x="65462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0" name="object 2250"/>
          <p:cNvSpPr/>
          <p:nvPr/>
        </p:nvSpPr>
        <p:spPr>
          <a:xfrm>
            <a:off x="65447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1" name="object 2251"/>
          <p:cNvSpPr/>
          <p:nvPr/>
        </p:nvSpPr>
        <p:spPr>
          <a:xfrm>
            <a:off x="65432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2" name="object 2252"/>
          <p:cNvSpPr/>
          <p:nvPr/>
        </p:nvSpPr>
        <p:spPr>
          <a:xfrm>
            <a:off x="65417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3" name="object 2253"/>
          <p:cNvSpPr/>
          <p:nvPr/>
        </p:nvSpPr>
        <p:spPr>
          <a:xfrm>
            <a:off x="65402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4" name="object 2254"/>
          <p:cNvSpPr/>
          <p:nvPr/>
        </p:nvSpPr>
        <p:spPr>
          <a:xfrm>
            <a:off x="65387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5" name="object 2255"/>
          <p:cNvSpPr/>
          <p:nvPr/>
        </p:nvSpPr>
        <p:spPr>
          <a:xfrm>
            <a:off x="65372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6" name="object 2256"/>
          <p:cNvSpPr/>
          <p:nvPr/>
        </p:nvSpPr>
        <p:spPr>
          <a:xfrm>
            <a:off x="65357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7" name="object 2257"/>
          <p:cNvSpPr/>
          <p:nvPr/>
        </p:nvSpPr>
        <p:spPr>
          <a:xfrm>
            <a:off x="65343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8" name="object 2258"/>
          <p:cNvSpPr/>
          <p:nvPr/>
        </p:nvSpPr>
        <p:spPr>
          <a:xfrm>
            <a:off x="65328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59" name="object 2259"/>
          <p:cNvSpPr/>
          <p:nvPr/>
        </p:nvSpPr>
        <p:spPr>
          <a:xfrm>
            <a:off x="65313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0" name="object 2260"/>
          <p:cNvSpPr/>
          <p:nvPr/>
        </p:nvSpPr>
        <p:spPr>
          <a:xfrm>
            <a:off x="65298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1" name="object 2261"/>
          <p:cNvSpPr/>
          <p:nvPr/>
        </p:nvSpPr>
        <p:spPr>
          <a:xfrm>
            <a:off x="65283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2" name="object 2262"/>
          <p:cNvSpPr/>
          <p:nvPr/>
        </p:nvSpPr>
        <p:spPr>
          <a:xfrm>
            <a:off x="65268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3" name="object 2263"/>
          <p:cNvSpPr/>
          <p:nvPr/>
        </p:nvSpPr>
        <p:spPr>
          <a:xfrm>
            <a:off x="65253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4" name="object 2264"/>
          <p:cNvSpPr/>
          <p:nvPr/>
        </p:nvSpPr>
        <p:spPr>
          <a:xfrm>
            <a:off x="65238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5" name="object 2265"/>
          <p:cNvSpPr/>
          <p:nvPr/>
        </p:nvSpPr>
        <p:spPr>
          <a:xfrm>
            <a:off x="65223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6" name="object 2266"/>
          <p:cNvSpPr/>
          <p:nvPr/>
        </p:nvSpPr>
        <p:spPr>
          <a:xfrm>
            <a:off x="65208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7" name="object 2267"/>
          <p:cNvSpPr/>
          <p:nvPr/>
        </p:nvSpPr>
        <p:spPr>
          <a:xfrm>
            <a:off x="65193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8" name="object 2268"/>
          <p:cNvSpPr/>
          <p:nvPr/>
        </p:nvSpPr>
        <p:spPr>
          <a:xfrm>
            <a:off x="65178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69" name="object 2269"/>
          <p:cNvSpPr/>
          <p:nvPr/>
        </p:nvSpPr>
        <p:spPr>
          <a:xfrm>
            <a:off x="65163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0" name="object 2270"/>
          <p:cNvSpPr/>
          <p:nvPr/>
        </p:nvSpPr>
        <p:spPr>
          <a:xfrm>
            <a:off x="65148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1" name="object 2271"/>
          <p:cNvSpPr/>
          <p:nvPr/>
        </p:nvSpPr>
        <p:spPr>
          <a:xfrm>
            <a:off x="65133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2" name="object 2272"/>
          <p:cNvSpPr/>
          <p:nvPr/>
        </p:nvSpPr>
        <p:spPr>
          <a:xfrm>
            <a:off x="65118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3" name="object 2273"/>
          <p:cNvSpPr/>
          <p:nvPr/>
        </p:nvSpPr>
        <p:spPr>
          <a:xfrm>
            <a:off x="65103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4" name="object 2274"/>
          <p:cNvSpPr/>
          <p:nvPr/>
        </p:nvSpPr>
        <p:spPr>
          <a:xfrm>
            <a:off x="65088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5" name="object 2275"/>
          <p:cNvSpPr/>
          <p:nvPr/>
        </p:nvSpPr>
        <p:spPr>
          <a:xfrm>
            <a:off x="65073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6" name="object 2276"/>
          <p:cNvSpPr/>
          <p:nvPr/>
        </p:nvSpPr>
        <p:spPr>
          <a:xfrm>
            <a:off x="65058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7" name="object 2277"/>
          <p:cNvSpPr/>
          <p:nvPr/>
        </p:nvSpPr>
        <p:spPr>
          <a:xfrm>
            <a:off x="65043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8" name="object 2278"/>
          <p:cNvSpPr/>
          <p:nvPr/>
        </p:nvSpPr>
        <p:spPr>
          <a:xfrm>
            <a:off x="65028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79" name="object 2279"/>
          <p:cNvSpPr/>
          <p:nvPr/>
        </p:nvSpPr>
        <p:spPr>
          <a:xfrm>
            <a:off x="65013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0" name="object 2280"/>
          <p:cNvSpPr/>
          <p:nvPr/>
        </p:nvSpPr>
        <p:spPr>
          <a:xfrm>
            <a:off x="64999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1" name="object 2281"/>
          <p:cNvSpPr/>
          <p:nvPr/>
        </p:nvSpPr>
        <p:spPr>
          <a:xfrm>
            <a:off x="64984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2" name="object 2282"/>
          <p:cNvSpPr/>
          <p:nvPr/>
        </p:nvSpPr>
        <p:spPr>
          <a:xfrm>
            <a:off x="64969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3" name="object 2283"/>
          <p:cNvSpPr/>
          <p:nvPr/>
        </p:nvSpPr>
        <p:spPr>
          <a:xfrm>
            <a:off x="64954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4" name="object 2284"/>
          <p:cNvSpPr/>
          <p:nvPr/>
        </p:nvSpPr>
        <p:spPr>
          <a:xfrm>
            <a:off x="64939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5" name="object 2285"/>
          <p:cNvSpPr/>
          <p:nvPr/>
        </p:nvSpPr>
        <p:spPr>
          <a:xfrm>
            <a:off x="64924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6" name="object 2286"/>
          <p:cNvSpPr/>
          <p:nvPr/>
        </p:nvSpPr>
        <p:spPr>
          <a:xfrm>
            <a:off x="64909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7" name="object 2287"/>
          <p:cNvSpPr/>
          <p:nvPr/>
        </p:nvSpPr>
        <p:spPr>
          <a:xfrm>
            <a:off x="64894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8" name="object 2288"/>
          <p:cNvSpPr/>
          <p:nvPr/>
        </p:nvSpPr>
        <p:spPr>
          <a:xfrm>
            <a:off x="64879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89" name="object 2289"/>
          <p:cNvSpPr/>
          <p:nvPr/>
        </p:nvSpPr>
        <p:spPr>
          <a:xfrm>
            <a:off x="64864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0" name="object 2290"/>
          <p:cNvSpPr/>
          <p:nvPr/>
        </p:nvSpPr>
        <p:spPr>
          <a:xfrm>
            <a:off x="64849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1" name="object 2291"/>
          <p:cNvSpPr/>
          <p:nvPr/>
        </p:nvSpPr>
        <p:spPr>
          <a:xfrm>
            <a:off x="64834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2" name="object 2292"/>
          <p:cNvSpPr/>
          <p:nvPr/>
        </p:nvSpPr>
        <p:spPr>
          <a:xfrm>
            <a:off x="64819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3" name="object 2293"/>
          <p:cNvSpPr/>
          <p:nvPr/>
        </p:nvSpPr>
        <p:spPr>
          <a:xfrm>
            <a:off x="64804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4" name="object 2294"/>
          <p:cNvSpPr/>
          <p:nvPr/>
        </p:nvSpPr>
        <p:spPr>
          <a:xfrm>
            <a:off x="64789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5" name="object 2295"/>
          <p:cNvSpPr/>
          <p:nvPr/>
        </p:nvSpPr>
        <p:spPr>
          <a:xfrm>
            <a:off x="64774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6" name="object 2296"/>
          <p:cNvSpPr/>
          <p:nvPr/>
        </p:nvSpPr>
        <p:spPr>
          <a:xfrm>
            <a:off x="64759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7" name="object 2297"/>
          <p:cNvSpPr/>
          <p:nvPr/>
        </p:nvSpPr>
        <p:spPr>
          <a:xfrm>
            <a:off x="64744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8" name="object 2298"/>
          <p:cNvSpPr/>
          <p:nvPr/>
        </p:nvSpPr>
        <p:spPr>
          <a:xfrm>
            <a:off x="64729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299" name="object 2299"/>
          <p:cNvSpPr/>
          <p:nvPr/>
        </p:nvSpPr>
        <p:spPr>
          <a:xfrm>
            <a:off x="64714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0" name="object 2300"/>
          <p:cNvSpPr/>
          <p:nvPr/>
        </p:nvSpPr>
        <p:spPr>
          <a:xfrm>
            <a:off x="64699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1" name="object 2301"/>
          <p:cNvSpPr/>
          <p:nvPr/>
        </p:nvSpPr>
        <p:spPr>
          <a:xfrm>
            <a:off x="64684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2" name="object 2302"/>
          <p:cNvSpPr/>
          <p:nvPr/>
        </p:nvSpPr>
        <p:spPr>
          <a:xfrm>
            <a:off x="64669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3" name="object 2303"/>
          <p:cNvSpPr/>
          <p:nvPr/>
        </p:nvSpPr>
        <p:spPr>
          <a:xfrm>
            <a:off x="64655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4" name="object 2304"/>
          <p:cNvSpPr/>
          <p:nvPr/>
        </p:nvSpPr>
        <p:spPr>
          <a:xfrm>
            <a:off x="64640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5" name="object 2305"/>
          <p:cNvSpPr/>
          <p:nvPr/>
        </p:nvSpPr>
        <p:spPr>
          <a:xfrm>
            <a:off x="64625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6" name="object 2306"/>
          <p:cNvSpPr/>
          <p:nvPr/>
        </p:nvSpPr>
        <p:spPr>
          <a:xfrm>
            <a:off x="64610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7" name="object 2307"/>
          <p:cNvSpPr/>
          <p:nvPr/>
        </p:nvSpPr>
        <p:spPr>
          <a:xfrm>
            <a:off x="64595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8" name="object 2308"/>
          <p:cNvSpPr/>
          <p:nvPr/>
        </p:nvSpPr>
        <p:spPr>
          <a:xfrm>
            <a:off x="64580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09" name="object 2309"/>
          <p:cNvSpPr/>
          <p:nvPr/>
        </p:nvSpPr>
        <p:spPr>
          <a:xfrm>
            <a:off x="64565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0" name="object 2310"/>
          <p:cNvSpPr/>
          <p:nvPr/>
        </p:nvSpPr>
        <p:spPr>
          <a:xfrm>
            <a:off x="64550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1" name="object 2311"/>
          <p:cNvSpPr/>
          <p:nvPr/>
        </p:nvSpPr>
        <p:spPr>
          <a:xfrm>
            <a:off x="64535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2" name="object 2312"/>
          <p:cNvSpPr/>
          <p:nvPr/>
        </p:nvSpPr>
        <p:spPr>
          <a:xfrm>
            <a:off x="64520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3" name="object 2313"/>
          <p:cNvSpPr/>
          <p:nvPr/>
        </p:nvSpPr>
        <p:spPr>
          <a:xfrm>
            <a:off x="64505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4" name="object 2314"/>
          <p:cNvSpPr/>
          <p:nvPr/>
        </p:nvSpPr>
        <p:spPr>
          <a:xfrm>
            <a:off x="64490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5" name="object 2315"/>
          <p:cNvSpPr/>
          <p:nvPr/>
        </p:nvSpPr>
        <p:spPr>
          <a:xfrm>
            <a:off x="64475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6" name="object 2316"/>
          <p:cNvSpPr/>
          <p:nvPr/>
        </p:nvSpPr>
        <p:spPr>
          <a:xfrm>
            <a:off x="64460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7" name="object 2317"/>
          <p:cNvSpPr/>
          <p:nvPr/>
        </p:nvSpPr>
        <p:spPr>
          <a:xfrm>
            <a:off x="644456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8" name="object 2318"/>
          <p:cNvSpPr/>
          <p:nvPr/>
        </p:nvSpPr>
        <p:spPr>
          <a:xfrm>
            <a:off x="64430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19" name="object 2319"/>
          <p:cNvSpPr/>
          <p:nvPr/>
        </p:nvSpPr>
        <p:spPr>
          <a:xfrm>
            <a:off x="64415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0" name="object 2320"/>
          <p:cNvSpPr/>
          <p:nvPr/>
        </p:nvSpPr>
        <p:spPr>
          <a:xfrm>
            <a:off x="64400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1" name="object 2321"/>
          <p:cNvSpPr/>
          <p:nvPr/>
        </p:nvSpPr>
        <p:spPr>
          <a:xfrm>
            <a:off x="64385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2" name="object 2322"/>
          <p:cNvSpPr/>
          <p:nvPr/>
        </p:nvSpPr>
        <p:spPr>
          <a:xfrm>
            <a:off x="64370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3" name="object 2323"/>
          <p:cNvSpPr/>
          <p:nvPr/>
        </p:nvSpPr>
        <p:spPr>
          <a:xfrm>
            <a:off x="64355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4" name="object 2324"/>
          <p:cNvSpPr/>
          <p:nvPr/>
        </p:nvSpPr>
        <p:spPr>
          <a:xfrm>
            <a:off x="64340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5" name="object 2325"/>
          <p:cNvSpPr/>
          <p:nvPr/>
        </p:nvSpPr>
        <p:spPr>
          <a:xfrm>
            <a:off x="64325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6" name="object 2326"/>
          <p:cNvSpPr/>
          <p:nvPr/>
        </p:nvSpPr>
        <p:spPr>
          <a:xfrm>
            <a:off x="64311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7" name="object 2327"/>
          <p:cNvSpPr/>
          <p:nvPr/>
        </p:nvSpPr>
        <p:spPr>
          <a:xfrm>
            <a:off x="64296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8" name="object 2328"/>
          <p:cNvSpPr/>
          <p:nvPr/>
        </p:nvSpPr>
        <p:spPr>
          <a:xfrm>
            <a:off x="64281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29" name="object 2329"/>
          <p:cNvSpPr/>
          <p:nvPr/>
        </p:nvSpPr>
        <p:spPr>
          <a:xfrm>
            <a:off x="64266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0" name="object 2330"/>
          <p:cNvSpPr/>
          <p:nvPr/>
        </p:nvSpPr>
        <p:spPr>
          <a:xfrm>
            <a:off x="64251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1" name="object 2331"/>
          <p:cNvSpPr/>
          <p:nvPr/>
        </p:nvSpPr>
        <p:spPr>
          <a:xfrm>
            <a:off x="64236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2" name="object 2332"/>
          <p:cNvSpPr/>
          <p:nvPr/>
        </p:nvSpPr>
        <p:spPr>
          <a:xfrm>
            <a:off x="64221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3" name="object 2333"/>
          <p:cNvSpPr/>
          <p:nvPr/>
        </p:nvSpPr>
        <p:spPr>
          <a:xfrm>
            <a:off x="64206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4" name="object 2334"/>
          <p:cNvSpPr/>
          <p:nvPr/>
        </p:nvSpPr>
        <p:spPr>
          <a:xfrm>
            <a:off x="64191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5" name="object 2335"/>
          <p:cNvSpPr/>
          <p:nvPr/>
        </p:nvSpPr>
        <p:spPr>
          <a:xfrm>
            <a:off x="64176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6" name="object 2336"/>
          <p:cNvSpPr/>
          <p:nvPr/>
        </p:nvSpPr>
        <p:spPr>
          <a:xfrm>
            <a:off x="64161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7" name="object 2337"/>
          <p:cNvSpPr/>
          <p:nvPr/>
        </p:nvSpPr>
        <p:spPr>
          <a:xfrm>
            <a:off x="64146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8" name="object 2338"/>
          <p:cNvSpPr/>
          <p:nvPr/>
        </p:nvSpPr>
        <p:spPr>
          <a:xfrm>
            <a:off x="64131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39" name="object 2339"/>
          <p:cNvSpPr/>
          <p:nvPr/>
        </p:nvSpPr>
        <p:spPr>
          <a:xfrm>
            <a:off x="64116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0" name="object 2340"/>
          <p:cNvSpPr/>
          <p:nvPr/>
        </p:nvSpPr>
        <p:spPr>
          <a:xfrm>
            <a:off x="64101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1" name="object 2341"/>
          <p:cNvSpPr/>
          <p:nvPr/>
        </p:nvSpPr>
        <p:spPr>
          <a:xfrm>
            <a:off x="64086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2" name="object 2342"/>
          <p:cNvSpPr/>
          <p:nvPr/>
        </p:nvSpPr>
        <p:spPr>
          <a:xfrm>
            <a:off x="64071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3" name="object 2343"/>
          <p:cNvSpPr/>
          <p:nvPr/>
        </p:nvSpPr>
        <p:spPr>
          <a:xfrm>
            <a:off x="64056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4" name="object 2344"/>
          <p:cNvSpPr/>
          <p:nvPr/>
        </p:nvSpPr>
        <p:spPr>
          <a:xfrm>
            <a:off x="64041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5" name="object 2345"/>
          <p:cNvSpPr/>
          <p:nvPr/>
        </p:nvSpPr>
        <p:spPr>
          <a:xfrm>
            <a:off x="64026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6" name="object 2346"/>
          <p:cNvSpPr/>
          <p:nvPr/>
        </p:nvSpPr>
        <p:spPr>
          <a:xfrm>
            <a:off x="64011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7" name="object 2347"/>
          <p:cNvSpPr/>
          <p:nvPr/>
        </p:nvSpPr>
        <p:spPr>
          <a:xfrm>
            <a:off x="63996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8" name="object 2348"/>
          <p:cNvSpPr/>
          <p:nvPr/>
        </p:nvSpPr>
        <p:spPr>
          <a:xfrm>
            <a:off x="63981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49" name="object 2349"/>
          <p:cNvSpPr/>
          <p:nvPr/>
        </p:nvSpPr>
        <p:spPr>
          <a:xfrm>
            <a:off x="63967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0" name="object 2350"/>
          <p:cNvSpPr/>
          <p:nvPr/>
        </p:nvSpPr>
        <p:spPr>
          <a:xfrm>
            <a:off x="63952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1" name="object 2351"/>
          <p:cNvSpPr/>
          <p:nvPr/>
        </p:nvSpPr>
        <p:spPr>
          <a:xfrm>
            <a:off x="63937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2" name="object 2352"/>
          <p:cNvSpPr/>
          <p:nvPr/>
        </p:nvSpPr>
        <p:spPr>
          <a:xfrm>
            <a:off x="63922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3" name="object 2353"/>
          <p:cNvSpPr/>
          <p:nvPr/>
        </p:nvSpPr>
        <p:spPr>
          <a:xfrm>
            <a:off x="63907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4" name="object 2354"/>
          <p:cNvSpPr/>
          <p:nvPr/>
        </p:nvSpPr>
        <p:spPr>
          <a:xfrm>
            <a:off x="63892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5" name="object 2355"/>
          <p:cNvSpPr/>
          <p:nvPr/>
        </p:nvSpPr>
        <p:spPr>
          <a:xfrm>
            <a:off x="63877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6" name="object 2356"/>
          <p:cNvSpPr/>
          <p:nvPr/>
        </p:nvSpPr>
        <p:spPr>
          <a:xfrm>
            <a:off x="63862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7" name="object 2357"/>
          <p:cNvSpPr/>
          <p:nvPr/>
        </p:nvSpPr>
        <p:spPr>
          <a:xfrm>
            <a:off x="63847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8" name="object 2358"/>
          <p:cNvSpPr/>
          <p:nvPr/>
        </p:nvSpPr>
        <p:spPr>
          <a:xfrm>
            <a:off x="63832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59" name="object 2359"/>
          <p:cNvSpPr/>
          <p:nvPr/>
        </p:nvSpPr>
        <p:spPr>
          <a:xfrm>
            <a:off x="63817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0" name="object 2360"/>
          <p:cNvSpPr/>
          <p:nvPr/>
        </p:nvSpPr>
        <p:spPr>
          <a:xfrm>
            <a:off x="63802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1" name="object 2361"/>
          <p:cNvSpPr/>
          <p:nvPr/>
        </p:nvSpPr>
        <p:spPr>
          <a:xfrm>
            <a:off x="63787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2" name="object 2362"/>
          <p:cNvSpPr/>
          <p:nvPr/>
        </p:nvSpPr>
        <p:spPr>
          <a:xfrm>
            <a:off x="63772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3" name="object 2363"/>
          <p:cNvSpPr/>
          <p:nvPr/>
        </p:nvSpPr>
        <p:spPr>
          <a:xfrm>
            <a:off x="63757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4" name="object 2364"/>
          <p:cNvSpPr/>
          <p:nvPr/>
        </p:nvSpPr>
        <p:spPr>
          <a:xfrm>
            <a:off x="63742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5" name="object 2365"/>
          <p:cNvSpPr/>
          <p:nvPr/>
        </p:nvSpPr>
        <p:spPr>
          <a:xfrm>
            <a:off x="63727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6" name="object 2366"/>
          <p:cNvSpPr/>
          <p:nvPr/>
        </p:nvSpPr>
        <p:spPr>
          <a:xfrm>
            <a:off x="63712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7" name="object 2367"/>
          <p:cNvSpPr/>
          <p:nvPr/>
        </p:nvSpPr>
        <p:spPr>
          <a:xfrm>
            <a:off x="63697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8" name="object 2368"/>
          <p:cNvSpPr/>
          <p:nvPr/>
        </p:nvSpPr>
        <p:spPr>
          <a:xfrm>
            <a:off x="63682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69" name="object 2369"/>
          <p:cNvSpPr/>
          <p:nvPr/>
        </p:nvSpPr>
        <p:spPr>
          <a:xfrm>
            <a:off x="63667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0" name="object 2370"/>
          <p:cNvSpPr/>
          <p:nvPr/>
        </p:nvSpPr>
        <p:spPr>
          <a:xfrm>
            <a:off x="63652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1" name="object 2371"/>
          <p:cNvSpPr/>
          <p:nvPr/>
        </p:nvSpPr>
        <p:spPr>
          <a:xfrm>
            <a:off x="63637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2" name="object 2372"/>
          <p:cNvSpPr/>
          <p:nvPr/>
        </p:nvSpPr>
        <p:spPr>
          <a:xfrm>
            <a:off x="63623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3" name="object 2373"/>
          <p:cNvSpPr/>
          <p:nvPr/>
        </p:nvSpPr>
        <p:spPr>
          <a:xfrm>
            <a:off x="63608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4" name="object 2374"/>
          <p:cNvSpPr/>
          <p:nvPr/>
        </p:nvSpPr>
        <p:spPr>
          <a:xfrm>
            <a:off x="63593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5" name="object 2375"/>
          <p:cNvSpPr/>
          <p:nvPr/>
        </p:nvSpPr>
        <p:spPr>
          <a:xfrm>
            <a:off x="63578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6" name="object 2376"/>
          <p:cNvSpPr/>
          <p:nvPr/>
        </p:nvSpPr>
        <p:spPr>
          <a:xfrm>
            <a:off x="63563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7" name="object 2377"/>
          <p:cNvSpPr/>
          <p:nvPr/>
        </p:nvSpPr>
        <p:spPr>
          <a:xfrm>
            <a:off x="63548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8" name="object 2378"/>
          <p:cNvSpPr/>
          <p:nvPr/>
        </p:nvSpPr>
        <p:spPr>
          <a:xfrm>
            <a:off x="63533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79" name="object 2379"/>
          <p:cNvSpPr/>
          <p:nvPr/>
        </p:nvSpPr>
        <p:spPr>
          <a:xfrm>
            <a:off x="63518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0" name="object 2380"/>
          <p:cNvSpPr/>
          <p:nvPr/>
        </p:nvSpPr>
        <p:spPr>
          <a:xfrm>
            <a:off x="63503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1" name="object 2381"/>
          <p:cNvSpPr/>
          <p:nvPr/>
        </p:nvSpPr>
        <p:spPr>
          <a:xfrm>
            <a:off x="63488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2" name="object 2382"/>
          <p:cNvSpPr/>
          <p:nvPr/>
        </p:nvSpPr>
        <p:spPr>
          <a:xfrm>
            <a:off x="63473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3" name="object 2383"/>
          <p:cNvSpPr/>
          <p:nvPr/>
        </p:nvSpPr>
        <p:spPr>
          <a:xfrm>
            <a:off x="63458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4" name="object 2384"/>
          <p:cNvSpPr/>
          <p:nvPr/>
        </p:nvSpPr>
        <p:spPr>
          <a:xfrm>
            <a:off x="634435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5" name="object 2385"/>
          <p:cNvSpPr/>
          <p:nvPr/>
        </p:nvSpPr>
        <p:spPr>
          <a:xfrm>
            <a:off x="63428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6" name="object 2386"/>
          <p:cNvSpPr/>
          <p:nvPr/>
        </p:nvSpPr>
        <p:spPr>
          <a:xfrm>
            <a:off x="63413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7" name="object 2387"/>
          <p:cNvSpPr/>
          <p:nvPr/>
        </p:nvSpPr>
        <p:spPr>
          <a:xfrm>
            <a:off x="63398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8" name="object 2388"/>
          <p:cNvSpPr/>
          <p:nvPr/>
        </p:nvSpPr>
        <p:spPr>
          <a:xfrm>
            <a:off x="63383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89" name="object 2389"/>
          <p:cNvSpPr/>
          <p:nvPr/>
        </p:nvSpPr>
        <p:spPr>
          <a:xfrm>
            <a:off x="63368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0" name="object 2390"/>
          <p:cNvSpPr/>
          <p:nvPr/>
        </p:nvSpPr>
        <p:spPr>
          <a:xfrm>
            <a:off x="63353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1" name="object 2391"/>
          <p:cNvSpPr/>
          <p:nvPr/>
        </p:nvSpPr>
        <p:spPr>
          <a:xfrm>
            <a:off x="63338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2" name="object 2392"/>
          <p:cNvSpPr/>
          <p:nvPr/>
        </p:nvSpPr>
        <p:spPr>
          <a:xfrm>
            <a:off x="63323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3" name="object 2393"/>
          <p:cNvSpPr/>
          <p:nvPr/>
        </p:nvSpPr>
        <p:spPr>
          <a:xfrm>
            <a:off x="63308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4" name="object 2394"/>
          <p:cNvSpPr/>
          <p:nvPr/>
        </p:nvSpPr>
        <p:spPr>
          <a:xfrm>
            <a:off x="63293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5" name="object 2395"/>
          <p:cNvSpPr/>
          <p:nvPr/>
        </p:nvSpPr>
        <p:spPr>
          <a:xfrm>
            <a:off x="63279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6" name="object 2396"/>
          <p:cNvSpPr/>
          <p:nvPr/>
        </p:nvSpPr>
        <p:spPr>
          <a:xfrm>
            <a:off x="63264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7" name="object 2397"/>
          <p:cNvSpPr/>
          <p:nvPr/>
        </p:nvSpPr>
        <p:spPr>
          <a:xfrm>
            <a:off x="63249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8" name="object 2398"/>
          <p:cNvSpPr/>
          <p:nvPr/>
        </p:nvSpPr>
        <p:spPr>
          <a:xfrm>
            <a:off x="63234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399" name="object 2399"/>
          <p:cNvSpPr/>
          <p:nvPr/>
        </p:nvSpPr>
        <p:spPr>
          <a:xfrm>
            <a:off x="63219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0" name="object 2400"/>
          <p:cNvSpPr/>
          <p:nvPr/>
        </p:nvSpPr>
        <p:spPr>
          <a:xfrm>
            <a:off x="63204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1" name="object 2401"/>
          <p:cNvSpPr/>
          <p:nvPr/>
        </p:nvSpPr>
        <p:spPr>
          <a:xfrm>
            <a:off x="631892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2" name="object 2402"/>
          <p:cNvSpPr/>
          <p:nvPr/>
        </p:nvSpPr>
        <p:spPr>
          <a:xfrm>
            <a:off x="63174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3" name="object 2403"/>
          <p:cNvSpPr/>
          <p:nvPr/>
        </p:nvSpPr>
        <p:spPr>
          <a:xfrm>
            <a:off x="63159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4" name="object 2404"/>
          <p:cNvSpPr/>
          <p:nvPr/>
        </p:nvSpPr>
        <p:spPr>
          <a:xfrm>
            <a:off x="63144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5" name="object 2405"/>
          <p:cNvSpPr/>
          <p:nvPr/>
        </p:nvSpPr>
        <p:spPr>
          <a:xfrm>
            <a:off x="63129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6" name="object 2406"/>
          <p:cNvSpPr/>
          <p:nvPr/>
        </p:nvSpPr>
        <p:spPr>
          <a:xfrm>
            <a:off x="63114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7" name="object 2407"/>
          <p:cNvSpPr/>
          <p:nvPr/>
        </p:nvSpPr>
        <p:spPr>
          <a:xfrm>
            <a:off x="63099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8" name="object 2408"/>
          <p:cNvSpPr/>
          <p:nvPr/>
        </p:nvSpPr>
        <p:spPr>
          <a:xfrm>
            <a:off x="63084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09" name="object 2409"/>
          <p:cNvSpPr/>
          <p:nvPr/>
        </p:nvSpPr>
        <p:spPr>
          <a:xfrm>
            <a:off x="63069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0" name="object 2410"/>
          <p:cNvSpPr/>
          <p:nvPr/>
        </p:nvSpPr>
        <p:spPr>
          <a:xfrm>
            <a:off x="63054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1" name="object 2411"/>
          <p:cNvSpPr/>
          <p:nvPr/>
        </p:nvSpPr>
        <p:spPr>
          <a:xfrm>
            <a:off x="63039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2" name="object 2412"/>
          <p:cNvSpPr/>
          <p:nvPr/>
        </p:nvSpPr>
        <p:spPr>
          <a:xfrm>
            <a:off x="63024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3" name="object 2413"/>
          <p:cNvSpPr/>
          <p:nvPr/>
        </p:nvSpPr>
        <p:spPr>
          <a:xfrm>
            <a:off x="63009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4" name="object 2414"/>
          <p:cNvSpPr/>
          <p:nvPr/>
        </p:nvSpPr>
        <p:spPr>
          <a:xfrm>
            <a:off x="62994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5" name="object 2415"/>
          <p:cNvSpPr/>
          <p:nvPr/>
        </p:nvSpPr>
        <p:spPr>
          <a:xfrm>
            <a:off x="62979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6" name="object 2416"/>
          <p:cNvSpPr/>
          <p:nvPr/>
        </p:nvSpPr>
        <p:spPr>
          <a:xfrm>
            <a:off x="62964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7" name="object 2417"/>
          <p:cNvSpPr/>
          <p:nvPr/>
        </p:nvSpPr>
        <p:spPr>
          <a:xfrm>
            <a:off x="62949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8" name="object 2418"/>
          <p:cNvSpPr/>
          <p:nvPr/>
        </p:nvSpPr>
        <p:spPr>
          <a:xfrm>
            <a:off x="62935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19" name="object 2419"/>
          <p:cNvSpPr/>
          <p:nvPr/>
        </p:nvSpPr>
        <p:spPr>
          <a:xfrm>
            <a:off x="62920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0" name="object 2420"/>
          <p:cNvSpPr/>
          <p:nvPr/>
        </p:nvSpPr>
        <p:spPr>
          <a:xfrm>
            <a:off x="62905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1" name="object 2421"/>
          <p:cNvSpPr/>
          <p:nvPr/>
        </p:nvSpPr>
        <p:spPr>
          <a:xfrm>
            <a:off x="62890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2" name="object 2422"/>
          <p:cNvSpPr/>
          <p:nvPr/>
        </p:nvSpPr>
        <p:spPr>
          <a:xfrm>
            <a:off x="62875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3" name="object 2423"/>
          <p:cNvSpPr/>
          <p:nvPr/>
        </p:nvSpPr>
        <p:spPr>
          <a:xfrm>
            <a:off x="62860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4" name="object 2424"/>
          <p:cNvSpPr/>
          <p:nvPr/>
        </p:nvSpPr>
        <p:spPr>
          <a:xfrm>
            <a:off x="62845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5" name="object 2425"/>
          <p:cNvSpPr/>
          <p:nvPr/>
        </p:nvSpPr>
        <p:spPr>
          <a:xfrm>
            <a:off x="62830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6" name="object 2426"/>
          <p:cNvSpPr/>
          <p:nvPr/>
        </p:nvSpPr>
        <p:spPr>
          <a:xfrm>
            <a:off x="62815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7" name="object 2427"/>
          <p:cNvSpPr/>
          <p:nvPr/>
        </p:nvSpPr>
        <p:spPr>
          <a:xfrm>
            <a:off x="62800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8" name="object 2428"/>
          <p:cNvSpPr/>
          <p:nvPr/>
        </p:nvSpPr>
        <p:spPr>
          <a:xfrm>
            <a:off x="62785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29" name="object 2429"/>
          <p:cNvSpPr/>
          <p:nvPr/>
        </p:nvSpPr>
        <p:spPr>
          <a:xfrm>
            <a:off x="62770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0" name="object 2430"/>
          <p:cNvSpPr/>
          <p:nvPr/>
        </p:nvSpPr>
        <p:spPr>
          <a:xfrm>
            <a:off x="62755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1" name="object 2431"/>
          <p:cNvSpPr/>
          <p:nvPr/>
        </p:nvSpPr>
        <p:spPr>
          <a:xfrm>
            <a:off x="62740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2" name="object 2432"/>
          <p:cNvSpPr/>
          <p:nvPr/>
        </p:nvSpPr>
        <p:spPr>
          <a:xfrm>
            <a:off x="62725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3" name="object 2433"/>
          <p:cNvSpPr/>
          <p:nvPr/>
        </p:nvSpPr>
        <p:spPr>
          <a:xfrm>
            <a:off x="62710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4" name="object 2434"/>
          <p:cNvSpPr/>
          <p:nvPr/>
        </p:nvSpPr>
        <p:spPr>
          <a:xfrm>
            <a:off x="62695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5" name="object 2435"/>
          <p:cNvSpPr/>
          <p:nvPr/>
        </p:nvSpPr>
        <p:spPr>
          <a:xfrm>
            <a:off x="62680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6" name="object 2436"/>
          <p:cNvSpPr/>
          <p:nvPr/>
        </p:nvSpPr>
        <p:spPr>
          <a:xfrm>
            <a:off x="62665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7" name="object 2437"/>
          <p:cNvSpPr/>
          <p:nvPr/>
        </p:nvSpPr>
        <p:spPr>
          <a:xfrm>
            <a:off x="62650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8" name="object 2438"/>
          <p:cNvSpPr/>
          <p:nvPr/>
        </p:nvSpPr>
        <p:spPr>
          <a:xfrm>
            <a:off x="62635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39" name="object 2439"/>
          <p:cNvSpPr/>
          <p:nvPr/>
        </p:nvSpPr>
        <p:spPr>
          <a:xfrm>
            <a:off x="62620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0" name="object 2440"/>
          <p:cNvSpPr/>
          <p:nvPr/>
        </p:nvSpPr>
        <p:spPr>
          <a:xfrm>
            <a:off x="62605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1" name="object 2441"/>
          <p:cNvSpPr/>
          <p:nvPr/>
        </p:nvSpPr>
        <p:spPr>
          <a:xfrm>
            <a:off x="62591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2" name="object 2442"/>
          <p:cNvSpPr/>
          <p:nvPr/>
        </p:nvSpPr>
        <p:spPr>
          <a:xfrm>
            <a:off x="62576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3" name="object 2443"/>
          <p:cNvSpPr/>
          <p:nvPr/>
        </p:nvSpPr>
        <p:spPr>
          <a:xfrm>
            <a:off x="62561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4" name="object 2444"/>
          <p:cNvSpPr/>
          <p:nvPr/>
        </p:nvSpPr>
        <p:spPr>
          <a:xfrm>
            <a:off x="62546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5" name="object 2445"/>
          <p:cNvSpPr/>
          <p:nvPr/>
        </p:nvSpPr>
        <p:spPr>
          <a:xfrm>
            <a:off x="62531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6" name="object 2446"/>
          <p:cNvSpPr/>
          <p:nvPr/>
        </p:nvSpPr>
        <p:spPr>
          <a:xfrm>
            <a:off x="62516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7" name="object 2447"/>
          <p:cNvSpPr/>
          <p:nvPr/>
        </p:nvSpPr>
        <p:spPr>
          <a:xfrm>
            <a:off x="62501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8" name="object 2448"/>
          <p:cNvSpPr/>
          <p:nvPr/>
        </p:nvSpPr>
        <p:spPr>
          <a:xfrm>
            <a:off x="62486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49" name="object 2449"/>
          <p:cNvSpPr/>
          <p:nvPr/>
        </p:nvSpPr>
        <p:spPr>
          <a:xfrm>
            <a:off x="62471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0" name="object 2450"/>
          <p:cNvSpPr/>
          <p:nvPr/>
        </p:nvSpPr>
        <p:spPr>
          <a:xfrm>
            <a:off x="624564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1" name="object 2451"/>
          <p:cNvSpPr/>
          <p:nvPr/>
        </p:nvSpPr>
        <p:spPr>
          <a:xfrm>
            <a:off x="62441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2" name="object 2452"/>
          <p:cNvSpPr/>
          <p:nvPr/>
        </p:nvSpPr>
        <p:spPr>
          <a:xfrm>
            <a:off x="62426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3" name="object 2453"/>
          <p:cNvSpPr/>
          <p:nvPr/>
        </p:nvSpPr>
        <p:spPr>
          <a:xfrm>
            <a:off x="62411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4" name="object 2454"/>
          <p:cNvSpPr/>
          <p:nvPr/>
        </p:nvSpPr>
        <p:spPr>
          <a:xfrm>
            <a:off x="62396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5" name="object 2455"/>
          <p:cNvSpPr/>
          <p:nvPr/>
        </p:nvSpPr>
        <p:spPr>
          <a:xfrm>
            <a:off x="62381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6" name="object 2456"/>
          <p:cNvSpPr/>
          <p:nvPr/>
        </p:nvSpPr>
        <p:spPr>
          <a:xfrm>
            <a:off x="62366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7" name="object 2457"/>
          <p:cNvSpPr/>
          <p:nvPr/>
        </p:nvSpPr>
        <p:spPr>
          <a:xfrm>
            <a:off x="62351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8" name="object 2458"/>
          <p:cNvSpPr/>
          <p:nvPr/>
        </p:nvSpPr>
        <p:spPr>
          <a:xfrm>
            <a:off x="62336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59" name="object 2459"/>
          <p:cNvSpPr/>
          <p:nvPr/>
        </p:nvSpPr>
        <p:spPr>
          <a:xfrm>
            <a:off x="62321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0" name="object 2460"/>
          <p:cNvSpPr/>
          <p:nvPr/>
        </p:nvSpPr>
        <p:spPr>
          <a:xfrm>
            <a:off x="62306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1" name="object 2461"/>
          <p:cNvSpPr/>
          <p:nvPr/>
        </p:nvSpPr>
        <p:spPr>
          <a:xfrm>
            <a:off x="62291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2" name="object 2462"/>
          <p:cNvSpPr/>
          <p:nvPr/>
        </p:nvSpPr>
        <p:spPr>
          <a:xfrm>
            <a:off x="62276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3" name="object 2463"/>
          <p:cNvSpPr/>
          <p:nvPr/>
        </p:nvSpPr>
        <p:spPr>
          <a:xfrm>
            <a:off x="62261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4" name="object 2464"/>
          <p:cNvSpPr/>
          <p:nvPr/>
        </p:nvSpPr>
        <p:spPr>
          <a:xfrm>
            <a:off x="62247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5" name="object 2465"/>
          <p:cNvSpPr/>
          <p:nvPr/>
        </p:nvSpPr>
        <p:spPr>
          <a:xfrm>
            <a:off x="62232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6" name="object 2466"/>
          <p:cNvSpPr/>
          <p:nvPr/>
        </p:nvSpPr>
        <p:spPr>
          <a:xfrm>
            <a:off x="62217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7" name="object 2467"/>
          <p:cNvSpPr/>
          <p:nvPr/>
        </p:nvSpPr>
        <p:spPr>
          <a:xfrm>
            <a:off x="622021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8" name="object 2468"/>
          <p:cNvSpPr/>
          <p:nvPr/>
        </p:nvSpPr>
        <p:spPr>
          <a:xfrm>
            <a:off x="621871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69" name="object 2469"/>
          <p:cNvSpPr/>
          <p:nvPr/>
        </p:nvSpPr>
        <p:spPr>
          <a:xfrm>
            <a:off x="62172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0" name="object 2470"/>
          <p:cNvSpPr/>
          <p:nvPr/>
        </p:nvSpPr>
        <p:spPr>
          <a:xfrm>
            <a:off x="62157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1" name="object 2471"/>
          <p:cNvSpPr/>
          <p:nvPr/>
        </p:nvSpPr>
        <p:spPr>
          <a:xfrm>
            <a:off x="62142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2" name="object 2472"/>
          <p:cNvSpPr/>
          <p:nvPr/>
        </p:nvSpPr>
        <p:spPr>
          <a:xfrm>
            <a:off x="62127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3" name="object 2473"/>
          <p:cNvSpPr/>
          <p:nvPr/>
        </p:nvSpPr>
        <p:spPr>
          <a:xfrm>
            <a:off x="62112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4" name="object 2474"/>
          <p:cNvSpPr/>
          <p:nvPr/>
        </p:nvSpPr>
        <p:spPr>
          <a:xfrm>
            <a:off x="62097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5" name="object 2475"/>
          <p:cNvSpPr/>
          <p:nvPr/>
        </p:nvSpPr>
        <p:spPr>
          <a:xfrm>
            <a:off x="62082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6" name="object 2476"/>
          <p:cNvSpPr/>
          <p:nvPr/>
        </p:nvSpPr>
        <p:spPr>
          <a:xfrm>
            <a:off x="62067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7" name="object 2477"/>
          <p:cNvSpPr/>
          <p:nvPr/>
        </p:nvSpPr>
        <p:spPr>
          <a:xfrm>
            <a:off x="62052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8" name="object 2478"/>
          <p:cNvSpPr/>
          <p:nvPr/>
        </p:nvSpPr>
        <p:spPr>
          <a:xfrm>
            <a:off x="62037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79" name="object 2479"/>
          <p:cNvSpPr/>
          <p:nvPr/>
        </p:nvSpPr>
        <p:spPr>
          <a:xfrm>
            <a:off x="62022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0" name="object 2480"/>
          <p:cNvSpPr/>
          <p:nvPr/>
        </p:nvSpPr>
        <p:spPr>
          <a:xfrm>
            <a:off x="62007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1" name="object 2481"/>
          <p:cNvSpPr/>
          <p:nvPr/>
        </p:nvSpPr>
        <p:spPr>
          <a:xfrm>
            <a:off x="61992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2" name="object 2482"/>
          <p:cNvSpPr/>
          <p:nvPr/>
        </p:nvSpPr>
        <p:spPr>
          <a:xfrm>
            <a:off x="61977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3" name="object 2483"/>
          <p:cNvSpPr/>
          <p:nvPr/>
        </p:nvSpPr>
        <p:spPr>
          <a:xfrm>
            <a:off x="61962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4" name="object 2484"/>
          <p:cNvSpPr/>
          <p:nvPr/>
        </p:nvSpPr>
        <p:spPr>
          <a:xfrm>
            <a:off x="619478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5" name="object 2485"/>
          <p:cNvSpPr/>
          <p:nvPr/>
        </p:nvSpPr>
        <p:spPr>
          <a:xfrm>
            <a:off x="619329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6" name="object 2486"/>
          <p:cNvSpPr/>
          <p:nvPr/>
        </p:nvSpPr>
        <p:spPr>
          <a:xfrm>
            <a:off x="61917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7" name="object 2487"/>
          <p:cNvSpPr/>
          <p:nvPr/>
        </p:nvSpPr>
        <p:spPr>
          <a:xfrm>
            <a:off x="61903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8" name="object 2488"/>
          <p:cNvSpPr/>
          <p:nvPr/>
        </p:nvSpPr>
        <p:spPr>
          <a:xfrm>
            <a:off x="61888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89" name="object 2489"/>
          <p:cNvSpPr/>
          <p:nvPr/>
        </p:nvSpPr>
        <p:spPr>
          <a:xfrm>
            <a:off x="61873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0" name="object 2490"/>
          <p:cNvSpPr/>
          <p:nvPr/>
        </p:nvSpPr>
        <p:spPr>
          <a:xfrm>
            <a:off x="61858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1" name="object 2491"/>
          <p:cNvSpPr/>
          <p:nvPr/>
        </p:nvSpPr>
        <p:spPr>
          <a:xfrm>
            <a:off x="61843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2" name="object 2492"/>
          <p:cNvSpPr/>
          <p:nvPr/>
        </p:nvSpPr>
        <p:spPr>
          <a:xfrm>
            <a:off x="61828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3" name="object 2493"/>
          <p:cNvSpPr/>
          <p:nvPr/>
        </p:nvSpPr>
        <p:spPr>
          <a:xfrm>
            <a:off x="61813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4" name="object 2494"/>
          <p:cNvSpPr/>
          <p:nvPr/>
        </p:nvSpPr>
        <p:spPr>
          <a:xfrm>
            <a:off x="61798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5" name="object 2495"/>
          <p:cNvSpPr/>
          <p:nvPr/>
        </p:nvSpPr>
        <p:spPr>
          <a:xfrm>
            <a:off x="61783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6" name="object 2496"/>
          <p:cNvSpPr/>
          <p:nvPr/>
        </p:nvSpPr>
        <p:spPr>
          <a:xfrm>
            <a:off x="61768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7" name="object 2497"/>
          <p:cNvSpPr/>
          <p:nvPr/>
        </p:nvSpPr>
        <p:spPr>
          <a:xfrm>
            <a:off x="61753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8" name="object 2498"/>
          <p:cNvSpPr/>
          <p:nvPr/>
        </p:nvSpPr>
        <p:spPr>
          <a:xfrm>
            <a:off x="61738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499" name="object 2499"/>
          <p:cNvSpPr/>
          <p:nvPr/>
        </p:nvSpPr>
        <p:spPr>
          <a:xfrm>
            <a:off x="61723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0" name="object 2500"/>
          <p:cNvSpPr/>
          <p:nvPr/>
        </p:nvSpPr>
        <p:spPr>
          <a:xfrm>
            <a:off x="61708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1" name="object 2501"/>
          <p:cNvSpPr/>
          <p:nvPr/>
        </p:nvSpPr>
        <p:spPr>
          <a:xfrm>
            <a:off x="61693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2" name="object 2502"/>
          <p:cNvSpPr/>
          <p:nvPr/>
        </p:nvSpPr>
        <p:spPr>
          <a:xfrm>
            <a:off x="616786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3" name="object 2503"/>
          <p:cNvSpPr/>
          <p:nvPr/>
        </p:nvSpPr>
        <p:spPr>
          <a:xfrm>
            <a:off x="61663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4" name="object 2504"/>
          <p:cNvSpPr/>
          <p:nvPr/>
        </p:nvSpPr>
        <p:spPr>
          <a:xfrm>
            <a:off x="61648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5" name="object 2505"/>
          <p:cNvSpPr/>
          <p:nvPr/>
        </p:nvSpPr>
        <p:spPr>
          <a:xfrm>
            <a:off x="61633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6" name="object 2506"/>
          <p:cNvSpPr/>
          <p:nvPr/>
        </p:nvSpPr>
        <p:spPr>
          <a:xfrm>
            <a:off x="61618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7" name="object 2507"/>
          <p:cNvSpPr/>
          <p:nvPr/>
        </p:nvSpPr>
        <p:spPr>
          <a:xfrm>
            <a:off x="61603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8" name="object 2508"/>
          <p:cNvSpPr/>
          <p:nvPr/>
        </p:nvSpPr>
        <p:spPr>
          <a:xfrm>
            <a:off x="61588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09" name="object 2509"/>
          <p:cNvSpPr/>
          <p:nvPr/>
        </p:nvSpPr>
        <p:spPr>
          <a:xfrm>
            <a:off x="61573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0" name="object 2510"/>
          <p:cNvSpPr/>
          <p:nvPr/>
        </p:nvSpPr>
        <p:spPr>
          <a:xfrm>
            <a:off x="61559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1" name="object 2511"/>
          <p:cNvSpPr/>
          <p:nvPr/>
        </p:nvSpPr>
        <p:spPr>
          <a:xfrm>
            <a:off x="61544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2" name="object 2512"/>
          <p:cNvSpPr/>
          <p:nvPr/>
        </p:nvSpPr>
        <p:spPr>
          <a:xfrm>
            <a:off x="61529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3" name="object 2513"/>
          <p:cNvSpPr/>
          <p:nvPr/>
        </p:nvSpPr>
        <p:spPr>
          <a:xfrm>
            <a:off x="61514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4" name="object 2514"/>
          <p:cNvSpPr/>
          <p:nvPr/>
        </p:nvSpPr>
        <p:spPr>
          <a:xfrm>
            <a:off x="61499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5" name="object 2515"/>
          <p:cNvSpPr/>
          <p:nvPr/>
        </p:nvSpPr>
        <p:spPr>
          <a:xfrm>
            <a:off x="61484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6" name="object 2516"/>
          <p:cNvSpPr/>
          <p:nvPr/>
        </p:nvSpPr>
        <p:spPr>
          <a:xfrm>
            <a:off x="61469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7" name="object 2517"/>
          <p:cNvSpPr/>
          <p:nvPr/>
        </p:nvSpPr>
        <p:spPr>
          <a:xfrm>
            <a:off x="614543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8" name="object 2518"/>
          <p:cNvSpPr/>
          <p:nvPr/>
        </p:nvSpPr>
        <p:spPr>
          <a:xfrm>
            <a:off x="61439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19" name="object 2519"/>
          <p:cNvSpPr/>
          <p:nvPr/>
        </p:nvSpPr>
        <p:spPr>
          <a:xfrm>
            <a:off x="61424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0" name="object 2520"/>
          <p:cNvSpPr/>
          <p:nvPr/>
        </p:nvSpPr>
        <p:spPr>
          <a:xfrm>
            <a:off x="61409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1" name="object 2521"/>
          <p:cNvSpPr/>
          <p:nvPr/>
        </p:nvSpPr>
        <p:spPr>
          <a:xfrm>
            <a:off x="61394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2" name="object 2522"/>
          <p:cNvSpPr/>
          <p:nvPr/>
        </p:nvSpPr>
        <p:spPr>
          <a:xfrm>
            <a:off x="61379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3" name="object 2523"/>
          <p:cNvSpPr/>
          <p:nvPr/>
        </p:nvSpPr>
        <p:spPr>
          <a:xfrm>
            <a:off x="61364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4" name="object 2524"/>
          <p:cNvSpPr/>
          <p:nvPr/>
        </p:nvSpPr>
        <p:spPr>
          <a:xfrm>
            <a:off x="61349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5" name="object 2525"/>
          <p:cNvSpPr/>
          <p:nvPr/>
        </p:nvSpPr>
        <p:spPr>
          <a:xfrm>
            <a:off x="61334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6" name="object 2526"/>
          <p:cNvSpPr/>
          <p:nvPr/>
        </p:nvSpPr>
        <p:spPr>
          <a:xfrm>
            <a:off x="61319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7" name="object 2527"/>
          <p:cNvSpPr/>
          <p:nvPr/>
        </p:nvSpPr>
        <p:spPr>
          <a:xfrm>
            <a:off x="61304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8" name="object 2528"/>
          <p:cNvSpPr/>
          <p:nvPr/>
        </p:nvSpPr>
        <p:spPr>
          <a:xfrm>
            <a:off x="61289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29" name="object 2529"/>
          <p:cNvSpPr/>
          <p:nvPr/>
        </p:nvSpPr>
        <p:spPr>
          <a:xfrm>
            <a:off x="61274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0" name="object 2530"/>
          <p:cNvSpPr/>
          <p:nvPr/>
        </p:nvSpPr>
        <p:spPr>
          <a:xfrm>
            <a:off x="61259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1" name="object 2531"/>
          <p:cNvSpPr/>
          <p:nvPr/>
        </p:nvSpPr>
        <p:spPr>
          <a:xfrm>
            <a:off x="61244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2" name="object 2532"/>
          <p:cNvSpPr/>
          <p:nvPr/>
        </p:nvSpPr>
        <p:spPr>
          <a:xfrm>
            <a:off x="61229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3" name="object 2533"/>
          <p:cNvSpPr/>
          <p:nvPr/>
        </p:nvSpPr>
        <p:spPr>
          <a:xfrm>
            <a:off x="61215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4" name="object 2534"/>
          <p:cNvSpPr/>
          <p:nvPr/>
        </p:nvSpPr>
        <p:spPr>
          <a:xfrm>
            <a:off x="612000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5" name="object 2535"/>
          <p:cNvSpPr/>
          <p:nvPr/>
        </p:nvSpPr>
        <p:spPr>
          <a:xfrm>
            <a:off x="61185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6" name="object 2536"/>
          <p:cNvSpPr/>
          <p:nvPr/>
        </p:nvSpPr>
        <p:spPr>
          <a:xfrm>
            <a:off x="61170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7" name="object 2537"/>
          <p:cNvSpPr/>
          <p:nvPr/>
        </p:nvSpPr>
        <p:spPr>
          <a:xfrm>
            <a:off x="61155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8" name="object 2538"/>
          <p:cNvSpPr/>
          <p:nvPr/>
        </p:nvSpPr>
        <p:spPr>
          <a:xfrm>
            <a:off x="61140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39" name="object 2539"/>
          <p:cNvSpPr/>
          <p:nvPr/>
        </p:nvSpPr>
        <p:spPr>
          <a:xfrm>
            <a:off x="61125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0" name="object 2540"/>
          <p:cNvSpPr/>
          <p:nvPr/>
        </p:nvSpPr>
        <p:spPr>
          <a:xfrm>
            <a:off x="61110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1" name="object 2541"/>
          <p:cNvSpPr/>
          <p:nvPr/>
        </p:nvSpPr>
        <p:spPr>
          <a:xfrm>
            <a:off x="61095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2" name="object 2542"/>
          <p:cNvSpPr/>
          <p:nvPr/>
        </p:nvSpPr>
        <p:spPr>
          <a:xfrm>
            <a:off x="61080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3" name="object 2543"/>
          <p:cNvSpPr/>
          <p:nvPr/>
        </p:nvSpPr>
        <p:spPr>
          <a:xfrm>
            <a:off x="61065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4" name="object 2544"/>
          <p:cNvSpPr/>
          <p:nvPr/>
        </p:nvSpPr>
        <p:spPr>
          <a:xfrm>
            <a:off x="61050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5" name="object 2545"/>
          <p:cNvSpPr/>
          <p:nvPr/>
        </p:nvSpPr>
        <p:spPr>
          <a:xfrm>
            <a:off x="61035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6" name="object 2546"/>
          <p:cNvSpPr/>
          <p:nvPr/>
        </p:nvSpPr>
        <p:spPr>
          <a:xfrm>
            <a:off x="61020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7" name="object 2547"/>
          <p:cNvSpPr/>
          <p:nvPr/>
        </p:nvSpPr>
        <p:spPr>
          <a:xfrm>
            <a:off x="61005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8" name="object 2548"/>
          <p:cNvSpPr/>
          <p:nvPr/>
        </p:nvSpPr>
        <p:spPr>
          <a:xfrm>
            <a:off x="60990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49" name="object 2549"/>
          <p:cNvSpPr/>
          <p:nvPr/>
        </p:nvSpPr>
        <p:spPr>
          <a:xfrm>
            <a:off x="60975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0" name="object 2550"/>
          <p:cNvSpPr/>
          <p:nvPr/>
        </p:nvSpPr>
        <p:spPr>
          <a:xfrm>
            <a:off x="60960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1" name="object 2551"/>
          <p:cNvSpPr/>
          <p:nvPr/>
        </p:nvSpPr>
        <p:spPr>
          <a:xfrm>
            <a:off x="609458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2" name="object 2552"/>
          <p:cNvSpPr/>
          <p:nvPr/>
        </p:nvSpPr>
        <p:spPr>
          <a:xfrm>
            <a:off x="609308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3" name="object 2553"/>
          <p:cNvSpPr/>
          <p:nvPr/>
        </p:nvSpPr>
        <p:spPr>
          <a:xfrm>
            <a:off x="60915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4" name="object 2554"/>
          <p:cNvSpPr/>
          <p:nvPr/>
        </p:nvSpPr>
        <p:spPr>
          <a:xfrm>
            <a:off x="60900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5" name="object 2555"/>
          <p:cNvSpPr/>
          <p:nvPr/>
        </p:nvSpPr>
        <p:spPr>
          <a:xfrm>
            <a:off x="60885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6" name="object 2556"/>
          <p:cNvSpPr/>
          <p:nvPr/>
        </p:nvSpPr>
        <p:spPr>
          <a:xfrm>
            <a:off x="60871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7" name="object 2557"/>
          <p:cNvSpPr/>
          <p:nvPr/>
        </p:nvSpPr>
        <p:spPr>
          <a:xfrm>
            <a:off x="60856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8" name="object 2558"/>
          <p:cNvSpPr/>
          <p:nvPr/>
        </p:nvSpPr>
        <p:spPr>
          <a:xfrm>
            <a:off x="60841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59" name="object 2559"/>
          <p:cNvSpPr/>
          <p:nvPr/>
        </p:nvSpPr>
        <p:spPr>
          <a:xfrm>
            <a:off x="60826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0" name="object 2560"/>
          <p:cNvSpPr/>
          <p:nvPr/>
        </p:nvSpPr>
        <p:spPr>
          <a:xfrm>
            <a:off x="60811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1" name="object 2561"/>
          <p:cNvSpPr/>
          <p:nvPr/>
        </p:nvSpPr>
        <p:spPr>
          <a:xfrm>
            <a:off x="60796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2" name="object 2562"/>
          <p:cNvSpPr/>
          <p:nvPr/>
        </p:nvSpPr>
        <p:spPr>
          <a:xfrm>
            <a:off x="60781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3" name="object 2563"/>
          <p:cNvSpPr/>
          <p:nvPr/>
        </p:nvSpPr>
        <p:spPr>
          <a:xfrm>
            <a:off x="60766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4" name="object 2564"/>
          <p:cNvSpPr/>
          <p:nvPr/>
        </p:nvSpPr>
        <p:spPr>
          <a:xfrm>
            <a:off x="60751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5" name="object 2565"/>
          <p:cNvSpPr/>
          <p:nvPr/>
        </p:nvSpPr>
        <p:spPr>
          <a:xfrm>
            <a:off x="60736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6" name="object 2566"/>
          <p:cNvSpPr/>
          <p:nvPr/>
        </p:nvSpPr>
        <p:spPr>
          <a:xfrm>
            <a:off x="60721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7" name="object 2567"/>
          <p:cNvSpPr/>
          <p:nvPr/>
        </p:nvSpPr>
        <p:spPr>
          <a:xfrm>
            <a:off x="60706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8" name="object 2568"/>
          <p:cNvSpPr/>
          <p:nvPr/>
        </p:nvSpPr>
        <p:spPr>
          <a:xfrm>
            <a:off x="60691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69" name="object 2569"/>
          <p:cNvSpPr/>
          <p:nvPr/>
        </p:nvSpPr>
        <p:spPr>
          <a:xfrm>
            <a:off x="606765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0" name="object 2570"/>
          <p:cNvSpPr/>
          <p:nvPr/>
        </p:nvSpPr>
        <p:spPr>
          <a:xfrm>
            <a:off x="60661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1" name="object 2571"/>
          <p:cNvSpPr/>
          <p:nvPr/>
        </p:nvSpPr>
        <p:spPr>
          <a:xfrm>
            <a:off x="60646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2" name="object 2572"/>
          <p:cNvSpPr/>
          <p:nvPr/>
        </p:nvSpPr>
        <p:spPr>
          <a:xfrm>
            <a:off x="60631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3" name="object 2573"/>
          <p:cNvSpPr/>
          <p:nvPr/>
        </p:nvSpPr>
        <p:spPr>
          <a:xfrm>
            <a:off x="60616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4" name="object 2574"/>
          <p:cNvSpPr/>
          <p:nvPr/>
        </p:nvSpPr>
        <p:spPr>
          <a:xfrm>
            <a:off x="60601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5" name="object 2575"/>
          <p:cNvSpPr/>
          <p:nvPr/>
        </p:nvSpPr>
        <p:spPr>
          <a:xfrm>
            <a:off x="60586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6" name="object 2576"/>
          <p:cNvSpPr/>
          <p:nvPr/>
        </p:nvSpPr>
        <p:spPr>
          <a:xfrm>
            <a:off x="60571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7" name="object 2577"/>
          <p:cNvSpPr/>
          <p:nvPr/>
        </p:nvSpPr>
        <p:spPr>
          <a:xfrm>
            <a:off x="60556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8" name="object 2578"/>
          <p:cNvSpPr/>
          <p:nvPr/>
        </p:nvSpPr>
        <p:spPr>
          <a:xfrm>
            <a:off x="60541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79" name="object 2579"/>
          <p:cNvSpPr/>
          <p:nvPr/>
        </p:nvSpPr>
        <p:spPr>
          <a:xfrm>
            <a:off x="60527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0" name="object 2580"/>
          <p:cNvSpPr/>
          <p:nvPr/>
        </p:nvSpPr>
        <p:spPr>
          <a:xfrm>
            <a:off x="60512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1" name="object 2581"/>
          <p:cNvSpPr/>
          <p:nvPr/>
        </p:nvSpPr>
        <p:spPr>
          <a:xfrm>
            <a:off x="60497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2" name="object 2582"/>
          <p:cNvSpPr/>
          <p:nvPr/>
        </p:nvSpPr>
        <p:spPr>
          <a:xfrm>
            <a:off x="60482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3" name="object 2583"/>
          <p:cNvSpPr/>
          <p:nvPr/>
        </p:nvSpPr>
        <p:spPr>
          <a:xfrm>
            <a:off x="60467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4" name="object 2584"/>
          <p:cNvSpPr/>
          <p:nvPr/>
        </p:nvSpPr>
        <p:spPr>
          <a:xfrm>
            <a:off x="60452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5" name="object 2585"/>
          <p:cNvSpPr/>
          <p:nvPr/>
        </p:nvSpPr>
        <p:spPr>
          <a:xfrm>
            <a:off x="60437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6" name="object 2586"/>
          <p:cNvSpPr/>
          <p:nvPr/>
        </p:nvSpPr>
        <p:spPr>
          <a:xfrm>
            <a:off x="60422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7" name="object 2587"/>
          <p:cNvSpPr/>
          <p:nvPr/>
        </p:nvSpPr>
        <p:spPr>
          <a:xfrm>
            <a:off x="60407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8" name="object 2588"/>
          <p:cNvSpPr/>
          <p:nvPr/>
        </p:nvSpPr>
        <p:spPr>
          <a:xfrm>
            <a:off x="60392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89" name="object 2589"/>
          <p:cNvSpPr/>
          <p:nvPr/>
        </p:nvSpPr>
        <p:spPr>
          <a:xfrm>
            <a:off x="60377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0" name="object 2590"/>
          <p:cNvSpPr/>
          <p:nvPr/>
        </p:nvSpPr>
        <p:spPr>
          <a:xfrm>
            <a:off x="60362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1" name="object 2591"/>
          <p:cNvSpPr/>
          <p:nvPr/>
        </p:nvSpPr>
        <p:spPr>
          <a:xfrm>
            <a:off x="60347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2" name="object 2592"/>
          <p:cNvSpPr/>
          <p:nvPr/>
        </p:nvSpPr>
        <p:spPr>
          <a:xfrm>
            <a:off x="60332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3" name="object 2593"/>
          <p:cNvSpPr/>
          <p:nvPr/>
        </p:nvSpPr>
        <p:spPr>
          <a:xfrm>
            <a:off x="60317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4" name="object 2594"/>
          <p:cNvSpPr/>
          <p:nvPr/>
        </p:nvSpPr>
        <p:spPr>
          <a:xfrm>
            <a:off x="60302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5" name="object 2595"/>
          <p:cNvSpPr/>
          <p:nvPr/>
        </p:nvSpPr>
        <p:spPr>
          <a:xfrm>
            <a:off x="60287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6" name="object 2596"/>
          <p:cNvSpPr/>
          <p:nvPr/>
        </p:nvSpPr>
        <p:spPr>
          <a:xfrm>
            <a:off x="60272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7" name="object 2597"/>
          <p:cNvSpPr/>
          <p:nvPr/>
        </p:nvSpPr>
        <p:spPr>
          <a:xfrm>
            <a:off x="60257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8" name="object 2598"/>
          <p:cNvSpPr/>
          <p:nvPr/>
        </p:nvSpPr>
        <p:spPr>
          <a:xfrm>
            <a:off x="60242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599" name="object 2599"/>
          <p:cNvSpPr/>
          <p:nvPr/>
        </p:nvSpPr>
        <p:spPr>
          <a:xfrm>
            <a:off x="60227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0" name="object 2600"/>
          <p:cNvSpPr/>
          <p:nvPr/>
        </p:nvSpPr>
        <p:spPr>
          <a:xfrm>
            <a:off x="60212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1" name="object 2601"/>
          <p:cNvSpPr/>
          <p:nvPr/>
        </p:nvSpPr>
        <p:spPr>
          <a:xfrm>
            <a:off x="601979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2" name="object 2602"/>
          <p:cNvSpPr/>
          <p:nvPr/>
        </p:nvSpPr>
        <p:spPr>
          <a:xfrm>
            <a:off x="60183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3" name="object 2603"/>
          <p:cNvSpPr/>
          <p:nvPr/>
        </p:nvSpPr>
        <p:spPr>
          <a:xfrm>
            <a:off x="60168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4" name="object 2604"/>
          <p:cNvSpPr/>
          <p:nvPr/>
        </p:nvSpPr>
        <p:spPr>
          <a:xfrm>
            <a:off x="60153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5" name="object 2605"/>
          <p:cNvSpPr/>
          <p:nvPr/>
        </p:nvSpPr>
        <p:spPr>
          <a:xfrm>
            <a:off x="60138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6" name="object 2606"/>
          <p:cNvSpPr/>
          <p:nvPr/>
        </p:nvSpPr>
        <p:spPr>
          <a:xfrm>
            <a:off x="60123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7" name="object 2607"/>
          <p:cNvSpPr/>
          <p:nvPr/>
        </p:nvSpPr>
        <p:spPr>
          <a:xfrm>
            <a:off x="60108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8" name="object 2608"/>
          <p:cNvSpPr/>
          <p:nvPr/>
        </p:nvSpPr>
        <p:spPr>
          <a:xfrm>
            <a:off x="60093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09" name="object 2609"/>
          <p:cNvSpPr/>
          <p:nvPr/>
        </p:nvSpPr>
        <p:spPr>
          <a:xfrm>
            <a:off x="60078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0" name="object 2610"/>
          <p:cNvSpPr/>
          <p:nvPr/>
        </p:nvSpPr>
        <p:spPr>
          <a:xfrm>
            <a:off x="60063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1" name="object 2611"/>
          <p:cNvSpPr/>
          <p:nvPr/>
        </p:nvSpPr>
        <p:spPr>
          <a:xfrm>
            <a:off x="60048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2" name="object 2612"/>
          <p:cNvSpPr/>
          <p:nvPr/>
        </p:nvSpPr>
        <p:spPr>
          <a:xfrm>
            <a:off x="60033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3" name="object 2613"/>
          <p:cNvSpPr/>
          <p:nvPr/>
        </p:nvSpPr>
        <p:spPr>
          <a:xfrm>
            <a:off x="60018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4" name="object 2614"/>
          <p:cNvSpPr/>
          <p:nvPr/>
        </p:nvSpPr>
        <p:spPr>
          <a:xfrm>
            <a:off x="60003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5" name="object 2615"/>
          <p:cNvSpPr/>
          <p:nvPr/>
        </p:nvSpPr>
        <p:spPr>
          <a:xfrm>
            <a:off x="59988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6" name="object 2616"/>
          <p:cNvSpPr/>
          <p:nvPr/>
        </p:nvSpPr>
        <p:spPr>
          <a:xfrm>
            <a:off x="59973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7" name="object 2617"/>
          <p:cNvSpPr/>
          <p:nvPr/>
        </p:nvSpPr>
        <p:spPr>
          <a:xfrm>
            <a:off x="59958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8" name="object 2618"/>
          <p:cNvSpPr/>
          <p:nvPr/>
        </p:nvSpPr>
        <p:spPr>
          <a:xfrm>
            <a:off x="599437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19" name="object 2619"/>
          <p:cNvSpPr/>
          <p:nvPr/>
        </p:nvSpPr>
        <p:spPr>
          <a:xfrm>
            <a:off x="599287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0" name="object 2620"/>
          <p:cNvSpPr/>
          <p:nvPr/>
        </p:nvSpPr>
        <p:spPr>
          <a:xfrm>
            <a:off x="59913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1" name="object 2621"/>
          <p:cNvSpPr/>
          <p:nvPr/>
        </p:nvSpPr>
        <p:spPr>
          <a:xfrm>
            <a:off x="59898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2" name="object 2622"/>
          <p:cNvSpPr/>
          <p:nvPr/>
        </p:nvSpPr>
        <p:spPr>
          <a:xfrm>
            <a:off x="59883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3" name="object 2623"/>
          <p:cNvSpPr/>
          <p:nvPr/>
        </p:nvSpPr>
        <p:spPr>
          <a:xfrm>
            <a:off x="59868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4" name="object 2624"/>
          <p:cNvSpPr/>
          <p:nvPr/>
        </p:nvSpPr>
        <p:spPr>
          <a:xfrm>
            <a:off x="59853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5" name="object 2625"/>
          <p:cNvSpPr/>
          <p:nvPr/>
        </p:nvSpPr>
        <p:spPr>
          <a:xfrm>
            <a:off x="59839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6" name="object 2626"/>
          <p:cNvSpPr/>
          <p:nvPr/>
        </p:nvSpPr>
        <p:spPr>
          <a:xfrm>
            <a:off x="59824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7" name="object 2627"/>
          <p:cNvSpPr/>
          <p:nvPr/>
        </p:nvSpPr>
        <p:spPr>
          <a:xfrm>
            <a:off x="59809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8" name="object 2628"/>
          <p:cNvSpPr/>
          <p:nvPr/>
        </p:nvSpPr>
        <p:spPr>
          <a:xfrm>
            <a:off x="59794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29" name="object 2629"/>
          <p:cNvSpPr/>
          <p:nvPr/>
        </p:nvSpPr>
        <p:spPr>
          <a:xfrm>
            <a:off x="59779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0" name="object 2630"/>
          <p:cNvSpPr/>
          <p:nvPr/>
        </p:nvSpPr>
        <p:spPr>
          <a:xfrm>
            <a:off x="59764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1" name="object 2631"/>
          <p:cNvSpPr/>
          <p:nvPr/>
        </p:nvSpPr>
        <p:spPr>
          <a:xfrm>
            <a:off x="59749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2" name="object 2632"/>
          <p:cNvSpPr/>
          <p:nvPr/>
        </p:nvSpPr>
        <p:spPr>
          <a:xfrm>
            <a:off x="59734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3" name="object 2633"/>
          <p:cNvSpPr/>
          <p:nvPr/>
        </p:nvSpPr>
        <p:spPr>
          <a:xfrm>
            <a:off x="59719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4" name="object 2634"/>
          <p:cNvSpPr/>
          <p:nvPr/>
        </p:nvSpPr>
        <p:spPr>
          <a:xfrm>
            <a:off x="59704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5" name="object 2635"/>
          <p:cNvSpPr/>
          <p:nvPr/>
        </p:nvSpPr>
        <p:spPr>
          <a:xfrm>
            <a:off x="596894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6" name="object 2636"/>
          <p:cNvSpPr/>
          <p:nvPr/>
        </p:nvSpPr>
        <p:spPr>
          <a:xfrm>
            <a:off x="596744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7" name="object 2637"/>
          <p:cNvSpPr/>
          <p:nvPr/>
        </p:nvSpPr>
        <p:spPr>
          <a:xfrm>
            <a:off x="59659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8" name="object 2638"/>
          <p:cNvSpPr/>
          <p:nvPr/>
        </p:nvSpPr>
        <p:spPr>
          <a:xfrm>
            <a:off x="59644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39" name="object 2639"/>
          <p:cNvSpPr/>
          <p:nvPr/>
        </p:nvSpPr>
        <p:spPr>
          <a:xfrm>
            <a:off x="59629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0" name="object 2640"/>
          <p:cNvSpPr/>
          <p:nvPr/>
        </p:nvSpPr>
        <p:spPr>
          <a:xfrm>
            <a:off x="59614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1" name="object 2641"/>
          <p:cNvSpPr/>
          <p:nvPr/>
        </p:nvSpPr>
        <p:spPr>
          <a:xfrm>
            <a:off x="59599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2" name="object 2642"/>
          <p:cNvSpPr/>
          <p:nvPr/>
        </p:nvSpPr>
        <p:spPr>
          <a:xfrm>
            <a:off x="59584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3" name="object 2643"/>
          <p:cNvSpPr/>
          <p:nvPr/>
        </p:nvSpPr>
        <p:spPr>
          <a:xfrm>
            <a:off x="59569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4" name="object 2644"/>
          <p:cNvSpPr/>
          <p:nvPr/>
        </p:nvSpPr>
        <p:spPr>
          <a:xfrm>
            <a:off x="59554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5" name="object 2645"/>
          <p:cNvSpPr/>
          <p:nvPr/>
        </p:nvSpPr>
        <p:spPr>
          <a:xfrm>
            <a:off x="59539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6" name="object 2646"/>
          <p:cNvSpPr/>
          <p:nvPr/>
        </p:nvSpPr>
        <p:spPr>
          <a:xfrm>
            <a:off x="59524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7" name="object 2647"/>
          <p:cNvSpPr/>
          <p:nvPr/>
        </p:nvSpPr>
        <p:spPr>
          <a:xfrm>
            <a:off x="59509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8" name="object 2648"/>
          <p:cNvSpPr/>
          <p:nvPr/>
        </p:nvSpPr>
        <p:spPr>
          <a:xfrm>
            <a:off x="59495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49" name="object 2649"/>
          <p:cNvSpPr/>
          <p:nvPr/>
        </p:nvSpPr>
        <p:spPr>
          <a:xfrm>
            <a:off x="59480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0" name="object 2650"/>
          <p:cNvSpPr/>
          <p:nvPr/>
        </p:nvSpPr>
        <p:spPr>
          <a:xfrm>
            <a:off x="59465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1" name="object 2651"/>
          <p:cNvSpPr/>
          <p:nvPr/>
        </p:nvSpPr>
        <p:spPr>
          <a:xfrm>
            <a:off x="59450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2" name="object 2652"/>
          <p:cNvSpPr/>
          <p:nvPr/>
        </p:nvSpPr>
        <p:spPr>
          <a:xfrm>
            <a:off x="59435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3" name="object 2653"/>
          <p:cNvSpPr/>
          <p:nvPr/>
        </p:nvSpPr>
        <p:spPr>
          <a:xfrm>
            <a:off x="594202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4" name="object 2654"/>
          <p:cNvSpPr/>
          <p:nvPr/>
        </p:nvSpPr>
        <p:spPr>
          <a:xfrm>
            <a:off x="59405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5" name="object 2655"/>
          <p:cNvSpPr/>
          <p:nvPr/>
        </p:nvSpPr>
        <p:spPr>
          <a:xfrm>
            <a:off x="59390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6" name="object 2656"/>
          <p:cNvSpPr/>
          <p:nvPr/>
        </p:nvSpPr>
        <p:spPr>
          <a:xfrm>
            <a:off x="59375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7" name="object 2657"/>
          <p:cNvSpPr/>
          <p:nvPr/>
        </p:nvSpPr>
        <p:spPr>
          <a:xfrm>
            <a:off x="59360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8" name="object 2658"/>
          <p:cNvSpPr/>
          <p:nvPr/>
        </p:nvSpPr>
        <p:spPr>
          <a:xfrm>
            <a:off x="59345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59" name="object 2659"/>
          <p:cNvSpPr/>
          <p:nvPr/>
        </p:nvSpPr>
        <p:spPr>
          <a:xfrm>
            <a:off x="59330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0" name="object 2660"/>
          <p:cNvSpPr/>
          <p:nvPr/>
        </p:nvSpPr>
        <p:spPr>
          <a:xfrm>
            <a:off x="59315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1" name="object 2661"/>
          <p:cNvSpPr/>
          <p:nvPr/>
        </p:nvSpPr>
        <p:spPr>
          <a:xfrm>
            <a:off x="59300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2" name="object 2662"/>
          <p:cNvSpPr/>
          <p:nvPr/>
        </p:nvSpPr>
        <p:spPr>
          <a:xfrm>
            <a:off x="59285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3" name="object 2663"/>
          <p:cNvSpPr/>
          <p:nvPr/>
        </p:nvSpPr>
        <p:spPr>
          <a:xfrm>
            <a:off x="59270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4" name="object 2664"/>
          <p:cNvSpPr/>
          <p:nvPr/>
        </p:nvSpPr>
        <p:spPr>
          <a:xfrm>
            <a:off x="59255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5" name="object 2665"/>
          <p:cNvSpPr/>
          <p:nvPr/>
        </p:nvSpPr>
        <p:spPr>
          <a:xfrm>
            <a:off x="59240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6" name="object 2666"/>
          <p:cNvSpPr/>
          <p:nvPr/>
        </p:nvSpPr>
        <p:spPr>
          <a:xfrm>
            <a:off x="59225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7" name="object 2667"/>
          <p:cNvSpPr/>
          <p:nvPr/>
        </p:nvSpPr>
        <p:spPr>
          <a:xfrm>
            <a:off x="59210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8" name="object 2668"/>
          <p:cNvSpPr/>
          <p:nvPr/>
        </p:nvSpPr>
        <p:spPr>
          <a:xfrm>
            <a:off x="591958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69" name="object 2669"/>
          <p:cNvSpPr/>
          <p:nvPr/>
        </p:nvSpPr>
        <p:spPr>
          <a:xfrm>
            <a:off x="59180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0" name="object 2670"/>
          <p:cNvSpPr/>
          <p:nvPr/>
        </p:nvSpPr>
        <p:spPr>
          <a:xfrm>
            <a:off x="59165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1" name="object 2671"/>
          <p:cNvSpPr/>
          <p:nvPr/>
        </p:nvSpPr>
        <p:spPr>
          <a:xfrm>
            <a:off x="59150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2" name="object 2672"/>
          <p:cNvSpPr/>
          <p:nvPr/>
        </p:nvSpPr>
        <p:spPr>
          <a:xfrm>
            <a:off x="59136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3" name="object 2673"/>
          <p:cNvSpPr/>
          <p:nvPr/>
        </p:nvSpPr>
        <p:spPr>
          <a:xfrm>
            <a:off x="59121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4" name="object 2674"/>
          <p:cNvSpPr/>
          <p:nvPr/>
        </p:nvSpPr>
        <p:spPr>
          <a:xfrm>
            <a:off x="59106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5" name="object 2675"/>
          <p:cNvSpPr/>
          <p:nvPr/>
        </p:nvSpPr>
        <p:spPr>
          <a:xfrm>
            <a:off x="59091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6" name="object 2676"/>
          <p:cNvSpPr/>
          <p:nvPr/>
        </p:nvSpPr>
        <p:spPr>
          <a:xfrm>
            <a:off x="59076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7" name="object 2677"/>
          <p:cNvSpPr/>
          <p:nvPr/>
        </p:nvSpPr>
        <p:spPr>
          <a:xfrm>
            <a:off x="59061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8" name="object 2678"/>
          <p:cNvSpPr/>
          <p:nvPr/>
        </p:nvSpPr>
        <p:spPr>
          <a:xfrm>
            <a:off x="59046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79" name="object 2679"/>
          <p:cNvSpPr/>
          <p:nvPr/>
        </p:nvSpPr>
        <p:spPr>
          <a:xfrm>
            <a:off x="59031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0" name="object 2680"/>
          <p:cNvSpPr/>
          <p:nvPr/>
        </p:nvSpPr>
        <p:spPr>
          <a:xfrm>
            <a:off x="59016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1" name="object 2681"/>
          <p:cNvSpPr/>
          <p:nvPr/>
        </p:nvSpPr>
        <p:spPr>
          <a:xfrm>
            <a:off x="59001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2" name="object 2682"/>
          <p:cNvSpPr/>
          <p:nvPr/>
        </p:nvSpPr>
        <p:spPr>
          <a:xfrm>
            <a:off x="58986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3" name="object 2683"/>
          <p:cNvSpPr/>
          <p:nvPr/>
        </p:nvSpPr>
        <p:spPr>
          <a:xfrm>
            <a:off x="58971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4" name="object 2684"/>
          <p:cNvSpPr/>
          <p:nvPr/>
        </p:nvSpPr>
        <p:spPr>
          <a:xfrm>
            <a:off x="58956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5" name="object 2685"/>
          <p:cNvSpPr/>
          <p:nvPr/>
        </p:nvSpPr>
        <p:spPr>
          <a:xfrm>
            <a:off x="589416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6" name="object 2686"/>
          <p:cNvSpPr/>
          <p:nvPr/>
        </p:nvSpPr>
        <p:spPr>
          <a:xfrm>
            <a:off x="58926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7" name="object 2687"/>
          <p:cNvSpPr/>
          <p:nvPr/>
        </p:nvSpPr>
        <p:spPr>
          <a:xfrm>
            <a:off x="58911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8" name="object 2688"/>
          <p:cNvSpPr/>
          <p:nvPr/>
        </p:nvSpPr>
        <p:spPr>
          <a:xfrm>
            <a:off x="58896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89" name="object 2689"/>
          <p:cNvSpPr/>
          <p:nvPr/>
        </p:nvSpPr>
        <p:spPr>
          <a:xfrm>
            <a:off x="58881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0" name="object 2690"/>
          <p:cNvSpPr/>
          <p:nvPr/>
        </p:nvSpPr>
        <p:spPr>
          <a:xfrm>
            <a:off x="58866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1" name="object 2691"/>
          <p:cNvSpPr/>
          <p:nvPr/>
        </p:nvSpPr>
        <p:spPr>
          <a:xfrm>
            <a:off x="58851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2" name="object 2692"/>
          <p:cNvSpPr/>
          <p:nvPr/>
        </p:nvSpPr>
        <p:spPr>
          <a:xfrm>
            <a:off x="58836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3" name="object 2693"/>
          <p:cNvSpPr/>
          <p:nvPr/>
        </p:nvSpPr>
        <p:spPr>
          <a:xfrm>
            <a:off x="58821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4" name="object 2694"/>
          <p:cNvSpPr/>
          <p:nvPr/>
        </p:nvSpPr>
        <p:spPr>
          <a:xfrm>
            <a:off x="58807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5" name="object 2695"/>
          <p:cNvSpPr/>
          <p:nvPr/>
        </p:nvSpPr>
        <p:spPr>
          <a:xfrm>
            <a:off x="58792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6" name="object 2696"/>
          <p:cNvSpPr/>
          <p:nvPr/>
        </p:nvSpPr>
        <p:spPr>
          <a:xfrm>
            <a:off x="58777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7" name="object 2697"/>
          <p:cNvSpPr/>
          <p:nvPr/>
        </p:nvSpPr>
        <p:spPr>
          <a:xfrm>
            <a:off x="58762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8" name="object 2698"/>
          <p:cNvSpPr/>
          <p:nvPr/>
        </p:nvSpPr>
        <p:spPr>
          <a:xfrm>
            <a:off x="58747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699" name="object 2699"/>
          <p:cNvSpPr/>
          <p:nvPr/>
        </p:nvSpPr>
        <p:spPr>
          <a:xfrm>
            <a:off x="58732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0" name="object 2700"/>
          <p:cNvSpPr/>
          <p:nvPr/>
        </p:nvSpPr>
        <p:spPr>
          <a:xfrm>
            <a:off x="58717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1" name="object 2701"/>
          <p:cNvSpPr/>
          <p:nvPr/>
        </p:nvSpPr>
        <p:spPr>
          <a:xfrm>
            <a:off x="58702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2" name="object 2702"/>
          <p:cNvSpPr/>
          <p:nvPr/>
        </p:nvSpPr>
        <p:spPr>
          <a:xfrm>
            <a:off x="586873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3" name="object 2703"/>
          <p:cNvSpPr/>
          <p:nvPr/>
        </p:nvSpPr>
        <p:spPr>
          <a:xfrm>
            <a:off x="586724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4" name="object 2704"/>
          <p:cNvSpPr/>
          <p:nvPr/>
        </p:nvSpPr>
        <p:spPr>
          <a:xfrm>
            <a:off x="58657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5" name="object 2705"/>
          <p:cNvSpPr/>
          <p:nvPr/>
        </p:nvSpPr>
        <p:spPr>
          <a:xfrm>
            <a:off x="58642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6" name="object 2706"/>
          <p:cNvSpPr/>
          <p:nvPr/>
        </p:nvSpPr>
        <p:spPr>
          <a:xfrm>
            <a:off x="58627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7" name="object 2707"/>
          <p:cNvSpPr/>
          <p:nvPr/>
        </p:nvSpPr>
        <p:spPr>
          <a:xfrm>
            <a:off x="58612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8" name="object 2708"/>
          <p:cNvSpPr/>
          <p:nvPr/>
        </p:nvSpPr>
        <p:spPr>
          <a:xfrm>
            <a:off x="58597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09" name="object 2709"/>
          <p:cNvSpPr/>
          <p:nvPr/>
        </p:nvSpPr>
        <p:spPr>
          <a:xfrm>
            <a:off x="58582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0" name="object 2710"/>
          <p:cNvSpPr/>
          <p:nvPr/>
        </p:nvSpPr>
        <p:spPr>
          <a:xfrm>
            <a:off x="58567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1" name="object 2711"/>
          <p:cNvSpPr/>
          <p:nvPr/>
        </p:nvSpPr>
        <p:spPr>
          <a:xfrm>
            <a:off x="58552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2" name="object 2712"/>
          <p:cNvSpPr/>
          <p:nvPr/>
        </p:nvSpPr>
        <p:spPr>
          <a:xfrm>
            <a:off x="58537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3" name="object 2713"/>
          <p:cNvSpPr/>
          <p:nvPr/>
        </p:nvSpPr>
        <p:spPr>
          <a:xfrm>
            <a:off x="58522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4" name="object 2714"/>
          <p:cNvSpPr/>
          <p:nvPr/>
        </p:nvSpPr>
        <p:spPr>
          <a:xfrm>
            <a:off x="58507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5" name="object 2715"/>
          <p:cNvSpPr/>
          <p:nvPr/>
        </p:nvSpPr>
        <p:spPr>
          <a:xfrm>
            <a:off x="58492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6" name="object 2716"/>
          <p:cNvSpPr/>
          <p:nvPr/>
        </p:nvSpPr>
        <p:spPr>
          <a:xfrm>
            <a:off x="58477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7" name="object 2717"/>
          <p:cNvSpPr/>
          <p:nvPr/>
        </p:nvSpPr>
        <p:spPr>
          <a:xfrm>
            <a:off x="58463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8" name="object 2718"/>
          <p:cNvSpPr/>
          <p:nvPr/>
        </p:nvSpPr>
        <p:spPr>
          <a:xfrm>
            <a:off x="58448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19" name="object 2719"/>
          <p:cNvSpPr/>
          <p:nvPr/>
        </p:nvSpPr>
        <p:spPr>
          <a:xfrm>
            <a:off x="584331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0" name="object 2720"/>
          <p:cNvSpPr/>
          <p:nvPr/>
        </p:nvSpPr>
        <p:spPr>
          <a:xfrm>
            <a:off x="584181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1" name="object 2721"/>
          <p:cNvSpPr/>
          <p:nvPr/>
        </p:nvSpPr>
        <p:spPr>
          <a:xfrm>
            <a:off x="58403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2" name="object 2722"/>
          <p:cNvSpPr/>
          <p:nvPr/>
        </p:nvSpPr>
        <p:spPr>
          <a:xfrm>
            <a:off x="58388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3" name="object 2723"/>
          <p:cNvSpPr/>
          <p:nvPr/>
        </p:nvSpPr>
        <p:spPr>
          <a:xfrm>
            <a:off x="58373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4" name="object 2724"/>
          <p:cNvSpPr/>
          <p:nvPr/>
        </p:nvSpPr>
        <p:spPr>
          <a:xfrm>
            <a:off x="58358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5" name="object 2725"/>
          <p:cNvSpPr/>
          <p:nvPr/>
        </p:nvSpPr>
        <p:spPr>
          <a:xfrm>
            <a:off x="58343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6" name="object 2726"/>
          <p:cNvSpPr/>
          <p:nvPr/>
        </p:nvSpPr>
        <p:spPr>
          <a:xfrm>
            <a:off x="58328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7" name="object 2727"/>
          <p:cNvSpPr/>
          <p:nvPr/>
        </p:nvSpPr>
        <p:spPr>
          <a:xfrm>
            <a:off x="58313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8" name="object 2728"/>
          <p:cNvSpPr/>
          <p:nvPr/>
        </p:nvSpPr>
        <p:spPr>
          <a:xfrm>
            <a:off x="58298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29" name="object 2729"/>
          <p:cNvSpPr/>
          <p:nvPr/>
        </p:nvSpPr>
        <p:spPr>
          <a:xfrm>
            <a:off x="58283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0" name="object 2730"/>
          <p:cNvSpPr/>
          <p:nvPr/>
        </p:nvSpPr>
        <p:spPr>
          <a:xfrm>
            <a:off x="58268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1" name="object 2731"/>
          <p:cNvSpPr/>
          <p:nvPr/>
        </p:nvSpPr>
        <p:spPr>
          <a:xfrm>
            <a:off x="58253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2" name="object 2732"/>
          <p:cNvSpPr/>
          <p:nvPr/>
        </p:nvSpPr>
        <p:spPr>
          <a:xfrm>
            <a:off x="58238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3" name="object 2733"/>
          <p:cNvSpPr/>
          <p:nvPr/>
        </p:nvSpPr>
        <p:spPr>
          <a:xfrm>
            <a:off x="58223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4" name="object 2734"/>
          <p:cNvSpPr/>
          <p:nvPr/>
        </p:nvSpPr>
        <p:spPr>
          <a:xfrm>
            <a:off x="58208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5" name="object 2735"/>
          <p:cNvSpPr/>
          <p:nvPr/>
        </p:nvSpPr>
        <p:spPr>
          <a:xfrm>
            <a:off x="581937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6" name="object 2736"/>
          <p:cNvSpPr/>
          <p:nvPr/>
        </p:nvSpPr>
        <p:spPr>
          <a:xfrm>
            <a:off x="58178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7" name="object 2737"/>
          <p:cNvSpPr/>
          <p:nvPr/>
        </p:nvSpPr>
        <p:spPr>
          <a:xfrm>
            <a:off x="58163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8" name="object 2738"/>
          <p:cNvSpPr/>
          <p:nvPr/>
        </p:nvSpPr>
        <p:spPr>
          <a:xfrm>
            <a:off x="58148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39" name="object 2739"/>
          <p:cNvSpPr/>
          <p:nvPr/>
        </p:nvSpPr>
        <p:spPr>
          <a:xfrm>
            <a:off x="58133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0" name="object 2740"/>
          <p:cNvSpPr/>
          <p:nvPr/>
        </p:nvSpPr>
        <p:spPr>
          <a:xfrm>
            <a:off x="58118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1" name="object 2741"/>
          <p:cNvSpPr/>
          <p:nvPr/>
        </p:nvSpPr>
        <p:spPr>
          <a:xfrm>
            <a:off x="58104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2" name="object 2742"/>
          <p:cNvSpPr/>
          <p:nvPr/>
        </p:nvSpPr>
        <p:spPr>
          <a:xfrm>
            <a:off x="58089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3" name="object 2743"/>
          <p:cNvSpPr/>
          <p:nvPr/>
        </p:nvSpPr>
        <p:spPr>
          <a:xfrm>
            <a:off x="58074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4" name="object 2744"/>
          <p:cNvSpPr/>
          <p:nvPr/>
        </p:nvSpPr>
        <p:spPr>
          <a:xfrm>
            <a:off x="58059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5" name="object 2745"/>
          <p:cNvSpPr/>
          <p:nvPr/>
        </p:nvSpPr>
        <p:spPr>
          <a:xfrm>
            <a:off x="58044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6" name="object 2746"/>
          <p:cNvSpPr/>
          <p:nvPr/>
        </p:nvSpPr>
        <p:spPr>
          <a:xfrm>
            <a:off x="58029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7" name="object 2747"/>
          <p:cNvSpPr/>
          <p:nvPr/>
        </p:nvSpPr>
        <p:spPr>
          <a:xfrm>
            <a:off x="58014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8" name="object 2748"/>
          <p:cNvSpPr/>
          <p:nvPr/>
        </p:nvSpPr>
        <p:spPr>
          <a:xfrm>
            <a:off x="57999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49" name="object 2749"/>
          <p:cNvSpPr/>
          <p:nvPr/>
        </p:nvSpPr>
        <p:spPr>
          <a:xfrm>
            <a:off x="57984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0" name="object 2750"/>
          <p:cNvSpPr/>
          <p:nvPr/>
        </p:nvSpPr>
        <p:spPr>
          <a:xfrm>
            <a:off x="57969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1" name="object 2751"/>
          <p:cNvSpPr/>
          <p:nvPr/>
        </p:nvSpPr>
        <p:spPr>
          <a:xfrm>
            <a:off x="57954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2" name="object 2752"/>
          <p:cNvSpPr/>
          <p:nvPr/>
        </p:nvSpPr>
        <p:spPr>
          <a:xfrm>
            <a:off x="579395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3" name="object 2753"/>
          <p:cNvSpPr/>
          <p:nvPr/>
        </p:nvSpPr>
        <p:spPr>
          <a:xfrm>
            <a:off x="57924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4" name="object 2754"/>
          <p:cNvSpPr/>
          <p:nvPr/>
        </p:nvSpPr>
        <p:spPr>
          <a:xfrm>
            <a:off x="57909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5" name="object 2755"/>
          <p:cNvSpPr/>
          <p:nvPr/>
        </p:nvSpPr>
        <p:spPr>
          <a:xfrm>
            <a:off x="57894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6" name="object 2756"/>
          <p:cNvSpPr/>
          <p:nvPr/>
        </p:nvSpPr>
        <p:spPr>
          <a:xfrm>
            <a:off x="57879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7" name="object 2757"/>
          <p:cNvSpPr/>
          <p:nvPr/>
        </p:nvSpPr>
        <p:spPr>
          <a:xfrm>
            <a:off x="57864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8" name="object 2758"/>
          <p:cNvSpPr/>
          <p:nvPr/>
        </p:nvSpPr>
        <p:spPr>
          <a:xfrm>
            <a:off x="57849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59" name="object 2759"/>
          <p:cNvSpPr/>
          <p:nvPr/>
        </p:nvSpPr>
        <p:spPr>
          <a:xfrm>
            <a:off x="57834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0" name="object 2760"/>
          <p:cNvSpPr/>
          <p:nvPr/>
        </p:nvSpPr>
        <p:spPr>
          <a:xfrm>
            <a:off x="57819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1" name="object 2761"/>
          <p:cNvSpPr/>
          <p:nvPr/>
        </p:nvSpPr>
        <p:spPr>
          <a:xfrm>
            <a:off x="57804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2" name="object 2762"/>
          <p:cNvSpPr/>
          <p:nvPr/>
        </p:nvSpPr>
        <p:spPr>
          <a:xfrm>
            <a:off x="57789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3" name="object 2763"/>
          <p:cNvSpPr/>
          <p:nvPr/>
        </p:nvSpPr>
        <p:spPr>
          <a:xfrm>
            <a:off x="57775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4" name="object 2764"/>
          <p:cNvSpPr/>
          <p:nvPr/>
        </p:nvSpPr>
        <p:spPr>
          <a:xfrm>
            <a:off x="57760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5" name="object 2765"/>
          <p:cNvSpPr/>
          <p:nvPr/>
        </p:nvSpPr>
        <p:spPr>
          <a:xfrm>
            <a:off x="57745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6" name="object 2766"/>
          <p:cNvSpPr/>
          <p:nvPr/>
        </p:nvSpPr>
        <p:spPr>
          <a:xfrm>
            <a:off x="57730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7" name="object 2767"/>
          <p:cNvSpPr/>
          <p:nvPr/>
        </p:nvSpPr>
        <p:spPr>
          <a:xfrm>
            <a:off x="57715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8" name="object 2768"/>
          <p:cNvSpPr/>
          <p:nvPr/>
        </p:nvSpPr>
        <p:spPr>
          <a:xfrm>
            <a:off x="57700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69" name="object 2769"/>
          <p:cNvSpPr/>
          <p:nvPr/>
        </p:nvSpPr>
        <p:spPr>
          <a:xfrm>
            <a:off x="576852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0" name="object 2770"/>
          <p:cNvSpPr/>
          <p:nvPr/>
        </p:nvSpPr>
        <p:spPr>
          <a:xfrm>
            <a:off x="57670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1" name="object 2771"/>
          <p:cNvSpPr/>
          <p:nvPr/>
        </p:nvSpPr>
        <p:spPr>
          <a:xfrm>
            <a:off x="57655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2" name="object 2772"/>
          <p:cNvSpPr/>
          <p:nvPr/>
        </p:nvSpPr>
        <p:spPr>
          <a:xfrm>
            <a:off x="57640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3" name="object 2773"/>
          <p:cNvSpPr/>
          <p:nvPr/>
        </p:nvSpPr>
        <p:spPr>
          <a:xfrm>
            <a:off x="57625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4" name="object 2774"/>
          <p:cNvSpPr/>
          <p:nvPr/>
        </p:nvSpPr>
        <p:spPr>
          <a:xfrm>
            <a:off x="57610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5" name="object 2775"/>
          <p:cNvSpPr/>
          <p:nvPr/>
        </p:nvSpPr>
        <p:spPr>
          <a:xfrm>
            <a:off x="57595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6" name="object 2776"/>
          <p:cNvSpPr/>
          <p:nvPr/>
        </p:nvSpPr>
        <p:spPr>
          <a:xfrm>
            <a:off x="57580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7" name="object 2777"/>
          <p:cNvSpPr/>
          <p:nvPr/>
        </p:nvSpPr>
        <p:spPr>
          <a:xfrm>
            <a:off x="57565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8" name="object 2778"/>
          <p:cNvSpPr/>
          <p:nvPr/>
        </p:nvSpPr>
        <p:spPr>
          <a:xfrm>
            <a:off x="57550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79" name="object 2779"/>
          <p:cNvSpPr/>
          <p:nvPr/>
        </p:nvSpPr>
        <p:spPr>
          <a:xfrm>
            <a:off x="57535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0" name="object 2780"/>
          <p:cNvSpPr/>
          <p:nvPr/>
        </p:nvSpPr>
        <p:spPr>
          <a:xfrm>
            <a:off x="57520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1" name="object 2781"/>
          <p:cNvSpPr/>
          <p:nvPr/>
        </p:nvSpPr>
        <p:spPr>
          <a:xfrm>
            <a:off x="57505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2" name="object 2782"/>
          <p:cNvSpPr/>
          <p:nvPr/>
        </p:nvSpPr>
        <p:spPr>
          <a:xfrm>
            <a:off x="57490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3" name="object 2783"/>
          <p:cNvSpPr/>
          <p:nvPr/>
        </p:nvSpPr>
        <p:spPr>
          <a:xfrm>
            <a:off x="57475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4" name="object 2784"/>
          <p:cNvSpPr/>
          <p:nvPr/>
        </p:nvSpPr>
        <p:spPr>
          <a:xfrm>
            <a:off x="57460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5" name="object 2785"/>
          <p:cNvSpPr/>
          <p:nvPr/>
        </p:nvSpPr>
        <p:spPr>
          <a:xfrm>
            <a:off x="57445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6" name="object 2786"/>
          <p:cNvSpPr/>
          <p:nvPr/>
        </p:nvSpPr>
        <p:spPr>
          <a:xfrm>
            <a:off x="574310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7" name="object 2787"/>
          <p:cNvSpPr/>
          <p:nvPr/>
        </p:nvSpPr>
        <p:spPr>
          <a:xfrm>
            <a:off x="574160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8" name="object 2788"/>
          <p:cNvSpPr/>
          <p:nvPr/>
        </p:nvSpPr>
        <p:spPr>
          <a:xfrm>
            <a:off x="57401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89" name="object 2789"/>
          <p:cNvSpPr/>
          <p:nvPr/>
        </p:nvSpPr>
        <p:spPr>
          <a:xfrm>
            <a:off x="57386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0" name="object 2790"/>
          <p:cNvSpPr/>
          <p:nvPr/>
        </p:nvSpPr>
        <p:spPr>
          <a:xfrm>
            <a:off x="57371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1" name="object 2791"/>
          <p:cNvSpPr/>
          <p:nvPr/>
        </p:nvSpPr>
        <p:spPr>
          <a:xfrm>
            <a:off x="57356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2" name="object 2792"/>
          <p:cNvSpPr/>
          <p:nvPr/>
        </p:nvSpPr>
        <p:spPr>
          <a:xfrm>
            <a:off x="57341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3" name="object 2793"/>
          <p:cNvSpPr/>
          <p:nvPr/>
        </p:nvSpPr>
        <p:spPr>
          <a:xfrm>
            <a:off x="57326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4" name="object 2794"/>
          <p:cNvSpPr/>
          <p:nvPr/>
        </p:nvSpPr>
        <p:spPr>
          <a:xfrm>
            <a:off x="57311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5" name="object 2795"/>
          <p:cNvSpPr/>
          <p:nvPr/>
        </p:nvSpPr>
        <p:spPr>
          <a:xfrm>
            <a:off x="57296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6" name="object 2796"/>
          <p:cNvSpPr/>
          <p:nvPr/>
        </p:nvSpPr>
        <p:spPr>
          <a:xfrm>
            <a:off x="57281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7" name="object 2797"/>
          <p:cNvSpPr/>
          <p:nvPr/>
        </p:nvSpPr>
        <p:spPr>
          <a:xfrm>
            <a:off x="57266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8" name="object 2798"/>
          <p:cNvSpPr/>
          <p:nvPr/>
        </p:nvSpPr>
        <p:spPr>
          <a:xfrm>
            <a:off x="57251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799" name="object 2799"/>
          <p:cNvSpPr/>
          <p:nvPr/>
        </p:nvSpPr>
        <p:spPr>
          <a:xfrm>
            <a:off x="57236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0" name="object 2800"/>
          <p:cNvSpPr/>
          <p:nvPr/>
        </p:nvSpPr>
        <p:spPr>
          <a:xfrm>
            <a:off x="57221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1" name="object 2801"/>
          <p:cNvSpPr/>
          <p:nvPr/>
        </p:nvSpPr>
        <p:spPr>
          <a:xfrm>
            <a:off x="57206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2" name="object 2802"/>
          <p:cNvSpPr/>
          <p:nvPr/>
        </p:nvSpPr>
        <p:spPr>
          <a:xfrm>
            <a:off x="57191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3" name="object 2803"/>
          <p:cNvSpPr/>
          <p:nvPr/>
        </p:nvSpPr>
        <p:spPr>
          <a:xfrm>
            <a:off x="57176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4" name="object 2804"/>
          <p:cNvSpPr/>
          <p:nvPr/>
        </p:nvSpPr>
        <p:spPr>
          <a:xfrm>
            <a:off x="57161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5" name="object 2805"/>
          <p:cNvSpPr/>
          <p:nvPr/>
        </p:nvSpPr>
        <p:spPr>
          <a:xfrm>
            <a:off x="57146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6" name="object 2806"/>
          <p:cNvSpPr/>
          <p:nvPr/>
        </p:nvSpPr>
        <p:spPr>
          <a:xfrm>
            <a:off x="57131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7" name="object 2807"/>
          <p:cNvSpPr/>
          <p:nvPr/>
        </p:nvSpPr>
        <p:spPr>
          <a:xfrm>
            <a:off x="57116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8" name="object 2808"/>
          <p:cNvSpPr/>
          <p:nvPr/>
        </p:nvSpPr>
        <p:spPr>
          <a:xfrm>
            <a:off x="57101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09" name="object 2809"/>
          <p:cNvSpPr/>
          <p:nvPr/>
        </p:nvSpPr>
        <p:spPr>
          <a:xfrm>
            <a:off x="57086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0" name="object 2810"/>
          <p:cNvSpPr/>
          <p:nvPr/>
        </p:nvSpPr>
        <p:spPr>
          <a:xfrm>
            <a:off x="57072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1" name="object 2811"/>
          <p:cNvSpPr/>
          <p:nvPr/>
        </p:nvSpPr>
        <p:spPr>
          <a:xfrm>
            <a:off x="57057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2" name="object 2812"/>
          <p:cNvSpPr/>
          <p:nvPr/>
        </p:nvSpPr>
        <p:spPr>
          <a:xfrm>
            <a:off x="57042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3" name="object 2813"/>
          <p:cNvSpPr/>
          <p:nvPr/>
        </p:nvSpPr>
        <p:spPr>
          <a:xfrm>
            <a:off x="57027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4" name="object 2814"/>
          <p:cNvSpPr/>
          <p:nvPr/>
        </p:nvSpPr>
        <p:spPr>
          <a:xfrm>
            <a:off x="57012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5" name="object 2815"/>
          <p:cNvSpPr/>
          <p:nvPr/>
        </p:nvSpPr>
        <p:spPr>
          <a:xfrm>
            <a:off x="56997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6" name="object 2816"/>
          <p:cNvSpPr/>
          <p:nvPr/>
        </p:nvSpPr>
        <p:spPr>
          <a:xfrm>
            <a:off x="56982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7" name="object 2817"/>
          <p:cNvSpPr/>
          <p:nvPr/>
        </p:nvSpPr>
        <p:spPr>
          <a:xfrm>
            <a:off x="56967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8" name="object 2818"/>
          <p:cNvSpPr/>
          <p:nvPr/>
        </p:nvSpPr>
        <p:spPr>
          <a:xfrm>
            <a:off x="56952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19" name="object 2819"/>
          <p:cNvSpPr/>
          <p:nvPr/>
        </p:nvSpPr>
        <p:spPr>
          <a:xfrm>
            <a:off x="569374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0" name="object 2820"/>
          <p:cNvSpPr/>
          <p:nvPr/>
        </p:nvSpPr>
        <p:spPr>
          <a:xfrm>
            <a:off x="56922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1" name="object 2821"/>
          <p:cNvSpPr/>
          <p:nvPr/>
        </p:nvSpPr>
        <p:spPr>
          <a:xfrm>
            <a:off x="56907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2" name="object 2822"/>
          <p:cNvSpPr/>
          <p:nvPr/>
        </p:nvSpPr>
        <p:spPr>
          <a:xfrm>
            <a:off x="56892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3" name="object 2823"/>
          <p:cNvSpPr/>
          <p:nvPr/>
        </p:nvSpPr>
        <p:spPr>
          <a:xfrm>
            <a:off x="56877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4" name="object 2824"/>
          <p:cNvSpPr/>
          <p:nvPr/>
        </p:nvSpPr>
        <p:spPr>
          <a:xfrm>
            <a:off x="56862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5" name="object 2825"/>
          <p:cNvSpPr/>
          <p:nvPr/>
        </p:nvSpPr>
        <p:spPr>
          <a:xfrm>
            <a:off x="56847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6" name="object 2826"/>
          <p:cNvSpPr/>
          <p:nvPr/>
        </p:nvSpPr>
        <p:spPr>
          <a:xfrm>
            <a:off x="56832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7" name="object 2827"/>
          <p:cNvSpPr/>
          <p:nvPr/>
        </p:nvSpPr>
        <p:spPr>
          <a:xfrm>
            <a:off x="56817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8" name="object 2828"/>
          <p:cNvSpPr/>
          <p:nvPr/>
        </p:nvSpPr>
        <p:spPr>
          <a:xfrm>
            <a:off x="56802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29" name="object 2829"/>
          <p:cNvSpPr/>
          <p:nvPr/>
        </p:nvSpPr>
        <p:spPr>
          <a:xfrm>
            <a:off x="56787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0" name="object 2830"/>
          <p:cNvSpPr/>
          <p:nvPr/>
        </p:nvSpPr>
        <p:spPr>
          <a:xfrm>
            <a:off x="56772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1" name="object 2831"/>
          <p:cNvSpPr/>
          <p:nvPr/>
        </p:nvSpPr>
        <p:spPr>
          <a:xfrm>
            <a:off x="56757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2" name="object 2832"/>
          <p:cNvSpPr/>
          <p:nvPr/>
        </p:nvSpPr>
        <p:spPr>
          <a:xfrm>
            <a:off x="56743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3" name="object 2833"/>
          <p:cNvSpPr/>
          <p:nvPr/>
        </p:nvSpPr>
        <p:spPr>
          <a:xfrm>
            <a:off x="56728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4" name="object 2834"/>
          <p:cNvSpPr/>
          <p:nvPr/>
        </p:nvSpPr>
        <p:spPr>
          <a:xfrm>
            <a:off x="56713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5" name="object 2835"/>
          <p:cNvSpPr/>
          <p:nvPr/>
        </p:nvSpPr>
        <p:spPr>
          <a:xfrm>
            <a:off x="56698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6" name="object 2836"/>
          <p:cNvSpPr/>
          <p:nvPr/>
        </p:nvSpPr>
        <p:spPr>
          <a:xfrm>
            <a:off x="566831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7" name="object 2837"/>
          <p:cNvSpPr/>
          <p:nvPr/>
        </p:nvSpPr>
        <p:spPr>
          <a:xfrm>
            <a:off x="56668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8" name="object 2838"/>
          <p:cNvSpPr/>
          <p:nvPr/>
        </p:nvSpPr>
        <p:spPr>
          <a:xfrm>
            <a:off x="56653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39" name="object 2839"/>
          <p:cNvSpPr/>
          <p:nvPr/>
        </p:nvSpPr>
        <p:spPr>
          <a:xfrm>
            <a:off x="56638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0" name="object 2840"/>
          <p:cNvSpPr/>
          <p:nvPr/>
        </p:nvSpPr>
        <p:spPr>
          <a:xfrm>
            <a:off x="56623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1" name="object 2841"/>
          <p:cNvSpPr/>
          <p:nvPr/>
        </p:nvSpPr>
        <p:spPr>
          <a:xfrm>
            <a:off x="56608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2" name="object 2842"/>
          <p:cNvSpPr/>
          <p:nvPr/>
        </p:nvSpPr>
        <p:spPr>
          <a:xfrm>
            <a:off x="56593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3" name="object 2843"/>
          <p:cNvSpPr/>
          <p:nvPr/>
        </p:nvSpPr>
        <p:spPr>
          <a:xfrm>
            <a:off x="56578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4" name="object 2844"/>
          <p:cNvSpPr/>
          <p:nvPr/>
        </p:nvSpPr>
        <p:spPr>
          <a:xfrm>
            <a:off x="56563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5" name="object 2845"/>
          <p:cNvSpPr/>
          <p:nvPr/>
        </p:nvSpPr>
        <p:spPr>
          <a:xfrm>
            <a:off x="56548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6" name="object 2846"/>
          <p:cNvSpPr/>
          <p:nvPr/>
        </p:nvSpPr>
        <p:spPr>
          <a:xfrm>
            <a:off x="56533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7" name="object 2847"/>
          <p:cNvSpPr/>
          <p:nvPr/>
        </p:nvSpPr>
        <p:spPr>
          <a:xfrm>
            <a:off x="56518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8" name="object 2848"/>
          <p:cNvSpPr/>
          <p:nvPr/>
        </p:nvSpPr>
        <p:spPr>
          <a:xfrm>
            <a:off x="56503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49" name="object 2849"/>
          <p:cNvSpPr/>
          <p:nvPr/>
        </p:nvSpPr>
        <p:spPr>
          <a:xfrm>
            <a:off x="56488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0" name="object 2850"/>
          <p:cNvSpPr/>
          <p:nvPr/>
        </p:nvSpPr>
        <p:spPr>
          <a:xfrm>
            <a:off x="56473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1" name="object 2851"/>
          <p:cNvSpPr/>
          <p:nvPr/>
        </p:nvSpPr>
        <p:spPr>
          <a:xfrm>
            <a:off x="56458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2" name="object 2852"/>
          <p:cNvSpPr/>
          <p:nvPr/>
        </p:nvSpPr>
        <p:spPr>
          <a:xfrm>
            <a:off x="56443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3" name="object 2853"/>
          <p:cNvSpPr/>
          <p:nvPr/>
        </p:nvSpPr>
        <p:spPr>
          <a:xfrm>
            <a:off x="564289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4" name="object 2854"/>
          <p:cNvSpPr/>
          <p:nvPr/>
        </p:nvSpPr>
        <p:spPr>
          <a:xfrm>
            <a:off x="564139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5" name="object 2855"/>
          <p:cNvSpPr/>
          <p:nvPr/>
        </p:nvSpPr>
        <p:spPr>
          <a:xfrm>
            <a:off x="56398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6" name="object 2856"/>
          <p:cNvSpPr/>
          <p:nvPr/>
        </p:nvSpPr>
        <p:spPr>
          <a:xfrm>
            <a:off x="56384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7" name="object 2857"/>
          <p:cNvSpPr/>
          <p:nvPr/>
        </p:nvSpPr>
        <p:spPr>
          <a:xfrm>
            <a:off x="56369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8" name="object 2858"/>
          <p:cNvSpPr/>
          <p:nvPr/>
        </p:nvSpPr>
        <p:spPr>
          <a:xfrm>
            <a:off x="56354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59" name="object 2859"/>
          <p:cNvSpPr/>
          <p:nvPr/>
        </p:nvSpPr>
        <p:spPr>
          <a:xfrm>
            <a:off x="56339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0" name="object 2860"/>
          <p:cNvSpPr/>
          <p:nvPr/>
        </p:nvSpPr>
        <p:spPr>
          <a:xfrm>
            <a:off x="56324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1" name="object 2861"/>
          <p:cNvSpPr/>
          <p:nvPr/>
        </p:nvSpPr>
        <p:spPr>
          <a:xfrm>
            <a:off x="56309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2" name="object 2862"/>
          <p:cNvSpPr/>
          <p:nvPr/>
        </p:nvSpPr>
        <p:spPr>
          <a:xfrm>
            <a:off x="56294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3" name="object 2863"/>
          <p:cNvSpPr/>
          <p:nvPr/>
        </p:nvSpPr>
        <p:spPr>
          <a:xfrm>
            <a:off x="56279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4" name="object 2864"/>
          <p:cNvSpPr/>
          <p:nvPr/>
        </p:nvSpPr>
        <p:spPr>
          <a:xfrm>
            <a:off x="56264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5" name="object 2865"/>
          <p:cNvSpPr/>
          <p:nvPr/>
        </p:nvSpPr>
        <p:spPr>
          <a:xfrm>
            <a:off x="56249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6" name="object 2866"/>
          <p:cNvSpPr/>
          <p:nvPr/>
        </p:nvSpPr>
        <p:spPr>
          <a:xfrm>
            <a:off x="56234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7" name="object 2867"/>
          <p:cNvSpPr/>
          <p:nvPr/>
        </p:nvSpPr>
        <p:spPr>
          <a:xfrm>
            <a:off x="56219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8" name="object 2868"/>
          <p:cNvSpPr/>
          <p:nvPr/>
        </p:nvSpPr>
        <p:spPr>
          <a:xfrm>
            <a:off x="56204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69" name="object 2869"/>
          <p:cNvSpPr/>
          <p:nvPr/>
        </p:nvSpPr>
        <p:spPr>
          <a:xfrm>
            <a:off x="56189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0" name="object 2870"/>
          <p:cNvSpPr/>
          <p:nvPr/>
        </p:nvSpPr>
        <p:spPr>
          <a:xfrm>
            <a:off x="561746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1" name="object 2871"/>
          <p:cNvSpPr/>
          <p:nvPr/>
        </p:nvSpPr>
        <p:spPr>
          <a:xfrm>
            <a:off x="561597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2" name="object 2872"/>
          <p:cNvSpPr/>
          <p:nvPr/>
        </p:nvSpPr>
        <p:spPr>
          <a:xfrm>
            <a:off x="56144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3" name="object 2873"/>
          <p:cNvSpPr/>
          <p:nvPr/>
        </p:nvSpPr>
        <p:spPr>
          <a:xfrm>
            <a:off x="56129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4" name="object 2874"/>
          <p:cNvSpPr/>
          <p:nvPr/>
        </p:nvSpPr>
        <p:spPr>
          <a:xfrm>
            <a:off x="56114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5" name="object 2875"/>
          <p:cNvSpPr/>
          <p:nvPr/>
        </p:nvSpPr>
        <p:spPr>
          <a:xfrm>
            <a:off x="56099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6" name="object 2876"/>
          <p:cNvSpPr/>
          <p:nvPr/>
        </p:nvSpPr>
        <p:spPr>
          <a:xfrm>
            <a:off x="56084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7" name="object 2877"/>
          <p:cNvSpPr/>
          <p:nvPr/>
        </p:nvSpPr>
        <p:spPr>
          <a:xfrm>
            <a:off x="56069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8" name="object 2878"/>
          <p:cNvSpPr/>
          <p:nvPr/>
        </p:nvSpPr>
        <p:spPr>
          <a:xfrm>
            <a:off x="56054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79" name="object 2879"/>
          <p:cNvSpPr/>
          <p:nvPr/>
        </p:nvSpPr>
        <p:spPr>
          <a:xfrm>
            <a:off x="56040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0" name="object 2880"/>
          <p:cNvSpPr/>
          <p:nvPr/>
        </p:nvSpPr>
        <p:spPr>
          <a:xfrm>
            <a:off x="56025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1" name="object 2881"/>
          <p:cNvSpPr/>
          <p:nvPr/>
        </p:nvSpPr>
        <p:spPr>
          <a:xfrm>
            <a:off x="56010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2" name="object 2882"/>
          <p:cNvSpPr/>
          <p:nvPr/>
        </p:nvSpPr>
        <p:spPr>
          <a:xfrm>
            <a:off x="55995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3" name="object 2883"/>
          <p:cNvSpPr/>
          <p:nvPr/>
        </p:nvSpPr>
        <p:spPr>
          <a:xfrm>
            <a:off x="55980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4" name="object 2884"/>
          <p:cNvSpPr/>
          <p:nvPr/>
        </p:nvSpPr>
        <p:spPr>
          <a:xfrm>
            <a:off x="55965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5" name="object 2885"/>
          <p:cNvSpPr/>
          <p:nvPr/>
        </p:nvSpPr>
        <p:spPr>
          <a:xfrm>
            <a:off x="55950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6" name="object 2886"/>
          <p:cNvSpPr/>
          <p:nvPr/>
        </p:nvSpPr>
        <p:spPr>
          <a:xfrm>
            <a:off x="559353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7" name="object 2887"/>
          <p:cNvSpPr/>
          <p:nvPr/>
        </p:nvSpPr>
        <p:spPr>
          <a:xfrm>
            <a:off x="55920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8" name="object 2888"/>
          <p:cNvSpPr/>
          <p:nvPr/>
        </p:nvSpPr>
        <p:spPr>
          <a:xfrm>
            <a:off x="55905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89" name="object 2889"/>
          <p:cNvSpPr/>
          <p:nvPr/>
        </p:nvSpPr>
        <p:spPr>
          <a:xfrm>
            <a:off x="55890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0" name="object 2890"/>
          <p:cNvSpPr/>
          <p:nvPr/>
        </p:nvSpPr>
        <p:spPr>
          <a:xfrm>
            <a:off x="55875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1" name="object 2891"/>
          <p:cNvSpPr/>
          <p:nvPr/>
        </p:nvSpPr>
        <p:spPr>
          <a:xfrm>
            <a:off x="55860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2" name="object 2892"/>
          <p:cNvSpPr/>
          <p:nvPr/>
        </p:nvSpPr>
        <p:spPr>
          <a:xfrm>
            <a:off x="55845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3" name="object 2893"/>
          <p:cNvSpPr/>
          <p:nvPr/>
        </p:nvSpPr>
        <p:spPr>
          <a:xfrm>
            <a:off x="55830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4" name="object 2894"/>
          <p:cNvSpPr/>
          <p:nvPr/>
        </p:nvSpPr>
        <p:spPr>
          <a:xfrm>
            <a:off x="55815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5" name="object 2895"/>
          <p:cNvSpPr/>
          <p:nvPr/>
        </p:nvSpPr>
        <p:spPr>
          <a:xfrm>
            <a:off x="55800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6" name="object 2896"/>
          <p:cNvSpPr/>
          <p:nvPr/>
        </p:nvSpPr>
        <p:spPr>
          <a:xfrm>
            <a:off x="55785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7" name="object 2897"/>
          <p:cNvSpPr/>
          <p:nvPr/>
        </p:nvSpPr>
        <p:spPr>
          <a:xfrm>
            <a:off x="55770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8" name="object 2898"/>
          <p:cNvSpPr/>
          <p:nvPr/>
        </p:nvSpPr>
        <p:spPr>
          <a:xfrm>
            <a:off x="55755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899" name="object 2899"/>
          <p:cNvSpPr/>
          <p:nvPr/>
        </p:nvSpPr>
        <p:spPr>
          <a:xfrm>
            <a:off x="55740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0" name="object 2900"/>
          <p:cNvSpPr/>
          <p:nvPr/>
        </p:nvSpPr>
        <p:spPr>
          <a:xfrm>
            <a:off x="55725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1" name="object 2901"/>
          <p:cNvSpPr/>
          <p:nvPr/>
        </p:nvSpPr>
        <p:spPr>
          <a:xfrm>
            <a:off x="55711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2" name="object 2902"/>
          <p:cNvSpPr/>
          <p:nvPr/>
        </p:nvSpPr>
        <p:spPr>
          <a:xfrm>
            <a:off x="55696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3" name="object 2903"/>
          <p:cNvSpPr/>
          <p:nvPr/>
        </p:nvSpPr>
        <p:spPr>
          <a:xfrm>
            <a:off x="556810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4" name="object 2904"/>
          <p:cNvSpPr/>
          <p:nvPr/>
        </p:nvSpPr>
        <p:spPr>
          <a:xfrm>
            <a:off x="55666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5" name="object 2905"/>
          <p:cNvSpPr/>
          <p:nvPr/>
        </p:nvSpPr>
        <p:spPr>
          <a:xfrm>
            <a:off x="55651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6" name="object 2906"/>
          <p:cNvSpPr/>
          <p:nvPr/>
        </p:nvSpPr>
        <p:spPr>
          <a:xfrm>
            <a:off x="55636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7" name="object 2907"/>
          <p:cNvSpPr/>
          <p:nvPr/>
        </p:nvSpPr>
        <p:spPr>
          <a:xfrm>
            <a:off x="55621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8" name="object 2908"/>
          <p:cNvSpPr/>
          <p:nvPr/>
        </p:nvSpPr>
        <p:spPr>
          <a:xfrm>
            <a:off x="55606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09" name="object 2909"/>
          <p:cNvSpPr/>
          <p:nvPr/>
        </p:nvSpPr>
        <p:spPr>
          <a:xfrm>
            <a:off x="55591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0" name="object 2910"/>
          <p:cNvSpPr/>
          <p:nvPr/>
        </p:nvSpPr>
        <p:spPr>
          <a:xfrm>
            <a:off x="55576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1" name="object 2911"/>
          <p:cNvSpPr/>
          <p:nvPr/>
        </p:nvSpPr>
        <p:spPr>
          <a:xfrm>
            <a:off x="55561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2" name="object 2912"/>
          <p:cNvSpPr/>
          <p:nvPr/>
        </p:nvSpPr>
        <p:spPr>
          <a:xfrm>
            <a:off x="55546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3" name="object 2913"/>
          <p:cNvSpPr/>
          <p:nvPr/>
        </p:nvSpPr>
        <p:spPr>
          <a:xfrm>
            <a:off x="55531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4" name="object 2914"/>
          <p:cNvSpPr/>
          <p:nvPr/>
        </p:nvSpPr>
        <p:spPr>
          <a:xfrm>
            <a:off x="55516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5" name="object 2915"/>
          <p:cNvSpPr/>
          <p:nvPr/>
        </p:nvSpPr>
        <p:spPr>
          <a:xfrm>
            <a:off x="55501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6" name="object 2916"/>
          <p:cNvSpPr/>
          <p:nvPr/>
        </p:nvSpPr>
        <p:spPr>
          <a:xfrm>
            <a:off x="55486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7" name="object 2917"/>
          <p:cNvSpPr/>
          <p:nvPr/>
        </p:nvSpPr>
        <p:spPr>
          <a:xfrm>
            <a:off x="55471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8" name="object 2918"/>
          <p:cNvSpPr/>
          <p:nvPr/>
        </p:nvSpPr>
        <p:spPr>
          <a:xfrm>
            <a:off x="55456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19" name="object 2919"/>
          <p:cNvSpPr/>
          <p:nvPr/>
        </p:nvSpPr>
        <p:spPr>
          <a:xfrm>
            <a:off x="55441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0" name="object 2920"/>
          <p:cNvSpPr/>
          <p:nvPr/>
        </p:nvSpPr>
        <p:spPr>
          <a:xfrm>
            <a:off x="554268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1" name="object 2921"/>
          <p:cNvSpPr/>
          <p:nvPr/>
        </p:nvSpPr>
        <p:spPr>
          <a:xfrm>
            <a:off x="55411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2" name="object 2922"/>
          <p:cNvSpPr/>
          <p:nvPr/>
        </p:nvSpPr>
        <p:spPr>
          <a:xfrm>
            <a:off x="55396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3" name="object 2923"/>
          <p:cNvSpPr/>
          <p:nvPr/>
        </p:nvSpPr>
        <p:spPr>
          <a:xfrm>
            <a:off x="55381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4" name="object 2924"/>
          <p:cNvSpPr/>
          <p:nvPr/>
        </p:nvSpPr>
        <p:spPr>
          <a:xfrm>
            <a:off x="55366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5" name="object 2925"/>
          <p:cNvSpPr/>
          <p:nvPr/>
        </p:nvSpPr>
        <p:spPr>
          <a:xfrm>
            <a:off x="55352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6" name="object 2926"/>
          <p:cNvSpPr/>
          <p:nvPr/>
        </p:nvSpPr>
        <p:spPr>
          <a:xfrm>
            <a:off x="55337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7" name="object 2927"/>
          <p:cNvSpPr/>
          <p:nvPr/>
        </p:nvSpPr>
        <p:spPr>
          <a:xfrm>
            <a:off x="55322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8" name="object 2928"/>
          <p:cNvSpPr/>
          <p:nvPr/>
        </p:nvSpPr>
        <p:spPr>
          <a:xfrm>
            <a:off x="55307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29" name="object 2929"/>
          <p:cNvSpPr/>
          <p:nvPr/>
        </p:nvSpPr>
        <p:spPr>
          <a:xfrm>
            <a:off x="55292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0" name="object 2930"/>
          <p:cNvSpPr/>
          <p:nvPr/>
        </p:nvSpPr>
        <p:spPr>
          <a:xfrm>
            <a:off x="55277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1" name="object 2931"/>
          <p:cNvSpPr/>
          <p:nvPr/>
        </p:nvSpPr>
        <p:spPr>
          <a:xfrm>
            <a:off x="55262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2" name="object 2932"/>
          <p:cNvSpPr/>
          <p:nvPr/>
        </p:nvSpPr>
        <p:spPr>
          <a:xfrm>
            <a:off x="55247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3" name="object 2933"/>
          <p:cNvSpPr/>
          <p:nvPr/>
        </p:nvSpPr>
        <p:spPr>
          <a:xfrm>
            <a:off x="55232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4" name="object 2934"/>
          <p:cNvSpPr/>
          <p:nvPr/>
        </p:nvSpPr>
        <p:spPr>
          <a:xfrm>
            <a:off x="55217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5" name="object 2935"/>
          <p:cNvSpPr/>
          <p:nvPr/>
        </p:nvSpPr>
        <p:spPr>
          <a:xfrm>
            <a:off x="55202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6" name="object 2936"/>
          <p:cNvSpPr/>
          <p:nvPr/>
        </p:nvSpPr>
        <p:spPr>
          <a:xfrm>
            <a:off x="55187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7" name="object 2937"/>
          <p:cNvSpPr/>
          <p:nvPr/>
        </p:nvSpPr>
        <p:spPr>
          <a:xfrm>
            <a:off x="551725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8" name="object 2938"/>
          <p:cNvSpPr/>
          <p:nvPr/>
        </p:nvSpPr>
        <p:spPr>
          <a:xfrm>
            <a:off x="551576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39" name="object 2939"/>
          <p:cNvSpPr/>
          <p:nvPr/>
        </p:nvSpPr>
        <p:spPr>
          <a:xfrm>
            <a:off x="55142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0" name="object 2940"/>
          <p:cNvSpPr/>
          <p:nvPr/>
        </p:nvSpPr>
        <p:spPr>
          <a:xfrm>
            <a:off x="55127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1" name="object 2941"/>
          <p:cNvSpPr/>
          <p:nvPr/>
        </p:nvSpPr>
        <p:spPr>
          <a:xfrm>
            <a:off x="55112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2" name="object 2942"/>
          <p:cNvSpPr/>
          <p:nvPr/>
        </p:nvSpPr>
        <p:spPr>
          <a:xfrm>
            <a:off x="55097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3" name="object 2943"/>
          <p:cNvSpPr/>
          <p:nvPr/>
        </p:nvSpPr>
        <p:spPr>
          <a:xfrm>
            <a:off x="55082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4" name="object 2944"/>
          <p:cNvSpPr/>
          <p:nvPr/>
        </p:nvSpPr>
        <p:spPr>
          <a:xfrm>
            <a:off x="55067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5" name="object 2945"/>
          <p:cNvSpPr/>
          <p:nvPr/>
        </p:nvSpPr>
        <p:spPr>
          <a:xfrm>
            <a:off x="55052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6" name="object 2946"/>
          <p:cNvSpPr/>
          <p:nvPr/>
        </p:nvSpPr>
        <p:spPr>
          <a:xfrm>
            <a:off x="55037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7" name="object 2947"/>
          <p:cNvSpPr/>
          <p:nvPr/>
        </p:nvSpPr>
        <p:spPr>
          <a:xfrm>
            <a:off x="55022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8" name="object 2948"/>
          <p:cNvSpPr/>
          <p:nvPr/>
        </p:nvSpPr>
        <p:spPr>
          <a:xfrm>
            <a:off x="55008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49" name="object 2949"/>
          <p:cNvSpPr/>
          <p:nvPr/>
        </p:nvSpPr>
        <p:spPr>
          <a:xfrm>
            <a:off x="54993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0" name="object 2950"/>
          <p:cNvSpPr/>
          <p:nvPr/>
        </p:nvSpPr>
        <p:spPr>
          <a:xfrm>
            <a:off x="54978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1" name="object 2951"/>
          <p:cNvSpPr/>
          <p:nvPr/>
        </p:nvSpPr>
        <p:spPr>
          <a:xfrm>
            <a:off x="54963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2" name="object 2952"/>
          <p:cNvSpPr/>
          <p:nvPr/>
        </p:nvSpPr>
        <p:spPr>
          <a:xfrm>
            <a:off x="54948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3" name="object 2953"/>
          <p:cNvSpPr/>
          <p:nvPr/>
        </p:nvSpPr>
        <p:spPr>
          <a:xfrm>
            <a:off x="549332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4" name="object 2954"/>
          <p:cNvSpPr/>
          <p:nvPr/>
        </p:nvSpPr>
        <p:spPr>
          <a:xfrm>
            <a:off x="549183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5" name="object 2955"/>
          <p:cNvSpPr/>
          <p:nvPr/>
        </p:nvSpPr>
        <p:spPr>
          <a:xfrm>
            <a:off x="54903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6" name="object 2956"/>
          <p:cNvSpPr/>
          <p:nvPr/>
        </p:nvSpPr>
        <p:spPr>
          <a:xfrm>
            <a:off x="54888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7" name="object 2957"/>
          <p:cNvSpPr/>
          <p:nvPr/>
        </p:nvSpPr>
        <p:spPr>
          <a:xfrm>
            <a:off x="54873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8" name="object 2958"/>
          <p:cNvSpPr/>
          <p:nvPr/>
        </p:nvSpPr>
        <p:spPr>
          <a:xfrm>
            <a:off x="54858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59" name="object 2959"/>
          <p:cNvSpPr/>
          <p:nvPr/>
        </p:nvSpPr>
        <p:spPr>
          <a:xfrm>
            <a:off x="54843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0" name="object 2960"/>
          <p:cNvSpPr/>
          <p:nvPr/>
        </p:nvSpPr>
        <p:spPr>
          <a:xfrm>
            <a:off x="54828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1" name="object 2961"/>
          <p:cNvSpPr/>
          <p:nvPr/>
        </p:nvSpPr>
        <p:spPr>
          <a:xfrm>
            <a:off x="54813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2" name="object 2962"/>
          <p:cNvSpPr/>
          <p:nvPr/>
        </p:nvSpPr>
        <p:spPr>
          <a:xfrm>
            <a:off x="54798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3" name="object 2963"/>
          <p:cNvSpPr/>
          <p:nvPr/>
        </p:nvSpPr>
        <p:spPr>
          <a:xfrm>
            <a:off x="54783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4" name="object 2964"/>
          <p:cNvSpPr/>
          <p:nvPr/>
        </p:nvSpPr>
        <p:spPr>
          <a:xfrm>
            <a:off x="54768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5" name="object 2965"/>
          <p:cNvSpPr/>
          <p:nvPr/>
        </p:nvSpPr>
        <p:spPr>
          <a:xfrm>
            <a:off x="54753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6" name="object 2966"/>
          <p:cNvSpPr/>
          <p:nvPr/>
        </p:nvSpPr>
        <p:spPr>
          <a:xfrm>
            <a:off x="54738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7" name="object 2967"/>
          <p:cNvSpPr/>
          <p:nvPr/>
        </p:nvSpPr>
        <p:spPr>
          <a:xfrm>
            <a:off x="54723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8" name="object 2968"/>
          <p:cNvSpPr/>
          <p:nvPr/>
        </p:nvSpPr>
        <p:spPr>
          <a:xfrm>
            <a:off x="54708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69" name="object 2969"/>
          <p:cNvSpPr/>
          <p:nvPr/>
        </p:nvSpPr>
        <p:spPr>
          <a:xfrm>
            <a:off x="54693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0" name="object 2970"/>
          <p:cNvSpPr/>
          <p:nvPr/>
        </p:nvSpPr>
        <p:spPr>
          <a:xfrm>
            <a:off x="546790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1" name="object 2971"/>
          <p:cNvSpPr/>
          <p:nvPr/>
        </p:nvSpPr>
        <p:spPr>
          <a:xfrm>
            <a:off x="54664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2" name="object 2972"/>
          <p:cNvSpPr/>
          <p:nvPr/>
        </p:nvSpPr>
        <p:spPr>
          <a:xfrm>
            <a:off x="54649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3" name="object 2973"/>
          <p:cNvSpPr/>
          <p:nvPr/>
        </p:nvSpPr>
        <p:spPr>
          <a:xfrm>
            <a:off x="54634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4" name="object 2974"/>
          <p:cNvSpPr/>
          <p:nvPr/>
        </p:nvSpPr>
        <p:spPr>
          <a:xfrm>
            <a:off x="54619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5" name="object 2975"/>
          <p:cNvSpPr/>
          <p:nvPr/>
        </p:nvSpPr>
        <p:spPr>
          <a:xfrm>
            <a:off x="54604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6" name="object 2976"/>
          <p:cNvSpPr/>
          <p:nvPr/>
        </p:nvSpPr>
        <p:spPr>
          <a:xfrm>
            <a:off x="54589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7" name="object 2977"/>
          <p:cNvSpPr/>
          <p:nvPr/>
        </p:nvSpPr>
        <p:spPr>
          <a:xfrm>
            <a:off x="54574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8" name="object 2978"/>
          <p:cNvSpPr/>
          <p:nvPr/>
        </p:nvSpPr>
        <p:spPr>
          <a:xfrm>
            <a:off x="54559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79" name="object 2979"/>
          <p:cNvSpPr/>
          <p:nvPr/>
        </p:nvSpPr>
        <p:spPr>
          <a:xfrm>
            <a:off x="54544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0" name="object 2980"/>
          <p:cNvSpPr/>
          <p:nvPr/>
        </p:nvSpPr>
        <p:spPr>
          <a:xfrm>
            <a:off x="54529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1" name="object 2981"/>
          <p:cNvSpPr/>
          <p:nvPr/>
        </p:nvSpPr>
        <p:spPr>
          <a:xfrm>
            <a:off x="54514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2" name="object 2982"/>
          <p:cNvSpPr/>
          <p:nvPr/>
        </p:nvSpPr>
        <p:spPr>
          <a:xfrm>
            <a:off x="54499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3" name="object 2983"/>
          <p:cNvSpPr/>
          <p:nvPr/>
        </p:nvSpPr>
        <p:spPr>
          <a:xfrm>
            <a:off x="54484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4" name="object 2984"/>
          <p:cNvSpPr/>
          <p:nvPr/>
        </p:nvSpPr>
        <p:spPr>
          <a:xfrm>
            <a:off x="54469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5" name="object 2985"/>
          <p:cNvSpPr/>
          <p:nvPr/>
        </p:nvSpPr>
        <p:spPr>
          <a:xfrm>
            <a:off x="54454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6" name="object 2986"/>
          <p:cNvSpPr/>
          <p:nvPr/>
        </p:nvSpPr>
        <p:spPr>
          <a:xfrm>
            <a:off x="54439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7" name="object 2987"/>
          <p:cNvSpPr/>
          <p:nvPr/>
        </p:nvSpPr>
        <p:spPr>
          <a:xfrm>
            <a:off x="544247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8" name="object 2988"/>
          <p:cNvSpPr/>
          <p:nvPr/>
        </p:nvSpPr>
        <p:spPr>
          <a:xfrm>
            <a:off x="54409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89" name="object 2989"/>
          <p:cNvSpPr/>
          <p:nvPr/>
        </p:nvSpPr>
        <p:spPr>
          <a:xfrm>
            <a:off x="54394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0" name="object 2990"/>
          <p:cNvSpPr/>
          <p:nvPr/>
        </p:nvSpPr>
        <p:spPr>
          <a:xfrm>
            <a:off x="54379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1" name="object 2991"/>
          <p:cNvSpPr/>
          <p:nvPr/>
        </p:nvSpPr>
        <p:spPr>
          <a:xfrm>
            <a:off x="54364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2" name="object 2992"/>
          <p:cNvSpPr/>
          <p:nvPr/>
        </p:nvSpPr>
        <p:spPr>
          <a:xfrm>
            <a:off x="54349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3" name="object 2993"/>
          <p:cNvSpPr/>
          <p:nvPr/>
        </p:nvSpPr>
        <p:spPr>
          <a:xfrm>
            <a:off x="54334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4" name="object 2994"/>
          <p:cNvSpPr/>
          <p:nvPr/>
        </p:nvSpPr>
        <p:spPr>
          <a:xfrm>
            <a:off x="54320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5" name="object 2995"/>
          <p:cNvSpPr/>
          <p:nvPr/>
        </p:nvSpPr>
        <p:spPr>
          <a:xfrm>
            <a:off x="54305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6" name="object 2996"/>
          <p:cNvSpPr/>
          <p:nvPr/>
        </p:nvSpPr>
        <p:spPr>
          <a:xfrm>
            <a:off x="54290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7" name="object 2997"/>
          <p:cNvSpPr/>
          <p:nvPr/>
        </p:nvSpPr>
        <p:spPr>
          <a:xfrm>
            <a:off x="54275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8" name="object 2998"/>
          <p:cNvSpPr/>
          <p:nvPr/>
        </p:nvSpPr>
        <p:spPr>
          <a:xfrm>
            <a:off x="54260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2999" name="object 2999"/>
          <p:cNvSpPr/>
          <p:nvPr/>
        </p:nvSpPr>
        <p:spPr>
          <a:xfrm>
            <a:off x="54245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0" name="object 3000"/>
          <p:cNvSpPr/>
          <p:nvPr/>
        </p:nvSpPr>
        <p:spPr>
          <a:xfrm>
            <a:off x="54230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1" name="object 3001"/>
          <p:cNvSpPr/>
          <p:nvPr/>
        </p:nvSpPr>
        <p:spPr>
          <a:xfrm>
            <a:off x="54215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2" name="object 3002"/>
          <p:cNvSpPr/>
          <p:nvPr/>
        </p:nvSpPr>
        <p:spPr>
          <a:xfrm>
            <a:off x="54200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3" name="object 3003"/>
          <p:cNvSpPr/>
          <p:nvPr/>
        </p:nvSpPr>
        <p:spPr>
          <a:xfrm>
            <a:off x="54185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4" name="object 3004"/>
          <p:cNvSpPr/>
          <p:nvPr/>
        </p:nvSpPr>
        <p:spPr>
          <a:xfrm>
            <a:off x="541704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5" name="object 3005"/>
          <p:cNvSpPr/>
          <p:nvPr/>
        </p:nvSpPr>
        <p:spPr>
          <a:xfrm>
            <a:off x="54155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6" name="object 3006"/>
          <p:cNvSpPr/>
          <p:nvPr/>
        </p:nvSpPr>
        <p:spPr>
          <a:xfrm>
            <a:off x="54140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7" name="object 3007"/>
          <p:cNvSpPr/>
          <p:nvPr/>
        </p:nvSpPr>
        <p:spPr>
          <a:xfrm>
            <a:off x="54125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8" name="object 3008"/>
          <p:cNvSpPr/>
          <p:nvPr/>
        </p:nvSpPr>
        <p:spPr>
          <a:xfrm>
            <a:off x="54110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09" name="object 3009"/>
          <p:cNvSpPr/>
          <p:nvPr/>
        </p:nvSpPr>
        <p:spPr>
          <a:xfrm>
            <a:off x="54095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0" name="object 3010"/>
          <p:cNvSpPr/>
          <p:nvPr/>
        </p:nvSpPr>
        <p:spPr>
          <a:xfrm>
            <a:off x="54080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1" name="object 3011"/>
          <p:cNvSpPr/>
          <p:nvPr/>
        </p:nvSpPr>
        <p:spPr>
          <a:xfrm>
            <a:off x="54065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2" name="object 3012"/>
          <p:cNvSpPr/>
          <p:nvPr/>
        </p:nvSpPr>
        <p:spPr>
          <a:xfrm>
            <a:off x="54050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3" name="object 3013"/>
          <p:cNvSpPr/>
          <p:nvPr/>
        </p:nvSpPr>
        <p:spPr>
          <a:xfrm>
            <a:off x="54035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4" name="object 3014"/>
          <p:cNvSpPr/>
          <p:nvPr/>
        </p:nvSpPr>
        <p:spPr>
          <a:xfrm>
            <a:off x="54020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5" name="object 3015"/>
          <p:cNvSpPr/>
          <p:nvPr/>
        </p:nvSpPr>
        <p:spPr>
          <a:xfrm>
            <a:off x="54005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6" name="object 3016"/>
          <p:cNvSpPr/>
          <p:nvPr/>
        </p:nvSpPr>
        <p:spPr>
          <a:xfrm>
            <a:off x="53990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7" name="object 3017"/>
          <p:cNvSpPr/>
          <p:nvPr/>
        </p:nvSpPr>
        <p:spPr>
          <a:xfrm>
            <a:off x="53976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8" name="object 3018"/>
          <p:cNvSpPr/>
          <p:nvPr/>
        </p:nvSpPr>
        <p:spPr>
          <a:xfrm>
            <a:off x="53961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19" name="object 3019"/>
          <p:cNvSpPr/>
          <p:nvPr/>
        </p:nvSpPr>
        <p:spPr>
          <a:xfrm>
            <a:off x="53946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0" name="object 3020"/>
          <p:cNvSpPr/>
          <p:nvPr/>
        </p:nvSpPr>
        <p:spPr>
          <a:xfrm>
            <a:off x="539311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1" name="object 3021"/>
          <p:cNvSpPr/>
          <p:nvPr/>
        </p:nvSpPr>
        <p:spPr>
          <a:xfrm>
            <a:off x="539162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2" name="object 3022"/>
          <p:cNvSpPr/>
          <p:nvPr/>
        </p:nvSpPr>
        <p:spPr>
          <a:xfrm>
            <a:off x="539012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3" name="object 3023"/>
          <p:cNvSpPr/>
          <p:nvPr/>
        </p:nvSpPr>
        <p:spPr>
          <a:xfrm>
            <a:off x="53886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4" name="object 3024"/>
          <p:cNvSpPr/>
          <p:nvPr/>
        </p:nvSpPr>
        <p:spPr>
          <a:xfrm>
            <a:off x="538713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5" name="object 3025"/>
          <p:cNvSpPr/>
          <p:nvPr/>
        </p:nvSpPr>
        <p:spPr>
          <a:xfrm>
            <a:off x="538563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6" name="object 3026"/>
          <p:cNvSpPr/>
          <p:nvPr/>
        </p:nvSpPr>
        <p:spPr>
          <a:xfrm>
            <a:off x="538414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7" name="object 3027"/>
          <p:cNvSpPr/>
          <p:nvPr/>
        </p:nvSpPr>
        <p:spPr>
          <a:xfrm>
            <a:off x="53826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8" name="object 3028"/>
          <p:cNvSpPr/>
          <p:nvPr/>
        </p:nvSpPr>
        <p:spPr>
          <a:xfrm>
            <a:off x="538115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29" name="object 3029"/>
          <p:cNvSpPr/>
          <p:nvPr/>
        </p:nvSpPr>
        <p:spPr>
          <a:xfrm>
            <a:off x="53796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0" name="object 3030"/>
          <p:cNvSpPr/>
          <p:nvPr/>
        </p:nvSpPr>
        <p:spPr>
          <a:xfrm>
            <a:off x="53781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1" name="object 3031"/>
          <p:cNvSpPr/>
          <p:nvPr/>
        </p:nvSpPr>
        <p:spPr>
          <a:xfrm>
            <a:off x="53766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2" name="object 3032"/>
          <p:cNvSpPr/>
          <p:nvPr/>
        </p:nvSpPr>
        <p:spPr>
          <a:xfrm>
            <a:off x="53751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3" name="object 3033"/>
          <p:cNvSpPr/>
          <p:nvPr/>
        </p:nvSpPr>
        <p:spPr>
          <a:xfrm>
            <a:off x="537367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4" name="object 3034"/>
          <p:cNvSpPr/>
          <p:nvPr/>
        </p:nvSpPr>
        <p:spPr>
          <a:xfrm>
            <a:off x="537217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5" name="object 3035"/>
          <p:cNvSpPr/>
          <p:nvPr/>
        </p:nvSpPr>
        <p:spPr>
          <a:xfrm>
            <a:off x="537068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6" name="object 3036"/>
          <p:cNvSpPr/>
          <p:nvPr/>
        </p:nvSpPr>
        <p:spPr>
          <a:xfrm>
            <a:off x="536918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7" name="object 3037"/>
          <p:cNvSpPr/>
          <p:nvPr/>
        </p:nvSpPr>
        <p:spPr>
          <a:xfrm>
            <a:off x="536769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8" name="object 3038"/>
          <p:cNvSpPr/>
          <p:nvPr/>
        </p:nvSpPr>
        <p:spPr>
          <a:xfrm>
            <a:off x="53661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39" name="object 3039"/>
          <p:cNvSpPr/>
          <p:nvPr/>
        </p:nvSpPr>
        <p:spPr>
          <a:xfrm>
            <a:off x="536469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0" name="object 3040"/>
          <p:cNvSpPr/>
          <p:nvPr/>
        </p:nvSpPr>
        <p:spPr>
          <a:xfrm>
            <a:off x="536320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1" name="object 3041"/>
          <p:cNvSpPr/>
          <p:nvPr/>
        </p:nvSpPr>
        <p:spPr>
          <a:xfrm>
            <a:off x="536170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2" name="object 3042"/>
          <p:cNvSpPr/>
          <p:nvPr/>
        </p:nvSpPr>
        <p:spPr>
          <a:xfrm>
            <a:off x="536021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3" name="object 3043"/>
          <p:cNvSpPr/>
          <p:nvPr/>
        </p:nvSpPr>
        <p:spPr>
          <a:xfrm>
            <a:off x="53587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4" name="object 3044"/>
          <p:cNvSpPr/>
          <p:nvPr/>
        </p:nvSpPr>
        <p:spPr>
          <a:xfrm>
            <a:off x="535722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5" name="object 3045"/>
          <p:cNvSpPr/>
          <p:nvPr/>
        </p:nvSpPr>
        <p:spPr>
          <a:xfrm>
            <a:off x="53557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6" name="object 3046"/>
          <p:cNvSpPr/>
          <p:nvPr/>
        </p:nvSpPr>
        <p:spPr>
          <a:xfrm>
            <a:off x="535422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7" name="object 3047"/>
          <p:cNvSpPr/>
          <p:nvPr/>
        </p:nvSpPr>
        <p:spPr>
          <a:xfrm>
            <a:off x="53527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8" name="object 3048"/>
          <p:cNvSpPr/>
          <p:nvPr/>
        </p:nvSpPr>
        <p:spPr>
          <a:xfrm>
            <a:off x="535123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49" name="object 3049"/>
          <p:cNvSpPr/>
          <p:nvPr/>
        </p:nvSpPr>
        <p:spPr>
          <a:xfrm>
            <a:off x="53497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0" name="object 3050"/>
          <p:cNvSpPr/>
          <p:nvPr/>
        </p:nvSpPr>
        <p:spPr>
          <a:xfrm>
            <a:off x="534824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1" name="object 3051"/>
          <p:cNvSpPr/>
          <p:nvPr/>
        </p:nvSpPr>
        <p:spPr>
          <a:xfrm>
            <a:off x="534675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2" name="object 3052"/>
          <p:cNvSpPr/>
          <p:nvPr/>
        </p:nvSpPr>
        <p:spPr>
          <a:xfrm>
            <a:off x="534525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3" name="object 3053"/>
          <p:cNvSpPr/>
          <p:nvPr/>
        </p:nvSpPr>
        <p:spPr>
          <a:xfrm>
            <a:off x="534376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4" name="object 3054"/>
          <p:cNvSpPr/>
          <p:nvPr/>
        </p:nvSpPr>
        <p:spPr>
          <a:xfrm>
            <a:off x="534226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5" name="object 3055"/>
          <p:cNvSpPr/>
          <p:nvPr/>
        </p:nvSpPr>
        <p:spPr>
          <a:xfrm>
            <a:off x="534076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6" name="object 3056"/>
          <p:cNvSpPr/>
          <p:nvPr/>
        </p:nvSpPr>
        <p:spPr>
          <a:xfrm>
            <a:off x="53392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7" name="object 3057"/>
          <p:cNvSpPr/>
          <p:nvPr/>
        </p:nvSpPr>
        <p:spPr>
          <a:xfrm>
            <a:off x="533777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8" name="object 3058"/>
          <p:cNvSpPr/>
          <p:nvPr/>
        </p:nvSpPr>
        <p:spPr>
          <a:xfrm>
            <a:off x="53362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59" name="object 3059"/>
          <p:cNvSpPr/>
          <p:nvPr/>
        </p:nvSpPr>
        <p:spPr>
          <a:xfrm>
            <a:off x="533478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0" name="object 3060"/>
          <p:cNvSpPr/>
          <p:nvPr/>
        </p:nvSpPr>
        <p:spPr>
          <a:xfrm>
            <a:off x="53332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1" name="object 3061"/>
          <p:cNvSpPr/>
          <p:nvPr/>
        </p:nvSpPr>
        <p:spPr>
          <a:xfrm>
            <a:off x="533179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2" name="object 3062"/>
          <p:cNvSpPr/>
          <p:nvPr/>
        </p:nvSpPr>
        <p:spPr>
          <a:xfrm>
            <a:off x="53302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3" name="object 3063"/>
          <p:cNvSpPr/>
          <p:nvPr/>
        </p:nvSpPr>
        <p:spPr>
          <a:xfrm>
            <a:off x="532880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4" name="object 3064"/>
          <p:cNvSpPr/>
          <p:nvPr/>
        </p:nvSpPr>
        <p:spPr>
          <a:xfrm>
            <a:off x="53273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5" name="object 3065"/>
          <p:cNvSpPr/>
          <p:nvPr/>
        </p:nvSpPr>
        <p:spPr>
          <a:xfrm>
            <a:off x="532581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6" name="object 3066"/>
          <p:cNvSpPr/>
          <p:nvPr/>
        </p:nvSpPr>
        <p:spPr>
          <a:xfrm>
            <a:off x="532431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7" name="object 3067"/>
          <p:cNvSpPr/>
          <p:nvPr/>
        </p:nvSpPr>
        <p:spPr>
          <a:xfrm>
            <a:off x="532282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8" name="object 3068"/>
          <p:cNvSpPr/>
          <p:nvPr/>
        </p:nvSpPr>
        <p:spPr>
          <a:xfrm>
            <a:off x="532132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69" name="object 3069"/>
          <p:cNvSpPr/>
          <p:nvPr/>
        </p:nvSpPr>
        <p:spPr>
          <a:xfrm>
            <a:off x="531983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0" name="object 3070"/>
          <p:cNvSpPr/>
          <p:nvPr/>
        </p:nvSpPr>
        <p:spPr>
          <a:xfrm>
            <a:off x="531833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1" name="object 3071"/>
          <p:cNvSpPr/>
          <p:nvPr/>
        </p:nvSpPr>
        <p:spPr>
          <a:xfrm>
            <a:off x="531683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2" name="object 3072"/>
          <p:cNvSpPr/>
          <p:nvPr/>
        </p:nvSpPr>
        <p:spPr>
          <a:xfrm>
            <a:off x="531534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3" name="object 3073"/>
          <p:cNvSpPr/>
          <p:nvPr/>
        </p:nvSpPr>
        <p:spPr>
          <a:xfrm>
            <a:off x="531384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4" name="object 3074"/>
          <p:cNvSpPr/>
          <p:nvPr/>
        </p:nvSpPr>
        <p:spPr>
          <a:xfrm>
            <a:off x="531235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5" name="object 3075"/>
          <p:cNvSpPr/>
          <p:nvPr/>
        </p:nvSpPr>
        <p:spPr>
          <a:xfrm>
            <a:off x="531085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6" name="object 3076"/>
          <p:cNvSpPr/>
          <p:nvPr/>
        </p:nvSpPr>
        <p:spPr>
          <a:xfrm>
            <a:off x="530935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7" name="object 3077"/>
          <p:cNvSpPr/>
          <p:nvPr/>
        </p:nvSpPr>
        <p:spPr>
          <a:xfrm>
            <a:off x="530786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8" name="object 3078"/>
          <p:cNvSpPr/>
          <p:nvPr/>
        </p:nvSpPr>
        <p:spPr>
          <a:xfrm>
            <a:off x="530636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79" name="object 3079"/>
          <p:cNvSpPr/>
          <p:nvPr/>
        </p:nvSpPr>
        <p:spPr>
          <a:xfrm>
            <a:off x="5304872"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0" name="object 3080"/>
          <p:cNvSpPr/>
          <p:nvPr/>
        </p:nvSpPr>
        <p:spPr>
          <a:xfrm>
            <a:off x="5303377"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1" name="object 3081"/>
          <p:cNvSpPr/>
          <p:nvPr/>
        </p:nvSpPr>
        <p:spPr>
          <a:xfrm>
            <a:off x="5301881"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2" name="object 3082"/>
          <p:cNvSpPr/>
          <p:nvPr/>
        </p:nvSpPr>
        <p:spPr>
          <a:xfrm>
            <a:off x="5300386"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3" name="object 3083"/>
          <p:cNvSpPr/>
          <p:nvPr/>
        </p:nvSpPr>
        <p:spPr>
          <a:xfrm>
            <a:off x="5298890"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4" name="object 3084"/>
          <p:cNvSpPr/>
          <p:nvPr/>
        </p:nvSpPr>
        <p:spPr>
          <a:xfrm>
            <a:off x="5297395"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5" name="object 3085"/>
          <p:cNvSpPr/>
          <p:nvPr/>
        </p:nvSpPr>
        <p:spPr>
          <a:xfrm>
            <a:off x="5295899"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6" name="object 3086"/>
          <p:cNvSpPr/>
          <p:nvPr/>
        </p:nvSpPr>
        <p:spPr>
          <a:xfrm>
            <a:off x="5294404"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7" name="object 3087"/>
          <p:cNvSpPr/>
          <p:nvPr/>
        </p:nvSpPr>
        <p:spPr>
          <a:xfrm>
            <a:off x="5292908"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8" name="object 3088"/>
          <p:cNvSpPr/>
          <p:nvPr/>
        </p:nvSpPr>
        <p:spPr>
          <a:xfrm>
            <a:off x="5291413" y="2212501"/>
            <a:ext cx="1496" cy="0"/>
          </a:xfrm>
          <a:custGeom>
            <a:avLst/>
            <a:gdLst/>
            <a:ahLst/>
            <a:cxnLst/>
            <a:rect l="l" t="t" r="r" b="b"/>
            <a:pathLst>
              <a:path w="754">
                <a:moveTo>
                  <a:pt x="754" y="0"/>
                </a:moveTo>
                <a:lnTo>
                  <a:pt x="0" y="0"/>
                </a:lnTo>
              </a:path>
            </a:pathLst>
          </a:custGeom>
          <a:ln w="5400">
            <a:solidFill>
              <a:srgbClr val="000000"/>
            </a:solidFill>
          </a:ln>
        </p:spPr>
        <p:txBody>
          <a:bodyPr wrap="square" lIns="0" tIns="0" rIns="0" bIns="0" rtlCol="0">
            <a:noAutofit/>
          </a:bodyPr>
          <a:lstStyle/>
          <a:p>
            <a:endParaRPr/>
          </a:p>
        </p:txBody>
      </p:sp>
      <p:sp>
        <p:nvSpPr>
          <p:cNvPr id="3089" name="object 3089"/>
          <p:cNvSpPr/>
          <p:nvPr/>
        </p:nvSpPr>
        <p:spPr>
          <a:xfrm>
            <a:off x="5289915" y="2212501"/>
            <a:ext cx="1496" cy="0"/>
          </a:xfrm>
          <a:custGeom>
            <a:avLst/>
            <a:gdLst/>
            <a:ahLst/>
            <a:cxnLst/>
            <a:rect l="l" t="t" r="r" b="b"/>
            <a:pathLst>
              <a:path w="754">
                <a:moveTo>
                  <a:pt x="754" y="0"/>
                </a:moveTo>
                <a:lnTo>
                  <a:pt x="0" y="0"/>
                </a:lnTo>
              </a:path>
              <a:path w="754">
                <a:moveTo>
                  <a:pt x="0" y="0"/>
                </a:moveTo>
                <a:lnTo>
                  <a:pt x="754" y="1"/>
                </a:lnTo>
              </a:path>
            </a:pathLst>
          </a:custGeom>
          <a:ln w="5400">
            <a:solidFill>
              <a:srgbClr val="000000"/>
            </a:solidFill>
          </a:ln>
        </p:spPr>
        <p:txBody>
          <a:bodyPr wrap="square" lIns="0" tIns="0" rIns="0" bIns="0" rtlCol="0">
            <a:noAutofit/>
          </a:bodyPr>
          <a:lstStyle/>
          <a:p>
            <a:endParaRPr/>
          </a:p>
        </p:txBody>
      </p:sp>
      <p:sp>
        <p:nvSpPr>
          <p:cNvPr id="3090" name="object 3090"/>
          <p:cNvSpPr/>
          <p:nvPr/>
        </p:nvSpPr>
        <p:spPr>
          <a:xfrm>
            <a:off x="6782580" y="611253"/>
            <a:ext cx="1525567" cy="4680568"/>
          </a:xfrm>
          <a:custGeom>
            <a:avLst/>
            <a:gdLst/>
            <a:ahLst/>
            <a:cxnLst/>
            <a:rect l="l" t="t" r="r" b="b"/>
            <a:pathLst>
              <a:path w="769140" h="2366287">
                <a:moveTo>
                  <a:pt x="754059" y="809519"/>
                </a:moveTo>
                <a:lnTo>
                  <a:pt x="377029" y="809519"/>
                </a:lnTo>
                <a:lnTo>
                  <a:pt x="376275" y="811076"/>
                </a:lnTo>
                <a:lnTo>
                  <a:pt x="375521" y="812633"/>
                </a:lnTo>
                <a:lnTo>
                  <a:pt x="374767" y="814189"/>
                </a:lnTo>
                <a:lnTo>
                  <a:pt x="374013" y="815746"/>
                </a:lnTo>
                <a:lnTo>
                  <a:pt x="373259" y="817303"/>
                </a:lnTo>
                <a:lnTo>
                  <a:pt x="372505" y="818860"/>
                </a:lnTo>
                <a:lnTo>
                  <a:pt x="371751" y="820416"/>
                </a:lnTo>
                <a:lnTo>
                  <a:pt x="370997" y="821973"/>
                </a:lnTo>
                <a:lnTo>
                  <a:pt x="370243" y="823530"/>
                </a:lnTo>
                <a:lnTo>
                  <a:pt x="369489" y="825087"/>
                </a:lnTo>
                <a:lnTo>
                  <a:pt x="368735" y="826643"/>
                </a:lnTo>
                <a:lnTo>
                  <a:pt x="367981" y="828200"/>
                </a:lnTo>
                <a:lnTo>
                  <a:pt x="367227" y="829757"/>
                </a:lnTo>
                <a:lnTo>
                  <a:pt x="366472" y="831314"/>
                </a:lnTo>
                <a:lnTo>
                  <a:pt x="365718" y="832871"/>
                </a:lnTo>
                <a:lnTo>
                  <a:pt x="364964" y="834427"/>
                </a:lnTo>
                <a:lnTo>
                  <a:pt x="364210" y="835984"/>
                </a:lnTo>
                <a:lnTo>
                  <a:pt x="363456" y="837541"/>
                </a:lnTo>
                <a:lnTo>
                  <a:pt x="362702" y="839098"/>
                </a:lnTo>
                <a:lnTo>
                  <a:pt x="361948" y="840654"/>
                </a:lnTo>
                <a:lnTo>
                  <a:pt x="361194" y="842211"/>
                </a:lnTo>
                <a:lnTo>
                  <a:pt x="360440" y="843768"/>
                </a:lnTo>
                <a:lnTo>
                  <a:pt x="359686" y="845325"/>
                </a:lnTo>
                <a:lnTo>
                  <a:pt x="358932" y="846881"/>
                </a:lnTo>
                <a:lnTo>
                  <a:pt x="358178" y="848438"/>
                </a:lnTo>
                <a:lnTo>
                  <a:pt x="357424" y="849995"/>
                </a:lnTo>
                <a:lnTo>
                  <a:pt x="356670" y="851552"/>
                </a:lnTo>
                <a:lnTo>
                  <a:pt x="355916" y="853109"/>
                </a:lnTo>
                <a:lnTo>
                  <a:pt x="355162" y="854665"/>
                </a:lnTo>
                <a:lnTo>
                  <a:pt x="354408" y="856222"/>
                </a:lnTo>
                <a:lnTo>
                  <a:pt x="353653" y="857779"/>
                </a:lnTo>
                <a:lnTo>
                  <a:pt x="352899" y="859336"/>
                </a:lnTo>
                <a:lnTo>
                  <a:pt x="352145" y="860892"/>
                </a:lnTo>
                <a:lnTo>
                  <a:pt x="351391" y="862449"/>
                </a:lnTo>
                <a:lnTo>
                  <a:pt x="350637" y="864006"/>
                </a:lnTo>
                <a:lnTo>
                  <a:pt x="349883" y="865563"/>
                </a:lnTo>
                <a:lnTo>
                  <a:pt x="349129" y="867119"/>
                </a:lnTo>
                <a:lnTo>
                  <a:pt x="348375" y="868676"/>
                </a:lnTo>
                <a:lnTo>
                  <a:pt x="347621" y="870233"/>
                </a:lnTo>
                <a:lnTo>
                  <a:pt x="346867" y="871790"/>
                </a:lnTo>
                <a:lnTo>
                  <a:pt x="346113" y="873347"/>
                </a:lnTo>
                <a:lnTo>
                  <a:pt x="345359" y="874903"/>
                </a:lnTo>
                <a:lnTo>
                  <a:pt x="344605" y="876460"/>
                </a:lnTo>
                <a:lnTo>
                  <a:pt x="343851" y="878017"/>
                </a:lnTo>
                <a:lnTo>
                  <a:pt x="343097" y="879574"/>
                </a:lnTo>
                <a:lnTo>
                  <a:pt x="342343" y="881130"/>
                </a:lnTo>
                <a:lnTo>
                  <a:pt x="341589" y="882687"/>
                </a:lnTo>
                <a:lnTo>
                  <a:pt x="340834" y="884244"/>
                </a:lnTo>
                <a:lnTo>
                  <a:pt x="340080" y="885801"/>
                </a:lnTo>
                <a:lnTo>
                  <a:pt x="339326" y="887357"/>
                </a:lnTo>
                <a:lnTo>
                  <a:pt x="338572" y="888914"/>
                </a:lnTo>
                <a:lnTo>
                  <a:pt x="337818" y="890471"/>
                </a:lnTo>
                <a:lnTo>
                  <a:pt x="337064" y="892028"/>
                </a:lnTo>
                <a:lnTo>
                  <a:pt x="336310" y="893584"/>
                </a:lnTo>
                <a:lnTo>
                  <a:pt x="335556" y="895141"/>
                </a:lnTo>
                <a:lnTo>
                  <a:pt x="334802" y="896698"/>
                </a:lnTo>
                <a:lnTo>
                  <a:pt x="334048" y="898255"/>
                </a:lnTo>
                <a:lnTo>
                  <a:pt x="333294" y="899812"/>
                </a:lnTo>
                <a:lnTo>
                  <a:pt x="332540" y="901368"/>
                </a:lnTo>
                <a:lnTo>
                  <a:pt x="331786" y="902925"/>
                </a:lnTo>
                <a:lnTo>
                  <a:pt x="331032" y="904482"/>
                </a:lnTo>
                <a:lnTo>
                  <a:pt x="330278" y="906039"/>
                </a:lnTo>
                <a:lnTo>
                  <a:pt x="329524" y="907595"/>
                </a:lnTo>
                <a:lnTo>
                  <a:pt x="328770" y="909152"/>
                </a:lnTo>
                <a:lnTo>
                  <a:pt x="328015" y="910709"/>
                </a:lnTo>
                <a:lnTo>
                  <a:pt x="327261" y="912266"/>
                </a:lnTo>
                <a:lnTo>
                  <a:pt x="326507" y="913822"/>
                </a:lnTo>
                <a:lnTo>
                  <a:pt x="325753" y="915379"/>
                </a:lnTo>
                <a:lnTo>
                  <a:pt x="324999" y="916936"/>
                </a:lnTo>
                <a:lnTo>
                  <a:pt x="324245" y="918493"/>
                </a:lnTo>
                <a:lnTo>
                  <a:pt x="323491" y="920050"/>
                </a:lnTo>
                <a:lnTo>
                  <a:pt x="322737" y="921606"/>
                </a:lnTo>
                <a:lnTo>
                  <a:pt x="321983" y="923163"/>
                </a:lnTo>
                <a:lnTo>
                  <a:pt x="321229" y="924720"/>
                </a:lnTo>
                <a:lnTo>
                  <a:pt x="320475" y="926277"/>
                </a:lnTo>
                <a:lnTo>
                  <a:pt x="319721" y="927833"/>
                </a:lnTo>
                <a:lnTo>
                  <a:pt x="318967" y="929390"/>
                </a:lnTo>
                <a:lnTo>
                  <a:pt x="318213" y="930947"/>
                </a:lnTo>
                <a:lnTo>
                  <a:pt x="317459" y="932504"/>
                </a:lnTo>
                <a:lnTo>
                  <a:pt x="316705" y="934060"/>
                </a:lnTo>
                <a:lnTo>
                  <a:pt x="315950" y="935617"/>
                </a:lnTo>
                <a:lnTo>
                  <a:pt x="315196" y="937174"/>
                </a:lnTo>
                <a:lnTo>
                  <a:pt x="314442" y="938731"/>
                </a:lnTo>
                <a:lnTo>
                  <a:pt x="313688" y="940288"/>
                </a:lnTo>
                <a:lnTo>
                  <a:pt x="312934" y="941844"/>
                </a:lnTo>
                <a:lnTo>
                  <a:pt x="312180" y="943401"/>
                </a:lnTo>
                <a:lnTo>
                  <a:pt x="311426" y="944958"/>
                </a:lnTo>
                <a:lnTo>
                  <a:pt x="310672" y="946515"/>
                </a:lnTo>
                <a:lnTo>
                  <a:pt x="309918" y="948071"/>
                </a:lnTo>
                <a:lnTo>
                  <a:pt x="309164" y="949628"/>
                </a:lnTo>
                <a:lnTo>
                  <a:pt x="308410" y="951185"/>
                </a:lnTo>
                <a:lnTo>
                  <a:pt x="307656" y="952742"/>
                </a:lnTo>
                <a:lnTo>
                  <a:pt x="306902" y="954298"/>
                </a:lnTo>
                <a:lnTo>
                  <a:pt x="306148" y="955855"/>
                </a:lnTo>
                <a:lnTo>
                  <a:pt x="305394" y="957412"/>
                </a:lnTo>
                <a:lnTo>
                  <a:pt x="304640" y="958969"/>
                </a:lnTo>
                <a:lnTo>
                  <a:pt x="303886" y="960526"/>
                </a:lnTo>
                <a:lnTo>
                  <a:pt x="303131" y="962082"/>
                </a:lnTo>
                <a:lnTo>
                  <a:pt x="302377" y="963639"/>
                </a:lnTo>
                <a:lnTo>
                  <a:pt x="301623" y="965196"/>
                </a:lnTo>
                <a:lnTo>
                  <a:pt x="300869" y="966753"/>
                </a:lnTo>
                <a:lnTo>
                  <a:pt x="300115" y="968309"/>
                </a:lnTo>
                <a:lnTo>
                  <a:pt x="299361" y="969866"/>
                </a:lnTo>
                <a:lnTo>
                  <a:pt x="298607" y="971423"/>
                </a:lnTo>
                <a:lnTo>
                  <a:pt x="297853" y="972980"/>
                </a:lnTo>
                <a:lnTo>
                  <a:pt x="297099" y="974536"/>
                </a:lnTo>
                <a:lnTo>
                  <a:pt x="296345" y="976093"/>
                </a:lnTo>
                <a:lnTo>
                  <a:pt x="295591" y="977650"/>
                </a:lnTo>
                <a:lnTo>
                  <a:pt x="294837" y="979207"/>
                </a:lnTo>
                <a:lnTo>
                  <a:pt x="294083" y="980764"/>
                </a:lnTo>
                <a:lnTo>
                  <a:pt x="293329" y="982320"/>
                </a:lnTo>
                <a:lnTo>
                  <a:pt x="292575" y="983877"/>
                </a:lnTo>
                <a:lnTo>
                  <a:pt x="291821" y="985434"/>
                </a:lnTo>
                <a:lnTo>
                  <a:pt x="291067" y="986991"/>
                </a:lnTo>
                <a:lnTo>
                  <a:pt x="290312" y="988547"/>
                </a:lnTo>
                <a:lnTo>
                  <a:pt x="289558" y="990104"/>
                </a:lnTo>
                <a:lnTo>
                  <a:pt x="288804" y="991661"/>
                </a:lnTo>
                <a:lnTo>
                  <a:pt x="288050" y="993218"/>
                </a:lnTo>
                <a:lnTo>
                  <a:pt x="287296" y="994774"/>
                </a:lnTo>
                <a:lnTo>
                  <a:pt x="286542" y="996331"/>
                </a:lnTo>
                <a:lnTo>
                  <a:pt x="285788" y="997888"/>
                </a:lnTo>
                <a:lnTo>
                  <a:pt x="285034" y="999445"/>
                </a:lnTo>
                <a:lnTo>
                  <a:pt x="284280" y="1001002"/>
                </a:lnTo>
                <a:lnTo>
                  <a:pt x="283526" y="1002558"/>
                </a:lnTo>
                <a:lnTo>
                  <a:pt x="282772" y="1004115"/>
                </a:lnTo>
                <a:lnTo>
                  <a:pt x="282018" y="1005672"/>
                </a:lnTo>
                <a:lnTo>
                  <a:pt x="281264" y="1007229"/>
                </a:lnTo>
                <a:lnTo>
                  <a:pt x="280510" y="1008785"/>
                </a:lnTo>
                <a:lnTo>
                  <a:pt x="279756" y="1010342"/>
                </a:lnTo>
                <a:lnTo>
                  <a:pt x="279002" y="1011899"/>
                </a:lnTo>
                <a:lnTo>
                  <a:pt x="278248" y="1013456"/>
                </a:lnTo>
                <a:lnTo>
                  <a:pt x="277493" y="1015012"/>
                </a:lnTo>
                <a:lnTo>
                  <a:pt x="276739" y="1016569"/>
                </a:lnTo>
                <a:lnTo>
                  <a:pt x="275985" y="1018126"/>
                </a:lnTo>
                <a:lnTo>
                  <a:pt x="275231" y="1019683"/>
                </a:lnTo>
                <a:lnTo>
                  <a:pt x="274477" y="1021239"/>
                </a:lnTo>
                <a:lnTo>
                  <a:pt x="273723" y="1022796"/>
                </a:lnTo>
                <a:lnTo>
                  <a:pt x="272969" y="1024353"/>
                </a:lnTo>
                <a:lnTo>
                  <a:pt x="272215" y="1025910"/>
                </a:lnTo>
                <a:lnTo>
                  <a:pt x="271461" y="1027467"/>
                </a:lnTo>
                <a:lnTo>
                  <a:pt x="270707" y="1029023"/>
                </a:lnTo>
                <a:lnTo>
                  <a:pt x="269953" y="1030580"/>
                </a:lnTo>
                <a:lnTo>
                  <a:pt x="269199" y="1032137"/>
                </a:lnTo>
                <a:lnTo>
                  <a:pt x="268445" y="1033694"/>
                </a:lnTo>
                <a:lnTo>
                  <a:pt x="267691" y="1035250"/>
                </a:lnTo>
                <a:lnTo>
                  <a:pt x="266937" y="1036807"/>
                </a:lnTo>
                <a:lnTo>
                  <a:pt x="266183" y="1038364"/>
                </a:lnTo>
                <a:lnTo>
                  <a:pt x="265428" y="1039921"/>
                </a:lnTo>
                <a:lnTo>
                  <a:pt x="264674" y="1041477"/>
                </a:lnTo>
                <a:lnTo>
                  <a:pt x="263920" y="1043034"/>
                </a:lnTo>
                <a:lnTo>
                  <a:pt x="263166" y="1044591"/>
                </a:lnTo>
                <a:lnTo>
                  <a:pt x="262412" y="1046148"/>
                </a:lnTo>
                <a:lnTo>
                  <a:pt x="261658" y="1047705"/>
                </a:lnTo>
                <a:lnTo>
                  <a:pt x="260904" y="1049261"/>
                </a:lnTo>
                <a:lnTo>
                  <a:pt x="260150" y="1050818"/>
                </a:lnTo>
                <a:lnTo>
                  <a:pt x="259396" y="1052375"/>
                </a:lnTo>
                <a:lnTo>
                  <a:pt x="258642" y="1053932"/>
                </a:lnTo>
                <a:lnTo>
                  <a:pt x="257888" y="1055488"/>
                </a:lnTo>
                <a:lnTo>
                  <a:pt x="257134" y="1057045"/>
                </a:lnTo>
                <a:lnTo>
                  <a:pt x="256380" y="1058602"/>
                </a:lnTo>
                <a:lnTo>
                  <a:pt x="255626" y="1060159"/>
                </a:lnTo>
                <a:lnTo>
                  <a:pt x="254872" y="1061715"/>
                </a:lnTo>
                <a:lnTo>
                  <a:pt x="254118" y="1063272"/>
                </a:lnTo>
                <a:lnTo>
                  <a:pt x="253364" y="1064829"/>
                </a:lnTo>
                <a:lnTo>
                  <a:pt x="252609" y="1066386"/>
                </a:lnTo>
                <a:lnTo>
                  <a:pt x="251855" y="1067943"/>
                </a:lnTo>
                <a:lnTo>
                  <a:pt x="251101" y="1069499"/>
                </a:lnTo>
                <a:lnTo>
                  <a:pt x="250347" y="1071056"/>
                </a:lnTo>
                <a:lnTo>
                  <a:pt x="249593" y="1072613"/>
                </a:lnTo>
                <a:lnTo>
                  <a:pt x="248839" y="1074170"/>
                </a:lnTo>
                <a:lnTo>
                  <a:pt x="248085" y="1075726"/>
                </a:lnTo>
                <a:lnTo>
                  <a:pt x="247331" y="1077283"/>
                </a:lnTo>
                <a:lnTo>
                  <a:pt x="246577" y="1078840"/>
                </a:lnTo>
                <a:lnTo>
                  <a:pt x="245823" y="1080397"/>
                </a:lnTo>
                <a:lnTo>
                  <a:pt x="245069" y="1081953"/>
                </a:lnTo>
                <a:lnTo>
                  <a:pt x="244315" y="1083510"/>
                </a:lnTo>
                <a:lnTo>
                  <a:pt x="243561" y="1085067"/>
                </a:lnTo>
                <a:lnTo>
                  <a:pt x="242807" y="1086624"/>
                </a:lnTo>
                <a:lnTo>
                  <a:pt x="242053" y="1088181"/>
                </a:lnTo>
                <a:lnTo>
                  <a:pt x="241299" y="1089737"/>
                </a:lnTo>
                <a:lnTo>
                  <a:pt x="240545" y="1091294"/>
                </a:lnTo>
                <a:lnTo>
                  <a:pt x="239790" y="1092851"/>
                </a:lnTo>
                <a:lnTo>
                  <a:pt x="239036" y="1094408"/>
                </a:lnTo>
                <a:lnTo>
                  <a:pt x="238282" y="1095964"/>
                </a:lnTo>
                <a:lnTo>
                  <a:pt x="237528" y="1097521"/>
                </a:lnTo>
                <a:lnTo>
                  <a:pt x="236774" y="1099078"/>
                </a:lnTo>
                <a:lnTo>
                  <a:pt x="236020" y="1100635"/>
                </a:lnTo>
                <a:lnTo>
                  <a:pt x="235266" y="1102191"/>
                </a:lnTo>
                <a:lnTo>
                  <a:pt x="234512" y="1103748"/>
                </a:lnTo>
                <a:lnTo>
                  <a:pt x="233758" y="1105305"/>
                </a:lnTo>
                <a:lnTo>
                  <a:pt x="233004" y="1106862"/>
                </a:lnTo>
                <a:lnTo>
                  <a:pt x="232250" y="1108419"/>
                </a:lnTo>
                <a:lnTo>
                  <a:pt x="231496" y="1109975"/>
                </a:lnTo>
                <a:lnTo>
                  <a:pt x="230742" y="1111532"/>
                </a:lnTo>
                <a:lnTo>
                  <a:pt x="229988" y="1113089"/>
                </a:lnTo>
                <a:lnTo>
                  <a:pt x="229234" y="1114646"/>
                </a:lnTo>
                <a:lnTo>
                  <a:pt x="228480" y="1116202"/>
                </a:lnTo>
                <a:lnTo>
                  <a:pt x="227726" y="1117759"/>
                </a:lnTo>
                <a:lnTo>
                  <a:pt x="226971" y="1119316"/>
                </a:lnTo>
                <a:lnTo>
                  <a:pt x="226217" y="1120873"/>
                </a:lnTo>
                <a:lnTo>
                  <a:pt x="225463" y="1122429"/>
                </a:lnTo>
                <a:lnTo>
                  <a:pt x="224709" y="1123986"/>
                </a:lnTo>
                <a:lnTo>
                  <a:pt x="223955" y="1125543"/>
                </a:lnTo>
                <a:lnTo>
                  <a:pt x="223201" y="1127100"/>
                </a:lnTo>
                <a:lnTo>
                  <a:pt x="222447" y="1128657"/>
                </a:lnTo>
                <a:lnTo>
                  <a:pt x="221693" y="1130213"/>
                </a:lnTo>
                <a:lnTo>
                  <a:pt x="220939" y="1131770"/>
                </a:lnTo>
                <a:lnTo>
                  <a:pt x="220185" y="1133327"/>
                </a:lnTo>
                <a:lnTo>
                  <a:pt x="219431" y="1134884"/>
                </a:lnTo>
                <a:lnTo>
                  <a:pt x="218677" y="1136440"/>
                </a:lnTo>
                <a:lnTo>
                  <a:pt x="217923" y="1137997"/>
                </a:lnTo>
                <a:lnTo>
                  <a:pt x="217169" y="1139554"/>
                </a:lnTo>
                <a:lnTo>
                  <a:pt x="216415" y="1141111"/>
                </a:lnTo>
                <a:lnTo>
                  <a:pt x="215661" y="1142667"/>
                </a:lnTo>
                <a:lnTo>
                  <a:pt x="214906" y="1144224"/>
                </a:lnTo>
                <a:lnTo>
                  <a:pt x="214152" y="1145781"/>
                </a:lnTo>
                <a:lnTo>
                  <a:pt x="213398" y="1147338"/>
                </a:lnTo>
                <a:lnTo>
                  <a:pt x="212644" y="1148894"/>
                </a:lnTo>
                <a:lnTo>
                  <a:pt x="211890" y="1150451"/>
                </a:lnTo>
                <a:lnTo>
                  <a:pt x="211136" y="1152008"/>
                </a:lnTo>
                <a:lnTo>
                  <a:pt x="210382" y="1153565"/>
                </a:lnTo>
                <a:lnTo>
                  <a:pt x="209628" y="1155122"/>
                </a:lnTo>
                <a:lnTo>
                  <a:pt x="208874" y="1156678"/>
                </a:lnTo>
                <a:lnTo>
                  <a:pt x="208120" y="1158235"/>
                </a:lnTo>
                <a:lnTo>
                  <a:pt x="207366" y="1159792"/>
                </a:lnTo>
                <a:lnTo>
                  <a:pt x="206612" y="1161349"/>
                </a:lnTo>
                <a:lnTo>
                  <a:pt x="205858" y="1162905"/>
                </a:lnTo>
                <a:lnTo>
                  <a:pt x="205104" y="1164462"/>
                </a:lnTo>
                <a:lnTo>
                  <a:pt x="204350" y="1166019"/>
                </a:lnTo>
                <a:lnTo>
                  <a:pt x="203596" y="1167576"/>
                </a:lnTo>
                <a:lnTo>
                  <a:pt x="202842" y="1169132"/>
                </a:lnTo>
                <a:lnTo>
                  <a:pt x="202087" y="1170689"/>
                </a:lnTo>
                <a:lnTo>
                  <a:pt x="201333" y="1172246"/>
                </a:lnTo>
                <a:lnTo>
                  <a:pt x="200579" y="1173803"/>
                </a:lnTo>
                <a:lnTo>
                  <a:pt x="199825" y="1175360"/>
                </a:lnTo>
                <a:lnTo>
                  <a:pt x="199071" y="1176916"/>
                </a:lnTo>
                <a:lnTo>
                  <a:pt x="198317" y="1178473"/>
                </a:lnTo>
                <a:lnTo>
                  <a:pt x="197563" y="1180030"/>
                </a:lnTo>
                <a:lnTo>
                  <a:pt x="196809" y="1181587"/>
                </a:lnTo>
                <a:lnTo>
                  <a:pt x="196055" y="1183143"/>
                </a:lnTo>
                <a:lnTo>
                  <a:pt x="195301" y="1184700"/>
                </a:lnTo>
                <a:lnTo>
                  <a:pt x="194547" y="1186257"/>
                </a:lnTo>
                <a:lnTo>
                  <a:pt x="193793" y="1187814"/>
                </a:lnTo>
                <a:lnTo>
                  <a:pt x="193039" y="1189370"/>
                </a:lnTo>
                <a:lnTo>
                  <a:pt x="192285" y="1190927"/>
                </a:lnTo>
                <a:lnTo>
                  <a:pt x="191531" y="1192484"/>
                </a:lnTo>
                <a:lnTo>
                  <a:pt x="190777" y="1194041"/>
                </a:lnTo>
                <a:lnTo>
                  <a:pt x="190023" y="1195598"/>
                </a:lnTo>
                <a:lnTo>
                  <a:pt x="189268" y="1197154"/>
                </a:lnTo>
                <a:lnTo>
                  <a:pt x="188514" y="1198711"/>
                </a:lnTo>
                <a:lnTo>
                  <a:pt x="187760" y="1200268"/>
                </a:lnTo>
                <a:lnTo>
                  <a:pt x="187006" y="1201825"/>
                </a:lnTo>
                <a:lnTo>
                  <a:pt x="186252" y="1203381"/>
                </a:lnTo>
                <a:lnTo>
                  <a:pt x="185498" y="1204938"/>
                </a:lnTo>
                <a:lnTo>
                  <a:pt x="184744" y="1206495"/>
                </a:lnTo>
                <a:lnTo>
                  <a:pt x="183990" y="1208052"/>
                </a:lnTo>
                <a:lnTo>
                  <a:pt x="183236" y="1209608"/>
                </a:lnTo>
                <a:lnTo>
                  <a:pt x="182482" y="1211165"/>
                </a:lnTo>
                <a:lnTo>
                  <a:pt x="181728" y="1212722"/>
                </a:lnTo>
                <a:lnTo>
                  <a:pt x="180974" y="1214279"/>
                </a:lnTo>
                <a:lnTo>
                  <a:pt x="180220" y="1215836"/>
                </a:lnTo>
                <a:lnTo>
                  <a:pt x="179466" y="1217392"/>
                </a:lnTo>
                <a:lnTo>
                  <a:pt x="178712" y="1218949"/>
                </a:lnTo>
                <a:lnTo>
                  <a:pt x="177958" y="1220506"/>
                </a:lnTo>
                <a:lnTo>
                  <a:pt x="177204" y="1222063"/>
                </a:lnTo>
                <a:lnTo>
                  <a:pt x="176449" y="1223619"/>
                </a:lnTo>
                <a:lnTo>
                  <a:pt x="175695" y="1225176"/>
                </a:lnTo>
                <a:lnTo>
                  <a:pt x="174941" y="1226733"/>
                </a:lnTo>
                <a:lnTo>
                  <a:pt x="174187" y="1228290"/>
                </a:lnTo>
                <a:lnTo>
                  <a:pt x="173433" y="1229846"/>
                </a:lnTo>
                <a:lnTo>
                  <a:pt x="172679" y="1231403"/>
                </a:lnTo>
                <a:lnTo>
                  <a:pt x="171925" y="1232960"/>
                </a:lnTo>
                <a:lnTo>
                  <a:pt x="171171" y="1234517"/>
                </a:lnTo>
                <a:lnTo>
                  <a:pt x="170417" y="1236074"/>
                </a:lnTo>
                <a:lnTo>
                  <a:pt x="169663" y="1237630"/>
                </a:lnTo>
                <a:lnTo>
                  <a:pt x="168909" y="1239187"/>
                </a:lnTo>
                <a:lnTo>
                  <a:pt x="168155" y="1240744"/>
                </a:lnTo>
                <a:lnTo>
                  <a:pt x="167401" y="1242301"/>
                </a:lnTo>
                <a:lnTo>
                  <a:pt x="166647" y="1243857"/>
                </a:lnTo>
                <a:lnTo>
                  <a:pt x="165893" y="1245414"/>
                </a:lnTo>
                <a:lnTo>
                  <a:pt x="165139" y="1246971"/>
                </a:lnTo>
                <a:lnTo>
                  <a:pt x="164385" y="1248528"/>
                </a:lnTo>
                <a:lnTo>
                  <a:pt x="163630" y="1250084"/>
                </a:lnTo>
                <a:lnTo>
                  <a:pt x="162876" y="1251641"/>
                </a:lnTo>
                <a:lnTo>
                  <a:pt x="162122" y="1253198"/>
                </a:lnTo>
                <a:lnTo>
                  <a:pt x="161368" y="1254755"/>
                </a:lnTo>
                <a:lnTo>
                  <a:pt x="160614" y="1256312"/>
                </a:lnTo>
                <a:lnTo>
                  <a:pt x="159860" y="1257868"/>
                </a:lnTo>
                <a:lnTo>
                  <a:pt x="159106" y="1259425"/>
                </a:lnTo>
                <a:lnTo>
                  <a:pt x="158352" y="1260982"/>
                </a:lnTo>
                <a:lnTo>
                  <a:pt x="157598" y="1262539"/>
                </a:lnTo>
                <a:lnTo>
                  <a:pt x="156844" y="1264095"/>
                </a:lnTo>
                <a:lnTo>
                  <a:pt x="156090" y="1265652"/>
                </a:lnTo>
                <a:lnTo>
                  <a:pt x="155336" y="1267209"/>
                </a:lnTo>
                <a:lnTo>
                  <a:pt x="154582" y="1268766"/>
                </a:lnTo>
                <a:lnTo>
                  <a:pt x="153828" y="1270322"/>
                </a:lnTo>
                <a:lnTo>
                  <a:pt x="153074" y="1271879"/>
                </a:lnTo>
                <a:lnTo>
                  <a:pt x="152320" y="1273436"/>
                </a:lnTo>
                <a:lnTo>
                  <a:pt x="151565" y="1274993"/>
                </a:lnTo>
                <a:lnTo>
                  <a:pt x="150811" y="1276549"/>
                </a:lnTo>
                <a:lnTo>
                  <a:pt x="150057" y="1278106"/>
                </a:lnTo>
                <a:lnTo>
                  <a:pt x="149303" y="1279663"/>
                </a:lnTo>
                <a:lnTo>
                  <a:pt x="148549" y="1281220"/>
                </a:lnTo>
                <a:lnTo>
                  <a:pt x="147795" y="1282777"/>
                </a:lnTo>
                <a:lnTo>
                  <a:pt x="147041" y="1284333"/>
                </a:lnTo>
                <a:lnTo>
                  <a:pt x="146287" y="1285890"/>
                </a:lnTo>
                <a:lnTo>
                  <a:pt x="145533" y="1287447"/>
                </a:lnTo>
                <a:lnTo>
                  <a:pt x="144779" y="1289004"/>
                </a:lnTo>
                <a:lnTo>
                  <a:pt x="144025" y="1290560"/>
                </a:lnTo>
                <a:lnTo>
                  <a:pt x="143271" y="1292117"/>
                </a:lnTo>
                <a:lnTo>
                  <a:pt x="142517" y="1293674"/>
                </a:lnTo>
                <a:lnTo>
                  <a:pt x="141763" y="1295231"/>
                </a:lnTo>
                <a:lnTo>
                  <a:pt x="141009" y="1296787"/>
                </a:lnTo>
                <a:lnTo>
                  <a:pt x="140255" y="1298344"/>
                </a:lnTo>
                <a:lnTo>
                  <a:pt x="139501" y="1299901"/>
                </a:lnTo>
                <a:lnTo>
                  <a:pt x="138746" y="1301458"/>
                </a:lnTo>
                <a:lnTo>
                  <a:pt x="137992" y="1303015"/>
                </a:lnTo>
                <a:lnTo>
                  <a:pt x="137238" y="1304571"/>
                </a:lnTo>
                <a:lnTo>
                  <a:pt x="136484" y="1306128"/>
                </a:lnTo>
                <a:lnTo>
                  <a:pt x="135730" y="1307685"/>
                </a:lnTo>
                <a:lnTo>
                  <a:pt x="134976" y="1309242"/>
                </a:lnTo>
                <a:lnTo>
                  <a:pt x="134222" y="1310798"/>
                </a:lnTo>
                <a:lnTo>
                  <a:pt x="133468" y="1312355"/>
                </a:lnTo>
                <a:lnTo>
                  <a:pt x="132714" y="1313912"/>
                </a:lnTo>
                <a:lnTo>
                  <a:pt x="131960" y="1315469"/>
                </a:lnTo>
                <a:lnTo>
                  <a:pt x="131206" y="1317025"/>
                </a:lnTo>
                <a:lnTo>
                  <a:pt x="130452" y="1318582"/>
                </a:lnTo>
                <a:lnTo>
                  <a:pt x="129698" y="1320139"/>
                </a:lnTo>
                <a:lnTo>
                  <a:pt x="128944" y="1321696"/>
                </a:lnTo>
                <a:lnTo>
                  <a:pt x="128190" y="1323253"/>
                </a:lnTo>
                <a:lnTo>
                  <a:pt x="127436" y="1324809"/>
                </a:lnTo>
                <a:lnTo>
                  <a:pt x="126682" y="1326366"/>
                </a:lnTo>
                <a:lnTo>
                  <a:pt x="125927" y="1327923"/>
                </a:lnTo>
                <a:lnTo>
                  <a:pt x="125173" y="1329480"/>
                </a:lnTo>
                <a:lnTo>
                  <a:pt x="124419" y="1331036"/>
                </a:lnTo>
                <a:lnTo>
                  <a:pt x="123665" y="1332593"/>
                </a:lnTo>
                <a:lnTo>
                  <a:pt x="122911" y="1334150"/>
                </a:lnTo>
                <a:lnTo>
                  <a:pt x="122157" y="1335707"/>
                </a:lnTo>
                <a:lnTo>
                  <a:pt x="121403" y="1337263"/>
                </a:lnTo>
                <a:lnTo>
                  <a:pt x="120649" y="1338820"/>
                </a:lnTo>
                <a:lnTo>
                  <a:pt x="119895" y="1340377"/>
                </a:lnTo>
                <a:lnTo>
                  <a:pt x="119141" y="1341934"/>
                </a:lnTo>
                <a:lnTo>
                  <a:pt x="118387" y="1343491"/>
                </a:lnTo>
                <a:lnTo>
                  <a:pt x="117633" y="1345047"/>
                </a:lnTo>
                <a:lnTo>
                  <a:pt x="116879" y="1346604"/>
                </a:lnTo>
                <a:lnTo>
                  <a:pt x="116125" y="1348161"/>
                </a:lnTo>
                <a:lnTo>
                  <a:pt x="115371" y="1349718"/>
                </a:lnTo>
                <a:lnTo>
                  <a:pt x="114617" y="1351274"/>
                </a:lnTo>
                <a:lnTo>
                  <a:pt x="113863" y="1352831"/>
                </a:lnTo>
                <a:lnTo>
                  <a:pt x="113108" y="1354388"/>
                </a:lnTo>
                <a:lnTo>
                  <a:pt x="112354" y="1355945"/>
                </a:lnTo>
                <a:lnTo>
                  <a:pt x="111600" y="1357501"/>
                </a:lnTo>
                <a:lnTo>
                  <a:pt x="110846" y="1359058"/>
                </a:lnTo>
                <a:lnTo>
                  <a:pt x="110092" y="1360615"/>
                </a:lnTo>
                <a:lnTo>
                  <a:pt x="109338" y="1362172"/>
                </a:lnTo>
                <a:lnTo>
                  <a:pt x="108584" y="1363729"/>
                </a:lnTo>
                <a:lnTo>
                  <a:pt x="107830" y="1365285"/>
                </a:lnTo>
                <a:lnTo>
                  <a:pt x="107076" y="1366842"/>
                </a:lnTo>
                <a:lnTo>
                  <a:pt x="106322" y="1368399"/>
                </a:lnTo>
                <a:lnTo>
                  <a:pt x="105568" y="1369956"/>
                </a:lnTo>
                <a:lnTo>
                  <a:pt x="104814" y="1371512"/>
                </a:lnTo>
                <a:lnTo>
                  <a:pt x="104060" y="1373069"/>
                </a:lnTo>
                <a:lnTo>
                  <a:pt x="103306" y="1374626"/>
                </a:lnTo>
                <a:lnTo>
                  <a:pt x="102552" y="1376183"/>
                </a:lnTo>
                <a:lnTo>
                  <a:pt x="101798" y="1377739"/>
                </a:lnTo>
                <a:lnTo>
                  <a:pt x="101043" y="1379296"/>
                </a:lnTo>
                <a:lnTo>
                  <a:pt x="100289" y="1380853"/>
                </a:lnTo>
                <a:lnTo>
                  <a:pt x="99535" y="1382410"/>
                </a:lnTo>
                <a:lnTo>
                  <a:pt x="98781" y="1383967"/>
                </a:lnTo>
                <a:lnTo>
                  <a:pt x="98027" y="1385523"/>
                </a:lnTo>
                <a:lnTo>
                  <a:pt x="97273" y="1387080"/>
                </a:lnTo>
                <a:lnTo>
                  <a:pt x="96519" y="1388637"/>
                </a:lnTo>
                <a:lnTo>
                  <a:pt x="95765" y="1390194"/>
                </a:lnTo>
                <a:lnTo>
                  <a:pt x="95011" y="1391750"/>
                </a:lnTo>
                <a:lnTo>
                  <a:pt x="94257" y="1393307"/>
                </a:lnTo>
                <a:lnTo>
                  <a:pt x="93503" y="1394864"/>
                </a:lnTo>
                <a:lnTo>
                  <a:pt x="92749" y="1396421"/>
                </a:lnTo>
                <a:lnTo>
                  <a:pt x="91995" y="1397977"/>
                </a:lnTo>
                <a:lnTo>
                  <a:pt x="91241" y="1399534"/>
                </a:lnTo>
                <a:lnTo>
                  <a:pt x="90487" y="1401091"/>
                </a:lnTo>
                <a:lnTo>
                  <a:pt x="89733" y="1402648"/>
                </a:lnTo>
                <a:lnTo>
                  <a:pt x="88979" y="1404204"/>
                </a:lnTo>
                <a:lnTo>
                  <a:pt x="88224" y="1405761"/>
                </a:lnTo>
                <a:lnTo>
                  <a:pt x="87470" y="1407318"/>
                </a:lnTo>
                <a:lnTo>
                  <a:pt x="86716" y="1408875"/>
                </a:lnTo>
                <a:lnTo>
                  <a:pt x="85962" y="1410432"/>
                </a:lnTo>
                <a:lnTo>
                  <a:pt x="85208" y="1411988"/>
                </a:lnTo>
                <a:lnTo>
                  <a:pt x="84454" y="1413545"/>
                </a:lnTo>
                <a:lnTo>
                  <a:pt x="83700" y="1415102"/>
                </a:lnTo>
                <a:lnTo>
                  <a:pt x="82946" y="1416659"/>
                </a:lnTo>
                <a:lnTo>
                  <a:pt x="82192" y="1418215"/>
                </a:lnTo>
                <a:lnTo>
                  <a:pt x="81438" y="1419772"/>
                </a:lnTo>
                <a:lnTo>
                  <a:pt x="80684" y="1421329"/>
                </a:lnTo>
                <a:lnTo>
                  <a:pt x="79930" y="1422886"/>
                </a:lnTo>
                <a:lnTo>
                  <a:pt x="79176" y="1424442"/>
                </a:lnTo>
                <a:lnTo>
                  <a:pt x="78422" y="1425999"/>
                </a:lnTo>
                <a:lnTo>
                  <a:pt x="77668" y="1427556"/>
                </a:lnTo>
                <a:lnTo>
                  <a:pt x="76914" y="1429113"/>
                </a:lnTo>
                <a:lnTo>
                  <a:pt x="76160" y="1430670"/>
                </a:lnTo>
                <a:lnTo>
                  <a:pt x="75405" y="1432226"/>
                </a:lnTo>
                <a:lnTo>
                  <a:pt x="74651" y="1433783"/>
                </a:lnTo>
                <a:lnTo>
                  <a:pt x="73897" y="1435340"/>
                </a:lnTo>
                <a:lnTo>
                  <a:pt x="73143" y="1436897"/>
                </a:lnTo>
                <a:lnTo>
                  <a:pt x="72389" y="1438453"/>
                </a:lnTo>
                <a:lnTo>
                  <a:pt x="71635" y="1440010"/>
                </a:lnTo>
                <a:lnTo>
                  <a:pt x="70881" y="1441567"/>
                </a:lnTo>
                <a:lnTo>
                  <a:pt x="70127" y="1443124"/>
                </a:lnTo>
                <a:lnTo>
                  <a:pt x="69373" y="1444680"/>
                </a:lnTo>
                <a:lnTo>
                  <a:pt x="68619" y="1446237"/>
                </a:lnTo>
                <a:lnTo>
                  <a:pt x="67865" y="1447794"/>
                </a:lnTo>
                <a:lnTo>
                  <a:pt x="67111" y="1449351"/>
                </a:lnTo>
                <a:lnTo>
                  <a:pt x="66357" y="1450908"/>
                </a:lnTo>
                <a:lnTo>
                  <a:pt x="65603" y="1452464"/>
                </a:lnTo>
                <a:lnTo>
                  <a:pt x="64849" y="1454021"/>
                </a:lnTo>
                <a:lnTo>
                  <a:pt x="64095" y="1455578"/>
                </a:lnTo>
                <a:lnTo>
                  <a:pt x="63341" y="1457135"/>
                </a:lnTo>
                <a:lnTo>
                  <a:pt x="62586" y="1458691"/>
                </a:lnTo>
                <a:lnTo>
                  <a:pt x="61832" y="1460248"/>
                </a:lnTo>
                <a:lnTo>
                  <a:pt x="61078" y="1461805"/>
                </a:lnTo>
                <a:lnTo>
                  <a:pt x="60324" y="1463362"/>
                </a:lnTo>
                <a:lnTo>
                  <a:pt x="59570" y="1464918"/>
                </a:lnTo>
                <a:lnTo>
                  <a:pt x="58816" y="1466475"/>
                </a:lnTo>
                <a:lnTo>
                  <a:pt x="58062" y="1468032"/>
                </a:lnTo>
                <a:lnTo>
                  <a:pt x="57308" y="1469589"/>
                </a:lnTo>
                <a:lnTo>
                  <a:pt x="56554" y="1471146"/>
                </a:lnTo>
                <a:lnTo>
                  <a:pt x="55800" y="1472702"/>
                </a:lnTo>
                <a:lnTo>
                  <a:pt x="55046" y="1474259"/>
                </a:lnTo>
                <a:lnTo>
                  <a:pt x="54292" y="1475816"/>
                </a:lnTo>
                <a:lnTo>
                  <a:pt x="53538" y="1477373"/>
                </a:lnTo>
                <a:lnTo>
                  <a:pt x="52784" y="1478929"/>
                </a:lnTo>
                <a:lnTo>
                  <a:pt x="52030" y="1480486"/>
                </a:lnTo>
                <a:lnTo>
                  <a:pt x="51276" y="1482043"/>
                </a:lnTo>
                <a:lnTo>
                  <a:pt x="50521" y="1483600"/>
                </a:lnTo>
                <a:lnTo>
                  <a:pt x="49767" y="1485156"/>
                </a:lnTo>
                <a:lnTo>
                  <a:pt x="49013" y="1486713"/>
                </a:lnTo>
                <a:lnTo>
                  <a:pt x="48259" y="1488270"/>
                </a:lnTo>
                <a:lnTo>
                  <a:pt x="47505" y="1489827"/>
                </a:lnTo>
                <a:lnTo>
                  <a:pt x="46751" y="1491384"/>
                </a:lnTo>
                <a:lnTo>
                  <a:pt x="45997" y="1492940"/>
                </a:lnTo>
                <a:lnTo>
                  <a:pt x="45243" y="1494497"/>
                </a:lnTo>
                <a:lnTo>
                  <a:pt x="44489" y="1496054"/>
                </a:lnTo>
                <a:lnTo>
                  <a:pt x="43735" y="1497611"/>
                </a:lnTo>
                <a:lnTo>
                  <a:pt x="42981" y="1499167"/>
                </a:lnTo>
                <a:lnTo>
                  <a:pt x="42227" y="1500724"/>
                </a:lnTo>
                <a:lnTo>
                  <a:pt x="41473" y="1502281"/>
                </a:lnTo>
                <a:lnTo>
                  <a:pt x="40719" y="1503838"/>
                </a:lnTo>
                <a:lnTo>
                  <a:pt x="39965" y="1505394"/>
                </a:lnTo>
                <a:lnTo>
                  <a:pt x="39211" y="1506951"/>
                </a:lnTo>
                <a:lnTo>
                  <a:pt x="38457" y="1508508"/>
                </a:lnTo>
                <a:lnTo>
                  <a:pt x="37702" y="1510065"/>
                </a:lnTo>
                <a:lnTo>
                  <a:pt x="36948" y="1511622"/>
                </a:lnTo>
                <a:lnTo>
                  <a:pt x="36194" y="1513178"/>
                </a:lnTo>
                <a:lnTo>
                  <a:pt x="35440" y="1514735"/>
                </a:lnTo>
                <a:lnTo>
                  <a:pt x="34686" y="1516292"/>
                </a:lnTo>
                <a:lnTo>
                  <a:pt x="33932" y="1517849"/>
                </a:lnTo>
                <a:lnTo>
                  <a:pt x="33178" y="1519405"/>
                </a:lnTo>
                <a:lnTo>
                  <a:pt x="32424" y="1520962"/>
                </a:lnTo>
                <a:lnTo>
                  <a:pt x="31670" y="1522519"/>
                </a:lnTo>
                <a:lnTo>
                  <a:pt x="30916" y="1524076"/>
                </a:lnTo>
                <a:lnTo>
                  <a:pt x="30162" y="1525632"/>
                </a:lnTo>
                <a:lnTo>
                  <a:pt x="29408" y="1527189"/>
                </a:lnTo>
                <a:lnTo>
                  <a:pt x="28654" y="1528746"/>
                </a:lnTo>
                <a:lnTo>
                  <a:pt x="27900" y="1530303"/>
                </a:lnTo>
                <a:lnTo>
                  <a:pt x="27146" y="1531859"/>
                </a:lnTo>
                <a:lnTo>
                  <a:pt x="26392" y="1533416"/>
                </a:lnTo>
                <a:lnTo>
                  <a:pt x="25638" y="1534973"/>
                </a:lnTo>
                <a:lnTo>
                  <a:pt x="24883" y="1536530"/>
                </a:lnTo>
                <a:lnTo>
                  <a:pt x="24129" y="1538087"/>
                </a:lnTo>
                <a:lnTo>
                  <a:pt x="23375" y="1539643"/>
                </a:lnTo>
                <a:lnTo>
                  <a:pt x="22621" y="1541200"/>
                </a:lnTo>
                <a:lnTo>
                  <a:pt x="21867" y="1542757"/>
                </a:lnTo>
                <a:lnTo>
                  <a:pt x="21113" y="1544314"/>
                </a:lnTo>
                <a:lnTo>
                  <a:pt x="20359" y="1545870"/>
                </a:lnTo>
                <a:lnTo>
                  <a:pt x="19605" y="1547427"/>
                </a:lnTo>
                <a:lnTo>
                  <a:pt x="18851" y="1548984"/>
                </a:lnTo>
                <a:lnTo>
                  <a:pt x="18097" y="1550541"/>
                </a:lnTo>
                <a:lnTo>
                  <a:pt x="17343" y="1552097"/>
                </a:lnTo>
                <a:lnTo>
                  <a:pt x="16589" y="1553654"/>
                </a:lnTo>
                <a:lnTo>
                  <a:pt x="15835" y="1555211"/>
                </a:lnTo>
                <a:lnTo>
                  <a:pt x="15081" y="1556768"/>
                </a:lnTo>
                <a:lnTo>
                  <a:pt x="14327" y="1558325"/>
                </a:lnTo>
                <a:lnTo>
                  <a:pt x="13573" y="1559881"/>
                </a:lnTo>
                <a:lnTo>
                  <a:pt x="12819" y="1561438"/>
                </a:lnTo>
                <a:lnTo>
                  <a:pt x="12064" y="1562995"/>
                </a:lnTo>
                <a:lnTo>
                  <a:pt x="11310" y="1564552"/>
                </a:lnTo>
                <a:lnTo>
                  <a:pt x="10556" y="1566108"/>
                </a:lnTo>
                <a:lnTo>
                  <a:pt x="9802" y="1567665"/>
                </a:lnTo>
                <a:lnTo>
                  <a:pt x="9048" y="1569222"/>
                </a:lnTo>
                <a:lnTo>
                  <a:pt x="8294" y="1570779"/>
                </a:lnTo>
                <a:lnTo>
                  <a:pt x="7540" y="1572335"/>
                </a:lnTo>
                <a:lnTo>
                  <a:pt x="6786" y="1573892"/>
                </a:lnTo>
                <a:lnTo>
                  <a:pt x="6032" y="1575449"/>
                </a:lnTo>
                <a:lnTo>
                  <a:pt x="5278" y="1577006"/>
                </a:lnTo>
                <a:lnTo>
                  <a:pt x="4524" y="1578563"/>
                </a:lnTo>
                <a:lnTo>
                  <a:pt x="3770" y="1580119"/>
                </a:lnTo>
                <a:lnTo>
                  <a:pt x="3016" y="1581676"/>
                </a:lnTo>
                <a:lnTo>
                  <a:pt x="2262" y="1583233"/>
                </a:lnTo>
                <a:lnTo>
                  <a:pt x="1508" y="1584790"/>
                </a:lnTo>
                <a:lnTo>
                  <a:pt x="754" y="1586346"/>
                </a:lnTo>
                <a:lnTo>
                  <a:pt x="1" y="2364731"/>
                </a:lnTo>
                <a:lnTo>
                  <a:pt x="754059" y="2364731"/>
                </a:lnTo>
                <a:lnTo>
                  <a:pt x="754059" y="809519"/>
                </a:lnTo>
                <a:close/>
              </a:path>
            </a:pathLst>
          </a:custGeom>
          <a:solidFill>
            <a:srgbClr val="007F00"/>
          </a:solidFill>
        </p:spPr>
        <p:txBody>
          <a:bodyPr wrap="square" lIns="0" tIns="0" rIns="0" bIns="0" rtlCol="0">
            <a:noAutofit/>
          </a:bodyPr>
          <a:lstStyle/>
          <a:p>
            <a:endParaRPr/>
          </a:p>
        </p:txBody>
      </p:sp>
      <p:sp>
        <p:nvSpPr>
          <p:cNvPr id="3091" name="object 3091"/>
          <p:cNvSpPr/>
          <p:nvPr/>
        </p:nvSpPr>
        <p:spPr>
          <a:xfrm>
            <a:off x="5885187" y="5246017"/>
            <a:ext cx="0" cy="42725"/>
          </a:xfrm>
          <a:custGeom>
            <a:avLst/>
            <a:gdLst/>
            <a:ahLst/>
            <a:cxnLst/>
            <a:rect l="l" t="t" r="r" b="b"/>
            <a:pathLst>
              <a:path h="21600">
                <a:moveTo>
                  <a:pt x="0" y="21600"/>
                </a:moveTo>
                <a:lnTo>
                  <a:pt x="0" y="0"/>
                </a:lnTo>
              </a:path>
            </a:pathLst>
          </a:custGeom>
          <a:solidFill>
            <a:srgbClr val="000000"/>
          </a:solidFill>
        </p:spPr>
        <p:txBody>
          <a:bodyPr wrap="square" lIns="0" tIns="0" rIns="0" bIns="0" rtlCol="0">
            <a:noAutofit/>
          </a:bodyPr>
          <a:lstStyle/>
          <a:p>
            <a:endParaRPr/>
          </a:p>
        </p:txBody>
      </p:sp>
      <p:sp>
        <p:nvSpPr>
          <p:cNvPr id="3092" name="object 3092"/>
          <p:cNvSpPr/>
          <p:nvPr/>
        </p:nvSpPr>
        <p:spPr>
          <a:xfrm>
            <a:off x="5885187" y="5246017"/>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093" name="object 3093"/>
          <p:cNvSpPr/>
          <p:nvPr/>
        </p:nvSpPr>
        <p:spPr>
          <a:xfrm>
            <a:off x="5885187" y="5246017"/>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094" name="object 3094"/>
          <p:cNvSpPr/>
          <p:nvPr/>
        </p:nvSpPr>
        <p:spPr>
          <a:xfrm>
            <a:off x="5885187" y="2212501"/>
            <a:ext cx="0" cy="42725"/>
          </a:xfrm>
          <a:custGeom>
            <a:avLst/>
            <a:gdLst/>
            <a:ahLst/>
            <a:cxnLst/>
            <a:rect l="l" t="t" r="r" b="b"/>
            <a:pathLst>
              <a:path h="21600">
                <a:moveTo>
                  <a:pt x="0" y="0"/>
                </a:moveTo>
                <a:lnTo>
                  <a:pt x="0" y="21600"/>
                </a:lnTo>
              </a:path>
            </a:pathLst>
          </a:custGeom>
          <a:solidFill>
            <a:srgbClr val="000000"/>
          </a:solidFill>
        </p:spPr>
        <p:txBody>
          <a:bodyPr wrap="square" lIns="0" tIns="0" rIns="0" bIns="0" rtlCol="0">
            <a:noAutofit/>
          </a:bodyPr>
          <a:lstStyle/>
          <a:p>
            <a:endParaRPr/>
          </a:p>
        </p:txBody>
      </p:sp>
      <p:sp>
        <p:nvSpPr>
          <p:cNvPr id="3095" name="object 3095"/>
          <p:cNvSpPr/>
          <p:nvPr/>
        </p:nvSpPr>
        <p:spPr>
          <a:xfrm>
            <a:off x="5885187" y="2212501"/>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096" name="object 3096"/>
          <p:cNvSpPr/>
          <p:nvPr/>
        </p:nvSpPr>
        <p:spPr>
          <a:xfrm>
            <a:off x="5885187" y="2212501"/>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097" name="object 3097"/>
          <p:cNvSpPr/>
          <p:nvPr/>
        </p:nvSpPr>
        <p:spPr>
          <a:xfrm>
            <a:off x="6483449" y="5246017"/>
            <a:ext cx="0" cy="42725"/>
          </a:xfrm>
          <a:custGeom>
            <a:avLst/>
            <a:gdLst/>
            <a:ahLst/>
            <a:cxnLst/>
            <a:rect l="l" t="t" r="r" b="b"/>
            <a:pathLst>
              <a:path h="21600">
                <a:moveTo>
                  <a:pt x="0" y="21600"/>
                </a:moveTo>
                <a:lnTo>
                  <a:pt x="0" y="0"/>
                </a:lnTo>
              </a:path>
            </a:pathLst>
          </a:custGeom>
          <a:solidFill>
            <a:srgbClr val="000000"/>
          </a:solidFill>
        </p:spPr>
        <p:txBody>
          <a:bodyPr wrap="square" lIns="0" tIns="0" rIns="0" bIns="0" rtlCol="0">
            <a:noAutofit/>
          </a:bodyPr>
          <a:lstStyle/>
          <a:p>
            <a:endParaRPr/>
          </a:p>
        </p:txBody>
      </p:sp>
      <p:sp>
        <p:nvSpPr>
          <p:cNvPr id="3098" name="object 3098"/>
          <p:cNvSpPr/>
          <p:nvPr/>
        </p:nvSpPr>
        <p:spPr>
          <a:xfrm>
            <a:off x="6483449" y="5246017"/>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099" name="object 3099"/>
          <p:cNvSpPr/>
          <p:nvPr/>
        </p:nvSpPr>
        <p:spPr>
          <a:xfrm>
            <a:off x="6483449" y="5246017"/>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00" name="object 3100"/>
          <p:cNvSpPr/>
          <p:nvPr/>
        </p:nvSpPr>
        <p:spPr>
          <a:xfrm>
            <a:off x="6483449" y="2212501"/>
            <a:ext cx="0" cy="42725"/>
          </a:xfrm>
          <a:custGeom>
            <a:avLst/>
            <a:gdLst/>
            <a:ahLst/>
            <a:cxnLst/>
            <a:rect l="l" t="t" r="r" b="b"/>
            <a:pathLst>
              <a:path h="21600">
                <a:moveTo>
                  <a:pt x="0" y="0"/>
                </a:moveTo>
                <a:lnTo>
                  <a:pt x="0" y="21600"/>
                </a:lnTo>
              </a:path>
            </a:pathLst>
          </a:custGeom>
          <a:solidFill>
            <a:srgbClr val="000000"/>
          </a:solidFill>
        </p:spPr>
        <p:txBody>
          <a:bodyPr wrap="square" lIns="0" tIns="0" rIns="0" bIns="0" rtlCol="0">
            <a:noAutofit/>
          </a:bodyPr>
          <a:lstStyle/>
          <a:p>
            <a:endParaRPr/>
          </a:p>
        </p:txBody>
      </p:sp>
      <p:sp>
        <p:nvSpPr>
          <p:cNvPr id="3101" name="object 3101"/>
          <p:cNvSpPr/>
          <p:nvPr/>
        </p:nvSpPr>
        <p:spPr>
          <a:xfrm>
            <a:off x="6483449" y="2212501"/>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02" name="object 3102"/>
          <p:cNvSpPr/>
          <p:nvPr/>
        </p:nvSpPr>
        <p:spPr>
          <a:xfrm>
            <a:off x="6483449" y="2212501"/>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03" name="object 3103"/>
          <p:cNvSpPr/>
          <p:nvPr/>
        </p:nvSpPr>
        <p:spPr>
          <a:xfrm>
            <a:off x="7081712" y="5246017"/>
            <a:ext cx="0" cy="42725"/>
          </a:xfrm>
          <a:custGeom>
            <a:avLst/>
            <a:gdLst/>
            <a:ahLst/>
            <a:cxnLst/>
            <a:rect l="l" t="t" r="r" b="b"/>
            <a:pathLst>
              <a:path h="21600">
                <a:moveTo>
                  <a:pt x="0" y="21600"/>
                </a:moveTo>
                <a:lnTo>
                  <a:pt x="0" y="0"/>
                </a:lnTo>
              </a:path>
            </a:pathLst>
          </a:custGeom>
          <a:solidFill>
            <a:srgbClr val="000000"/>
          </a:solidFill>
        </p:spPr>
        <p:txBody>
          <a:bodyPr wrap="square" lIns="0" tIns="0" rIns="0" bIns="0" rtlCol="0">
            <a:noAutofit/>
          </a:bodyPr>
          <a:lstStyle/>
          <a:p>
            <a:endParaRPr/>
          </a:p>
        </p:txBody>
      </p:sp>
      <p:sp>
        <p:nvSpPr>
          <p:cNvPr id="3104" name="object 3104"/>
          <p:cNvSpPr/>
          <p:nvPr/>
        </p:nvSpPr>
        <p:spPr>
          <a:xfrm>
            <a:off x="7081712" y="5246017"/>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05" name="object 3105"/>
          <p:cNvSpPr/>
          <p:nvPr/>
        </p:nvSpPr>
        <p:spPr>
          <a:xfrm>
            <a:off x="7081712" y="5246017"/>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06" name="object 3106"/>
          <p:cNvSpPr/>
          <p:nvPr/>
        </p:nvSpPr>
        <p:spPr>
          <a:xfrm>
            <a:off x="7081712" y="2212501"/>
            <a:ext cx="0" cy="42725"/>
          </a:xfrm>
          <a:custGeom>
            <a:avLst/>
            <a:gdLst/>
            <a:ahLst/>
            <a:cxnLst/>
            <a:rect l="l" t="t" r="r" b="b"/>
            <a:pathLst>
              <a:path h="21600">
                <a:moveTo>
                  <a:pt x="0" y="0"/>
                </a:moveTo>
                <a:lnTo>
                  <a:pt x="0" y="21600"/>
                </a:lnTo>
              </a:path>
            </a:pathLst>
          </a:custGeom>
          <a:solidFill>
            <a:srgbClr val="000000"/>
          </a:solidFill>
        </p:spPr>
        <p:txBody>
          <a:bodyPr wrap="square" lIns="0" tIns="0" rIns="0" bIns="0" rtlCol="0">
            <a:noAutofit/>
          </a:bodyPr>
          <a:lstStyle/>
          <a:p>
            <a:endParaRPr/>
          </a:p>
        </p:txBody>
      </p:sp>
      <p:sp>
        <p:nvSpPr>
          <p:cNvPr id="3107" name="object 3107"/>
          <p:cNvSpPr/>
          <p:nvPr/>
        </p:nvSpPr>
        <p:spPr>
          <a:xfrm>
            <a:off x="7081712" y="2212501"/>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08" name="object 3108"/>
          <p:cNvSpPr/>
          <p:nvPr/>
        </p:nvSpPr>
        <p:spPr>
          <a:xfrm>
            <a:off x="7081712" y="2212501"/>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09" name="object 3109"/>
          <p:cNvSpPr/>
          <p:nvPr/>
        </p:nvSpPr>
        <p:spPr>
          <a:xfrm>
            <a:off x="7679974" y="5246017"/>
            <a:ext cx="0" cy="42725"/>
          </a:xfrm>
          <a:custGeom>
            <a:avLst/>
            <a:gdLst/>
            <a:ahLst/>
            <a:cxnLst/>
            <a:rect l="l" t="t" r="r" b="b"/>
            <a:pathLst>
              <a:path h="21600">
                <a:moveTo>
                  <a:pt x="0" y="21600"/>
                </a:moveTo>
                <a:lnTo>
                  <a:pt x="0" y="0"/>
                </a:lnTo>
              </a:path>
            </a:pathLst>
          </a:custGeom>
          <a:solidFill>
            <a:srgbClr val="000000"/>
          </a:solidFill>
        </p:spPr>
        <p:txBody>
          <a:bodyPr wrap="square" lIns="0" tIns="0" rIns="0" bIns="0" rtlCol="0">
            <a:noAutofit/>
          </a:bodyPr>
          <a:lstStyle/>
          <a:p>
            <a:endParaRPr/>
          </a:p>
        </p:txBody>
      </p:sp>
      <p:sp>
        <p:nvSpPr>
          <p:cNvPr id="3110" name="object 3110"/>
          <p:cNvSpPr/>
          <p:nvPr/>
        </p:nvSpPr>
        <p:spPr>
          <a:xfrm>
            <a:off x="7679974" y="5246017"/>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11" name="object 3111"/>
          <p:cNvSpPr/>
          <p:nvPr/>
        </p:nvSpPr>
        <p:spPr>
          <a:xfrm>
            <a:off x="7679974" y="5246017"/>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12" name="object 3112"/>
          <p:cNvSpPr/>
          <p:nvPr/>
        </p:nvSpPr>
        <p:spPr>
          <a:xfrm>
            <a:off x="7679974" y="2212501"/>
            <a:ext cx="0" cy="42725"/>
          </a:xfrm>
          <a:custGeom>
            <a:avLst/>
            <a:gdLst/>
            <a:ahLst/>
            <a:cxnLst/>
            <a:rect l="l" t="t" r="r" b="b"/>
            <a:pathLst>
              <a:path h="21600">
                <a:moveTo>
                  <a:pt x="0" y="0"/>
                </a:moveTo>
                <a:lnTo>
                  <a:pt x="0" y="21600"/>
                </a:lnTo>
              </a:path>
            </a:pathLst>
          </a:custGeom>
          <a:solidFill>
            <a:srgbClr val="000000"/>
          </a:solidFill>
        </p:spPr>
        <p:txBody>
          <a:bodyPr wrap="square" lIns="0" tIns="0" rIns="0" bIns="0" rtlCol="0">
            <a:noAutofit/>
          </a:bodyPr>
          <a:lstStyle/>
          <a:p>
            <a:endParaRPr/>
          </a:p>
        </p:txBody>
      </p:sp>
      <p:sp>
        <p:nvSpPr>
          <p:cNvPr id="3113" name="object 3113"/>
          <p:cNvSpPr/>
          <p:nvPr/>
        </p:nvSpPr>
        <p:spPr>
          <a:xfrm>
            <a:off x="7679974" y="2212501"/>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14" name="object 3114"/>
          <p:cNvSpPr/>
          <p:nvPr/>
        </p:nvSpPr>
        <p:spPr>
          <a:xfrm>
            <a:off x="7679974" y="2212501"/>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15" name="object 3115"/>
          <p:cNvSpPr/>
          <p:nvPr/>
        </p:nvSpPr>
        <p:spPr>
          <a:xfrm>
            <a:off x="8278237" y="5246017"/>
            <a:ext cx="0" cy="42725"/>
          </a:xfrm>
          <a:custGeom>
            <a:avLst/>
            <a:gdLst/>
            <a:ahLst/>
            <a:cxnLst/>
            <a:rect l="l" t="t" r="r" b="b"/>
            <a:pathLst>
              <a:path h="21600">
                <a:moveTo>
                  <a:pt x="0" y="21600"/>
                </a:moveTo>
                <a:lnTo>
                  <a:pt x="0" y="0"/>
                </a:lnTo>
              </a:path>
            </a:pathLst>
          </a:custGeom>
          <a:solidFill>
            <a:srgbClr val="000000"/>
          </a:solidFill>
        </p:spPr>
        <p:txBody>
          <a:bodyPr wrap="square" lIns="0" tIns="0" rIns="0" bIns="0" rtlCol="0">
            <a:noAutofit/>
          </a:bodyPr>
          <a:lstStyle/>
          <a:p>
            <a:endParaRPr/>
          </a:p>
        </p:txBody>
      </p:sp>
      <p:sp>
        <p:nvSpPr>
          <p:cNvPr id="3116" name="object 3116"/>
          <p:cNvSpPr/>
          <p:nvPr/>
        </p:nvSpPr>
        <p:spPr>
          <a:xfrm>
            <a:off x="8278237" y="5246017"/>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17" name="object 3117"/>
          <p:cNvSpPr/>
          <p:nvPr/>
        </p:nvSpPr>
        <p:spPr>
          <a:xfrm>
            <a:off x="8278237" y="5246017"/>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18" name="object 3118"/>
          <p:cNvSpPr/>
          <p:nvPr/>
        </p:nvSpPr>
        <p:spPr>
          <a:xfrm>
            <a:off x="8278237" y="2212501"/>
            <a:ext cx="0" cy="42725"/>
          </a:xfrm>
          <a:custGeom>
            <a:avLst/>
            <a:gdLst/>
            <a:ahLst/>
            <a:cxnLst/>
            <a:rect l="l" t="t" r="r" b="b"/>
            <a:pathLst>
              <a:path h="21600">
                <a:moveTo>
                  <a:pt x="0" y="0"/>
                </a:moveTo>
                <a:lnTo>
                  <a:pt x="0" y="21600"/>
                </a:lnTo>
              </a:path>
            </a:pathLst>
          </a:custGeom>
          <a:solidFill>
            <a:srgbClr val="000000"/>
          </a:solidFill>
        </p:spPr>
        <p:txBody>
          <a:bodyPr wrap="square" lIns="0" tIns="0" rIns="0" bIns="0" rtlCol="0">
            <a:noAutofit/>
          </a:bodyPr>
          <a:lstStyle/>
          <a:p>
            <a:endParaRPr/>
          </a:p>
        </p:txBody>
      </p:sp>
      <p:sp>
        <p:nvSpPr>
          <p:cNvPr id="3119" name="object 3119"/>
          <p:cNvSpPr/>
          <p:nvPr/>
        </p:nvSpPr>
        <p:spPr>
          <a:xfrm>
            <a:off x="8278237" y="2212501"/>
            <a:ext cx="0" cy="42725"/>
          </a:xfrm>
          <a:custGeom>
            <a:avLst/>
            <a:gdLst/>
            <a:ahLst/>
            <a:cxnLst/>
            <a:rect l="l" t="t" r="r" b="b"/>
            <a:pathLst>
              <a:path h="21600">
                <a:moveTo>
                  <a:pt x="0" y="0"/>
                </a:moveTo>
                <a:lnTo>
                  <a:pt x="0" y="21600"/>
                </a:lnTo>
              </a:path>
            </a:pathLst>
          </a:custGeom>
          <a:ln w="2700">
            <a:solidFill>
              <a:srgbClr val="000000"/>
            </a:solidFill>
          </a:ln>
        </p:spPr>
        <p:txBody>
          <a:bodyPr wrap="square" lIns="0" tIns="0" rIns="0" bIns="0" rtlCol="0">
            <a:noAutofit/>
          </a:bodyPr>
          <a:lstStyle/>
          <a:p>
            <a:endParaRPr/>
          </a:p>
        </p:txBody>
      </p:sp>
      <p:sp>
        <p:nvSpPr>
          <p:cNvPr id="3120" name="object 3120"/>
          <p:cNvSpPr/>
          <p:nvPr/>
        </p:nvSpPr>
        <p:spPr>
          <a:xfrm>
            <a:off x="8278237" y="2212501"/>
            <a:ext cx="0" cy="42725"/>
          </a:xfrm>
          <a:custGeom>
            <a:avLst/>
            <a:gdLst/>
            <a:ahLst/>
            <a:cxnLst/>
            <a:rect l="l" t="t" r="r" b="b"/>
            <a:pathLst>
              <a:path h="21600">
                <a:moveTo>
                  <a:pt x="0" y="21600"/>
                </a:moveTo>
                <a:lnTo>
                  <a:pt x="0" y="0"/>
                </a:lnTo>
              </a:path>
            </a:pathLst>
          </a:custGeom>
          <a:ln w="2700">
            <a:solidFill>
              <a:srgbClr val="000000"/>
            </a:solidFill>
          </a:ln>
        </p:spPr>
        <p:txBody>
          <a:bodyPr wrap="square" lIns="0" tIns="0" rIns="0" bIns="0" rtlCol="0">
            <a:noAutofit/>
          </a:bodyPr>
          <a:lstStyle/>
          <a:p>
            <a:endParaRPr/>
          </a:p>
        </p:txBody>
      </p:sp>
      <p:sp>
        <p:nvSpPr>
          <p:cNvPr id="3121" name="object 3121"/>
          <p:cNvSpPr/>
          <p:nvPr/>
        </p:nvSpPr>
        <p:spPr>
          <a:xfrm>
            <a:off x="5289915" y="4675957"/>
            <a:ext cx="42843" cy="0"/>
          </a:xfrm>
          <a:custGeom>
            <a:avLst/>
            <a:gdLst/>
            <a:ahLst/>
            <a:cxnLst/>
            <a:rect l="l" t="t" r="r" b="b"/>
            <a:pathLst>
              <a:path w="21600">
                <a:moveTo>
                  <a:pt x="0" y="0"/>
                </a:moveTo>
                <a:lnTo>
                  <a:pt x="21600" y="0"/>
                </a:lnTo>
              </a:path>
            </a:pathLst>
          </a:custGeom>
          <a:solidFill>
            <a:srgbClr val="000000"/>
          </a:solidFill>
        </p:spPr>
        <p:txBody>
          <a:bodyPr wrap="square" lIns="0" tIns="0" rIns="0" bIns="0" rtlCol="0">
            <a:noAutofit/>
          </a:bodyPr>
          <a:lstStyle/>
          <a:p>
            <a:endParaRPr/>
          </a:p>
        </p:txBody>
      </p:sp>
      <p:sp>
        <p:nvSpPr>
          <p:cNvPr id="3122" name="object 3122"/>
          <p:cNvSpPr/>
          <p:nvPr/>
        </p:nvSpPr>
        <p:spPr>
          <a:xfrm>
            <a:off x="5289915" y="4675957"/>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23" name="object 3123"/>
          <p:cNvSpPr/>
          <p:nvPr/>
        </p:nvSpPr>
        <p:spPr>
          <a:xfrm>
            <a:off x="5289915" y="4675957"/>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24" name="object 3124"/>
          <p:cNvSpPr/>
          <p:nvPr/>
        </p:nvSpPr>
        <p:spPr>
          <a:xfrm>
            <a:off x="8235392" y="4675957"/>
            <a:ext cx="42843" cy="0"/>
          </a:xfrm>
          <a:custGeom>
            <a:avLst/>
            <a:gdLst/>
            <a:ahLst/>
            <a:cxnLst/>
            <a:rect l="l" t="t" r="r" b="b"/>
            <a:pathLst>
              <a:path w="21600">
                <a:moveTo>
                  <a:pt x="21600" y="0"/>
                </a:moveTo>
                <a:lnTo>
                  <a:pt x="0" y="0"/>
                </a:lnTo>
              </a:path>
            </a:pathLst>
          </a:custGeom>
          <a:solidFill>
            <a:srgbClr val="000000"/>
          </a:solidFill>
        </p:spPr>
        <p:txBody>
          <a:bodyPr wrap="square" lIns="0" tIns="0" rIns="0" bIns="0" rtlCol="0">
            <a:noAutofit/>
          </a:bodyPr>
          <a:lstStyle/>
          <a:p>
            <a:endParaRPr/>
          </a:p>
        </p:txBody>
      </p:sp>
      <p:sp>
        <p:nvSpPr>
          <p:cNvPr id="3125" name="object 3125"/>
          <p:cNvSpPr/>
          <p:nvPr/>
        </p:nvSpPr>
        <p:spPr>
          <a:xfrm>
            <a:off x="8235392" y="4675957"/>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26" name="object 3126"/>
          <p:cNvSpPr/>
          <p:nvPr/>
        </p:nvSpPr>
        <p:spPr>
          <a:xfrm>
            <a:off x="8235392" y="4675957"/>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27" name="object 3127"/>
          <p:cNvSpPr/>
          <p:nvPr/>
        </p:nvSpPr>
        <p:spPr>
          <a:xfrm>
            <a:off x="5289915" y="4060094"/>
            <a:ext cx="42843" cy="0"/>
          </a:xfrm>
          <a:custGeom>
            <a:avLst/>
            <a:gdLst/>
            <a:ahLst/>
            <a:cxnLst/>
            <a:rect l="l" t="t" r="r" b="b"/>
            <a:pathLst>
              <a:path w="21600">
                <a:moveTo>
                  <a:pt x="0" y="0"/>
                </a:moveTo>
                <a:lnTo>
                  <a:pt x="21600" y="0"/>
                </a:lnTo>
              </a:path>
            </a:pathLst>
          </a:custGeom>
          <a:solidFill>
            <a:srgbClr val="000000"/>
          </a:solidFill>
        </p:spPr>
        <p:txBody>
          <a:bodyPr wrap="square" lIns="0" tIns="0" rIns="0" bIns="0" rtlCol="0">
            <a:noAutofit/>
          </a:bodyPr>
          <a:lstStyle/>
          <a:p>
            <a:endParaRPr/>
          </a:p>
        </p:txBody>
      </p:sp>
      <p:sp>
        <p:nvSpPr>
          <p:cNvPr id="3128" name="object 3128"/>
          <p:cNvSpPr/>
          <p:nvPr/>
        </p:nvSpPr>
        <p:spPr>
          <a:xfrm>
            <a:off x="5289915" y="4060094"/>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29" name="object 3129"/>
          <p:cNvSpPr/>
          <p:nvPr/>
        </p:nvSpPr>
        <p:spPr>
          <a:xfrm>
            <a:off x="5289915" y="4060094"/>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30" name="object 3130"/>
          <p:cNvSpPr/>
          <p:nvPr/>
        </p:nvSpPr>
        <p:spPr>
          <a:xfrm>
            <a:off x="8235392" y="4060094"/>
            <a:ext cx="42843" cy="0"/>
          </a:xfrm>
          <a:custGeom>
            <a:avLst/>
            <a:gdLst/>
            <a:ahLst/>
            <a:cxnLst/>
            <a:rect l="l" t="t" r="r" b="b"/>
            <a:pathLst>
              <a:path w="21600">
                <a:moveTo>
                  <a:pt x="21600" y="0"/>
                </a:moveTo>
                <a:lnTo>
                  <a:pt x="0" y="0"/>
                </a:lnTo>
              </a:path>
            </a:pathLst>
          </a:custGeom>
          <a:solidFill>
            <a:srgbClr val="000000"/>
          </a:solidFill>
        </p:spPr>
        <p:txBody>
          <a:bodyPr wrap="square" lIns="0" tIns="0" rIns="0" bIns="0" rtlCol="0">
            <a:noAutofit/>
          </a:bodyPr>
          <a:lstStyle/>
          <a:p>
            <a:endParaRPr/>
          </a:p>
        </p:txBody>
      </p:sp>
      <p:sp>
        <p:nvSpPr>
          <p:cNvPr id="3131" name="object 3131"/>
          <p:cNvSpPr/>
          <p:nvPr/>
        </p:nvSpPr>
        <p:spPr>
          <a:xfrm>
            <a:off x="8235392" y="4060094"/>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32" name="object 3132"/>
          <p:cNvSpPr/>
          <p:nvPr/>
        </p:nvSpPr>
        <p:spPr>
          <a:xfrm>
            <a:off x="8235392" y="4060094"/>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33" name="object 3133"/>
          <p:cNvSpPr/>
          <p:nvPr/>
        </p:nvSpPr>
        <p:spPr>
          <a:xfrm>
            <a:off x="5289915" y="3444229"/>
            <a:ext cx="42843" cy="0"/>
          </a:xfrm>
          <a:custGeom>
            <a:avLst/>
            <a:gdLst/>
            <a:ahLst/>
            <a:cxnLst/>
            <a:rect l="l" t="t" r="r" b="b"/>
            <a:pathLst>
              <a:path w="21600">
                <a:moveTo>
                  <a:pt x="0" y="0"/>
                </a:moveTo>
                <a:lnTo>
                  <a:pt x="21600" y="0"/>
                </a:lnTo>
              </a:path>
            </a:pathLst>
          </a:custGeom>
          <a:solidFill>
            <a:srgbClr val="000000"/>
          </a:solidFill>
        </p:spPr>
        <p:txBody>
          <a:bodyPr wrap="square" lIns="0" tIns="0" rIns="0" bIns="0" rtlCol="0">
            <a:noAutofit/>
          </a:bodyPr>
          <a:lstStyle/>
          <a:p>
            <a:endParaRPr/>
          </a:p>
        </p:txBody>
      </p:sp>
      <p:sp>
        <p:nvSpPr>
          <p:cNvPr id="3134" name="object 3134"/>
          <p:cNvSpPr/>
          <p:nvPr/>
        </p:nvSpPr>
        <p:spPr>
          <a:xfrm>
            <a:off x="5289915" y="3444229"/>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35" name="object 3135"/>
          <p:cNvSpPr/>
          <p:nvPr/>
        </p:nvSpPr>
        <p:spPr>
          <a:xfrm>
            <a:off x="5289915" y="3444229"/>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36" name="object 3136"/>
          <p:cNvSpPr/>
          <p:nvPr/>
        </p:nvSpPr>
        <p:spPr>
          <a:xfrm>
            <a:off x="8235392" y="3444229"/>
            <a:ext cx="42843" cy="0"/>
          </a:xfrm>
          <a:custGeom>
            <a:avLst/>
            <a:gdLst/>
            <a:ahLst/>
            <a:cxnLst/>
            <a:rect l="l" t="t" r="r" b="b"/>
            <a:pathLst>
              <a:path w="21600">
                <a:moveTo>
                  <a:pt x="21600" y="0"/>
                </a:moveTo>
                <a:lnTo>
                  <a:pt x="0" y="0"/>
                </a:lnTo>
              </a:path>
            </a:pathLst>
          </a:custGeom>
          <a:solidFill>
            <a:srgbClr val="000000"/>
          </a:solidFill>
        </p:spPr>
        <p:txBody>
          <a:bodyPr wrap="square" lIns="0" tIns="0" rIns="0" bIns="0" rtlCol="0">
            <a:noAutofit/>
          </a:bodyPr>
          <a:lstStyle/>
          <a:p>
            <a:endParaRPr/>
          </a:p>
        </p:txBody>
      </p:sp>
      <p:sp>
        <p:nvSpPr>
          <p:cNvPr id="3137" name="object 3137"/>
          <p:cNvSpPr/>
          <p:nvPr/>
        </p:nvSpPr>
        <p:spPr>
          <a:xfrm>
            <a:off x="8235392" y="3444229"/>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38" name="object 3138"/>
          <p:cNvSpPr/>
          <p:nvPr/>
        </p:nvSpPr>
        <p:spPr>
          <a:xfrm>
            <a:off x="8235392" y="3444229"/>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39" name="object 3139"/>
          <p:cNvSpPr/>
          <p:nvPr/>
        </p:nvSpPr>
        <p:spPr>
          <a:xfrm>
            <a:off x="5289915" y="2828364"/>
            <a:ext cx="42843" cy="0"/>
          </a:xfrm>
          <a:custGeom>
            <a:avLst/>
            <a:gdLst/>
            <a:ahLst/>
            <a:cxnLst/>
            <a:rect l="l" t="t" r="r" b="b"/>
            <a:pathLst>
              <a:path w="21600">
                <a:moveTo>
                  <a:pt x="0" y="0"/>
                </a:moveTo>
                <a:lnTo>
                  <a:pt x="21600" y="0"/>
                </a:lnTo>
              </a:path>
            </a:pathLst>
          </a:custGeom>
          <a:solidFill>
            <a:srgbClr val="000000"/>
          </a:solidFill>
        </p:spPr>
        <p:txBody>
          <a:bodyPr wrap="square" lIns="0" tIns="0" rIns="0" bIns="0" rtlCol="0">
            <a:noAutofit/>
          </a:bodyPr>
          <a:lstStyle/>
          <a:p>
            <a:endParaRPr/>
          </a:p>
        </p:txBody>
      </p:sp>
      <p:sp>
        <p:nvSpPr>
          <p:cNvPr id="3140" name="object 3140"/>
          <p:cNvSpPr/>
          <p:nvPr/>
        </p:nvSpPr>
        <p:spPr>
          <a:xfrm>
            <a:off x="5289915" y="2828364"/>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41" name="object 3141"/>
          <p:cNvSpPr/>
          <p:nvPr/>
        </p:nvSpPr>
        <p:spPr>
          <a:xfrm>
            <a:off x="5289915" y="2828364"/>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42" name="object 3142"/>
          <p:cNvSpPr/>
          <p:nvPr/>
        </p:nvSpPr>
        <p:spPr>
          <a:xfrm>
            <a:off x="8235392" y="2828364"/>
            <a:ext cx="42843" cy="0"/>
          </a:xfrm>
          <a:custGeom>
            <a:avLst/>
            <a:gdLst/>
            <a:ahLst/>
            <a:cxnLst/>
            <a:rect l="l" t="t" r="r" b="b"/>
            <a:pathLst>
              <a:path w="21600">
                <a:moveTo>
                  <a:pt x="21600" y="0"/>
                </a:moveTo>
                <a:lnTo>
                  <a:pt x="0" y="0"/>
                </a:lnTo>
              </a:path>
            </a:pathLst>
          </a:custGeom>
          <a:solidFill>
            <a:srgbClr val="000000"/>
          </a:solidFill>
        </p:spPr>
        <p:txBody>
          <a:bodyPr wrap="square" lIns="0" tIns="0" rIns="0" bIns="0" rtlCol="0">
            <a:noAutofit/>
          </a:bodyPr>
          <a:lstStyle/>
          <a:p>
            <a:endParaRPr/>
          </a:p>
        </p:txBody>
      </p:sp>
      <p:sp>
        <p:nvSpPr>
          <p:cNvPr id="3143" name="object 3143"/>
          <p:cNvSpPr/>
          <p:nvPr/>
        </p:nvSpPr>
        <p:spPr>
          <a:xfrm>
            <a:off x="8235392" y="2828364"/>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44" name="object 3144"/>
          <p:cNvSpPr/>
          <p:nvPr/>
        </p:nvSpPr>
        <p:spPr>
          <a:xfrm>
            <a:off x="8235392" y="2828364"/>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45" name="object 3145"/>
          <p:cNvSpPr/>
          <p:nvPr/>
        </p:nvSpPr>
        <p:spPr>
          <a:xfrm>
            <a:off x="5289915" y="2212501"/>
            <a:ext cx="42843" cy="0"/>
          </a:xfrm>
          <a:custGeom>
            <a:avLst/>
            <a:gdLst/>
            <a:ahLst/>
            <a:cxnLst/>
            <a:rect l="l" t="t" r="r" b="b"/>
            <a:pathLst>
              <a:path w="21600">
                <a:moveTo>
                  <a:pt x="0" y="0"/>
                </a:moveTo>
                <a:lnTo>
                  <a:pt x="21600" y="0"/>
                </a:lnTo>
              </a:path>
            </a:pathLst>
          </a:custGeom>
          <a:solidFill>
            <a:srgbClr val="000000"/>
          </a:solidFill>
        </p:spPr>
        <p:txBody>
          <a:bodyPr wrap="square" lIns="0" tIns="0" rIns="0" bIns="0" rtlCol="0">
            <a:noAutofit/>
          </a:bodyPr>
          <a:lstStyle/>
          <a:p>
            <a:endParaRPr/>
          </a:p>
        </p:txBody>
      </p:sp>
      <p:sp>
        <p:nvSpPr>
          <p:cNvPr id="3146" name="object 3146"/>
          <p:cNvSpPr/>
          <p:nvPr/>
        </p:nvSpPr>
        <p:spPr>
          <a:xfrm>
            <a:off x="5289915" y="2212501"/>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47" name="object 3147"/>
          <p:cNvSpPr/>
          <p:nvPr/>
        </p:nvSpPr>
        <p:spPr>
          <a:xfrm>
            <a:off x="5289915" y="2212501"/>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48" name="object 3148"/>
          <p:cNvSpPr/>
          <p:nvPr/>
        </p:nvSpPr>
        <p:spPr>
          <a:xfrm>
            <a:off x="8235392" y="2212501"/>
            <a:ext cx="42843" cy="0"/>
          </a:xfrm>
          <a:custGeom>
            <a:avLst/>
            <a:gdLst/>
            <a:ahLst/>
            <a:cxnLst/>
            <a:rect l="l" t="t" r="r" b="b"/>
            <a:pathLst>
              <a:path w="21600">
                <a:moveTo>
                  <a:pt x="21600" y="0"/>
                </a:moveTo>
                <a:lnTo>
                  <a:pt x="0" y="0"/>
                </a:lnTo>
              </a:path>
            </a:pathLst>
          </a:custGeom>
          <a:solidFill>
            <a:srgbClr val="000000"/>
          </a:solidFill>
        </p:spPr>
        <p:txBody>
          <a:bodyPr wrap="square" lIns="0" tIns="0" rIns="0" bIns="0" rtlCol="0">
            <a:noAutofit/>
          </a:bodyPr>
          <a:lstStyle/>
          <a:p>
            <a:endParaRPr/>
          </a:p>
        </p:txBody>
      </p:sp>
      <p:sp>
        <p:nvSpPr>
          <p:cNvPr id="3149" name="object 3149"/>
          <p:cNvSpPr/>
          <p:nvPr/>
        </p:nvSpPr>
        <p:spPr>
          <a:xfrm>
            <a:off x="8235392" y="2212501"/>
            <a:ext cx="42843" cy="0"/>
          </a:xfrm>
          <a:custGeom>
            <a:avLst/>
            <a:gdLst/>
            <a:ahLst/>
            <a:cxnLst/>
            <a:rect l="l" t="t" r="r" b="b"/>
            <a:pathLst>
              <a:path w="21600">
                <a:moveTo>
                  <a:pt x="21600" y="0"/>
                </a:moveTo>
                <a:lnTo>
                  <a:pt x="0" y="0"/>
                </a:lnTo>
              </a:path>
            </a:pathLst>
          </a:custGeom>
          <a:ln w="2700">
            <a:solidFill>
              <a:srgbClr val="000000"/>
            </a:solidFill>
          </a:ln>
        </p:spPr>
        <p:txBody>
          <a:bodyPr wrap="square" lIns="0" tIns="0" rIns="0" bIns="0" rtlCol="0">
            <a:noAutofit/>
          </a:bodyPr>
          <a:lstStyle/>
          <a:p>
            <a:endParaRPr/>
          </a:p>
        </p:txBody>
      </p:sp>
      <p:sp>
        <p:nvSpPr>
          <p:cNvPr id="3150" name="object 3150"/>
          <p:cNvSpPr/>
          <p:nvPr/>
        </p:nvSpPr>
        <p:spPr>
          <a:xfrm>
            <a:off x="8235392" y="2212501"/>
            <a:ext cx="42843" cy="0"/>
          </a:xfrm>
          <a:custGeom>
            <a:avLst/>
            <a:gdLst/>
            <a:ahLst/>
            <a:cxnLst/>
            <a:rect l="l" t="t" r="r" b="b"/>
            <a:pathLst>
              <a:path w="21600">
                <a:moveTo>
                  <a:pt x="0" y="0"/>
                </a:moveTo>
                <a:lnTo>
                  <a:pt x="21600" y="0"/>
                </a:lnTo>
              </a:path>
            </a:pathLst>
          </a:custGeom>
          <a:ln w="2700">
            <a:solidFill>
              <a:srgbClr val="000000"/>
            </a:solidFill>
          </a:ln>
        </p:spPr>
        <p:txBody>
          <a:bodyPr wrap="square" lIns="0" tIns="0" rIns="0" bIns="0" rtlCol="0">
            <a:noAutofit/>
          </a:bodyPr>
          <a:lstStyle/>
          <a:p>
            <a:endParaRPr/>
          </a:p>
        </p:txBody>
      </p:sp>
      <p:sp>
        <p:nvSpPr>
          <p:cNvPr id="3151" name="object 3151"/>
          <p:cNvSpPr/>
          <p:nvPr/>
        </p:nvSpPr>
        <p:spPr>
          <a:xfrm>
            <a:off x="5289917" y="2212501"/>
            <a:ext cx="2988319" cy="0"/>
          </a:xfrm>
          <a:custGeom>
            <a:avLst/>
            <a:gdLst/>
            <a:ahLst/>
            <a:cxnLst/>
            <a:rect l="l" t="t" r="r" b="b"/>
            <a:pathLst>
              <a:path w="1506611">
                <a:moveTo>
                  <a:pt x="0" y="0"/>
                </a:moveTo>
                <a:lnTo>
                  <a:pt x="1506611" y="0"/>
                </a:lnTo>
              </a:path>
            </a:pathLst>
          </a:custGeom>
          <a:ln w="5400">
            <a:solidFill>
              <a:srgbClr val="000000"/>
            </a:solidFill>
          </a:ln>
        </p:spPr>
        <p:txBody>
          <a:bodyPr wrap="square" lIns="0" tIns="0" rIns="0" bIns="0" rtlCol="0">
            <a:noAutofit/>
          </a:bodyPr>
          <a:lstStyle/>
          <a:p>
            <a:endParaRPr/>
          </a:p>
        </p:txBody>
      </p:sp>
      <p:sp>
        <p:nvSpPr>
          <p:cNvPr id="3152" name="object 3152"/>
          <p:cNvSpPr/>
          <p:nvPr/>
        </p:nvSpPr>
        <p:spPr>
          <a:xfrm>
            <a:off x="5289917" y="2212501"/>
            <a:ext cx="2988319" cy="0"/>
          </a:xfrm>
          <a:custGeom>
            <a:avLst/>
            <a:gdLst/>
            <a:ahLst/>
            <a:cxnLst/>
            <a:rect l="l" t="t" r="r" b="b"/>
            <a:pathLst>
              <a:path w="1506611">
                <a:moveTo>
                  <a:pt x="1506611" y="0"/>
                </a:moveTo>
                <a:lnTo>
                  <a:pt x="0" y="0"/>
                </a:lnTo>
              </a:path>
            </a:pathLst>
          </a:custGeom>
          <a:ln w="5400">
            <a:solidFill>
              <a:srgbClr val="000000"/>
            </a:solidFill>
          </a:ln>
        </p:spPr>
        <p:txBody>
          <a:bodyPr wrap="square" lIns="0" tIns="0" rIns="0" bIns="0" rtlCol="0">
            <a:noAutofit/>
          </a:bodyPr>
          <a:lstStyle/>
          <a:p>
            <a:endParaRPr/>
          </a:p>
        </p:txBody>
      </p:sp>
      <p:sp>
        <p:nvSpPr>
          <p:cNvPr id="3153" name="object 3153"/>
          <p:cNvSpPr/>
          <p:nvPr/>
        </p:nvSpPr>
        <p:spPr>
          <a:xfrm>
            <a:off x="8278237" y="2212501"/>
            <a:ext cx="0" cy="3076242"/>
          </a:xfrm>
          <a:custGeom>
            <a:avLst/>
            <a:gdLst/>
            <a:ahLst/>
            <a:cxnLst/>
            <a:rect l="l" t="t" r="r" b="b"/>
            <a:pathLst>
              <a:path h="1555211">
                <a:moveTo>
                  <a:pt x="0" y="1555211"/>
                </a:moveTo>
                <a:lnTo>
                  <a:pt x="0" y="0"/>
                </a:lnTo>
              </a:path>
            </a:pathLst>
          </a:custGeom>
          <a:ln w="5400">
            <a:solidFill>
              <a:srgbClr val="000000"/>
            </a:solidFill>
          </a:ln>
        </p:spPr>
        <p:txBody>
          <a:bodyPr wrap="square" lIns="0" tIns="0" rIns="0" bIns="0" rtlCol="0">
            <a:noAutofit/>
          </a:bodyPr>
          <a:lstStyle/>
          <a:p>
            <a:endParaRPr/>
          </a:p>
        </p:txBody>
      </p:sp>
      <p:sp>
        <p:nvSpPr>
          <p:cNvPr id="3154" name="object 3154"/>
          <p:cNvSpPr/>
          <p:nvPr/>
        </p:nvSpPr>
        <p:spPr>
          <a:xfrm>
            <a:off x="8278237" y="2212501"/>
            <a:ext cx="0" cy="3076242"/>
          </a:xfrm>
          <a:custGeom>
            <a:avLst/>
            <a:gdLst/>
            <a:ahLst/>
            <a:cxnLst/>
            <a:rect l="l" t="t" r="r" b="b"/>
            <a:pathLst>
              <a:path h="1555211">
                <a:moveTo>
                  <a:pt x="0" y="0"/>
                </a:moveTo>
                <a:lnTo>
                  <a:pt x="0" y="1555211"/>
                </a:lnTo>
              </a:path>
            </a:pathLst>
          </a:custGeom>
          <a:ln w="5400">
            <a:solidFill>
              <a:srgbClr val="000000"/>
            </a:solidFill>
          </a:ln>
        </p:spPr>
        <p:txBody>
          <a:bodyPr wrap="square" lIns="0" tIns="0" rIns="0" bIns="0" rtlCol="0">
            <a:noAutofit/>
          </a:bodyPr>
          <a:lstStyle/>
          <a:p>
            <a:endParaRPr/>
          </a:p>
        </p:txBody>
      </p:sp>
      <p:sp>
        <p:nvSpPr>
          <p:cNvPr id="3155" name="object 3155"/>
          <p:cNvSpPr/>
          <p:nvPr/>
        </p:nvSpPr>
        <p:spPr>
          <a:xfrm>
            <a:off x="5289917" y="5288742"/>
            <a:ext cx="2988319" cy="0"/>
          </a:xfrm>
          <a:custGeom>
            <a:avLst/>
            <a:gdLst/>
            <a:ahLst/>
            <a:cxnLst/>
            <a:rect l="l" t="t" r="r" b="b"/>
            <a:pathLst>
              <a:path w="1506611">
                <a:moveTo>
                  <a:pt x="0" y="0"/>
                </a:moveTo>
                <a:lnTo>
                  <a:pt x="1506611" y="0"/>
                </a:lnTo>
              </a:path>
            </a:pathLst>
          </a:custGeom>
          <a:ln w="5400">
            <a:solidFill>
              <a:srgbClr val="000000"/>
            </a:solidFill>
          </a:ln>
        </p:spPr>
        <p:txBody>
          <a:bodyPr wrap="square" lIns="0" tIns="0" rIns="0" bIns="0" rtlCol="0">
            <a:noAutofit/>
          </a:bodyPr>
          <a:lstStyle/>
          <a:p>
            <a:endParaRPr/>
          </a:p>
        </p:txBody>
      </p:sp>
      <p:sp>
        <p:nvSpPr>
          <p:cNvPr id="3156" name="object 3156"/>
          <p:cNvSpPr/>
          <p:nvPr/>
        </p:nvSpPr>
        <p:spPr>
          <a:xfrm>
            <a:off x="5289917" y="5288742"/>
            <a:ext cx="2988319" cy="0"/>
          </a:xfrm>
          <a:custGeom>
            <a:avLst/>
            <a:gdLst/>
            <a:ahLst/>
            <a:cxnLst/>
            <a:rect l="l" t="t" r="r" b="b"/>
            <a:pathLst>
              <a:path w="1506611">
                <a:moveTo>
                  <a:pt x="1506611" y="0"/>
                </a:moveTo>
                <a:lnTo>
                  <a:pt x="0" y="0"/>
                </a:lnTo>
              </a:path>
            </a:pathLst>
          </a:custGeom>
          <a:ln w="5400">
            <a:solidFill>
              <a:srgbClr val="000000"/>
            </a:solidFill>
          </a:ln>
        </p:spPr>
        <p:txBody>
          <a:bodyPr wrap="square" lIns="0" tIns="0" rIns="0" bIns="0" rtlCol="0">
            <a:noAutofit/>
          </a:bodyPr>
          <a:lstStyle/>
          <a:p>
            <a:endParaRPr/>
          </a:p>
        </p:txBody>
      </p:sp>
      <p:sp>
        <p:nvSpPr>
          <p:cNvPr id="3157" name="object 3157"/>
          <p:cNvSpPr/>
          <p:nvPr/>
        </p:nvSpPr>
        <p:spPr>
          <a:xfrm>
            <a:off x="5289915" y="2212501"/>
            <a:ext cx="0" cy="3076242"/>
          </a:xfrm>
          <a:custGeom>
            <a:avLst/>
            <a:gdLst/>
            <a:ahLst/>
            <a:cxnLst/>
            <a:rect l="l" t="t" r="r" b="b"/>
            <a:pathLst>
              <a:path h="1555211">
                <a:moveTo>
                  <a:pt x="0" y="1555211"/>
                </a:moveTo>
                <a:lnTo>
                  <a:pt x="0" y="0"/>
                </a:lnTo>
              </a:path>
            </a:pathLst>
          </a:custGeom>
          <a:ln w="5400">
            <a:solidFill>
              <a:srgbClr val="000000"/>
            </a:solidFill>
          </a:ln>
        </p:spPr>
        <p:txBody>
          <a:bodyPr wrap="square" lIns="0" tIns="0" rIns="0" bIns="0" rtlCol="0">
            <a:noAutofit/>
          </a:bodyPr>
          <a:lstStyle/>
          <a:p>
            <a:endParaRPr/>
          </a:p>
        </p:txBody>
      </p:sp>
      <p:sp>
        <p:nvSpPr>
          <p:cNvPr id="3158" name="object 3158"/>
          <p:cNvSpPr/>
          <p:nvPr/>
        </p:nvSpPr>
        <p:spPr>
          <a:xfrm>
            <a:off x="5289915" y="2212501"/>
            <a:ext cx="0" cy="3076242"/>
          </a:xfrm>
          <a:custGeom>
            <a:avLst/>
            <a:gdLst/>
            <a:ahLst/>
            <a:cxnLst/>
            <a:rect l="l" t="t" r="r" b="b"/>
            <a:pathLst>
              <a:path h="1555211">
                <a:moveTo>
                  <a:pt x="0" y="0"/>
                </a:moveTo>
                <a:lnTo>
                  <a:pt x="0" y="1555211"/>
                </a:lnTo>
              </a:path>
            </a:pathLst>
          </a:custGeom>
          <a:ln w="5400">
            <a:solidFill>
              <a:srgbClr val="000000"/>
            </a:solidFill>
          </a:ln>
        </p:spPr>
        <p:txBody>
          <a:bodyPr wrap="square" lIns="0" tIns="0" rIns="0" bIns="0" rtlCol="0">
            <a:noAutofit/>
          </a:bodyPr>
          <a:lstStyle/>
          <a:p>
            <a:endParaRPr/>
          </a:p>
        </p:txBody>
      </p:sp>
      <p:sp>
        <p:nvSpPr>
          <p:cNvPr id="20" name="object 20"/>
          <p:cNvSpPr txBox="1"/>
          <p:nvPr/>
        </p:nvSpPr>
        <p:spPr>
          <a:xfrm>
            <a:off x="483182" y="611253"/>
            <a:ext cx="7999838"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Unif</a:t>
            </a:r>
            <a:r>
              <a:rPr sz="4400" spc="-67" dirty="0">
                <a:latin typeface="Times New Roman"/>
                <a:cs typeface="Times New Roman"/>
              </a:rPr>
              <a:t>o</a:t>
            </a:r>
            <a:r>
              <a:rPr sz="4400" dirty="0">
                <a:latin typeface="Times New Roman"/>
                <a:cs typeface="Times New Roman"/>
              </a:rPr>
              <a:t>rm</a:t>
            </a:r>
            <a:r>
              <a:rPr sz="4400" spc="40" dirty="0">
                <a:latin typeface="Times New Roman"/>
                <a:cs typeface="Times New Roman"/>
              </a:rPr>
              <a:t> </a:t>
            </a:r>
            <a:r>
              <a:rPr sz="4400" dirty="0">
                <a:latin typeface="Times New Roman"/>
                <a:cs typeface="Times New Roman"/>
              </a:rPr>
              <a:t>distribution,</a:t>
            </a:r>
            <a:r>
              <a:rPr sz="4400" spc="515" dirty="0">
                <a:latin typeface="Times New Roman"/>
                <a:cs typeface="Times New Roman"/>
              </a:rPr>
              <a:t> </a:t>
            </a:r>
            <a:r>
              <a:rPr sz="4400" dirty="0">
                <a:latin typeface="Times New Roman"/>
                <a:cs typeface="Times New Roman"/>
              </a:rPr>
              <a:t>single</a:t>
            </a:r>
            <a:r>
              <a:rPr sz="4400" spc="-4" dirty="0">
                <a:latin typeface="Times New Roman"/>
                <a:cs typeface="Times New Roman"/>
              </a:rPr>
              <a:t> </a:t>
            </a:r>
            <a:r>
              <a:rPr sz="4400" dirty="0">
                <a:latin typeface="Times New Roman"/>
                <a:cs typeface="Times New Roman"/>
              </a:rPr>
              <a:t>slot</a:t>
            </a:r>
          </a:p>
        </p:txBody>
      </p:sp>
      <p:sp>
        <p:nvSpPr>
          <p:cNvPr id="19" name="object 19"/>
          <p:cNvSpPr txBox="1"/>
          <p:nvPr/>
        </p:nvSpPr>
        <p:spPr>
          <a:xfrm>
            <a:off x="5081804" y="2141876"/>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1.0</a:t>
            </a:r>
            <a:endParaRPr sz="800">
              <a:latin typeface="Times New Roman"/>
              <a:cs typeface="Times New Roman"/>
            </a:endParaRPr>
          </a:p>
        </p:txBody>
      </p:sp>
      <p:sp>
        <p:nvSpPr>
          <p:cNvPr id="18" name="object 18"/>
          <p:cNvSpPr txBox="1"/>
          <p:nvPr/>
        </p:nvSpPr>
        <p:spPr>
          <a:xfrm>
            <a:off x="5081804" y="2757741"/>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0.8</a:t>
            </a:r>
            <a:endParaRPr sz="800">
              <a:latin typeface="Times New Roman"/>
              <a:cs typeface="Times New Roman"/>
            </a:endParaRPr>
          </a:p>
        </p:txBody>
      </p:sp>
      <p:sp>
        <p:nvSpPr>
          <p:cNvPr id="17" name="object 17"/>
          <p:cNvSpPr txBox="1"/>
          <p:nvPr/>
        </p:nvSpPr>
        <p:spPr>
          <a:xfrm>
            <a:off x="450852" y="2817478"/>
            <a:ext cx="3513055" cy="1776250"/>
          </a:xfrm>
          <a:prstGeom prst="rect">
            <a:avLst/>
          </a:prstGeom>
        </p:spPr>
        <p:txBody>
          <a:bodyPr wrap="square" lIns="0" tIns="0" rIns="0" bIns="0" rtlCol="0">
            <a:noAutofit/>
          </a:bodyPr>
          <a:lstStyle/>
          <a:p>
            <a:pPr marL="25160" marR="22577">
              <a:lnSpc>
                <a:spcPts val="2496"/>
              </a:lnSpc>
              <a:spcBef>
                <a:spcPts val="125"/>
              </a:spcBef>
            </a:pPr>
            <a:r>
              <a:rPr sz="2400" dirty="0">
                <a:solidFill>
                  <a:srgbClr val="FFFFFF"/>
                </a:solidFill>
                <a:latin typeface="Times New Roman"/>
                <a:cs typeface="Times New Roman"/>
              </a:rPr>
              <a:t>Pro</a:t>
            </a:r>
            <a:r>
              <a:rPr sz="2400" spc="67" dirty="0">
                <a:solidFill>
                  <a:srgbClr val="FFFFFF"/>
                </a:solidFill>
                <a:latin typeface="Times New Roman"/>
                <a:cs typeface="Times New Roman"/>
              </a:rPr>
              <a:t>p</a:t>
            </a:r>
            <a:r>
              <a:rPr sz="2400" dirty="0">
                <a:solidFill>
                  <a:srgbClr val="FFFFFF"/>
                </a:solidFill>
                <a:latin typeface="Times New Roman"/>
                <a:cs typeface="Times New Roman"/>
              </a:rPr>
              <a:t>osition</a:t>
            </a:r>
            <a:endParaRPr sz="2400">
              <a:latin typeface="Times New Roman"/>
              <a:cs typeface="Times New Roman"/>
            </a:endParaRPr>
          </a:p>
          <a:p>
            <a:pPr marL="25160">
              <a:lnSpc>
                <a:spcPts val="2504"/>
              </a:lnSpc>
              <a:spcBef>
                <a:spcPts val="569"/>
              </a:spcBef>
            </a:pPr>
            <a:r>
              <a:rPr sz="2200" dirty="0">
                <a:latin typeface="Times New Roman"/>
                <a:cs typeface="Times New Roman"/>
              </a:rPr>
              <a:t>When</a:t>
            </a:r>
            <a:r>
              <a:rPr sz="2200" spc="176" dirty="0">
                <a:latin typeface="Times New Roman"/>
                <a:cs typeface="Times New Roman"/>
              </a:rPr>
              <a:t> </a:t>
            </a:r>
            <a:r>
              <a:rPr sz="2200" spc="57" dirty="0">
                <a:latin typeface="Times New Roman"/>
                <a:cs typeface="Times New Roman"/>
              </a:rPr>
              <a:t>p</a:t>
            </a:r>
            <a:r>
              <a:rPr sz="2200" dirty="0">
                <a:latin typeface="Times New Roman"/>
                <a:cs typeface="Times New Roman"/>
              </a:rPr>
              <a:t>er-click</a:t>
            </a:r>
            <a:r>
              <a:rPr sz="2200" spc="-55" dirty="0">
                <a:latin typeface="Times New Roman"/>
                <a:cs typeface="Times New Roman"/>
              </a:rPr>
              <a:t> </a:t>
            </a:r>
            <a:r>
              <a:rPr sz="2200" dirty="0">
                <a:latin typeface="Times New Roman"/>
                <a:cs typeface="Times New Roman"/>
              </a:rPr>
              <a:t>valuations</a:t>
            </a:r>
            <a:r>
              <a:rPr sz="2200" spc="214" dirty="0">
                <a:latin typeface="Times New Roman"/>
                <a:cs typeface="Times New Roman"/>
              </a:rPr>
              <a:t> </a:t>
            </a:r>
            <a:r>
              <a:rPr sz="2200" spc="-57" dirty="0">
                <a:latin typeface="Times New Roman"/>
                <a:cs typeface="Times New Roman"/>
              </a:rPr>
              <a:t>a</a:t>
            </a:r>
            <a:r>
              <a:rPr sz="2200" dirty="0">
                <a:latin typeface="Times New Roman"/>
                <a:cs typeface="Times New Roman"/>
              </a:rPr>
              <a:t>re dr</a:t>
            </a:r>
            <a:r>
              <a:rPr sz="2200" spc="-57" dirty="0">
                <a:latin typeface="Times New Roman"/>
                <a:cs typeface="Times New Roman"/>
              </a:rPr>
              <a:t>a</a:t>
            </a:r>
            <a:r>
              <a:rPr sz="2200" dirty="0">
                <a:latin typeface="Times New Roman"/>
                <a:cs typeface="Times New Roman"/>
              </a:rPr>
              <a:t>wn</a:t>
            </a:r>
            <a:r>
              <a:rPr sz="2200" spc="180" dirty="0">
                <a:latin typeface="Times New Roman"/>
                <a:cs typeface="Times New Roman"/>
              </a:rPr>
              <a:t> </a:t>
            </a:r>
            <a:r>
              <a:rPr sz="2200" dirty="0">
                <a:latin typeface="Times New Roman"/>
                <a:cs typeface="Times New Roman"/>
              </a:rPr>
              <a:t>from</a:t>
            </a:r>
            <a:r>
              <a:rPr sz="2200" spc="135"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latin typeface="Times New Roman"/>
                <a:cs typeface="Times New Roman"/>
              </a:rPr>
              <a:t>unif</a:t>
            </a:r>
            <a:r>
              <a:rPr sz="2200" spc="-50" dirty="0">
                <a:latin typeface="Times New Roman"/>
                <a:cs typeface="Times New Roman"/>
              </a:rPr>
              <a:t>o</a:t>
            </a:r>
            <a:r>
              <a:rPr sz="2200" dirty="0">
                <a:latin typeface="Times New Roman"/>
                <a:cs typeface="Times New Roman"/>
              </a:rPr>
              <a:t>rm distribution,</a:t>
            </a:r>
            <a:r>
              <a:rPr sz="2200" spc="398" dirty="0">
                <a:latin typeface="Times New Roman"/>
                <a:cs typeface="Times New Roman"/>
              </a:rPr>
              <a:t> </a:t>
            </a:r>
            <a:r>
              <a:rPr sz="2200" dirty="0">
                <a:latin typeface="Times New Roman"/>
                <a:cs typeface="Times New Roman"/>
              </a:rPr>
              <a:t>anch</a:t>
            </a:r>
            <a:r>
              <a:rPr sz="2200" spc="-57" dirty="0">
                <a:latin typeface="Times New Roman"/>
                <a:cs typeface="Times New Roman"/>
              </a:rPr>
              <a:t>o</a:t>
            </a:r>
            <a:r>
              <a:rPr sz="2200" dirty="0">
                <a:latin typeface="Times New Roman"/>
                <a:cs typeface="Times New Roman"/>
              </a:rPr>
              <a:t>ring</a:t>
            </a:r>
            <a:r>
              <a:rPr sz="2200" spc="210" dirty="0">
                <a:latin typeface="Times New Roman"/>
                <a:cs typeface="Times New Roman"/>
              </a:rPr>
              <a:t> </a:t>
            </a:r>
            <a:r>
              <a:rPr sz="2200" dirty="0">
                <a:latin typeface="Times New Roman"/>
                <a:cs typeface="Times New Roman"/>
              </a:rPr>
              <a:t>GSP</a:t>
            </a:r>
            <a:r>
              <a:rPr sz="2200" spc="168" dirty="0">
                <a:latin typeface="Times New Roman"/>
                <a:cs typeface="Times New Roman"/>
              </a:rPr>
              <a:t> </a:t>
            </a:r>
            <a:r>
              <a:rPr sz="2200" dirty="0">
                <a:latin typeface="Times New Roman"/>
                <a:cs typeface="Times New Roman"/>
              </a:rPr>
              <a:t>is optimal.</a:t>
            </a:r>
            <a:endParaRPr sz="2200">
              <a:latin typeface="Times New Roman"/>
              <a:cs typeface="Times New Roman"/>
            </a:endParaRPr>
          </a:p>
        </p:txBody>
      </p:sp>
      <p:sp>
        <p:nvSpPr>
          <p:cNvPr id="16" name="object 16"/>
          <p:cNvSpPr txBox="1"/>
          <p:nvPr/>
        </p:nvSpPr>
        <p:spPr>
          <a:xfrm>
            <a:off x="5081804" y="3373604"/>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0.6</a:t>
            </a:r>
            <a:endParaRPr sz="800">
              <a:latin typeface="Times New Roman"/>
              <a:cs typeface="Times New Roman"/>
            </a:endParaRPr>
          </a:p>
        </p:txBody>
      </p:sp>
      <p:sp>
        <p:nvSpPr>
          <p:cNvPr id="15" name="object 15"/>
          <p:cNvSpPr txBox="1"/>
          <p:nvPr/>
        </p:nvSpPr>
        <p:spPr>
          <a:xfrm>
            <a:off x="5081804" y="3989469"/>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0.4</a:t>
            </a:r>
            <a:endParaRPr sz="800">
              <a:latin typeface="Times New Roman"/>
              <a:cs typeface="Times New Roman"/>
            </a:endParaRPr>
          </a:p>
        </p:txBody>
      </p:sp>
      <p:sp>
        <p:nvSpPr>
          <p:cNvPr id="14" name="object 14"/>
          <p:cNvSpPr txBox="1"/>
          <p:nvPr/>
        </p:nvSpPr>
        <p:spPr>
          <a:xfrm>
            <a:off x="5081804" y="4605335"/>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0.2</a:t>
            </a:r>
            <a:endParaRPr sz="800">
              <a:latin typeface="Times New Roman"/>
              <a:cs typeface="Times New Roman"/>
            </a:endParaRPr>
          </a:p>
        </p:txBody>
      </p:sp>
      <p:sp>
        <p:nvSpPr>
          <p:cNvPr id="13" name="object 13"/>
          <p:cNvSpPr txBox="1"/>
          <p:nvPr/>
        </p:nvSpPr>
        <p:spPr>
          <a:xfrm>
            <a:off x="5789959" y="5295120"/>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0.2</a:t>
            </a:r>
            <a:endParaRPr sz="800">
              <a:latin typeface="Times New Roman"/>
              <a:cs typeface="Times New Roman"/>
            </a:endParaRPr>
          </a:p>
        </p:txBody>
      </p:sp>
      <p:sp>
        <p:nvSpPr>
          <p:cNvPr id="12" name="object 12"/>
          <p:cNvSpPr txBox="1"/>
          <p:nvPr/>
        </p:nvSpPr>
        <p:spPr>
          <a:xfrm>
            <a:off x="6388220" y="5295120"/>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0.4</a:t>
            </a:r>
            <a:endParaRPr sz="800">
              <a:latin typeface="Times New Roman"/>
              <a:cs typeface="Times New Roman"/>
            </a:endParaRPr>
          </a:p>
        </p:txBody>
      </p:sp>
      <p:sp>
        <p:nvSpPr>
          <p:cNvPr id="11" name="object 11"/>
          <p:cNvSpPr txBox="1"/>
          <p:nvPr/>
        </p:nvSpPr>
        <p:spPr>
          <a:xfrm>
            <a:off x="6986482" y="5295120"/>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0.6</a:t>
            </a:r>
            <a:endParaRPr sz="800">
              <a:latin typeface="Times New Roman"/>
              <a:cs typeface="Times New Roman"/>
            </a:endParaRPr>
          </a:p>
        </p:txBody>
      </p:sp>
      <p:sp>
        <p:nvSpPr>
          <p:cNvPr id="10" name="object 10"/>
          <p:cNvSpPr txBox="1"/>
          <p:nvPr/>
        </p:nvSpPr>
        <p:spPr>
          <a:xfrm>
            <a:off x="7584745" y="5295120"/>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0.8</a:t>
            </a:r>
            <a:endParaRPr sz="800">
              <a:latin typeface="Times New Roman"/>
              <a:cs typeface="Times New Roman"/>
            </a:endParaRPr>
          </a:p>
        </p:txBody>
      </p:sp>
      <p:sp>
        <p:nvSpPr>
          <p:cNvPr id="9" name="object 9"/>
          <p:cNvSpPr txBox="1"/>
          <p:nvPr/>
        </p:nvSpPr>
        <p:spPr>
          <a:xfrm>
            <a:off x="8183007" y="5295120"/>
            <a:ext cx="190364" cy="156614"/>
          </a:xfrm>
          <a:prstGeom prst="rect">
            <a:avLst/>
          </a:prstGeom>
        </p:spPr>
        <p:txBody>
          <a:bodyPr wrap="square" lIns="0" tIns="0" rIns="0" bIns="0" rtlCol="0">
            <a:noAutofit/>
          </a:bodyPr>
          <a:lstStyle/>
          <a:p>
            <a:pPr marL="25160">
              <a:lnSpc>
                <a:spcPct val="95825"/>
              </a:lnSpc>
              <a:spcBef>
                <a:spcPts val="89"/>
              </a:spcBef>
            </a:pPr>
            <a:r>
              <a:rPr sz="800" dirty="0">
                <a:latin typeface="Times New Roman"/>
                <a:cs typeface="Times New Roman"/>
              </a:rPr>
              <a:t>1.0</a:t>
            </a:r>
            <a:endParaRPr sz="800">
              <a:latin typeface="Times New Roman"/>
              <a:cs typeface="Times New Roman"/>
            </a:endParaRPr>
          </a:p>
        </p:txBody>
      </p:sp>
      <p:sp>
        <p:nvSpPr>
          <p:cNvPr id="8" name="object 8"/>
          <p:cNvSpPr txBox="1"/>
          <p:nvPr/>
        </p:nvSpPr>
        <p:spPr>
          <a:xfrm>
            <a:off x="6705905" y="5387513"/>
            <a:ext cx="156323" cy="186452"/>
          </a:xfrm>
          <a:prstGeom prst="rect">
            <a:avLst/>
          </a:prstGeom>
        </p:spPr>
        <p:txBody>
          <a:bodyPr wrap="square" lIns="0" tIns="0" rIns="0" bIns="0" rtlCol="0">
            <a:noAutofit/>
          </a:bodyPr>
          <a:lstStyle/>
          <a:p>
            <a:pPr marL="25160">
              <a:lnSpc>
                <a:spcPts val="1228"/>
              </a:lnSpc>
              <a:spcBef>
                <a:spcPts val="61"/>
              </a:spcBef>
            </a:pPr>
            <a:r>
              <a:rPr sz="1000" dirty="0">
                <a:latin typeface="Times New Roman"/>
                <a:cs typeface="Times New Roman"/>
              </a:rPr>
              <a:t>v</a:t>
            </a:r>
            <a:r>
              <a:rPr sz="900" baseline="-9662" dirty="0">
                <a:latin typeface="Times New Roman"/>
                <a:cs typeface="Times New Roman"/>
              </a:rPr>
              <a:t>1</a:t>
            </a:r>
            <a:endParaRPr sz="600">
              <a:latin typeface="Times New Roman"/>
              <a:cs typeface="Times New Roman"/>
            </a:endParaRPr>
          </a:p>
        </p:txBody>
      </p:sp>
      <p:sp>
        <p:nvSpPr>
          <p:cNvPr id="5" name="object 5"/>
          <p:cNvSpPr txBox="1"/>
          <p:nvPr/>
        </p:nvSpPr>
        <p:spPr>
          <a:xfrm rot="16200000">
            <a:off x="4884968" y="3672543"/>
            <a:ext cx="243038" cy="156179"/>
          </a:xfrm>
          <a:prstGeom prst="rect">
            <a:avLst/>
          </a:prstGeom>
        </p:spPr>
        <p:txBody>
          <a:bodyPr wrap="square" lIns="0" tIns="0" rIns="0" bIns="0" rtlCol="0">
            <a:noAutofit/>
          </a:bodyPr>
          <a:lstStyle/>
          <a:p>
            <a:pPr marL="25160">
              <a:lnSpc>
                <a:spcPts val="1228"/>
              </a:lnSpc>
              <a:spcBef>
                <a:spcPts val="61"/>
              </a:spcBef>
            </a:pPr>
            <a:r>
              <a:rPr sz="1000" dirty="0">
                <a:latin typeface="Times New Roman"/>
                <a:cs typeface="Times New Roman"/>
              </a:rPr>
              <a:t>v</a:t>
            </a:r>
            <a:r>
              <a:rPr sz="900" baseline="-9662" dirty="0">
                <a:latin typeface="Times New Roman"/>
                <a:cs typeface="Times New Roman"/>
              </a:rPr>
              <a:t>2</a:t>
            </a:r>
            <a:endParaRPr sz="600">
              <a:latin typeface="Times New Roman"/>
              <a:cs typeface="Times New Roman"/>
            </a:endParaRPr>
          </a:p>
        </p:txBody>
      </p:sp>
      <p:sp>
        <p:nvSpPr>
          <p:cNvPr id="2" name="object 2"/>
          <p:cNvSpPr txBox="1"/>
          <p:nvPr/>
        </p:nvSpPr>
        <p:spPr>
          <a:xfrm>
            <a:off x="5289917" y="2212501"/>
            <a:ext cx="2988319" cy="3076242"/>
          </a:xfrm>
          <a:prstGeom prst="rect">
            <a:avLst/>
          </a:prstGeom>
        </p:spPr>
        <p:txBody>
          <a:bodyPr wrap="square" lIns="0" tIns="0" rIns="0" bIns="0" rtlCol="0">
            <a:noAutofit/>
          </a:bodyPr>
          <a:lstStyle/>
          <a:p>
            <a:pPr marL="50320">
              <a:lnSpc>
                <a:spcPts val="1981"/>
              </a:lnSpc>
            </a:pPr>
            <a:endParaRPr sz="2000"/>
          </a:p>
        </p:txBody>
      </p:sp>
    </p:spTree>
    <p:extLst>
      <p:ext uri="{BB962C8B-B14F-4D97-AF65-F5344CB8AC3E}">
        <p14:creationId xmlns:p14="http://schemas.microsoft.com/office/powerpoint/2010/main" val="1383909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1262626" y="2072447"/>
            <a:ext cx="6614586" cy="0"/>
          </a:xfrm>
          <a:custGeom>
            <a:avLst/>
            <a:gdLst/>
            <a:ahLst/>
            <a:cxnLst/>
            <a:rect l="l" t="t" r="r" b="b"/>
            <a:pathLst>
              <a:path w="3334854">
                <a:moveTo>
                  <a:pt x="0" y="0"/>
                </a:moveTo>
                <a:lnTo>
                  <a:pt x="3334854" y="0"/>
                </a:lnTo>
              </a:path>
            </a:pathLst>
          </a:custGeom>
          <a:ln w="11087">
            <a:solidFill>
              <a:srgbClr val="000000"/>
            </a:solidFill>
          </a:ln>
        </p:spPr>
        <p:txBody>
          <a:bodyPr wrap="square" lIns="0" tIns="0" rIns="0" bIns="0" rtlCol="0">
            <a:noAutofit/>
          </a:bodyPr>
          <a:lstStyle/>
          <a:p>
            <a:endParaRPr/>
          </a:p>
        </p:txBody>
      </p:sp>
      <p:sp>
        <p:nvSpPr>
          <p:cNvPr id="24" name="object 24"/>
          <p:cNvSpPr/>
          <p:nvPr/>
        </p:nvSpPr>
        <p:spPr>
          <a:xfrm>
            <a:off x="1262626" y="2072447"/>
            <a:ext cx="6614586" cy="0"/>
          </a:xfrm>
          <a:custGeom>
            <a:avLst/>
            <a:gdLst/>
            <a:ahLst/>
            <a:cxnLst/>
            <a:rect l="l" t="t" r="r" b="b"/>
            <a:pathLst>
              <a:path w="3334854">
                <a:moveTo>
                  <a:pt x="3334854" y="0"/>
                </a:moveTo>
                <a:lnTo>
                  <a:pt x="0" y="0"/>
                </a:lnTo>
              </a:path>
            </a:pathLst>
          </a:custGeom>
          <a:ln w="11087">
            <a:solidFill>
              <a:srgbClr val="000000"/>
            </a:solidFill>
          </a:ln>
        </p:spPr>
        <p:txBody>
          <a:bodyPr wrap="square" lIns="0" tIns="0" rIns="0" bIns="0" rtlCol="0">
            <a:noAutofit/>
          </a:bodyPr>
          <a:lstStyle/>
          <a:p>
            <a:endParaRPr/>
          </a:p>
        </p:txBody>
      </p:sp>
      <p:sp>
        <p:nvSpPr>
          <p:cNvPr id="21" name="object 21"/>
          <p:cNvSpPr/>
          <p:nvPr/>
        </p:nvSpPr>
        <p:spPr>
          <a:xfrm>
            <a:off x="1262626" y="2558510"/>
            <a:ext cx="6614586" cy="0"/>
          </a:xfrm>
          <a:custGeom>
            <a:avLst/>
            <a:gdLst/>
            <a:ahLst/>
            <a:cxnLst/>
            <a:rect l="l" t="t" r="r" b="b"/>
            <a:pathLst>
              <a:path w="3334854">
                <a:moveTo>
                  <a:pt x="0" y="0"/>
                </a:moveTo>
                <a:lnTo>
                  <a:pt x="3334854" y="0"/>
                </a:lnTo>
              </a:path>
            </a:pathLst>
          </a:custGeom>
          <a:ln w="6921">
            <a:solidFill>
              <a:srgbClr val="000000"/>
            </a:solidFill>
          </a:ln>
        </p:spPr>
        <p:txBody>
          <a:bodyPr wrap="square" lIns="0" tIns="0" rIns="0" bIns="0" rtlCol="0">
            <a:noAutofit/>
          </a:bodyPr>
          <a:lstStyle/>
          <a:p>
            <a:endParaRPr/>
          </a:p>
        </p:txBody>
      </p:sp>
      <p:sp>
        <p:nvSpPr>
          <p:cNvPr id="22" name="object 22"/>
          <p:cNvSpPr/>
          <p:nvPr/>
        </p:nvSpPr>
        <p:spPr>
          <a:xfrm>
            <a:off x="1262626" y="2558510"/>
            <a:ext cx="6614586" cy="0"/>
          </a:xfrm>
          <a:custGeom>
            <a:avLst/>
            <a:gdLst/>
            <a:ahLst/>
            <a:cxnLst/>
            <a:rect l="l" t="t" r="r" b="b"/>
            <a:pathLst>
              <a:path w="3334854">
                <a:moveTo>
                  <a:pt x="3334854" y="0"/>
                </a:moveTo>
                <a:lnTo>
                  <a:pt x="0" y="0"/>
                </a:lnTo>
              </a:path>
            </a:pathLst>
          </a:custGeom>
          <a:ln w="6921">
            <a:solidFill>
              <a:srgbClr val="000000"/>
            </a:solidFill>
          </a:ln>
        </p:spPr>
        <p:txBody>
          <a:bodyPr wrap="square" lIns="0" tIns="0" rIns="0" bIns="0" rtlCol="0">
            <a:noAutofit/>
          </a:bodyPr>
          <a:lstStyle/>
          <a:p>
            <a:endParaRPr/>
          </a:p>
        </p:txBody>
      </p:sp>
      <p:sp>
        <p:nvSpPr>
          <p:cNvPr id="19" name="object 19"/>
          <p:cNvSpPr/>
          <p:nvPr/>
        </p:nvSpPr>
        <p:spPr>
          <a:xfrm>
            <a:off x="1262626" y="5086776"/>
            <a:ext cx="6614586" cy="0"/>
          </a:xfrm>
          <a:custGeom>
            <a:avLst/>
            <a:gdLst/>
            <a:ahLst/>
            <a:cxnLst/>
            <a:rect l="l" t="t" r="r" b="b"/>
            <a:pathLst>
              <a:path w="3334854">
                <a:moveTo>
                  <a:pt x="0" y="0"/>
                </a:moveTo>
                <a:lnTo>
                  <a:pt x="3334854" y="0"/>
                </a:lnTo>
              </a:path>
            </a:pathLst>
          </a:custGeom>
          <a:ln w="11087">
            <a:solidFill>
              <a:srgbClr val="000000"/>
            </a:solidFill>
          </a:ln>
        </p:spPr>
        <p:txBody>
          <a:bodyPr wrap="square" lIns="0" tIns="0" rIns="0" bIns="0" rtlCol="0">
            <a:noAutofit/>
          </a:bodyPr>
          <a:lstStyle/>
          <a:p>
            <a:endParaRPr/>
          </a:p>
        </p:txBody>
      </p:sp>
      <p:sp>
        <p:nvSpPr>
          <p:cNvPr id="20" name="object 20"/>
          <p:cNvSpPr/>
          <p:nvPr/>
        </p:nvSpPr>
        <p:spPr>
          <a:xfrm>
            <a:off x="1262626" y="5086776"/>
            <a:ext cx="6614586" cy="0"/>
          </a:xfrm>
          <a:custGeom>
            <a:avLst/>
            <a:gdLst/>
            <a:ahLst/>
            <a:cxnLst/>
            <a:rect l="l" t="t" r="r" b="b"/>
            <a:pathLst>
              <a:path w="3334854">
                <a:moveTo>
                  <a:pt x="3334854" y="0"/>
                </a:moveTo>
                <a:lnTo>
                  <a:pt x="0" y="0"/>
                </a:lnTo>
              </a:path>
            </a:pathLst>
          </a:custGeom>
          <a:ln w="11087">
            <a:solidFill>
              <a:srgbClr val="000000"/>
            </a:solidFill>
          </a:ln>
        </p:spPr>
        <p:txBody>
          <a:bodyPr wrap="square" lIns="0" tIns="0" rIns="0" bIns="0" rtlCol="0">
            <a:noAutofit/>
          </a:bodyPr>
          <a:lstStyle/>
          <a:p>
            <a:endParaRPr/>
          </a:p>
        </p:txBody>
      </p:sp>
      <p:sp>
        <p:nvSpPr>
          <p:cNvPr id="12" name="object 12"/>
          <p:cNvSpPr txBox="1"/>
          <p:nvPr/>
        </p:nvSpPr>
        <p:spPr>
          <a:xfrm>
            <a:off x="162395" y="381000"/>
            <a:ext cx="8815047" cy="410629"/>
          </a:xfrm>
          <a:prstGeom prst="rect">
            <a:avLst/>
          </a:prstGeom>
        </p:spPr>
        <p:txBody>
          <a:bodyPr wrap="square" lIns="0" tIns="0" rIns="0" bIns="0" rtlCol="0">
            <a:noAutofit/>
          </a:bodyPr>
          <a:lstStyle/>
          <a:p>
            <a:pPr marL="25160">
              <a:lnSpc>
                <a:spcPts val="2932"/>
              </a:lnSpc>
              <a:spcBef>
                <a:spcPts val="147"/>
              </a:spcBef>
            </a:pPr>
            <a:r>
              <a:rPr sz="2800" dirty="0">
                <a:latin typeface="Times New Roman"/>
                <a:cs typeface="Times New Roman"/>
              </a:rPr>
              <a:t>Optimizing</a:t>
            </a:r>
            <a:r>
              <a:rPr sz="2800" spc="216" dirty="0">
                <a:latin typeface="Times New Roman"/>
                <a:cs typeface="Times New Roman"/>
              </a:rPr>
              <a:t> </a:t>
            </a:r>
            <a:r>
              <a:rPr sz="2800" dirty="0">
                <a:latin typeface="Times New Roman"/>
                <a:cs typeface="Times New Roman"/>
              </a:rPr>
              <a:t>GSP</a:t>
            </a:r>
            <a:r>
              <a:rPr sz="2800" spc="258" dirty="0">
                <a:latin typeface="Times New Roman"/>
                <a:cs typeface="Times New Roman"/>
              </a:rPr>
              <a:t> </a:t>
            </a:r>
            <a:r>
              <a:rPr sz="2800" dirty="0">
                <a:latin typeface="Times New Roman"/>
                <a:cs typeface="Times New Roman"/>
              </a:rPr>
              <a:t>v</a:t>
            </a:r>
            <a:r>
              <a:rPr sz="2800" spc="-67" dirty="0">
                <a:latin typeface="Times New Roman"/>
                <a:cs typeface="Times New Roman"/>
              </a:rPr>
              <a:t>a</a:t>
            </a:r>
            <a:r>
              <a:rPr sz="2800" dirty="0">
                <a:latin typeface="Times New Roman"/>
                <a:cs typeface="Times New Roman"/>
              </a:rPr>
              <a:t>riants</a:t>
            </a:r>
            <a:r>
              <a:rPr sz="2800" spc="436" dirty="0">
                <a:latin typeface="Times New Roman"/>
                <a:cs typeface="Times New Roman"/>
              </a:rPr>
              <a:t> </a:t>
            </a:r>
            <a:r>
              <a:rPr sz="2800" spc="-77" dirty="0">
                <a:latin typeface="Times New Roman"/>
                <a:cs typeface="Times New Roman"/>
              </a:rPr>
              <a:t>b</a:t>
            </a:r>
            <a:r>
              <a:rPr sz="2800" dirty="0">
                <a:latin typeface="Times New Roman"/>
                <a:cs typeface="Times New Roman"/>
              </a:rPr>
              <a:t>y</a:t>
            </a:r>
            <a:r>
              <a:rPr sz="2800" spc="109" dirty="0">
                <a:latin typeface="Times New Roman"/>
                <a:cs typeface="Times New Roman"/>
              </a:rPr>
              <a:t> </a:t>
            </a:r>
            <a:r>
              <a:rPr sz="2800" dirty="0">
                <a:latin typeface="Times New Roman"/>
                <a:cs typeface="Times New Roman"/>
              </a:rPr>
              <a:t>grid</a:t>
            </a:r>
            <a:r>
              <a:rPr sz="2800" spc="127" dirty="0">
                <a:latin typeface="Times New Roman"/>
                <a:cs typeface="Times New Roman"/>
              </a:rPr>
              <a:t> </a:t>
            </a:r>
            <a:r>
              <a:rPr sz="2800" dirty="0">
                <a:latin typeface="Times New Roman"/>
                <a:cs typeface="Times New Roman"/>
              </a:rPr>
              <a:t>se</a:t>
            </a:r>
            <a:r>
              <a:rPr sz="2800" spc="-67" dirty="0">
                <a:latin typeface="Times New Roman"/>
                <a:cs typeface="Times New Roman"/>
              </a:rPr>
              <a:t>a</a:t>
            </a:r>
            <a:r>
              <a:rPr sz="2800" dirty="0">
                <a:latin typeface="Times New Roman"/>
                <a:cs typeface="Times New Roman"/>
              </a:rPr>
              <a:t>rch:</a:t>
            </a:r>
            <a:r>
              <a:rPr sz="2800" spc="648" dirty="0">
                <a:latin typeface="Times New Roman"/>
                <a:cs typeface="Times New Roman"/>
              </a:rPr>
              <a:t> </a:t>
            </a:r>
            <a:r>
              <a:rPr sz="2800" dirty="0">
                <a:latin typeface="Times New Roman"/>
                <a:cs typeface="Times New Roman"/>
              </a:rPr>
              <a:t>unif</a:t>
            </a:r>
            <a:r>
              <a:rPr sz="2800" spc="-67" dirty="0">
                <a:latin typeface="Times New Roman"/>
                <a:cs typeface="Times New Roman"/>
              </a:rPr>
              <a:t>o</a:t>
            </a:r>
            <a:r>
              <a:rPr sz="2800" dirty="0">
                <a:latin typeface="Times New Roman"/>
                <a:cs typeface="Times New Roman"/>
              </a:rPr>
              <a:t>rm,</a:t>
            </a:r>
            <a:r>
              <a:rPr sz="2800" spc="212" dirty="0">
                <a:latin typeface="Times New Roman"/>
                <a:cs typeface="Times New Roman"/>
              </a:rPr>
              <a:t> </a:t>
            </a:r>
            <a:r>
              <a:rPr sz="2800" dirty="0">
                <a:latin typeface="Times New Roman"/>
                <a:cs typeface="Times New Roman"/>
              </a:rPr>
              <a:t>2</a:t>
            </a:r>
            <a:r>
              <a:rPr sz="2800" spc="206" dirty="0">
                <a:latin typeface="Times New Roman"/>
                <a:cs typeface="Times New Roman"/>
              </a:rPr>
              <a:t> </a:t>
            </a:r>
            <a:r>
              <a:rPr sz="2800" dirty="0">
                <a:latin typeface="Times New Roman"/>
                <a:cs typeface="Times New Roman"/>
              </a:rPr>
              <a:t>bidders</a:t>
            </a:r>
          </a:p>
        </p:txBody>
      </p:sp>
      <p:sp>
        <p:nvSpPr>
          <p:cNvPr id="11" name="object 11"/>
          <p:cNvSpPr txBox="1"/>
          <p:nvPr/>
        </p:nvSpPr>
        <p:spPr>
          <a:xfrm>
            <a:off x="1576746" y="2169561"/>
            <a:ext cx="982231" cy="324287"/>
          </a:xfrm>
          <a:prstGeom prst="rect">
            <a:avLst/>
          </a:prstGeom>
        </p:spPr>
        <p:txBody>
          <a:bodyPr wrap="square" lIns="0" tIns="0" rIns="0" bIns="0" rtlCol="0">
            <a:noAutofit/>
          </a:bodyPr>
          <a:lstStyle/>
          <a:p>
            <a:pPr marL="25160">
              <a:lnSpc>
                <a:spcPts val="2298"/>
              </a:lnSpc>
              <a:spcBef>
                <a:spcPts val="113"/>
              </a:spcBef>
            </a:pPr>
            <a:r>
              <a:rPr sz="2200" dirty="0">
                <a:latin typeface="Times New Roman"/>
                <a:cs typeface="Times New Roman"/>
              </a:rPr>
              <a:t>Auction</a:t>
            </a:r>
            <a:endParaRPr sz="2200">
              <a:latin typeface="Times New Roman"/>
              <a:cs typeface="Times New Roman"/>
            </a:endParaRPr>
          </a:p>
        </p:txBody>
      </p:sp>
      <p:sp>
        <p:nvSpPr>
          <p:cNvPr id="10" name="object 10"/>
          <p:cNvSpPr txBox="1"/>
          <p:nvPr/>
        </p:nvSpPr>
        <p:spPr>
          <a:xfrm>
            <a:off x="2958310" y="2169561"/>
            <a:ext cx="2316091" cy="408020"/>
          </a:xfrm>
          <a:prstGeom prst="rect">
            <a:avLst/>
          </a:prstGeom>
        </p:spPr>
        <p:txBody>
          <a:bodyPr wrap="square" lIns="0" tIns="0" rIns="0" bIns="0" rtlCol="0">
            <a:noAutofit/>
          </a:bodyPr>
          <a:lstStyle/>
          <a:p>
            <a:pPr marL="25160">
              <a:lnSpc>
                <a:spcPts val="2298"/>
              </a:lnSpc>
              <a:spcBef>
                <a:spcPts val="113"/>
              </a:spcBef>
            </a:pPr>
            <a:r>
              <a:rPr sz="2200" dirty="0">
                <a:latin typeface="Times New Roman"/>
                <a:cs typeface="Times New Roman"/>
              </a:rPr>
              <a:t>Revenue</a:t>
            </a:r>
            <a:r>
              <a:rPr sz="2200" spc="24" dirty="0">
                <a:latin typeface="Times New Roman"/>
                <a:cs typeface="Times New Roman"/>
              </a:rPr>
              <a:t> </a:t>
            </a:r>
            <a:r>
              <a:rPr sz="2200" dirty="0">
                <a:latin typeface="Times New Roman"/>
                <a:cs typeface="Times New Roman"/>
              </a:rPr>
              <a:t>(</a:t>
            </a:r>
            <a:r>
              <a:rPr sz="2200" dirty="0">
                <a:latin typeface="Batang"/>
                <a:cs typeface="Batang"/>
              </a:rPr>
              <a:t>±</a:t>
            </a:r>
            <a:r>
              <a:rPr sz="2200" dirty="0">
                <a:latin typeface="Times New Roman"/>
                <a:cs typeface="Times New Roman"/>
              </a:rPr>
              <a:t>1e</a:t>
            </a:r>
            <a:r>
              <a:rPr sz="2200" spc="-28" dirty="0">
                <a:latin typeface="Times New Roman"/>
                <a:cs typeface="Times New Roman"/>
              </a:rPr>
              <a:t> </a:t>
            </a:r>
            <a:r>
              <a:rPr sz="2200" dirty="0">
                <a:latin typeface="Batang"/>
                <a:cs typeface="Batang"/>
              </a:rPr>
              <a:t>−</a:t>
            </a:r>
            <a:r>
              <a:rPr sz="2200" spc="-202" dirty="0">
                <a:latin typeface="Batang"/>
                <a:cs typeface="Batang"/>
              </a:rPr>
              <a:t> </a:t>
            </a:r>
            <a:r>
              <a:rPr sz="2200" dirty="0">
                <a:latin typeface="Times New Roman"/>
                <a:cs typeface="Times New Roman"/>
              </a:rPr>
              <a:t>5)</a:t>
            </a:r>
            <a:endParaRPr sz="2200">
              <a:latin typeface="Times New Roman"/>
              <a:cs typeface="Times New Roman"/>
            </a:endParaRPr>
          </a:p>
        </p:txBody>
      </p:sp>
      <p:sp>
        <p:nvSpPr>
          <p:cNvPr id="9" name="object 9"/>
          <p:cNvSpPr txBox="1"/>
          <p:nvPr/>
        </p:nvSpPr>
        <p:spPr>
          <a:xfrm>
            <a:off x="5946769" y="2169561"/>
            <a:ext cx="1370112" cy="324287"/>
          </a:xfrm>
          <a:prstGeom prst="rect">
            <a:avLst/>
          </a:prstGeom>
        </p:spPr>
        <p:txBody>
          <a:bodyPr wrap="square" lIns="0" tIns="0" rIns="0" bIns="0" rtlCol="0">
            <a:noAutofit/>
          </a:bodyPr>
          <a:lstStyle/>
          <a:p>
            <a:pPr marL="25160">
              <a:lnSpc>
                <a:spcPts val="2298"/>
              </a:lnSpc>
              <a:spcBef>
                <a:spcPts val="113"/>
              </a:spcBef>
            </a:pPr>
            <a:r>
              <a:rPr sz="2200" spc="-57" dirty="0">
                <a:latin typeface="Times New Roman"/>
                <a:cs typeface="Times New Roman"/>
              </a:rPr>
              <a:t>Pa</a:t>
            </a:r>
            <a:r>
              <a:rPr sz="2200" dirty="0">
                <a:latin typeface="Times New Roman"/>
                <a:cs typeface="Times New Roman"/>
              </a:rPr>
              <a:t>rameters</a:t>
            </a:r>
            <a:endParaRPr sz="2200">
              <a:latin typeface="Times New Roman"/>
              <a:cs typeface="Times New Roman"/>
            </a:endParaRPr>
          </a:p>
        </p:txBody>
      </p:sp>
      <p:sp>
        <p:nvSpPr>
          <p:cNvPr id="8" name="object 8"/>
          <p:cNvSpPr txBox="1"/>
          <p:nvPr/>
        </p:nvSpPr>
        <p:spPr>
          <a:xfrm>
            <a:off x="1388023" y="2651529"/>
            <a:ext cx="1335459" cy="2365105"/>
          </a:xfrm>
          <a:prstGeom prst="rect">
            <a:avLst/>
          </a:prstGeom>
        </p:spPr>
        <p:txBody>
          <a:bodyPr wrap="square" lIns="0" tIns="0" rIns="0" bIns="0" rtlCol="0">
            <a:noAutofit/>
          </a:bodyPr>
          <a:lstStyle/>
          <a:p>
            <a:pPr marL="22285" marR="38562" algn="ctr">
              <a:lnSpc>
                <a:spcPts val="2298"/>
              </a:lnSpc>
              <a:spcBef>
                <a:spcPts val="113"/>
              </a:spcBef>
            </a:pPr>
            <a:r>
              <a:rPr sz="2200" spc="-57" dirty="0">
                <a:latin typeface="Times New Roman"/>
                <a:cs typeface="Times New Roman"/>
              </a:rPr>
              <a:t>V</a:t>
            </a:r>
            <a:r>
              <a:rPr sz="2200" dirty="0">
                <a:latin typeface="Times New Roman"/>
                <a:cs typeface="Times New Roman"/>
              </a:rPr>
              <a:t>CG/GSP</a:t>
            </a:r>
          </a:p>
          <a:p>
            <a:pPr marL="55233" marR="72617" algn="ctr">
              <a:lnSpc>
                <a:spcPts val="2504"/>
              </a:lnSpc>
              <a:spcBef>
                <a:spcPts val="63"/>
              </a:spcBef>
            </a:pPr>
            <a:r>
              <a:rPr sz="2200" dirty="0">
                <a:latin typeface="Times New Roman"/>
                <a:cs typeface="Times New Roman"/>
              </a:rPr>
              <a:t>Squashing QWR UWR QWR+Sq UWR+Sq</a:t>
            </a:r>
          </a:p>
          <a:p>
            <a:pPr algn="ctr">
              <a:lnSpc>
                <a:spcPct val="95825"/>
              </a:lnSpc>
              <a:spcBef>
                <a:spcPts val="176"/>
              </a:spcBef>
            </a:pPr>
            <a:r>
              <a:rPr sz="2200" b="1" dirty="0">
                <a:latin typeface="Times New Roman"/>
                <a:cs typeface="Times New Roman"/>
              </a:rPr>
              <a:t>Anch</a:t>
            </a:r>
            <a:r>
              <a:rPr sz="2200" b="1" spc="-57" dirty="0">
                <a:latin typeface="Times New Roman"/>
                <a:cs typeface="Times New Roman"/>
              </a:rPr>
              <a:t>o</a:t>
            </a:r>
            <a:r>
              <a:rPr sz="2200" b="1" dirty="0">
                <a:latin typeface="Times New Roman"/>
                <a:cs typeface="Times New Roman"/>
              </a:rPr>
              <a:t>ring</a:t>
            </a:r>
          </a:p>
        </p:txBody>
      </p:sp>
      <p:sp>
        <p:nvSpPr>
          <p:cNvPr id="7" name="object 7"/>
          <p:cNvSpPr txBox="1"/>
          <p:nvPr/>
        </p:nvSpPr>
        <p:spPr>
          <a:xfrm>
            <a:off x="3751240" y="2651528"/>
            <a:ext cx="717588" cy="2366490"/>
          </a:xfrm>
          <a:prstGeom prst="rect">
            <a:avLst/>
          </a:prstGeom>
        </p:spPr>
        <p:txBody>
          <a:bodyPr wrap="square" lIns="0" tIns="0" rIns="0" bIns="0" rtlCol="0">
            <a:noAutofit/>
          </a:bodyPr>
          <a:lstStyle/>
          <a:p>
            <a:pPr marL="25423">
              <a:lnSpc>
                <a:spcPts val="2298"/>
              </a:lnSpc>
              <a:spcBef>
                <a:spcPts val="113"/>
              </a:spcBef>
            </a:pPr>
            <a:r>
              <a:rPr sz="2200" dirty="0">
                <a:latin typeface="Times New Roman"/>
                <a:cs typeface="Times New Roman"/>
              </a:rPr>
              <a:t>0.208</a:t>
            </a:r>
            <a:endParaRPr sz="2200">
              <a:latin typeface="Times New Roman"/>
              <a:cs typeface="Times New Roman"/>
            </a:endParaRPr>
          </a:p>
          <a:p>
            <a:pPr marL="25160" marR="263">
              <a:lnSpc>
                <a:spcPct val="95825"/>
              </a:lnSpc>
              <a:spcBef>
                <a:spcPts val="63"/>
              </a:spcBef>
            </a:pPr>
            <a:r>
              <a:rPr sz="2200" dirty="0">
                <a:latin typeface="Times New Roman"/>
                <a:cs typeface="Times New Roman"/>
              </a:rPr>
              <a:t>0.255</a:t>
            </a:r>
            <a:endParaRPr sz="2200">
              <a:latin typeface="Times New Roman"/>
              <a:cs typeface="Times New Roman"/>
            </a:endParaRPr>
          </a:p>
          <a:p>
            <a:pPr marL="25269" marR="155">
              <a:lnSpc>
                <a:spcPct val="95825"/>
              </a:lnSpc>
              <a:spcBef>
                <a:spcPts val="178"/>
              </a:spcBef>
            </a:pPr>
            <a:r>
              <a:rPr sz="2200" dirty="0">
                <a:latin typeface="Times New Roman"/>
                <a:cs typeface="Times New Roman"/>
              </a:rPr>
              <a:t>0.279</a:t>
            </a:r>
            <a:endParaRPr sz="2200">
              <a:latin typeface="Times New Roman"/>
              <a:cs typeface="Times New Roman"/>
            </a:endParaRPr>
          </a:p>
          <a:p>
            <a:pPr marL="25184" marR="240">
              <a:lnSpc>
                <a:spcPct val="95825"/>
              </a:lnSpc>
              <a:spcBef>
                <a:spcPts val="178"/>
              </a:spcBef>
            </a:pPr>
            <a:r>
              <a:rPr sz="2200" dirty="0">
                <a:latin typeface="Times New Roman"/>
                <a:cs typeface="Times New Roman"/>
              </a:rPr>
              <a:t>0.316</a:t>
            </a:r>
            <a:endParaRPr sz="2200">
              <a:latin typeface="Times New Roman"/>
              <a:cs typeface="Times New Roman"/>
            </a:endParaRPr>
          </a:p>
          <a:p>
            <a:pPr marL="25295" marR="129">
              <a:lnSpc>
                <a:spcPct val="95825"/>
              </a:lnSpc>
              <a:spcBef>
                <a:spcPts val="178"/>
              </a:spcBef>
            </a:pPr>
            <a:r>
              <a:rPr sz="2200" dirty="0">
                <a:latin typeface="Times New Roman"/>
                <a:cs typeface="Times New Roman"/>
              </a:rPr>
              <a:t>0.321</a:t>
            </a:r>
            <a:endParaRPr sz="2200">
              <a:latin typeface="Times New Roman"/>
              <a:cs typeface="Times New Roman"/>
            </a:endParaRPr>
          </a:p>
          <a:p>
            <a:pPr marL="25209" marR="214">
              <a:lnSpc>
                <a:spcPct val="95825"/>
              </a:lnSpc>
              <a:spcBef>
                <a:spcPts val="178"/>
              </a:spcBef>
            </a:pPr>
            <a:r>
              <a:rPr sz="2200" dirty="0">
                <a:latin typeface="Times New Roman"/>
                <a:cs typeface="Times New Roman"/>
              </a:rPr>
              <a:t>0.322</a:t>
            </a:r>
            <a:endParaRPr sz="2200">
              <a:latin typeface="Times New Roman"/>
              <a:cs typeface="Times New Roman"/>
            </a:endParaRPr>
          </a:p>
          <a:p>
            <a:pPr marL="25301" marR="123">
              <a:lnSpc>
                <a:spcPct val="95825"/>
              </a:lnSpc>
              <a:spcBef>
                <a:spcPts val="178"/>
              </a:spcBef>
            </a:pPr>
            <a:r>
              <a:rPr sz="2200" dirty="0">
                <a:latin typeface="Times New Roman"/>
                <a:cs typeface="Times New Roman"/>
              </a:rPr>
              <a:t>0.323</a:t>
            </a:r>
            <a:endParaRPr sz="2200">
              <a:latin typeface="Times New Roman"/>
              <a:cs typeface="Times New Roman"/>
            </a:endParaRPr>
          </a:p>
        </p:txBody>
      </p:sp>
      <p:sp>
        <p:nvSpPr>
          <p:cNvPr id="6" name="object 6"/>
          <p:cNvSpPr txBox="1"/>
          <p:nvPr/>
        </p:nvSpPr>
        <p:spPr>
          <a:xfrm>
            <a:off x="5471614" y="2651530"/>
            <a:ext cx="2280208" cy="2367101"/>
          </a:xfrm>
          <a:prstGeom prst="rect">
            <a:avLst/>
          </a:prstGeom>
        </p:spPr>
        <p:txBody>
          <a:bodyPr wrap="square" lIns="0" tIns="0" rIns="0" bIns="0" rtlCol="0">
            <a:noAutofit/>
          </a:bodyPr>
          <a:lstStyle/>
          <a:p>
            <a:pPr marL="955805" marR="955712" algn="ctr">
              <a:lnSpc>
                <a:spcPts val="2298"/>
              </a:lnSpc>
              <a:spcBef>
                <a:spcPts val="113"/>
              </a:spcBef>
            </a:pPr>
            <a:r>
              <a:rPr sz="2200" dirty="0">
                <a:latin typeface="Times New Roman"/>
                <a:cs typeface="Times New Roman"/>
              </a:rPr>
              <a:t>—</a:t>
            </a:r>
          </a:p>
          <a:p>
            <a:pPr marL="577445" marR="529695" indent="70020" algn="just">
              <a:lnSpc>
                <a:spcPts val="2504"/>
              </a:lnSpc>
              <a:spcBef>
                <a:spcPts val="63"/>
              </a:spcBef>
            </a:pPr>
            <a:r>
              <a:rPr sz="2200" dirty="0">
                <a:latin typeface="Times New Roman"/>
                <a:cs typeface="Times New Roman"/>
              </a:rPr>
              <a:t>s</a:t>
            </a:r>
            <a:r>
              <a:rPr sz="2200" spc="220" dirty="0">
                <a:latin typeface="Times New Roman"/>
                <a:cs typeface="Times New Roman"/>
              </a:rPr>
              <a:t> </a:t>
            </a:r>
            <a:r>
              <a:rPr sz="2200" dirty="0">
                <a:latin typeface="Times New Roman"/>
                <a:cs typeface="Times New Roman"/>
              </a:rPr>
              <a:t>=</a:t>
            </a:r>
            <a:r>
              <a:rPr sz="2200" spc="-135" dirty="0">
                <a:latin typeface="Times New Roman"/>
                <a:cs typeface="Times New Roman"/>
              </a:rPr>
              <a:t> </a:t>
            </a:r>
            <a:r>
              <a:rPr sz="2200" dirty="0">
                <a:latin typeface="Times New Roman"/>
                <a:cs typeface="Times New Roman"/>
              </a:rPr>
              <a:t>0.19 </a:t>
            </a:r>
            <a:endParaRPr lang="en-US" sz="2200" dirty="0" smtClean="0">
              <a:latin typeface="Times New Roman"/>
              <a:cs typeface="Times New Roman"/>
            </a:endParaRPr>
          </a:p>
          <a:p>
            <a:pPr marL="577445" marR="529695" indent="70020" algn="just">
              <a:lnSpc>
                <a:spcPts val="2504"/>
              </a:lnSpc>
              <a:spcBef>
                <a:spcPts val="63"/>
              </a:spcBef>
            </a:pPr>
            <a:r>
              <a:rPr sz="2200" dirty="0" smtClean="0">
                <a:latin typeface="Times New Roman"/>
                <a:cs typeface="Times New Roman"/>
              </a:rPr>
              <a:t>r</a:t>
            </a:r>
            <a:r>
              <a:rPr sz="2200" spc="-77" dirty="0" smtClean="0">
                <a:latin typeface="Times New Roman"/>
                <a:cs typeface="Times New Roman"/>
              </a:rPr>
              <a:t> </a:t>
            </a:r>
            <a:r>
              <a:rPr sz="2200" dirty="0">
                <a:latin typeface="Times New Roman"/>
                <a:cs typeface="Times New Roman"/>
              </a:rPr>
              <a:t>=</a:t>
            </a:r>
            <a:r>
              <a:rPr sz="2200" spc="-119" dirty="0">
                <a:latin typeface="Times New Roman"/>
                <a:cs typeface="Times New Roman"/>
              </a:rPr>
              <a:t> </a:t>
            </a:r>
            <a:r>
              <a:rPr sz="2200" dirty="0">
                <a:latin typeface="Times New Roman"/>
                <a:cs typeface="Times New Roman"/>
              </a:rPr>
              <a:t>0.375 r</a:t>
            </a:r>
            <a:r>
              <a:rPr sz="2200" spc="-77" dirty="0">
                <a:latin typeface="Times New Roman"/>
                <a:cs typeface="Times New Roman"/>
              </a:rPr>
              <a:t> </a:t>
            </a:r>
            <a:r>
              <a:rPr sz="2200" dirty="0">
                <a:latin typeface="Times New Roman"/>
                <a:cs typeface="Times New Roman"/>
              </a:rPr>
              <a:t>=</a:t>
            </a:r>
            <a:r>
              <a:rPr sz="2200" spc="-119" dirty="0">
                <a:latin typeface="Times New Roman"/>
                <a:cs typeface="Times New Roman"/>
              </a:rPr>
              <a:t> </a:t>
            </a:r>
            <a:r>
              <a:rPr sz="2200" dirty="0">
                <a:latin typeface="Times New Roman"/>
                <a:cs typeface="Times New Roman"/>
              </a:rPr>
              <a:t>0.549</a:t>
            </a:r>
          </a:p>
          <a:p>
            <a:pPr marL="1290" marR="1290" algn="ctr">
              <a:lnSpc>
                <a:spcPts val="2504"/>
              </a:lnSpc>
              <a:spcBef>
                <a:spcPts val="176"/>
              </a:spcBef>
            </a:pPr>
            <a:r>
              <a:rPr sz="2200" dirty="0">
                <a:latin typeface="Times New Roman"/>
                <a:cs typeface="Times New Roman"/>
              </a:rPr>
              <a:t>r</a:t>
            </a:r>
            <a:r>
              <a:rPr sz="2200" spc="-77" dirty="0">
                <a:latin typeface="Times New Roman"/>
                <a:cs typeface="Times New Roman"/>
              </a:rPr>
              <a:t> </a:t>
            </a:r>
            <a:r>
              <a:rPr sz="2200" dirty="0">
                <a:latin typeface="Times New Roman"/>
                <a:cs typeface="Times New Roman"/>
              </a:rPr>
              <a:t>=</a:t>
            </a:r>
            <a:r>
              <a:rPr sz="2200" spc="-119" dirty="0">
                <a:latin typeface="Times New Roman"/>
                <a:cs typeface="Times New Roman"/>
              </a:rPr>
              <a:t> </a:t>
            </a:r>
            <a:r>
              <a:rPr sz="2200" dirty="0">
                <a:latin typeface="Times New Roman"/>
                <a:cs typeface="Times New Roman"/>
              </a:rPr>
              <a:t>0.472,</a:t>
            </a:r>
            <a:r>
              <a:rPr sz="2200" spc="-123" dirty="0">
                <a:latin typeface="Times New Roman"/>
                <a:cs typeface="Times New Roman"/>
              </a:rPr>
              <a:t> </a:t>
            </a:r>
            <a:r>
              <a:rPr sz="2200" dirty="0">
                <a:latin typeface="Times New Roman"/>
                <a:cs typeface="Times New Roman"/>
              </a:rPr>
              <a:t>s</a:t>
            </a:r>
            <a:r>
              <a:rPr sz="2200" spc="220" dirty="0">
                <a:latin typeface="Times New Roman"/>
                <a:cs typeface="Times New Roman"/>
              </a:rPr>
              <a:t> </a:t>
            </a:r>
            <a:r>
              <a:rPr sz="2200" dirty="0">
                <a:latin typeface="Times New Roman"/>
                <a:cs typeface="Times New Roman"/>
              </a:rPr>
              <a:t>=</a:t>
            </a:r>
            <a:r>
              <a:rPr sz="2200" spc="-135" dirty="0">
                <a:latin typeface="Times New Roman"/>
                <a:cs typeface="Times New Roman"/>
              </a:rPr>
              <a:t> </a:t>
            </a:r>
            <a:r>
              <a:rPr sz="2200" dirty="0">
                <a:latin typeface="Times New Roman"/>
                <a:cs typeface="Times New Roman"/>
              </a:rPr>
              <a:t>0.24 </a:t>
            </a:r>
            <a:endParaRPr lang="en-US" sz="2200" dirty="0" smtClean="0">
              <a:latin typeface="Times New Roman"/>
              <a:cs typeface="Times New Roman"/>
            </a:endParaRPr>
          </a:p>
          <a:p>
            <a:pPr marL="1290" marR="1290" algn="ctr">
              <a:lnSpc>
                <a:spcPts val="2504"/>
              </a:lnSpc>
              <a:spcBef>
                <a:spcPts val="176"/>
              </a:spcBef>
            </a:pPr>
            <a:r>
              <a:rPr sz="2200" dirty="0" smtClean="0">
                <a:latin typeface="Times New Roman"/>
                <a:cs typeface="Times New Roman"/>
              </a:rPr>
              <a:t>r</a:t>
            </a:r>
            <a:r>
              <a:rPr sz="2200" spc="-77" dirty="0" smtClean="0">
                <a:latin typeface="Times New Roman"/>
                <a:cs typeface="Times New Roman"/>
              </a:rPr>
              <a:t> </a:t>
            </a:r>
            <a:r>
              <a:rPr sz="2200" dirty="0">
                <a:latin typeface="Times New Roman"/>
                <a:cs typeface="Times New Roman"/>
              </a:rPr>
              <a:t>=</a:t>
            </a:r>
            <a:r>
              <a:rPr sz="2200" spc="-119" dirty="0">
                <a:latin typeface="Times New Roman"/>
                <a:cs typeface="Times New Roman"/>
              </a:rPr>
              <a:t> </a:t>
            </a:r>
            <a:r>
              <a:rPr sz="2200" dirty="0">
                <a:latin typeface="Times New Roman"/>
                <a:cs typeface="Times New Roman"/>
              </a:rPr>
              <a:t>0.505,</a:t>
            </a:r>
            <a:r>
              <a:rPr sz="2200" spc="-123" dirty="0">
                <a:latin typeface="Times New Roman"/>
                <a:cs typeface="Times New Roman"/>
              </a:rPr>
              <a:t> </a:t>
            </a:r>
            <a:r>
              <a:rPr sz="2200" dirty="0">
                <a:latin typeface="Times New Roman"/>
                <a:cs typeface="Times New Roman"/>
              </a:rPr>
              <a:t>s</a:t>
            </a:r>
            <a:r>
              <a:rPr sz="2200" spc="220" dirty="0">
                <a:latin typeface="Times New Roman"/>
                <a:cs typeface="Times New Roman"/>
              </a:rPr>
              <a:t> </a:t>
            </a:r>
            <a:r>
              <a:rPr sz="2200" dirty="0">
                <a:latin typeface="Times New Roman"/>
                <a:cs typeface="Times New Roman"/>
              </a:rPr>
              <a:t>=</a:t>
            </a:r>
            <a:r>
              <a:rPr sz="2200" spc="-135" dirty="0">
                <a:latin typeface="Times New Roman"/>
                <a:cs typeface="Times New Roman"/>
              </a:rPr>
              <a:t> </a:t>
            </a:r>
            <a:r>
              <a:rPr sz="2200" dirty="0">
                <a:latin typeface="Times New Roman"/>
                <a:cs typeface="Times New Roman"/>
              </a:rPr>
              <a:t>0.32 </a:t>
            </a:r>
            <a:endParaRPr lang="en-US" sz="2200" dirty="0" smtClean="0">
              <a:latin typeface="Times New Roman"/>
              <a:cs typeface="Times New Roman"/>
            </a:endParaRPr>
          </a:p>
          <a:p>
            <a:pPr marL="1290" marR="1290" algn="ctr">
              <a:lnSpc>
                <a:spcPts val="2504"/>
              </a:lnSpc>
              <a:spcBef>
                <a:spcPts val="176"/>
              </a:spcBef>
            </a:pPr>
            <a:r>
              <a:rPr sz="2200" dirty="0" smtClean="0">
                <a:latin typeface="Times New Roman"/>
                <a:cs typeface="Times New Roman"/>
              </a:rPr>
              <a:t>r</a:t>
            </a:r>
            <a:r>
              <a:rPr sz="2200" spc="-77" dirty="0" smtClean="0">
                <a:latin typeface="Times New Roman"/>
                <a:cs typeface="Times New Roman"/>
              </a:rPr>
              <a:t> </a:t>
            </a:r>
            <a:r>
              <a:rPr sz="2200" dirty="0">
                <a:latin typeface="Times New Roman"/>
                <a:cs typeface="Times New Roman"/>
              </a:rPr>
              <a:t>=</a:t>
            </a:r>
            <a:r>
              <a:rPr sz="2200" spc="-119" dirty="0">
                <a:latin typeface="Times New Roman"/>
                <a:cs typeface="Times New Roman"/>
              </a:rPr>
              <a:t> </a:t>
            </a:r>
            <a:r>
              <a:rPr sz="2200" dirty="0">
                <a:latin typeface="Times New Roman"/>
                <a:cs typeface="Times New Roman"/>
              </a:rPr>
              <a:t>0.5</a:t>
            </a:r>
          </a:p>
        </p:txBody>
      </p:sp>
    </p:spTree>
    <p:extLst>
      <p:ext uri="{BB962C8B-B14F-4D97-AF65-F5344CB8AC3E}">
        <p14:creationId xmlns:p14="http://schemas.microsoft.com/office/powerpoint/2010/main" val="1082947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4717054" y="151720"/>
            <a:ext cx="1086468" cy="2335004"/>
          </a:xfrm>
          <a:custGeom>
            <a:avLst/>
            <a:gdLst/>
            <a:ahLst/>
            <a:cxnLst/>
            <a:rect l="l" t="t" r="r" b="b"/>
            <a:pathLst>
              <a:path w="547761" h="1180474">
                <a:moveTo>
                  <a:pt x="547761" y="1180474"/>
                </a:moveTo>
                <a:lnTo>
                  <a:pt x="653" y="1180474"/>
                </a:lnTo>
                <a:lnTo>
                  <a:pt x="547761" y="1180474"/>
                </a:lnTo>
                <a:close/>
              </a:path>
            </a:pathLst>
          </a:custGeom>
          <a:solidFill>
            <a:srgbClr val="FFFF00"/>
          </a:solidFill>
        </p:spPr>
        <p:txBody>
          <a:bodyPr wrap="square" lIns="0" tIns="0" rIns="0" bIns="0" rtlCol="0">
            <a:noAutofit/>
          </a:bodyPr>
          <a:lstStyle/>
          <a:p>
            <a:endParaRPr/>
          </a:p>
        </p:txBody>
      </p:sp>
      <p:sp>
        <p:nvSpPr>
          <p:cNvPr id="32" name="object 32"/>
          <p:cNvSpPr/>
          <p:nvPr/>
        </p:nvSpPr>
        <p:spPr>
          <a:xfrm>
            <a:off x="5803523" y="151720"/>
            <a:ext cx="0" cy="2335004"/>
          </a:xfrm>
          <a:custGeom>
            <a:avLst/>
            <a:gdLst/>
            <a:ahLst/>
            <a:cxnLst/>
            <a:rect l="l" t="t" r="r" b="b"/>
            <a:pathLst>
              <a:path h="1180474">
                <a:moveTo>
                  <a:pt x="0" y="1180474"/>
                </a:moveTo>
                <a:lnTo>
                  <a:pt x="0" y="1180474"/>
                </a:lnTo>
              </a:path>
            </a:pathLst>
          </a:custGeom>
          <a:ln w="4319">
            <a:solidFill>
              <a:srgbClr val="000000"/>
            </a:solidFill>
          </a:ln>
        </p:spPr>
        <p:txBody>
          <a:bodyPr wrap="square" lIns="0" tIns="0" rIns="0" bIns="0" rtlCol="0">
            <a:noAutofit/>
          </a:bodyPr>
          <a:lstStyle/>
          <a:p>
            <a:endParaRPr/>
          </a:p>
        </p:txBody>
      </p:sp>
      <p:sp>
        <p:nvSpPr>
          <p:cNvPr id="21" name="object 21"/>
          <p:cNvSpPr txBox="1"/>
          <p:nvPr/>
        </p:nvSpPr>
        <p:spPr>
          <a:xfrm>
            <a:off x="658209" y="304800"/>
            <a:ext cx="7988916" cy="410629"/>
          </a:xfrm>
          <a:prstGeom prst="rect">
            <a:avLst/>
          </a:prstGeom>
        </p:spPr>
        <p:txBody>
          <a:bodyPr wrap="square" lIns="0" tIns="0" rIns="0" bIns="0" rtlCol="0">
            <a:noAutofit/>
          </a:bodyPr>
          <a:lstStyle/>
          <a:p>
            <a:pPr marL="25160">
              <a:lnSpc>
                <a:spcPts val="2932"/>
              </a:lnSpc>
              <a:spcBef>
                <a:spcPts val="147"/>
              </a:spcBef>
            </a:pPr>
            <a:r>
              <a:rPr sz="3200" dirty="0">
                <a:latin typeface="Times New Roman"/>
                <a:cs typeface="Times New Roman"/>
              </a:rPr>
              <a:t>Optimal</a:t>
            </a:r>
            <a:r>
              <a:rPr sz="3200" spc="418" dirty="0">
                <a:latin typeface="Times New Roman"/>
                <a:cs typeface="Times New Roman"/>
              </a:rPr>
              <a:t> </a:t>
            </a:r>
            <a:r>
              <a:rPr sz="3200" dirty="0">
                <a:latin typeface="Times New Roman"/>
                <a:cs typeface="Times New Roman"/>
              </a:rPr>
              <a:t>auction</a:t>
            </a:r>
            <a:r>
              <a:rPr sz="3200" spc="517" dirty="0">
                <a:latin typeface="Times New Roman"/>
                <a:cs typeface="Times New Roman"/>
              </a:rPr>
              <a:t> </a:t>
            </a:r>
            <a:r>
              <a:rPr sz="3200" dirty="0">
                <a:latin typeface="Times New Roman"/>
                <a:cs typeface="Times New Roman"/>
              </a:rPr>
              <a:t>f</a:t>
            </a:r>
            <a:r>
              <a:rPr sz="3200" spc="-77" dirty="0">
                <a:latin typeface="Times New Roman"/>
                <a:cs typeface="Times New Roman"/>
              </a:rPr>
              <a:t>o</a:t>
            </a:r>
            <a:r>
              <a:rPr sz="3200" dirty="0">
                <a:latin typeface="Times New Roman"/>
                <a:cs typeface="Times New Roman"/>
              </a:rPr>
              <a:t>r</a:t>
            </a:r>
            <a:r>
              <a:rPr sz="3200" spc="162" dirty="0">
                <a:latin typeface="Times New Roman"/>
                <a:cs typeface="Times New Roman"/>
              </a:rPr>
              <a:t> </a:t>
            </a:r>
            <a:r>
              <a:rPr sz="3200" dirty="0">
                <a:latin typeface="Times New Roman"/>
                <a:cs typeface="Times New Roman"/>
              </a:rPr>
              <a:t>the</a:t>
            </a:r>
            <a:r>
              <a:rPr sz="3200" spc="507" dirty="0">
                <a:latin typeface="Times New Roman"/>
                <a:cs typeface="Times New Roman"/>
              </a:rPr>
              <a:t> </a:t>
            </a:r>
            <a:r>
              <a:rPr sz="3200" dirty="0">
                <a:latin typeface="Times New Roman"/>
                <a:cs typeface="Times New Roman"/>
              </a:rPr>
              <a:t>log-n</a:t>
            </a:r>
            <a:r>
              <a:rPr sz="3200" spc="-67" dirty="0">
                <a:latin typeface="Times New Roman"/>
                <a:cs typeface="Times New Roman"/>
              </a:rPr>
              <a:t>o</a:t>
            </a:r>
            <a:r>
              <a:rPr sz="3200" dirty="0">
                <a:latin typeface="Times New Roman"/>
                <a:cs typeface="Times New Roman"/>
              </a:rPr>
              <a:t>rmal</a:t>
            </a:r>
            <a:r>
              <a:rPr sz="3200" spc="214" dirty="0">
                <a:latin typeface="Times New Roman"/>
                <a:cs typeface="Times New Roman"/>
              </a:rPr>
              <a:t> </a:t>
            </a:r>
            <a:r>
              <a:rPr sz="3200" dirty="0">
                <a:latin typeface="Times New Roman"/>
                <a:cs typeface="Times New Roman"/>
              </a:rPr>
              <a:t>distribution</a:t>
            </a:r>
          </a:p>
        </p:txBody>
      </p:sp>
      <p:sp>
        <p:nvSpPr>
          <p:cNvPr id="20" name="object 20"/>
          <p:cNvSpPr txBox="1"/>
          <p:nvPr/>
        </p:nvSpPr>
        <p:spPr>
          <a:xfrm>
            <a:off x="688849" y="990600"/>
            <a:ext cx="4851330" cy="652528"/>
          </a:xfrm>
          <a:prstGeom prst="rect">
            <a:avLst/>
          </a:prstGeom>
        </p:spPr>
        <p:txBody>
          <a:bodyPr wrap="square" lIns="0" tIns="0" rIns="0" bIns="0" rtlCol="0">
            <a:noAutofit/>
          </a:bodyPr>
          <a:lstStyle/>
          <a:p>
            <a:pPr marL="25160" marR="33837">
              <a:lnSpc>
                <a:spcPts val="2298"/>
              </a:lnSpc>
              <a:spcBef>
                <a:spcPts val="113"/>
              </a:spcBef>
            </a:pPr>
            <a:r>
              <a:rPr sz="2200" dirty="0">
                <a:latin typeface="Times New Roman"/>
                <a:cs typeface="Times New Roman"/>
              </a:rPr>
              <a:t>Anch</a:t>
            </a:r>
            <a:r>
              <a:rPr sz="2200" spc="-57" dirty="0">
                <a:latin typeface="Times New Roman"/>
                <a:cs typeface="Times New Roman"/>
              </a:rPr>
              <a:t>o</a:t>
            </a:r>
            <a:r>
              <a:rPr sz="2200" dirty="0">
                <a:latin typeface="Times New Roman"/>
                <a:cs typeface="Times New Roman"/>
              </a:rPr>
              <a:t>ring</a:t>
            </a:r>
            <a:r>
              <a:rPr sz="2200" spc="-8" dirty="0">
                <a:latin typeface="Times New Roman"/>
                <a:cs typeface="Times New Roman"/>
              </a:rPr>
              <a:t> </a:t>
            </a:r>
            <a:r>
              <a:rPr sz="2200" dirty="0">
                <a:latin typeface="Times New Roman"/>
                <a:cs typeface="Times New Roman"/>
              </a:rPr>
              <a:t>is</a:t>
            </a:r>
            <a:r>
              <a:rPr sz="2200" spc="61" dirty="0">
                <a:latin typeface="Times New Roman"/>
                <a:cs typeface="Times New Roman"/>
              </a:rPr>
              <a:t> </a:t>
            </a:r>
            <a:r>
              <a:rPr sz="2200" dirty="0">
                <a:latin typeface="Times New Roman"/>
                <a:cs typeface="Times New Roman"/>
              </a:rPr>
              <a:t>not</a:t>
            </a:r>
            <a:r>
              <a:rPr sz="2200" spc="345" dirty="0">
                <a:latin typeface="Times New Roman"/>
                <a:cs typeface="Times New Roman"/>
              </a:rPr>
              <a:t> </a:t>
            </a:r>
            <a:r>
              <a:rPr sz="2200" dirty="0">
                <a:latin typeface="Times New Roman"/>
                <a:cs typeface="Times New Roman"/>
              </a:rPr>
              <a:t>al</a:t>
            </a:r>
            <a:r>
              <a:rPr sz="2200" spc="-57" dirty="0">
                <a:latin typeface="Times New Roman"/>
                <a:cs typeface="Times New Roman"/>
              </a:rPr>
              <a:t>wa</a:t>
            </a:r>
            <a:r>
              <a:rPr sz="2200" dirty="0">
                <a:latin typeface="Times New Roman"/>
                <a:cs typeface="Times New Roman"/>
              </a:rPr>
              <a:t>ys</a:t>
            </a:r>
            <a:r>
              <a:rPr sz="2200" spc="2" dirty="0">
                <a:latin typeface="Times New Roman"/>
                <a:cs typeface="Times New Roman"/>
              </a:rPr>
              <a:t> </a:t>
            </a:r>
            <a:r>
              <a:rPr sz="2200" dirty="0">
                <a:latin typeface="Times New Roman"/>
                <a:cs typeface="Times New Roman"/>
              </a:rPr>
              <a:t>optimal</a:t>
            </a:r>
            <a:endParaRPr sz="2200">
              <a:latin typeface="Times New Roman"/>
              <a:cs typeface="Times New Roman"/>
            </a:endParaRPr>
          </a:p>
          <a:p>
            <a:pPr marL="25160">
              <a:lnSpc>
                <a:spcPct val="95825"/>
              </a:lnSpc>
              <a:spcBef>
                <a:spcPts val="430"/>
              </a:spcBef>
            </a:pPr>
            <a:r>
              <a:rPr dirty="0">
                <a:latin typeface="Times New Roman"/>
                <a:cs typeface="Times New Roman"/>
              </a:rPr>
              <a:t>(but </a:t>
            </a:r>
            <a:r>
              <a:rPr spc="95" dirty="0">
                <a:latin typeface="Times New Roman"/>
                <a:cs typeface="Times New Roman"/>
              </a:rPr>
              <a:t> </a:t>
            </a:r>
            <a:r>
              <a:rPr spc="50" dirty="0">
                <a:latin typeface="Times New Roman"/>
                <a:cs typeface="Times New Roman"/>
              </a:rPr>
              <a:t>p</a:t>
            </a:r>
            <a:r>
              <a:rPr dirty="0">
                <a:latin typeface="Times New Roman"/>
                <a:cs typeface="Times New Roman"/>
              </a:rPr>
              <a:t>erhaps</a:t>
            </a:r>
            <a:r>
              <a:rPr spc="444" dirty="0">
                <a:latin typeface="Times New Roman"/>
                <a:cs typeface="Times New Roman"/>
              </a:rPr>
              <a:t> </a:t>
            </a:r>
            <a:r>
              <a:rPr dirty="0">
                <a:latin typeface="Times New Roman"/>
                <a:cs typeface="Times New Roman"/>
              </a:rPr>
              <a:t>it</a:t>
            </a:r>
            <a:r>
              <a:rPr spc="256" dirty="0">
                <a:latin typeface="Times New Roman"/>
                <a:cs typeface="Times New Roman"/>
              </a:rPr>
              <a:t> </a:t>
            </a:r>
            <a:r>
              <a:rPr dirty="0">
                <a:latin typeface="Times New Roman"/>
                <a:cs typeface="Times New Roman"/>
              </a:rPr>
              <a:t>is</a:t>
            </a:r>
            <a:r>
              <a:rPr spc="107" dirty="0">
                <a:latin typeface="Times New Roman"/>
                <a:cs typeface="Times New Roman"/>
              </a:rPr>
              <a:t> </a:t>
            </a:r>
            <a:r>
              <a:rPr dirty="0">
                <a:latin typeface="Times New Roman"/>
                <a:cs typeface="Times New Roman"/>
              </a:rPr>
              <a:t>al</a:t>
            </a:r>
            <a:r>
              <a:rPr spc="-50" dirty="0">
                <a:latin typeface="Times New Roman"/>
                <a:cs typeface="Times New Roman"/>
              </a:rPr>
              <a:t>wa</a:t>
            </a:r>
            <a:r>
              <a:rPr dirty="0">
                <a:latin typeface="Times New Roman"/>
                <a:cs typeface="Times New Roman"/>
              </a:rPr>
              <a:t>ys</a:t>
            </a:r>
            <a:r>
              <a:rPr spc="172" dirty="0">
                <a:latin typeface="Times New Roman"/>
                <a:cs typeface="Times New Roman"/>
              </a:rPr>
              <a:t> </a:t>
            </a:r>
            <a:r>
              <a:rPr dirty="0">
                <a:latin typeface="Times New Roman"/>
                <a:cs typeface="Times New Roman"/>
              </a:rPr>
              <a:t>a</a:t>
            </a:r>
            <a:r>
              <a:rPr spc="246" dirty="0">
                <a:latin typeface="Times New Roman"/>
                <a:cs typeface="Times New Roman"/>
              </a:rPr>
              <a:t> </a:t>
            </a:r>
            <a:r>
              <a:rPr dirty="0">
                <a:latin typeface="Times New Roman"/>
                <a:cs typeface="Times New Roman"/>
              </a:rPr>
              <a:t>g</a:t>
            </a:r>
            <a:r>
              <a:rPr spc="50" dirty="0">
                <a:latin typeface="Times New Roman"/>
                <a:cs typeface="Times New Roman"/>
              </a:rPr>
              <a:t>oo</a:t>
            </a:r>
            <a:r>
              <a:rPr dirty="0">
                <a:latin typeface="Times New Roman"/>
                <a:cs typeface="Times New Roman"/>
              </a:rPr>
              <a:t>d</a:t>
            </a:r>
            <a:r>
              <a:rPr spc="256" dirty="0">
                <a:latin typeface="Times New Roman"/>
                <a:cs typeface="Times New Roman"/>
              </a:rPr>
              <a:t> </a:t>
            </a:r>
            <a:r>
              <a:rPr dirty="0">
                <a:latin typeface="Times New Roman"/>
                <a:cs typeface="Times New Roman"/>
              </a:rPr>
              <a:t>ap</a:t>
            </a:r>
            <a:r>
              <a:rPr spc="-50" dirty="0">
                <a:latin typeface="Times New Roman"/>
                <a:cs typeface="Times New Roman"/>
              </a:rPr>
              <a:t>p</a:t>
            </a:r>
            <a:r>
              <a:rPr dirty="0">
                <a:latin typeface="Times New Roman"/>
                <a:cs typeface="Times New Roman"/>
              </a:rPr>
              <a:t>r</a:t>
            </a:r>
            <a:r>
              <a:rPr spc="-50" dirty="0">
                <a:latin typeface="Times New Roman"/>
                <a:cs typeface="Times New Roman"/>
              </a:rPr>
              <a:t>o</a:t>
            </a:r>
            <a:r>
              <a:rPr dirty="0">
                <a:latin typeface="Times New Roman"/>
                <a:cs typeface="Times New Roman"/>
              </a:rPr>
              <a:t>ximation?)</a:t>
            </a:r>
            <a:endParaRPr>
              <a:latin typeface="Times New Roman"/>
              <a:cs typeface="Times New Roman"/>
            </a:endParaRPr>
          </a:p>
        </p:txBody>
      </p:sp>
      <p:sp>
        <p:nvSpPr>
          <p:cNvPr id="10" name="object 10"/>
          <p:cNvSpPr txBox="1"/>
          <p:nvPr/>
        </p:nvSpPr>
        <p:spPr>
          <a:xfrm>
            <a:off x="904750" y="5364359"/>
            <a:ext cx="7350581" cy="687926"/>
          </a:xfrm>
          <a:prstGeom prst="rect">
            <a:avLst/>
          </a:prstGeom>
        </p:spPr>
        <p:txBody>
          <a:bodyPr wrap="square" lIns="0" tIns="0" rIns="0" bIns="0" rtlCol="0">
            <a:noAutofit/>
          </a:bodyPr>
          <a:lstStyle/>
          <a:p>
            <a:pPr algn="ctr">
              <a:lnSpc>
                <a:spcPts val="2298"/>
              </a:lnSpc>
              <a:spcBef>
                <a:spcPts val="113"/>
              </a:spcBef>
            </a:pPr>
            <a:r>
              <a:rPr sz="2200" dirty="0">
                <a:latin typeface="Times New Roman"/>
                <a:cs typeface="Times New Roman"/>
              </a:rPr>
              <a:t>Optimal</a:t>
            </a:r>
            <a:r>
              <a:rPr sz="2200" spc="248" dirty="0">
                <a:latin typeface="Times New Roman"/>
                <a:cs typeface="Times New Roman"/>
              </a:rPr>
              <a:t> </a:t>
            </a:r>
            <a:r>
              <a:rPr sz="2200" dirty="0">
                <a:latin typeface="Times New Roman"/>
                <a:cs typeface="Times New Roman"/>
              </a:rPr>
              <a:t>auction</a:t>
            </a:r>
            <a:r>
              <a:rPr sz="2200" spc="378" dirty="0">
                <a:latin typeface="Times New Roman"/>
                <a:cs typeface="Times New Roman"/>
              </a:rPr>
              <a:t> </a:t>
            </a:r>
            <a:r>
              <a:rPr sz="2200" dirty="0">
                <a:latin typeface="Times New Roman"/>
                <a:cs typeface="Times New Roman"/>
              </a:rPr>
              <a:t>f</a:t>
            </a:r>
            <a:r>
              <a:rPr sz="2200" spc="-57" dirty="0">
                <a:latin typeface="Times New Roman"/>
                <a:cs typeface="Times New Roman"/>
              </a:rPr>
              <a:t>o</a:t>
            </a:r>
            <a:r>
              <a:rPr sz="2200" dirty="0">
                <a:latin typeface="Times New Roman"/>
                <a:cs typeface="Times New Roman"/>
              </a:rPr>
              <a:t>r</a:t>
            </a:r>
            <a:r>
              <a:rPr sz="2200" spc="93" dirty="0">
                <a:latin typeface="Times New Roman"/>
                <a:cs typeface="Times New Roman"/>
              </a:rPr>
              <a:t> </a:t>
            </a:r>
            <a:r>
              <a:rPr sz="2200" dirty="0">
                <a:latin typeface="Times New Roman"/>
                <a:cs typeface="Times New Roman"/>
              </a:rPr>
              <a:t>log</a:t>
            </a:r>
            <a:r>
              <a:rPr sz="2200" spc="65" dirty="0">
                <a:latin typeface="Times New Roman"/>
                <a:cs typeface="Times New Roman"/>
              </a:rPr>
              <a:t> </a:t>
            </a:r>
            <a:r>
              <a:rPr sz="2200" dirty="0">
                <a:latin typeface="Times New Roman"/>
                <a:cs typeface="Times New Roman"/>
              </a:rPr>
              <a:t>n</a:t>
            </a:r>
            <a:r>
              <a:rPr sz="2200" spc="-57" dirty="0">
                <a:latin typeface="Times New Roman"/>
                <a:cs typeface="Times New Roman"/>
              </a:rPr>
              <a:t>o</a:t>
            </a:r>
            <a:r>
              <a:rPr sz="2200" dirty="0">
                <a:latin typeface="Times New Roman"/>
                <a:cs typeface="Times New Roman"/>
              </a:rPr>
              <a:t>rmal,</a:t>
            </a:r>
            <a:r>
              <a:rPr sz="2200" spc="222" dirty="0">
                <a:latin typeface="Times New Roman"/>
                <a:cs typeface="Times New Roman"/>
              </a:rPr>
              <a:t> </a:t>
            </a:r>
            <a:r>
              <a:rPr sz="2200" dirty="0">
                <a:latin typeface="Times New Roman"/>
                <a:cs typeface="Times New Roman"/>
              </a:rPr>
              <a:t>1</a:t>
            </a:r>
            <a:r>
              <a:rPr sz="2200" spc="166" dirty="0">
                <a:latin typeface="Times New Roman"/>
                <a:cs typeface="Times New Roman"/>
              </a:rPr>
              <a:t> </a:t>
            </a:r>
            <a:r>
              <a:rPr sz="2200" dirty="0">
                <a:latin typeface="Times New Roman"/>
                <a:cs typeface="Times New Roman"/>
              </a:rPr>
              <a:t>slot,</a:t>
            </a:r>
            <a:r>
              <a:rPr sz="2200" spc="287" dirty="0">
                <a:latin typeface="Times New Roman"/>
                <a:cs typeface="Times New Roman"/>
              </a:rPr>
              <a:t> </a:t>
            </a:r>
            <a:r>
              <a:rPr sz="2200" dirty="0">
                <a:latin typeface="Times New Roman"/>
                <a:cs typeface="Times New Roman"/>
              </a:rPr>
              <a:t>2</a:t>
            </a:r>
            <a:r>
              <a:rPr sz="2200" spc="166" dirty="0">
                <a:latin typeface="Times New Roman"/>
                <a:cs typeface="Times New Roman"/>
              </a:rPr>
              <a:t> </a:t>
            </a:r>
            <a:r>
              <a:rPr sz="2200" dirty="0">
                <a:latin typeface="Times New Roman"/>
                <a:cs typeface="Times New Roman"/>
              </a:rPr>
              <a:t>bidders,</a:t>
            </a:r>
            <a:r>
              <a:rPr sz="2200" spc="186" dirty="0">
                <a:latin typeface="Times New Roman"/>
                <a:cs typeface="Times New Roman"/>
              </a:rPr>
              <a:t> </a:t>
            </a:r>
            <a:r>
              <a:rPr sz="2200" dirty="0">
                <a:latin typeface="Times New Roman"/>
                <a:cs typeface="Times New Roman"/>
              </a:rPr>
              <a:t>quali</a:t>
            </a:r>
            <a:r>
              <a:rPr sz="2200" spc="-50" dirty="0">
                <a:latin typeface="Times New Roman"/>
                <a:cs typeface="Times New Roman"/>
              </a:rPr>
              <a:t>t</a:t>
            </a:r>
            <a:r>
              <a:rPr sz="2200" dirty="0">
                <a:latin typeface="Times New Roman"/>
                <a:cs typeface="Times New Roman"/>
              </a:rPr>
              <a:t>y</a:t>
            </a:r>
            <a:r>
              <a:rPr sz="2200" spc="178" dirty="0">
                <a:latin typeface="Times New Roman"/>
                <a:cs typeface="Times New Roman"/>
              </a:rPr>
              <a:t> </a:t>
            </a:r>
            <a:r>
              <a:rPr sz="2200" dirty="0">
                <a:latin typeface="Times New Roman"/>
                <a:cs typeface="Times New Roman"/>
              </a:rPr>
              <a:t>sc</a:t>
            </a:r>
            <a:r>
              <a:rPr sz="2200" spc="-57" dirty="0">
                <a:latin typeface="Times New Roman"/>
                <a:cs typeface="Times New Roman"/>
              </a:rPr>
              <a:t>o</a:t>
            </a:r>
            <a:r>
              <a:rPr sz="2200" dirty="0">
                <a:latin typeface="Times New Roman"/>
                <a:cs typeface="Times New Roman"/>
              </a:rPr>
              <a:t>res</a:t>
            </a:r>
            <a:endParaRPr sz="2200">
              <a:latin typeface="Times New Roman"/>
              <a:cs typeface="Times New Roman"/>
            </a:endParaRPr>
          </a:p>
          <a:p>
            <a:pPr marL="459631" marR="480789" algn="ctr">
              <a:lnSpc>
                <a:spcPts val="2346"/>
              </a:lnSpc>
              <a:spcBef>
                <a:spcPts val="63"/>
              </a:spcBef>
            </a:pPr>
            <a:r>
              <a:rPr sz="2200" dirty="0">
                <a:latin typeface="Times New Roman"/>
                <a:cs typeface="Times New Roman"/>
              </a:rPr>
              <a:t>q</a:t>
            </a:r>
            <a:r>
              <a:rPr sz="2400" baseline="-10870" dirty="0">
                <a:latin typeface="Times New Roman"/>
                <a:cs typeface="Times New Roman"/>
              </a:rPr>
              <a:t>1</a:t>
            </a:r>
            <a:r>
              <a:rPr sz="2400" spc="214" baseline="-10870" dirty="0">
                <a:latin typeface="Times New Roman"/>
                <a:cs typeface="Times New Roman"/>
              </a:rPr>
              <a:t> </a:t>
            </a:r>
            <a:r>
              <a:rPr sz="2200" dirty="0">
                <a:latin typeface="Times New Roman"/>
                <a:cs typeface="Times New Roman"/>
              </a:rPr>
              <a:t>=</a:t>
            </a:r>
            <a:r>
              <a:rPr sz="2200" spc="-135" dirty="0">
                <a:latin typeface="Times New Roman"/>
                <a:cs typeface="Times New Roman"/>
              </a:rPr>
              <a:t> </a:t>
            </a:r>
            <a:r>
              <a:rPr sz="2200" dirty="0">
                <a:latin typeface="Times New Roman"/>
                <a:cs typeface="Times New Roman"/>
              </a:rPr>
              <a:t>1</a:t>
            </a:r>
            <a:r>
              <a:rPr sz="2200" spc="166"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dirty="0">
                <a:latin typeface="Times New Roman"/>
                <a:cs typeface="Times New Roman"/>
              </a:rPr>
              <a:t>q</a:t>
            </a:r>
            <a:r>
              <a:rPr sz="2400" baseline="-10870" dirty="0">
                <a:latin typeface="Times New Roman"/>
                <a:cs typeface="Times New Roman"/>
              </a:rPr>
              <a:t>2</a:t>
            </a:r>
            <a:r>
              <a:rPr sz="2400" spc="214" baseline="-10870" dirty="0">
                <a:latin typeface="Times New Roman"/>
                <a:cs typeface="Times New Roman"/>
              </a:rPr>
              <a:t> </a:t>
            </a:r>
            <a:r>
              <a:rPr sz="2200" dirty="0">
                <a:latin typeface="Times New Roman"/>
                <a:cs typeface="Times New Roman"/>
              </a:rPr>
              <a:t>=</a:t>
            </a:r>
            <a:r>
              <a:rPr sz="2200" spc="-135" dirty="0">
                <a:latin typeface="Times New Roman"/>
                <a:cs typeface="Times New Roman"/>
              </a:rPr>
              <a:t> </a:t>
            </a:r>
            <a:r>
              <a:rPr sz="2200" dirty="0">
                <a:latin typeface="Times New Roman"/>
                <a:cs typeface="Times New Roman"/>
              </a:rPr>
              <a:t>0.5.</a:t>
            </a:r>
            <a:r>
              <a:rPr sz="2200" spc="491" dirty="0">
                <a:latin typeface="Times New Roman"/>
                <a:cs typeface="Times New Roman"/>
              </a:rPr>
              <a:t> </a:t>
            </a:r>
            <a:r>
              <a:rPr sz="2200" dirty="0">
                <a:latin typeface="Times New Roman"/>
                <a:cs typeface="Times New Roman"/>
              </a:rPr>
              <a:t>Anch</a:t>
            </a:r>
            <a:r>
              <a:rPr sz="2200" spc="-50" dirty="0">
                <a:latin typeface="Times New Roman"/>
                <a:cs typeface="Times New Roman"/>
              </a:rPr>
              <a:t>o</a:t>
            </a:r>
            <a:r>
              <a:rPr sz="2200" dirty="0">
                <a:latin typeface="Times New Roman"/>
                <a:cs typeface="Times New Roman"/>
              </a:rPr>
              <a:t>ring</a:t>
            </a:r>
            <a:r>
              <a:rPr sz="2200" spc="-8" dirty="0">
                <a:latin typeface="Times New Roman"/>
                <a:cs typeface="Times New Roman"/>
              </a:rPr>
              <a:t> </a:t>
            </a:r>
            <a:r>
              <a:rPr sz="2200" dirty="0">
                <a:latin typeface="Times New Roman"/>
                <a:cs typeface="Times New Roman"/>
              </a:rPr>
              <a:t>sh</a:t>
            </a:r>
            <a:r>
              <a:rPr sz="2200" spc="-57" dirty="0">
                <a:latin typeface="Times New Roman"/>
                <a:cs typeface="Times New Roman"/>
              </a:rPr>
              <a:t>o</a:t>
            </a:r>
            <a:r>
              <a:rPr sz="2200" dirty="0">
                <a:latin typeface="Times New Roman"/>
                <a:cs typeface="Times New Roman"/>
              </a:rPr>
              <a:t>wn</a:t>
            </a:r>
            <a:r>
              <a:rPr sz="2200" spc="67" dirty="0">
                <a:latin typeface="Times New Roman"/>
                <a:cs typeface="Times New Roman"/>
              </a:rPr>
              <a:t> </a:t>
            </a:r>
            <a:r>
              <a:rPr sz="2200" dirty="0">
                <a:latin typeface="Times New Roman"/>
                <a:cs typeface="Times New Roman"/>
              </a:rPr>
              <a:t>f</a:t>
            </a:r>
            <a:r>
              <a:rPr sz="2200" spc="-57" dirty="0">
                <a:latin typeface="Times New Roman"/>
                <a:cs typeface="Times New Roman"/>
              </a:rPr>
              <a:t>o</a:t>
            </a:r>
            <a:r>
              <a:rPr sz="2200" dirty="0">
                <a:latin typeface="Times New Roman"/>
                <a:cs typeface="Times New Roman"/>
              </a:rPr>
              <a:t>r</a:t>
            </a:r>
            <a:r>
              <a:rPr sz="2200" spc="93" dirty="0">
                <a:latin typeface="Times New Roman"/>
                <a:cs typeface="Times New Roman"/>
              </a:rPr>
              <a:t> </a:t>
            </a:r>
            <a:r>
              <a:rPr sz="2200" dirty="0">
                <a:latin typeface="Times New Roman"/>
                <a:cs typeface="Times New Roman"/>
              </a:rPr>
              <a:t>comp</a:t>
            </a:r>
            <a:r>
              <a:rPr sz="2200" spc="-57" dirty="0">
                <a:latin typeface="Times New Roman"/>
                <a:cs typeface="Times New Roman"/>
              </a:rPr>
              <a:t>a</a:t>
            </a:r>
            <a:r>
              <a:rPr sz="2200" dirty="0">
                <a:latin typeface="Times New Roman"/>
                <a:cs typeface="Times New Roman"/>
              </a:rPr>
              <a:t>rison.</a:t>
            </a:r>
            <a:endParaRPr sz="2200">
              <a:latin typeface="Times New Roman"/>
              <a:cs typeface="Times New Roman"/>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499" y="1643128"/>
            <a:ext cx="3771958" cy="361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9363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6" name="object 66"/>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7" name="object 67"/>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8" name="object 68"/>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txBox="1"/>
          <p:nvPr/>
        </p:nvSpPr>
        <p:spPr>
          <a:xfrm>
            <a:off x="694718" y="1941815"/>
            <a:ext cx="2680754" cy="324287"/>
          </a:xfrm>
          <a:prstGeom prst="rect">
            <a:avLst/>
          </a:prstGeom>
        </p:spPr>
        <p:txBody>
          <a:bodyPr wrap="square" lIns="0" tIns="0" rIns="0" bIns="0" rtlCol="0">
            <a:noAutofit/>
          </a:bodyPr>
          <a:lstStyle/>
          <a:p>
            <a:pPr marL="25160">
              <a:lnSpc>
                <a:spcPts val="2298"/>
              </a:lnSpc>
              <a:spcBef>
                <a:spcPts val="113"/>
              </a:spcBef>
            </a:pPr>
            <a:r>
              <a:rPr sz="2400" baseline="3623" dirty="0">
                <a:solidFill>
                  <a:srgbClr val="FAFAFD"/>
                </a:solidFill>
                <a:latin typeface="Times New Roman"/>
                <a:cs typeface="Times New Roman"/>
              </a:rPr>
              <a:t>1   </a:t>
            </a:r>
            <a:r>
              <a:rPr sz="2400" spc="208" baseline="3623" dirty="0">
                <a:solidFill>
                  <a:srgbClr val="FAFAFD"/>
                </a:solidFill>
                <a:latin typeface="Times New Roman"/>
                <a:cs typeface="Times New Roman"/>
              </a:rPr>
              <a:t> </a:t>
            </a:r>
            <a:r>
              <a:rPr sz="2200" dirty="0">
                <a:solidFill>
                  <a:srgbClr val="D6D6EF"/>
                </a:solidFill>
                <a:latin typeface="Times New Roman"/>
                <a:cs typeface="Times New Roman"/>
              </a:rPr>
              <a:t>M</a:t>
            </a:r>
            <a:r>
              <a:rPr sz="2200" spc="57" dirty="0">
                <a:solidFill>
                  <a:srgbClr val="D6D6EF"/>
                </a:solidFill>
                <a:latin typeface="Times New Roman"/>
                <a:cs typeface="Times New Roman"/>
              </a:rPr>
              <a:t>o</a:t>
            </a:r>
            <a:r>
              <a:rPr sz="2200" dirty="0">
                <a:solidFill>
                  <a:srgbClr val="D6D6EF"/>
                </a:solidFill>
                <a:latin typeface="Times New Roman"/>
                <a:cs typeface="Times New Roman"/>
              </a:rPr>
              <a:t>del</a:t>
            </a:r>
            <a:r>
              <a:rPr sz="2200" spc="38" dirty="0">
                <a:solidFill>
                  <a:srgbClr val="D6D6EF"/>
                </a:solidFill>
                <a:latin typeface="Times New Roman"/>
                <a:cs typeface="Times New Roman"/>
              </a:rPr>
              <a:t> </a:t>
            </a:r>
            <a:r>
              <a:rPr sz="2200" dirty="0">
                <a:solidFill>
                  <a:srgbClr val="D6D6EF"/>
                </a:solidFill>
                <a:latin typeface="Times New Roman"/>
                <a:cs typeface="Times New Roman"/>
              </a:rPr>
              <a:t>and</a:t>
            </a:r>
            <a:r>
              <a:rPr sz="2200" spc="271" dirty="0">
                <a:solidFill>
                  <a:srgbClr val="D6D6EF"/>
                </a:solidFill>
                <a:latin typeface="Times New Roman"/>
                <a:cs typeface="Times New Roman"/>
              </a:rPr>
              <a:t> </a:t>
            </a:r>
            <a:r>
              <a:rPr sz="2200" dirty="0">
                <a:solidFill>
                  <a:srgbClr val="D6D6EF"/>
                </a:solidFill>
                <a:latin typeface="Times New Roman"/>
                <a:cs typeface="Times New Roman"/>
              </a:rPr>
              <a:t>auctions</a:t>
            </a:r>
            <a:endParaRPr sz="2200">
              <a:latin typeface="Times New Roman"/>
              <a:cs typeface="Times New Roman"/>
            </a:endParaRPr>
          </a:p>
        </p:txBody>
      </p:sp>
      <p:sp>
        <p:nvSpPr>
          <p:cNvPr id="10" name="object 10"/>
          <p:cNvSpPr txBox="1"/>
          <p:nvPr/>
        </p:nvSpPr>
        <p:spPr>
          <a:xfrm>
            <a:off x="1024733" y="2761786"/>
            <a:ext cx="5412518" cy="324287"/>
          </a:xfrm>
          <a:prstGeom prst="rect">
            <a:avLst/>
          </a:prstGeom>
        </p:spPr>
        <p:txBody>
          <a:bodyPr wrap="square" lIns="0" tIns="0" rIns="0" bIns="0" rtlCol="0">
            <a:noAutofit/>
          </a:bodyPr>
          <a:lstStyle/>
          <a:p>
            <a:pPr marL="25160">
              <a:lnSpc>
                <a:spcPts val="2298"/>
              </a:lnSpc>
              <a:spcBef>
                <a:spcPts val="113"/>
              </a:spcBef>
            </a:pPr>
            <a:r>
              <a:rPr sz="2200" dirty="0">
                <a:solidFill>
                  <a:srgbClr val="D6D6EF"/>
                </a:solidFill>
                <a:latin typeface="Times New Roman"/>
                <a:cs typeface="Times New Roman"/>
              </a:rPr>
              <a:t>The</a:t>
            </a:r>
            <a:r>
              <a:rPr sz="2200" spc="-57" dirty="0">
                <a:solidFill>
                  <a:srgbClr val="D6D6EF"/>
                </a:solidFill>
                <a:latin typeface="Times New Roman"/>
                <a:cs typeface="Times New Roman"/>
              </a:rPr>
              <a:t>o</a:t>
            </a:r>
            <a:r>
              <a:rPr sz="2200" dirty="0">
                <a:solidFill>
                  <a:srgbClr val="D6D6EF"/>
                </a:solidFill>
                <a:latin typeface="Times New Roman"/>
                <a:cs typeface="Times New Roman"/>
              </a:rPr>
              <a:t>retical</a:t>
            </a:r>
            <a:r>
              <a:rPr sz="2200" spc="37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1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single-</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91" dirty="0">
                <a:solidFill>
                  <a:srgbClr val="D6D6EF"/>
                </a:solidFill>
                <a:latin typeface="Times New Roman"/>
                <a:cs typeface="Times New Roman"/>
              </a:rPr>
              <a:t> </a:t>
            </a:r>
            <a:r>
              <a:rPr sz="2200" dirty="0">
                <a:solidFill>
                  <a:srgbClr val="D6D6EF"/>
                </a:solidFill>
                <a:latin typeface="Times New Roman"/>
                <a:cs typeface="Times New Roman"/>
              </a:rPr>
              <a:t>auctions</a:t>
            </a:r>
            <a:endParaRPr sz="2200">
              <a:latin typeface="Times New Roman"/>
              <a:cs typeface="Times New Roman"/>
            </a:endParaRPr>
          </a:p>
        </p:txBody>
      </p:sp>
      <p:sp>
        <p:nvSpPr>
          <p:cNvPr id="9" name="object 9"/>
          <p:cNvSpPr txBox="1"/>
          <p:nvPr/>
        </p:nvSpPr>
        <p:spPr>
          <a:xfrm>
            <a:off x="694717" y="2800561"/>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FAFAFD"/>
                </a:solidFill>
                <a:latin typeface="Times New Roman"/>
                <a:cs typeface="Times New Roman"/>
              </a:rPr>
              <a:t>2</a:t>
            </a:r>
            <a:endParaRPr sz="1600">
              <a:latin typeface="Times New Roman"/>
              <a:cs typeface="Times New Roman"/>
            </a:endParaRPr>
          </a:p>
        </p:txBody>
      </p:sp>
      <p:sp>
        <p:nvSpPr>
          <p:cNvPr id="8" name="object 8"/>
          <p:cNvSpPr txBox="1"/>
          <p:nvPr/>
        </p:nvSpPr>
        <p:spPr>
          <a:xfrm>
            <a:off x="694718" y="3526741"/>
            <a:ext cx="7155755" cy="664649"/>
          </a:xfrm>
          <a:prstGeom prst="rect">
            <a:avLst/>
          </a:prstGeom>
        </p:spPr>
        <p:txBody>
          <a:bodyPr wrap="square" lIns="0" tIns="0" rIns="0" bIns="0" rtlCol="0">
            <a:noAutofit/>
          </a:bodyPr>
          <a:lstStyle/>
          <a:p>
            <a:pPr marL="25160">
              <a:lnSpc>
                <a:spcPts val="2298"/>
              </a:lnSpc>
              <a:spcBef>
                <a:spcPts val="113"/>
              </a:spcBef>
            </a:pPr>
            <a:r>
              <a:rPr sz="2400" baseline="3623" dirty="0">
                <a:solidFill>
                  <a:srgbClr val="EAEAF7"/>
                </a:solidFill>
                <a:latin typeface="Times New Roman"/>
                <a:cs typeface="Times New Roman"/>
              </a:rPr>
              <a:t>3   </a:t>
            </a:r>
            <a:r>
              <a:rPr sz="2400" spc="208" baseline="3623" dirty="0">
                <a:solidFill>
                  <a:srgbClr val="EAEAF7"/>
                </a:solidFill>
                <a:latin typeface="Times New Roman"/>
                <a:cs typeface="Times New Roman"/>
              </a:rPr>
              <a:t> </a:t>
            </a:r>
            <a:r>
              <a:rPr sz="2200" dirty="0">
                <a:solidFill>
                  <a:srgbClr val="3333B2"/>
                </a:solidFill>
                <a:latin typeface="Times New Roman"/>
                <a:cs typeface="Times New Roman"/>
              </a:rPr>
              <a:t>Computational</a:t>
            </a:r>
            <a:r>
              <a:rPr sz="2200" spc="446" dirty="0">
                <a:solidFill>
                  <a:srgbClr val="3333B2"/>
                </a:solidFill>
                <a:latin typeface="Times New Roman"/>
                <a:cs typeface="Times New Roman"/>
              </a:rPr>
              <a:t> </a:t>
            </a:r>
            <a:r>
              <a:rPr sz="2200" dirty="0">
                <a:solidFill>
                  <a:srgbClr val="3333B2"/>
                </a:solidFill>
                <a:latin typeface="Times New Roman"/>
                <a:cs typeface="Times New Roman"/>
              </a:rPr>
              <a:t>analysis</a:t>
            </a:r>
            <a:r>
              <a:rPr sz="2200" spc="-22" dirty="0">
                <a:solidFill>
                  <a:srgbClr val="3333B2"/>
                </a:solidFill>
                <a:latin typeface="Times New Roman"/>
                <a:cs typeface="Times New Roman"/>
              </a:rPr>
              <a:t> </a:t>
            </a:r>
            <a:r>
              <a:rPr sz="2200" dirty="0">
                <a:solidFill>
                  <a:srgbClr val="3333B2"/>
                </a:solidFill>
                <a:latin typeface="Times New Roman"/>
                <a:cs typeface="Times New Roman"/>
              </a:rPr>
              <a:t>of</a:t>
            </a:r>
            <a:r>
              <a:rPr sz="2200" spc="87" dirty="0">
                <a:solidFill>
                  <a:srgbClr val="3333B2"/>
                </a:solidFill>
                <a:latin typeface="Times New Roman"/>
                <a:cs typeface="Times New Roman"/>
              </a:rPr>
              <a:t> </a:t>
            </a:r>
            <a:r>
              <a:rPr sz="2200" dirty="0">
                <a:solidFill>
                  <a:srgbClr val="3333B2"/>
                </a:solidFill>
                <a:latin typeface="Times New Roman"/>
                <a:cs typeface="Times New Roman"/>
              </a:rPr>
              <a:t>multi-</a:t>
            </a:r>
            <a:r>
              <a:rPr sz="2200" spc="67" dirty="0">
                <a:solidFill>
                  <a:srgbClr val="3333B2"/>
                </a:solidFill>
                <a:latin typeface="Times New Roman"/>
                <a:cs typeface="Times New Roman"/>
              </a:rPr>
              <a:t>p</a:t>
            </a:r>
            <a:r>
              <a:rPr sz="2200" dirty="0">
                <a:solidFill>
                  <a:srgbClr val="3333B2"/>
                </a:solidFill>
                <a:latin typeface="Times New Roman"/>
                <a:cs typeface="Times New Roman"/>
              </a:rPr>
              <a:t>osition</a:t>
            </a:r>
            <a:r>
              <a:rPr sz="2200" spc="182" dirty="0">
                <a:solidFill>
                  <a:srgbClr val="3333B2"/>
                </a:solidFill>
                <a:latin typeface="Times New Roman"/>
                <a:cs typeface="Times New Roman"/>
              </a:rPr>
              <a:t> </a:t>
            </a:r>
            <a:r>
              <a:rPr sz="2200" dirty="0">
                <a:solidFill>
                  <a:srgbClr val="3333B2"/>
                </a:solidFill>
                <a:latin typeface="Times New Roman"/>
                <a:cs typeface="Times New Roman"/>
              </a:rPr>
              <a:t>auctions</a:t>
            </a:r>
            <a:r>
              <a:rPr sz="2200" spc="323" dirty="0">
                <a:solidFill>
                  <a:srgbClr val="3333B2"/>
                </a:solidFill>
                <a:latin typeface="Times New Roman"/>
                <a:cs typeface="Times New Roman"/>
              </a:rPr>
              <a:t> </a:t>
            </a:r>
            <a:r>
              <a:rPr sz="2200" dirty="0">
                <a:solidFill>
                  <a:srgbClr val="3333B2"/>
                </a:solidFill>
                <a:latin typeface="Times New Roman"/>
                <a:cs typeface="Times New Roman"/>
              </a:rPr>
              <a:t>(all</a:t>
            </a:r>
            <a:r>
              <a:rPr sz="2200" spc="176" dirty="0">
                <a:solidFill>
                  <a:srgbClr val="3333B2"/>
                </a:solidFill>
                <a:latin typeface="Times New Roman"/>
                <a:cs typeface="Times New Roman"/>
              </a:rPr>
              <a:t> </a:t>
            </a:r>
            <a:r>
              <a:rPr sz="2200" dirty="0">
                <a:solidFill>
                  <a:srgbClr val="3333B2"/>
                </a:solidFill>
                <a:latin typeface="Times New Roman"/>
                <a:cs typeface="Times New Roman"/>
              </a:rPr>
              <a:t>pure</a:t>
            </a:r>
            <a:endParaRPr sz="2200" dirty="0">
              <a:latin typeface="Times New Roman"/>
              <a:cs typeface="Times New Roman"/>
            </a:endParaRPr>
          </a:p>
          <a:p>
            <a:pPr marL="354779" marR="41169">
              <a:lnSpc>
                <a:spcPct val="95825"/>
              </a:lnSpc>
              <a:spcBef>
                <a:spcPts val="63"/>
              </a:spcBef>
            </a:pPr>
            <a:r>
              <a:rPr lang="en-US" sz="2200" dirty="0" smtClean="0">
                <a:solidFill>
                  <a:srgbClr val="3333B2"/>
                </a:solidFill>
                <a:latin typeface="Times New Roman"/>
                <a:cs typeface="Times New Roman"/>
              </a:rPr>
              <a:t>e</a:t>
            </a:r>
            <a:r>
              <a:rPr sz="2200" dirty="0" smtClean="0">
                <a:solidFill>
                  <a:srgbClr val="3333B2"/>
                </a:solidFill>
                <a:latin typeface="Times New Roman"/>
                <a:cs typeface="Times New Roman"/>
              </a:rPr>
              <a:t>quili</a:t>
            </a:r>
            <a:r>
              <a:rPr sz="2200" spc="-50" dirty="0" smtClean="0">
                <a:solidFill>
                  <a:srgbClr val="3333B2"/>
                </a:solidFill>
                <a:latin typeface="Times New Roman"/>
                <a:cs typeface="Times New Roman"/>
              </a:rPr>
              <a:t>b</a:t>
            </a:r>
            <a:r>
              <a:rPr sz="2200" dirty="0" smtClean="0">
                <a:solidFill>
                  <a:srgbClr val="3333B2"/>
                </a:solidFill>
                <a:latin typeface="Times New Roman"/>
                <a:cs typeface="Times New Roman"/>
              </a:rPr>
              <a:t>ria)</a:t>
            </a:r>
            <a:endParaRPr sz="2200" dirty="0">
              <a:solidFill>
                <a:srgbClr val="C00000"/>
              </a:solidFill>
              <a:latin typeface="Times New Roman"/>
              <a:cs typeface="Times New Roman"/>
            </a:endParaRPr>
          </a:p>
        </p:txBody>
      </p:sp>
      <p:sp>
        <p:nvSpPr>
          <p:cNvPr id="7" name="object 7"/>
          <p:cNvSpPr txBox="1"/>
          <p:nvPr/>
        </p:nvSpPr>
        <p:spPr>
          <a:xfrm>
            <a:off x="1024732" y="4647308"/>
            <a:ext cx="6977677" cy="664649"/>
          </a:xfrm>
          <a:prstGeom prst="rect">
            <a:avLst/>
          </a:prstGeom>
        </p:spPr>
        <p:txBody>
          <a:bodyPr wrap="square" lIns="0" tIns="0" rIns="0" bIns="0" rtlCol="0">
            <a:noAutofit/>
          </a:bodyPr>
          <a:lstStyle/>
          <a:p>
            <a:pPr marL="25160">
              <a:lnSpc>
                <a:spcPts val="2298"/>
              </a:lnSpc>
              <a:spcBef>
                <a:spcPts val="113"/>
              </a:spcBef>
            </a:pPr>
            <a:r>
              <a:rPr sz="2200" dirty="0">
                <a:solidFill>
                  <a:srgbClr val="D6D6EF"/>
                </a:solidFill>
                <a:latin typeface="Times New Roman"/>
                <a:cs typeface="Times New Roman"/>
              </a:rPr>
              <a:t>Computational</a:t>
            </a:r>
            <a:r>
              <a:rPr sz="2200" spc="44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2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multi-</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182" dirty="0">
                <a:solidFill>
                  <a:srgbClr val="D6D6EF"/>
                </a:solidFill>
                <a:latin typeface="Times New Roman"/>
                <a:cs typeface="Times New Roman"/>
              </a:rPr>
              <a:t> </a:t>
            </a:r>
            <a:r>
              <a:rPr sz="2200" dirty="0">
                <a:solidFill>
                  <a:srgbClr val="D6D6EF"/>
                </a:solidFill>
                <a:latin typeface="Times New Roman"/>
                <a:cs typeface="Times New Roman"/>
              </a:rPr>
              <a:t>auctions</a:t>
            </a:r>
            <a:r>
              <a:rPr sz="2200" spc="323" dirty="0">
                <a:solidFill>
                  <a:srgbClr val="D6D6EF"/>
                </a:solidFill>
                <a:latin typeface="Times New Roman"/>
                <a:cs typeface="Times New Roman"/>
              </a:rPr>
              <a:t> </a:t>
            </a:r>
            <a:r>
              <a:rPr sz="2200" dirty="0">
                <a:solidFill>
                  <a:srgbClr val="D6D6EF"/>
                </a:solidFill>
                <a:latin typeface="Times New Roman"/>
                <a:cs typeface="Times New Roman"/>
              </a:rPr>
              <a:t>(</a:t>
            </a:r>
            <a:r>
              <a:rPr sz="2200" spc="-57" dirty="0" smtClean="0">
                <a:solidFill>
                  <a:srgbClr val="D6D6EF"/>
                </a:solidFill>
                <a:latin typeface="Times New Roman"/>
                <a:cs typeface="Times New Roman"/>
              </a:rPr>
              <a:t>V</a:t>
            </a:r>
            <a:r>
              <a:rPr sz="2200" dirty="0" smtClean="0">
                <a:solidFill>
                  <a:srgbClr val="D6D6EF"/>
                </a:solidFill>
                <a:latin typeface="Times New Roman"/>
                <a:cs typeface="Times New Roman"/>
              </a:rPr>
              <a:t>CG-li</a:t>
            </a:r>
            <a:r>
              <a:rPr sz="2200" spc="-50" dirty="0" smtClean="0">
                <a:solidFill>
                  <a:srgbClr val="D6D6EF"/>
                </a:solidFill>
                <a:latin typeface="Times New Roman"/>
                <a:cs typeface="Times New Roman"/>
              </a:rPr>
              <a:t>k</a:t>
            </a:r>
            <a:r>
              <a:rPr sz="2200" dirty="0" smtClean="0">
                <a:solidFill>
                  <a:srgbClr val="D6D6EF"/>
                </a:solidFill>
                <a:latin typeface="Times New Roman"/>
                <a:cs typeface="Times New Roman"/>
              </a:rPr>
              <a:t>e</a:t>
            </a:r>
            <a:r>
              <a:rPr lang="en-US" sz="2200" dirty="0">
                <a:latin typeface="Times New Roman"/>
                <a:cs typeface="Times New Roman"/>
              </a:rPr>
              <a:t> </a:t>
            </a:r>
            <a:r>
              <a:rPr sz="2200" dirty="0" smtClean="0">
                <a:solidFill>
                  <a:srgbClr val="D6D6EF"/>
                </a:solidFill>
                <a:latin typeface="Times New Roman"/>
                <a:cs typeface="Times New Roman"/>
              </a:rPr>
              <a:t>Nash</a:t>
            </a:r>
            <a:r>
              <a:rPr sz="2200" spc="176" dirty="0" smtClean="0">
                <a:solidFill>
                  <a:srgbClr val="D6D6EF"/>
                </a:solidFill>
                <a:latin typeface="Times New Roman"/>
                <a:cs typeface="Times New Roman"/>
              </a:rPr>
              <a:t> </a:t>
            </a:r>
            <a:r>
              <a:rPr sz="2200" dirty="0">
                <a:solidFill>
                  <a:srgbClr val="D6D6EF"/>
                </a:solidFill>
                <a:latin typeface="Times New Roman"/>
                <a:cs typeface="Times New Roman"/>
              </a:rPr>
              <a:t>equili</a:t>
            </a:r>
            <a:r>
              <a:rPr sz="2200" spc="-50" dirty="0">
                <a:solidFill>
                  <a:srgbClr val="D6D6EF"/>
                </a:solidFill>
                <a:latin typeface="Times New Roman"/>
                <a:cs typeface="Times New Roman"/>
              </a:rPr>
              <a:t>b</a:t>
            </a:r>
            <a:r>
              <a:rPr sz="2200" dirty="0">
                <a:solidFill>
                  <a:srgbClr val="D6D6EF"/>
                </a:solidFill>
                <a:latin typeface="Times New Roman"/>
                <a:cs typeface="Times New Roman"/>
              </a:rPr>
              <a:t>ria)</a:t>
            </a:r>
            <a:endParaRPr sz="2200" dirty="0">
              <a:latin typeface="Times New Roman"/>
              <a:cs typeface="Times New Roman"/>
            </a:endParaRPr>
          </a:p>
        </p:txBody>
      </p:sp>
      <p:sp>
        <p:nvSpPr>
          <p:cNvPr id="6" name="object 6"/>
          <p:cNvSpPr txBox="1"/>
          <p:nvPr/>
        </p:nvSpPr>
        <p:spPr>
          <a:xfrm>
            <a:off x="694717" y="4686082"/>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FAFAFD"/>
                </a:solidFill>
                <a:latin typeface="Times New Roman"/>
                <a:cs typeface="Times New Roman"/>
              </a:rPr>
              <a:t>4</a:t>
            </a:r>
            <a:endParaRPr sz="1600">
              <a:latin typeface="Times New Roman"/>
              <a:cs typeface="Times New Roman"/>
            </a:endParaRPr>
          </a:p>
        </p:txBody>
      </p:sp>
      <p:sp>
        <p:nvSpPr>
          <p:cNvPr id="71" name="Title 1"/>
          <p:cNvSpPr txBox="1">
            <a:spLocks/>
          </p:cNvSpPr>
          <p:nvPr/>
        </p:nvSpPr>
        <p:spPr>
          <a:xfrm>
            <a:off x="457200" y="274638"/>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Outline of the presentation on this paper</a:t>
            </a:r>
            <a:endParaRPr lang="en-US" dirty="0"/>
          </a:p>
        </p:txBody>
      </p:sp>
    </p:spTree>
    <p:extLst>
      <p:ext uri="{BB962C8B-B14F-4D97-AF65-F5344CB8AC3E}">
        <p14:creationId xmlns:p14="http://schemas.microsoft.com/office/powerpoint/2010/main" val="762707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bject 60"/>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1" name="object 61"/>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2" name="object 62"/>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3" name="object 63"/>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64" name="object 64"/>
          <p:cNvSpPr/>
          <p:nvPr/>
        </p:nvSpPr>
        <p:spPr>
          <a:xfrm>
            <a:off x="0" y="0"/>
            <a:ext cx="9139843" cy="6836044"/>
          </a:xfrm>
          <a:prstGeom prst="rect">
            <a:avLst/>
          </a:prstGeom>
          <a:blipFill>
            <a:blip r:embed="rId6" cstate="print"/>
            <a:stretch>
              <a:fillRect/>
            </a:stretch>
          </a:blipFill>
        </p:spPr>
        <p:txBody>
          <a:bodyPr wrap="square" lIns="0" tIns="0" rIns="0" bIns="0" rtlCol="0">
            <a:noAutofit/>
          </a:bodyPr>
          <a:lstStyle/>
          <a:p>
            <a:endParaRPr/>
          </a:p>
        </p:txBody>
      </p:sp>
      <p:sp>
        <p:nvSpPr>
          <p:cNvPr id="65" name="object 65"/>
          <p:cNvSpPr/>
          <p:nvPr/>
        </p:nvSpPr>
        <p:spPr>
          <a:xfrm>
            <a:off x="0" y="0"/>
            <a:ext cx="9139843" cy="6836044"/>
          </a:xfrm>
          <a:prstGeom prst="rect">
            <a:avLst/>
          </a:prstGeom>
          <a:blipFill>
            <a:blip r:embed="rId7" cstate="print"/>
            <a:stretch>
              <a:fillRect/>
            </a:stretch>
          </a:blipFill>
        </p:spPr>
        <p:txBody>
          <a:bodyPr wrap="square" lIns="0" tIns="0" rIns="0" bIns="0" rtlCol="0">
            <a:noAutofit/>
          </a:bodyPr>
          <a:lstStyle/>
          <a:p>
            <a:endParaRPr/>
          </a:p>
        </p:txBody>
      </p:sp>
      <p:sp>
        <p:nvSpPr>
          <p:cNvPr id="6" name="object 6"/>
          <p:cNvSpPr txBox="1"/>
          <p:nvPr/>
        </p:nvSpPr>
        <p:spPr>
          <a:xfrm>
            <a:off x="1238470" y="2044634"/>
            <a:ext cx="7060584" cy="3162343"/>
          </a:xfrm>
          <a:prstGeom prst="rect">
            <a:avLst/>
          </a:prstGeom>
        </p:spPr>
        <p:txBody>
          <a:bodyPr wrap="square" lIns="0" tIns="0" rIns="0" bIns="0" rtlCol="0">
            <a:noAutofit/>
          </a:bodyPr>
          <a:lstStyle/>
          <a:p>
            <a:pPr marL="25160">
              <a:lnSpc>
                <a:spcPts val="2298"/>
              </a:lnSpc>
              <a:spcBef>
                <a:spcPts val="113"/>
              </a:spcBef>
            </a:pPr>
            <a:r>
              <a:rPr sz="2200" dirty="0">
                <a:solidFill>
                  <a:srgbClr val="FF0000"/>
                </a:solidFill>
                <a:latin typeface="Times New Roman"/>
                <a:cs typeface="Times New Roman"/>
              </a:rPr>
              <a:t>Sample</a:t>
            </a:r>
            <a:r>
              <a:rPr sz="2200" spc="176" dirty="0">
                <a:solidFill>
                  <a:srgbClr val="FF0000"/>
                </a:solidFill>
                <a:latin typeface="Times New Roman"/>
                <a:cs typeface="Times New Roman"/>
              </a:rPr>
              <a:t> </a:t>
            </a:r>
            <a:r>
              <a:rPr sz="2200" spc="57" dirty="0">
                <a:solidFill>
                  <a:srgbClr val="FF0000"/>
                </a:solidFill>
                <a:latin typeface="Times New Roman"/>
                <a:cs typeface="Times New Roman"/>
              </a:rPr>
              <a:t>p</a:t>
            </a:r>
            <a:r>
              <a:rPr sz="2200" dirty="0">
                <a:solidFill>
                  <a:srgbClr val="FF0000"/>
                </a:solidFill>
                <a:latin typeface="Times New Roman"/>
                <a:cs typeface="Times New Roman"/>
              </a:rPr>
              <a:t>erfect-inf</a:t>
            </a:r>
            <a:r>
              <a:rPr sz="2200" spc="-50" dirty="0">
                <a:solidFill>
                  <a:srgbClr val="FF0000"/>
                </a:solidFill>
                <a:latin typeface="Times New Roman"/>
                <a:cs typeface="Times New Roman"/>
              </a:rPr>
              <a:t>o</a:t>
            </a:r>
            <a:r>
              <a:rPr sz="2200" dirty="0">
                <a:solidFill>
                  <a:srgbClr val="FF0000"/>
                </a:solidFill>
                <a:latin typeface="Times New Roman"/>
                <a:cs typeface="Times New Roman"/>
              </a:rPr>
              <a:t>rmation</a:t>
            </a:r>
            <a:r>
              <a:rPr sz="2200" spc="321" dirty="0">
                <a:solidFill>
                  <a:srgbClr val="FF0000"/>
                </a:solidFill>
                <a:latin typeface="Times New Roman"/>
                <a:cs typeface="Times New Roman"/>
              </a:rPr>
              <a:t> </a:t>
            </a:r>
            <a:r>
              <a:rPr sz="2200" dirty="0">
                <a:solidFill>
                  <a:srgbClr val="FF0000"/>
                </a:solidFill>
                <a:latin typeface="Times New Roman"/>
                <a:cs typeface="Times New Roman"/>
              </a:rPr>
              <a:t>games</a:t>
            </a:r>
            <a:r>
              <a:rPr sz="2200" spc="220" dirty="0">
                <a:solidFill>
                  <a:srgbClr val="FF0000"/>
                </a:solidFill>
                <a:latin typeface="Times New Roman"/>
                <a:cs typeface="Times New Roman"/>
              </a:rPr>
              <a:t> </a:t>
            </a:r>
            <a:r>
              <a:rPr sz="2200" dirty="0">
                <a:latin typeface="Times New Roman"/>
                <a:cs typeface="Times New Roman"/>
              </a:rPr>
              <a:t>from</a:t>
            </a:r>
            <a:r>
              <a:rPr sz="2200" spc="135"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latin typeface="Times New Roman"/>
                <a:cs typeface="Times New Roman"/>
              </a:rPr>
              <a:t>distrib</a:t>
            </a:r>
            <a:r>
              <a:rPr sz="2200" spc="8" dirty="0">
                <a:latin typeface="Times New Roman"/>
                <a:cs typeface="Times New Roman"/>
              </a:rPr>
              <a:t>u</a:t>
            </a:r>
            <a:r>
              <a:rPr sz="2200" dirty="0">
                <a:latin typeface="Times New Roman"/>
                <a:cs typeface="Times New Roman"/>
              </a:rPr>
              <a:t>tion</a:t>
            </a:r>
            <a:r>
              <a:rPr sz="2200" spc="176" dirty="0">
                <a:latin typeface="Times New Roman"/>
                <a:cs typeface="Times New Roman"/>
              </a:rPr>
              <a:t> </a:t>
            </a:r>
            <a:r>
              <a:rPr sz="2200" dirty="0">
                <a:latin typeface="Times New Roman"/>
                <a:cs typeface="Times New Roman"/>
              </a:rPr>
              <a:t>over</a:t>
            </a:r>
          </a:p>
          <a:p>
            <a:pPr marL="25160" marR="41169">
              <a:lnSpc>
                <a:spcPts val="2367"/>
              </a:lnSpc>
              <a:spcBef>
                <a:spcPts val="2"/>
              </a:spcBef>
            </a:pPr>
            <a:r>
              <a:rPr sz="2200" dirty="0">
                <a:latin typeface="Times New Roman"/>
                <a:cs typeface="Times New Roman"/>
              </a:rPr>
              <a:t>values</a:t>
            </a:r>
            <a:r>
              <a:rPr sz="2200" spc="65"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dirty="0">
                <a:latin typeface="Times New Roman"/>
                <a:cs typeface="Times New Roman"/>
              </a:rPr>
              <a:t>quali</a:t>
            </a:r>
            <a:r>
              <a:rPr sz="2200" spc="-50" dirty="0">
                <a:latin typeface="Times New Roman"/>
                <a:cs typeface="Times New Roman"/>
              </a:rPr>
              <a:t>t</a:t>
            </a:r>
            <a:r>
              <a:rPr sz="2200" dirty="0">
                <a:latin typeface="Times New Roman"/>
                <a:cs typeface="Times New Roman"/>
              </a:rPr>
              <a:t>y</a:t>
            </a:r>
            <a:r>
              <a:rPr sz="2200" spc="178" dirty="0">
                <a:latin typeface="Times New Roman"/>
                <a:cs typeface="Times New Roman"/>
              </a:rPr>
              <a:t> </a:t>
            </a:r>
            <a:r>
              <a:rPr sz="2200" dirty="0">
                <a:latin typeface="Times New Roman"/>
                <a:cs typeface="Times New Roman"/>
              </a:rPr>
              <a:t>sc</a:t>
            </a:r>
            <a:r>
              <a:rPr sz="2200" spc="-57" dirty="0">
                <a:latin typeface="Times New Roman"/>
                <a:cs typeface="Times New Roman"/>
              </a:rPr>
              <a:t>o</a:t>
            </a:r>
            <a:r>
              <a:rPr sz="2200" dirty="0">
                <a:latin typeface="Times New Roman"/>
                <a:cs typeface="Times New Roman"/>
              </a:rPr>
              <a:t>res</a:t>
            </a:r>
          </a:p>
          <a:p>
            <a:pPr marL="574099" marR="41169">
              <a:lnSpc>
                <a:spcPct val="95825"/>
              </a:lnSpc>
              <a:spcBef>
                <a:spcPts val="317"/>
              </a:spcBef>
            </a:pPr>
            <a:r>
              <a:rPr sz="2000" dirty="0">
                <a:latin typeface="Times New Roman"/>
                <a:cs typeface="Times New Roman"/>
              </a:rPr>
              <a:t>5</a:t>
            </a:r>
            <a:r>
              <a:rPr sz="2000" spc="147" dirty="0">
                <a:latin typeface="Times New Roman"/>
                <a:cs typeface="Times New Roman"/>
              </a:rPr>
              <a:t> </a:t>
            </a:r>
            <a:r>
              <a:rPr sz="2000" dirty="0">
                <a:latin typeface="Times New Roman"/>
                <a:cs typeface="Times New Roman"/>
              </a:rPr>
              <a:t>bidders;</a:t>
            </a:r>
            <a:r>
              <a:rPr sz="2000" spc="113" dirty="0">
                <a:latin typeface="Times New Roman"/>
                <a:cs typeface="Times New Roman"/>
              </a:rPr>
              <a:t> </a:t>
            </a:r>
            <a:r>
              <a:rPr sz="2000" dirty="0">
                <a:latin typeface="Times New Roman"/>
                <a:cs typeface="Times New Roman"/>
              </a:rPr>
              <a:t>26</a:t>
            </a:r>
            <a:r>
              <a:rPr sz="2000" spc="137" dirty="0">
                <a:latin typeface="Times New Roman"/>
                <a:cs typeface="Times New Roman"/>
              </a:rPr>
              <a:t> </a:t>
            </a:r>
            <a:r>
              <a:rPr sz="2000" dirty="0">
                <a:latin typeface="Times New Roman"/>
                <a:cs typeface="Times New Roman"/>
              </a:rPr>
              <a:t>bid</a:t>
            </a:r>
            <a:r>
              <a:rPr sz="2000" spc="143" dirty="0">
                <a:latin typeface="Times New Roman"/>
                <a:cs typeface="Times New Roman"/>
              </a:rPr>
              <a:t> </a:t>
            </a:r>
            <a:r>
              <a:rPr sz="2000" dirty="0">
                <a:latin typeface="Times New Roman"/>
                <a:cs typeface="Times New Roman"/>
              </a:rPr>
              <a:t>increments</a:t>
            </a:r>
            <a:r>
              <a:rPr sz="2000" spc="263" dirty="0">
                <a:latin typeface="Times New Roman"/>
                <a:cs typeface="Times New Roman"/>
              </a:rPr>
              <a:t> </a:t>
            </a:r>
            <a:r>
              <a:rPr sz="2000" dirty="0">
                <a:latin typeface="Times New Roman"/>
                <a:cs typeface="Times New Roman"/>
              </a:rPr>
              <a:t>each;</a:t>
            </a:r>
            <a:r>
              <a:rPr sz="2000" spc="252" dirty="0">
                <a:latin typeface="Times New Roman"/>
                <a:cs typeface="Times New Roman"/>
              </a:rPr>
              <a:t> </a:t>
            </a:r>
            <a:r>
              <a:rPr sz="2000" dirty="0">
                <a:latin typeface="Times New Roman"/>
                <a:cs typeface="Times New Roman"/>
              </a:rPr>
              <a:t>5</a:t>
            </a:r>
            <a:r>
              <a:rPr sz="2000" spc="147" dirty="0">
                <a:latin typeface="Times New Roman"/>
                <a:cs typeface="Times New Roman"/>
              </a:rPr>
              <a:t> </a:t>
            </a:r>
            <a:r>
              <a:rPr sz="2000" dirty="0">
                <a:latin typeface="Times New Roman"/>
                <a:cs typeface="Times New Roman"/>
              </a:rPr>
              <a:t>slots</a:t>
            </a:r>
          </a:p>
          <a:p>
            <a:pPr marL="574099" marR="41169">
              <a:lnSpc>
                <a:spcPts val="2118"/>
              </a:lnSpc>
              <a:spcBef>
                <a:spcPts val="89"/>
              </a:spcBef>
            </a:pPr>
            <a:r>
              <a:rPr sz="2000" dirty="0">
                <a:latin typeface="Times New Roman"/>
                <a:cs typeface="Times New Roman"/>
              </a:rPr>
              <a:t>v</a:t>
            </a:r>
            <a:r>
              <a:rPr sz="2100" baseline="-12423" dirty="0">
                <a:latin typeface="Times New Roman"/>
                <a:cs typeface="Times New Roman"/>
              </a:rPr>
              <a:t>i</a:t>
            </a:r>
            <a:r>
              <a:rPr sz="2100" spc="-248" baseline="-12423" dirty="0">
                <a:latin typeface="Times New Roman"/>
                <a:cs typeface="Times New Roman"/>
              </a:rPr>
              <a:t> </a:t>
            </a:r>
            <a:r>
              <a:rPr sz="2000" dirty="0">
                <a:latin typeface="Times New Roman"/>
                <a:cs typeface="Times New Roman"/>
              </a:rPr>
              <a:t>’s</a:t>
            </a:r>
            <a:r>
              <a:rPr sz="2000" spc="38" dirty="0">
                <a:latin typeface="Times New Roman"/>
                <a:cs typeface="Times New Roman"/>
              </a:rPr>
              <a:t> </a:t>
            </a:r>
            <a:r>
              <a:rPr sz="2000" dirty="0">
                <a:latin typeface="Times New Roman"/>
                <a:cs typeface="Times New Roman"/>
              </a:rPr>
              <a:t>dr</a:t>
            </a:r>
            <a:r>
              <a:rPr sz="2000" spc="-50" dirty="0">
                <a:latin typeface="Times New Roman"/>
                <a:cs typeface="Times New Roman"/>
              </a:rPr>
              <a:t>a</a:t>
            </a:r>
            <a:r>
              <a:rPr sz="2000" dirty="0">
                <a:latin typeface="Times New Roman"/>
                <a:cs typeface="Times New Roman"/>
              </a:rPr>
              <a:t>wn</a:t>
            </a:r>
            <a:r>
              <a:rPr sz="2000" spc="196" dirty="0">
                <a:latin typeface="Times New Roman"/>
                <a:cs typeface="Times New Roman"/>
              </a:rPr>
              <a:t> </a:t>
            </a:r>
            <a:r>
              <a:rPr sz="2000" dirty="0">
                <a:latin typeface="Times New Roman"/>
                <a:cs typeface="Times New Roman"/>
              </a:rPr>
              <a:t>from</a:t>
            </a:r>
            <a:r>
              <a:rPr sz="2000" spc="129" dirty="0">
                <a:latin typeface="Times New Roman"/>
                <a:cs typeface="Times New Roman"/>
              </a:rPr>
              <a:t> </a:t>
            </a:r>
            <a:r>
              <a:rPr sz="2000" dirty="0">
                <a:latin typeface="Times New Roman"/>
                <a:cs typeface="Times New Roman"/>
              </a:rPr>
              <a:t>unif</a:t>
            </a:r>
            <a:r>
              <a:rPr sz="2000" spc="-50" dirty="0">
                <a:latin typeface="Times New Roman"/>
                <a:cs typeface="Times New Roman"/>
              </a:rPr>
              <a:t>o</a:t>
            </a:r>
            <a:r>
              <a:rPr sz="2000" dirty="0">
                <a:latin typeface="Times New Roman"/>
                <a:cs typeface="Times New Roman"/>
              </a:rPr>
              <a:t>rm</a:t>
            </a:r>
            <a:r>
              <a:rPr sz="2000" spc="63" dirty="0">
                <a:latin typeface="Times New Roman"/>
                <a:cs typeface="Times New Roman"/>
              </a:rPr>
              <a:t> </a:t>
            </a:r>
            <a:r>
              <a:rPr sz="2000" dirty="0">
                <a:latin typeface="Times New Roman"/>
                <a:cs typeface="Times New Roman"/>
              </a:rPr>
              <a:t>(0,</a:t>
            </a:r>
            <a:r>
              <a:rPr sz="2000" spc="-18" dirty="0">
                <a:latin typeface="Times New Roman"/>
                <a:cs typeface="Times New Roman"/>
              </a:rPr>
              <a:t> </a:t>
            </a:r>
            <a:r>
              <a:rPr sz="2000" dirty="0">
                <a:latin typeface="Times New Roman"/>
                <a:cs typeface="Times New Roman"/>
              </a:rPr>
              <a:t>25);</a:t>
            </a:r>
            <a:r>
              <a:rPr sz="2000" spc="242" dirty="0">
                <a:latin typeface="Times New Roman"/>
                <a:cs typeface="Times New Roman"/>
              </a:rPr>
              <a:t> </a:t>
            </a:r>
            <a:r>
              <a:rPr sz="2000" dirty="0">
                <a:latin typeface="Times New Roman"/>
                <a:cs typeface="Times New Roman"/>
              </a:rPr>
              <a:t>q</a:t>
            </a:r>
            <a:r>
              <a:rPr sz="2100" baseline="-12423" dirty="0">
                <a:latin typeface="Times New Roman"/>
                <a:cs typeface="Times New Roman"/>
              </a:rPr>
              <a:t>i</a:t>
            </a:r>
            <a:r>
              <a:rPr sz="2100" spc="-248" baseline="-12423" dirty="0">
                <a:latin typeface="Times New Roman"/>
                <a:cs typeface="Times New Roman"/>
              </a:rPr>
              <a:t> </a:t>
            </a:r>
            <a:r>
              <a:rPr sz="2000" dirty="0">
                <a:latin typeface="Times New Roman"/>
                <a:cs typeface="Times New Roman"/>
              </a:rPr>
              <a:t>’s</a:t>
            </a:r>
            <a:r>
              <a:rPr sz="2000" spc="38" dirty="0">
                <a:latin typeface="Times New Roman"/>
                <a:cs typeface="Times New Roman"/>
              </a:rPr>
              <a:t> </a:t>
            </a:r>
            <a:r>
              <a:rPr sz="2000" dirty="0">
                <a:latin typeface="Times New Roman"/>
                <a:cs typeface="Times New Roman"/>
              </a:rPr>
              <a:t>dr</a:t>
            </a:r>
            <a:r>
              <a:rPr sz="2000" spc="-50" dirty="0">
                <a:latin typeface="Times New Roman"/>
                <a:cs typeface="Times New Roman"/>
              </a:rPr>
              <a:t>a</a:t>
            </a:r>
            <a:r>
              <a:rPr sz="2000" dirty="0">
                <a:latin typeface="Times New Roman"/>
                <a:cs typeface="Times New Roman"/>
              </a:rPr>
              <a:t>wn</a:t>
            </a:r>
            <a:r>
              <a:rPr sz="2000" spc="196" dirty="0">
                <a:latin typeface="Times New Roman"/>
                <a:cs typeface="Times New Roman"/>
              </a:rPr>
              <a:t> </a:t>
            </a:r>
            <a:r>
              <a:rPr sz="2000" dirty="0">
                <a:latin typeface="Times New Roman"/>
                <a:cs typeface="Times New Roman"/>
              </a:rPr>
              <a:t>from</a:t>
            </a:r>
            <a:r>
              <a:rPr sz="2000" spc="129" dirty="0">
                <a:latin typeface="Times New Roman"/>
                <a:cs typeface="Times New Roman"/>
              </a:rPr>
              <a:t> </a:t>
            </a:r>
            <a:r>
              <a:rPr sz="2000" dirty="0">
                <a:latin typeface="Times New Roman"/>
                <a:cs typeface="Times New Roman"/>
              </a:rPr>
              <a:t>unif</a:t>
            </a:r>
            <a:r>
              <a:rPr sz="2000" spc="-50" dirty="0">
                <a:latin typeface="Times New Roman"/>
                <a:cs typeface="Times New Roman"/>
              </a:rPr>
              <a:t>o</a:t>
            </a:r>
            <a:r>
              <a:rPr sz="2000" dirty="0">
                <a:latin typeface="Times New Roman"/>
                <a:cs typeface="Times New Roman"/>
              </a:rPr>
              <a:t>rm</a:t>
            </a:r>
          </a:p>
          <a:p>
            <a:pPr marL="574099" marR="41169">
              <a:lnSpc>
                <a:spcPts val="2199"/>
              </a:lnSpc>
              <a:spcBef>
                <a:spcPts val="406"/>
              </a:spcBef>
            </a:pPr>
            <a:r>
              <a:rPr sz="2000" dirty="0">
                <a:latin typeface="Times New Roman"/>
                <a:cs typeface="Times New Roman"/>
              </a:rPr>
              <a:t>(0,</a:t>
            </a:r>
            <a:r>
              <a:rPr sz="2000" spc="-18" dirty="0">
                <a:latin typeface="Times New Roman"/>
                <a:cs typeface="Times New Roman"/>
              </a:rPr>
              <a:t> </a:t>
            </a:r>
            <a:r>
              <a:rPr sz="2000" dirty="0">
                <a:latin typeface="Times New Roman"/>
                <a:cs typeface="Times New Roman"/>
              </a:rPr>
              <a:t>1).</a:t>
            </a:r>
          </a:p>
          <a:p>
            <a:pPr marL="25160" marR="602094">
              <a:lnSpc>
                <a:spcPts val="2504"/>
              </a:lnSpc>
              <a:spcBef>
                <a:spcPts val="701"/>
              </a:spcBef>
            </a:pPr>
            <a:r>
              <a:rPr sz="2200" dirty="0">
                <a:latin typeface="Times New Roman"/>
                <a:cs typeface="Times New Roman"/>
              </a:rPr>
              <a:t>Enumerate</a:t>
            </a:r>
            <a:r>
              <a:rPr sz="2200" spc="470" dirty="0">
                <a:latin typeface="Times New Roman"/>
                <a:cs typeface="Times New Roman"/>
              </a:rPr>
              <a:t> </a:t>
            </a:r>
            <a:r>
              <a:rPr sz="2200" dirty="0">
                <a:solidFill>
                  <a:srgbClr val="FF0000"/>
                </a:solidFill>
                <a:latin typeface="Times New Roman"/>
                <a:cs typeface="Times New Roman"/>
              </a:rPr>
              <a:t>all</a:t>
            </a:r>
            <a:r>
              <a:rPr sz="2200" spc="69" dirty="0">
                <a:solidFill>
                  <a:srgbClr val="FF0000"/>
                </a:solidFill>
                <a:latin typeface="Times New Roman"/>
                <a:cs typeface="Times New Roman"/>
              </a:rPr>
              <a:t> </a:t>
            </a:r>
            <a:r>
              <a:rPr sz="2200" dirty="0">
                <a:latin typeface="Times New Roman"/>
                <a:cs typeface="Times New Roman"/>
              </a:rPr>
              <a:t>of</a:t>
            </a:r>
            <a:r>
              <a:rPr sz="2200" spc="87"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latin typeface="Times New Roman"/>
                <a:cs typeface="Times New Roman"/>
              </a:rPr>
              <a:t>“conservative”</a:t>
            </a:r>
            <a:r>
              <a:rPr sz="2200" spc="317" dirty="0">
                <a:latin typeface="Times New Roman"/>
                <a:cs typeface="Times New Roman"/>
              </a:rPr>
              <a:t> </a:t>
            </a:r>
            <a:r>
              <a:rPr sz="2200" dirty="0">
                <a:latin typeface="Times New Roman"/>
                <a:cs typeface="Times New Roman"/>
              </a:rPr>
              <a:t>pure-strategy</a:t>
            </a:r>
            <a:r>
              <a:rPr sz="2200" spc="531" dirty="0">
                <a:latin typeface="Times New Roman"/>
                <a:cs typeface="Times New Roman"/>
              </a:rPr>
              <a:t> </a:t>
            </a:r>
            <a:r>
              <a:rPr sz="2200" dirty="0">
                <a:latin typeface="Times New Roman"/>
                <a:cs typeface="Times New Roman"/>
              </a:rPr>
              <a:t>Nash </a:t>
            </a:r>
            <a:r>
              <a:rPr sz="2200" dirty="0" smtClean="0">
                <a:latin typeface="Times New Roman"/>
                <a:cs typeface="Times New Roman"/>
              </a:rPr>
              <a:t>equili</a:t>
            </a:r>
            <a:r>
              <a:rPr sz="2200" spc="-50" dirty="0" smtClean="0">
                <a:latin typeface="Times New Roman"/>
                <a:cs typeface="Times New Roman"/>
              </a:rPr>
              <a:t>b</a:t>
            </a:r>
            <a:r>
              <a:rPr sz="2200" dirty="0" smtClean="0">
                <a:latin typeface="Times New Roman"/>
                <a:cs typeface="Times New Roman"/>
              </a:rPr>
              <a:t>ria</a:t>
            </a:r>
            <a:r>
              <a:rPr lang="en-US" sz="2200" dirty="0" smtClean="0">
                <a:latin typeface="Times New Roman"/>
                <a:cs typeface="Times New Roman"/>
              </a:rPr>
              <a:t> </a:t>
            </a:r>
            <a:r>
              <a:rPr lang="en-US" sz="2200" dirty="0" smtClean="0">
                <a:solidFill>
                  <a:srgbClr val="C00000"/>
                </a:solidFill>
                <a:latin typeface="Times New Roman"/>
                <a:cs typeface="Times New Roman"/>
              </a:rPr>
              <a:t>using </a:t>
            </a:r>
            <a:r>
              <a:rPr lang="en-US" sz="2200" i="1" dirty="0">
                <a:solidFill>
                  <a:srgbClr val="C00000"/>
                </a:solidFill>
                <a:latin typeface="Times New Roman"/>
                <a:cs typeface="Times New Roman"/>
              </a:rPr>
              <a:t>action graph game </a:t>
            </a:r>
            <a:r>
              <a:rPr lang="en-US" sz="2200" dirty="0" smtClean="0">
                <a:solidFill>
                  <a:srgbClr val="C00000"/>
                </a:solidFill>
                <a:latin typeface="Times New Roman"/>
                <a:cs typeface="Times New Roman"/>
              </a:rPr>
              <a:t>model</a:t>
            </a:r>
            <a:endParaRPr sz="2200" dirty="0">
              <a:latin typeface="Times New Roman"/>
              <a:cs typeface="Times New Roman"/>
            </a:endParaRPr>
          </a:p>
          <a:p>
            <a:pPr marL="25160" marR="1208047">
              <a:lnSpc>
                <a:spcPts val="3269"/>
              </a:lnSpc>
              <a:spcBef>
                <a:spcPts val="361"/>
              </a:spcBef>
            </a:pPr>
            <a:r>
              <a:rPr sz="2200" dirty="0">
                <a:latin typeface="Times New Roman"/>
                <a:cs typeface="Times New Roman"/>
              </a:rPr>
              <a:t>Identify</a:t>
            </a:r>
            <a:r>
              <a:rPr sz="2200" spc="-18" dirty="0">
                <a:latin typeface="Times New Roman"/>
                <a:cs typeface="Times New Roman"/>
              </a:rPr>
              <a:t> </a:t>
            </a:r>
            <a:r>
              <a:rPr sz="2200" dirty="0">
                <a:latin typeface="Times New Roman"/>
                <a:cs typeface="Times New Roman"/>
              </a:rPr>
              <a:t>optimal</a:t>
            </a:r>
            <a:r>
              <a:rPr sz="2200" spc="254" dirty="0">
                <a:latin typeface="Times New Roman"/>
                <a:cs typeface="Times New Roman"/>
              </a:rPr>
              <a:t> </a:t>
            </a:r>
            <a:r>
              <a:rPr sz="2200" dirty="0">
                <a:latin typeface="Times New Roman"/>
                <a:cs typeface="Times New Roman"/>
              </a:rPr>
              <a:t>p</a:t>
            </a:r>
            <a:r>
              <a:rPr sz="2200" spc="-57" dirty="0">
                <a:latin typeface="Times New Roman"/>
                <a:cs typeface="Times New Roman"/>
              </a:rPr>
              <a:t>a</a:t>
            </a:r>
            <a:r>
              <a:rPr sz="2200" dirty="0">
                <a:latin typeface="Times New Roman"/>
                <a:cs typeface="Times New Roman"/>
              </a:rPr>
              <a:t>rameter</a:t>
            </a:r>
            <a:r>
              <a:rPr sz="2200" spc="533" dirty="0">
                <a:latin typeface="Times New Roman"/>
                <a:cs typeface="Times New Roman"/>
              </a:rPr>
              <a:t> </a:t>
            </a:r>
            <a:r>
              <a:rPr sz="2200" dirty="0">
                <a:latin typeface="Times New Roman"/>
                <a:cs typeface="Times New Roman"/>
              </a:rPr>
              <a:t>settings</a:t>
            </a:r>
            <a:r>
              <a:rPr sz="2200" spc="376" dirty="0">
                <a:latin typeface="Times New Roman"/>
                <a:cs typeface="Times New Roman"/>
              </a:rPr>
              <a:t> </a:t>
            </a:r>
            <a:r>
              <a:rPr sz="2200" spc="-57" dirty="0">
                <a:latin typeface="Times New Roman"/>
                <a:cs typeface="Times New Roman"/>
              </a:rPr>
              <a:t>b</a:t>
            </a:r>
            <a:r>
              <a:rPr sz="2200" dirty="0">
                <a:latin typeface="Times New Roman"/>
                <a:cs typeface="Times New Roman"/>
              </a:rPr>
              <a:t>y</a:t>
            </a:r>
            <a:r>
              <a:rPr sz="2200" spc="101" dirty="0">
                <a:latin typeface="Times New Roman"/>
                <a:cs typeface="Times New Roman"/>
              </a:rPr>
              <a:t> </a:t>
            </a:r>
            <a:r>
              <a:rPr sz="2200" dirty="0">
                <a:latin typeface="Times New Roman"/>
                <a:cs typeface="Times New Roman"/>
              </a:rPr>
              <a:t>grid</a:t>
            </a:r>
            <a:r>
              <a:rPr sz="2200" spc="107" dirty="0">
                <a:latin typeface="Times New Roman"/>
                <a:cs typeface="Times New Roman"/>
              </a:rPr>
              <a:t> </a:t>
            </a:r>
            <a:r>
              <a:rPr sz="2200" dirty="0" smtClean="0">
                <a:latin typeface="Times New Roman"/>
                <a:cs typeface="Times New Roman"/>
              </a:rPr>
              <a:t>se</a:t>
            </a:r>
            <a:r>
              <a:rPr sz="2200" spc="-57" dirty="0" smtClean="0">
                <a:latin typeface="Times New Roman"/>
                <a:cs typeface="Times New Roman"/>
              </a:rPr>
              <a:t>a</a:t>
            </a:r>
            <a:r>
              <a:rPr sz="2200" dirty="0" smtClean="0">
                <a:latin typeface="Times New Roman"/>
                <a:cs typeface="Times New Roman"/>
              </a:rPr>
              <a:t>rch</a:t>
            </a:r>
            <a:endParaRPr lang="en-US" sz="2200" dirty="0" smtClean="0">
              <a:latin typeface="Times New Roman"/>
              <a:cs typeface="Times New Roman"/>
            </a:endParaRPr>
          </a:p>
          <a:p>
            <a:pPr marL="25160" marR="1208047">
              <a:lnSpc>
                <a:spcPts val="3269"/>
              </a:lnSpc>
              <a:spcBef>
                <a:spcPts val="361"/>
              </a:spcBef>
            </a:pPr>
            <a:r>
              <a:rPr sz="2200" dirty="0" smtClean="0">
                <a:latin typeface="Times New Roman"/>
                <a:cs typeface="Times New Roman"/>
              </a:rPr>
              <a:t>Consider</a:t>
            </a:r>
            <a:r>
              <a:rPr sz="2200" spc="20" dirty="0" smtClean="0">
                <a:latin typeface="Times New Roman"/>
                <a:cs typeface="Times New Roman"/>
              </a:rPr>
              <a:t> </a:t>
            </a:r>
            <a:r>
              <a:rPr sz="2200" dirty="0">
                <a:latin typeface="Times New Roman"/>
                <a:cs typeface="Times New Roman"/>
              </a:rPr>
              <a:t>statistics</a:t>
            </a:r>
            <a:r>
              <a:rPr sz="2200" spc="487" dirty="0">
                <a:latin typeface="Times New Roman"/>
                <a:cs typeface="Times New Roman"/>
              </a:rPr>
              <a:t> </a:t>
            </a:r>
            <a:r>
              <a:rPr sz="2200" dirty="0">
                <a:latin typeface="Times New Roman"/>
                <a:cs typeface="Times New Roman"/>
              </a:rPr>
              <a:t>over</a:t>
            </a:r>
            <a:r>
              <a:rPr sz="2200" spc="61" dirty="0">
                <a:latin typeface="Times New Roman"/>
                <a:cs typeface="Times New Roman"/>
              </a:rPr>
              <a:t> </a:t>
            </a:r>
            <a:r>
              <a:rPr sz="2200" dirty="0">
                <a:latin typeface="Times New Roman"/>
                <a:cs typeface="Times New Roman"/>
              </a:rPr>
              <a:t>their</a:t>
            </a:r>
            <a:r>
              <a:rPr sz="2200" spc="258" dirty="0">
                <a:latin typeface="Times New Roman"/>
                <a:cs typeface="Times New Roman"/>
              </a:rPr>
              <a:t> </a:t>
            </a:r>
            <a:r>
              <a:rPr sz="2200" spc="57" dirty="0">
                <a:latin typeface="Times New Roman"/>
                <a:cs typeface="Times New Roman"/>
              </a:rPr>
              <a:t>b</a:t>
            </a:r>
            <a:r>
              <a:rPr sz="2200" dirty="0">
                <a:latin typeface="Times New Roman"/>
                <a:cs typeface="Times New Roman"/>
              </a:rPr>
              <a:t>est</a:t>
            </a:r>
            <a:r>
              <a:rPr sz="2200" spc="345" dirty="0">
                <a:latin typeface="Times New Roman"/>
                <a:cs typeface="Times New Roman"/>
              </a:rPr>
              <a:t> </a:t>
            </a:r>
            <a:r>
              <a:rPr sz="2200" dirty="0">
                <a:latin typeface="Times New Roman"/>
                <a:cs typeface="Times New Roman"/>
              </a:rPr>
              <a:t>and</a:t>
            </a:r>
            <a:r>
              <a:rPr sz="2200" spc="281" dirty="0">
                <a:latin typeface="Times New Roman"/>
                <a:cs typeface="Times New Roman"/>
              </a:rPr>
              <a:t> </a:t>
            </a:r>
            <a:r>
              <a:rPr sz="2200" spc="-57" dirty="0">
                <a:latin typeface="Times New Roman"/>
                <a:cs typeface="Times New Roman"/>
              </a:rPr>
              <a:t>wo</a:t>
            </a:r>
            <a:r>
              <a:rPr sz="2200" dirty="0">
                <a:latin typeface="Times New Roman"/>
                <a:cs typeface="Times New Roman"/>
              </a:rPr>
              <a:t>rst</a:t>
            </a:r>
            <a:r>
              <a:rPr sz="2200" spc="208" dirty="0">
                <a:latin typeface="Times New Roman"/>
                <a:cs typeface="Times New Roman"/>
              </a:rPr>
              <a:t> </a:t>
            </a:r>
            <a:r>
              <a:rPr sz="2200" dirty="0">
                <a:latin typeface="Times New Roman"/>
                <a:cs typeface="Times New Roman"/>
              </a:rPr>
              <a:t>NE</a:t>
            </a:r>
          </a:p>
        </p:txBody>
      </p:sp>
      <p:sp>
        <p:nvSpPr>
          <p:cNvPr id="68" name="Rectangle 67"/>
          <p:cNvSpPr/>
          <p:nvPr/>
        </p:nvSpPr>
        <p:spPr>
          <a:xfrm>
            <a:off x="710360" y="573160"/>
            <a:ext cx="7612066" cy="503536"/>
          </a:xfrm>
          <a:prstGeom prst="rect">
            <a:avLst/>
          </a:prstGeom>
        </p:spPr>
        <p:txBody>
          <a:bodyPr wrap="square">
            <a:spAutoFit/>
          </a:bodyPr>
          <a:lstStyle/>
          <a:p>
            <a:pPr marL="25160" algn="ctr">
              <a:lnSpc>
                <a:spcPts val="2932"/>
              </a:lnSpc>
              <a:spcBef>
                <a:spcPts val="147"/>
              </a:spcBef>
            </a:pPr>
            <a:r>
              <a:rPr lang="en-US" sz="4400" dirty="0">
                <a:latin typeface="Times New Roman"/>
                <a:cs typeface="Times New Roman"/>
              </a:rPr>
              <a:t>Ex</a:t>
            </a:r>
            <a:r>
              <a:rPr lang="en-US" sz="4400" spc="77" dirty="0">
                <a:latin typeface="Times New Roman"/>
                <a:cs typeface="Times New Roman"/>
              </a:rPr>
              <a:t>p</a:t>
            </a:r>
            <a:r>
              <a:rPr lang="en-US" sz="4400" dirty="0">
                <a:latin typeface="Times New Roman"/>
                <a:cs typeface="Times New Roman"/>
              </a:rPr>
              <a:t>erimental</a:t>
            </a:r>
            <a:r>
              <a:rPr lang="en-US" sz="4400" spc="321" dirty="0">
                <a:latin typeface="Times New Roman"/>
                <a:cs typeface="Times New Roman"/>
              </a:rPr>
              <a:t> </a:t>
            </a:r>
            <a:r>
              <a:rPr lang="en-US" sz="4400" dirty="0">
                <a:latin typeface="Times New Roman"/>
                <a:cs typeface="Times New Roman"/>
              </a:rPr>
              <a:t>setup</a:t>
            </a:r>
          </a:p>
        </p:txBody>
      </p:sp>
    </p:spTree>
    <p:extLst>
      <p:ext uri="{BB962C8B-B14F-4D97-AF65-F5344CB8AC3E}">
        <p14:creationId xmlns:p14="http://schemas.microsoft.com/office/powerpoint/2010/main" val="2464062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Equilibrium selection and reserve prices</a:t>
            </a:r>
            <a:endParaRPr lang="en-US" dirty="0"/>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64" y="1990725"/>
            <a:ext cx="9059536" cy="2733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661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Equilibrium selection and squashing</a:t>
            </a:r>
            <a:endParaRPr lang="en-US" dirty="0"/>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6553200" cy="509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0789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bject 33"/>
          <p:cNvSpPr/>
          <p:nvPr/>
        </p:nvSpPr>
        <p:spPr>
          <a:xfrm>
            <a:off x="1426968" y="2251533"/>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34" name="object 34"/>
          <p:cNvSpPr/>
          <p:nvPr/>
        </p:nvSpPr>
        <p:spPr>
          <a:xfrm>
            <a:off x="1426968" y="2251533"/>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31" name="object 31"/>
          <p:cNvSpPr/>
          <p:nvPr/>
        </p:nvSpPr>
        <p:spPr>
          <a:xfrm>
            <a:off x="1426968" y="2634978"/>
            <a:ext cx="2415501" cy="0"/>
          </a:xfrm>
          <a:custGeom>
            <a:avLst/>
            <a:gdLst/>
            <a:ahLst/>
            <a:cxnLst/>
            <a:rect l="l" t="t" r="r" b="b"/>
            <a:pathLst>
              <a:path w="1217815">
                <a:moveTo>
                  <a:pt x="0" y="0"/>
                </a:moveTo>
                <a:lnTo>
                  <a:pt x="1217815" y="0"/>
                </a:lnTo>
              </a:path>
            </a:pathLst>
          </a:custGeom>
          <a:ln w="6921">
            <a:solidFill>
              <a:srgbClr val="000000"/>
            </a:solidFill>
          </a:ln>
        </p:spPr>
        <p:txBody>
          <a:bodyPr wrap="square" lIns="0" tIns="0" rIns="0" bIns="0" rtlCol="0">
            <a:noAutofit/>
          </a:bodyPr>
          <a:lstStyle/>
          <a:p>
            <a:endParaRPr/>
          </a:p>
        </p:txBody>
      </p:sp>
      <p:sp>
        <p:nvSpPr>
          <p:cNvPr id="32" name="object 32"/>
          <p:cNvSpPr/>
          <p:nvPr/>
        </p:nvSpPr>
        <p:spPr>
          <a:xfrm>
            <a:off x="1426968" y="2634978"/>
            <a:ext cx="2415501" cy="0"/>
          </a:xfrm>
          <a:custGeom>
            <a:avLst/>
            <a:gdLst/>
            <a:ahLst/>
            <a:cxnLst/>
            <a:rect l="l" t="t" r="r" b="b"/>
            <a:pathLst>
              <a:path w="1217815">
                <a:moveTo>
                  <a:pt x="1217815" y="0"/>
                </a:moveTo>
                <a:lnTo>
                  <a:pt x="0" y="0"/>
                </a:lnTo>
              </a:path>
            </a:pathLst>
          </a:custGeom>
          <a:ln w="6921">
            <a:solidFill>
              <a:srgbClr val="000000"/>
            </a:solidFill>
          </a:ln>
        </p:spPr>
        <p:txBody>
          <a:bodyPr wrap="square" lIns="0" tIns="0" rIns="0" bIns="0" rtlCol="0">
            <a:noAutofit/>
          </a:bodyPr>
          <a:lstStyle/>
          <a:p>
            <a:endParaRPr/>
          </a:p>
        </p:txBody>
      </p:sp>
      <p:sp>
        <p:nvSpPr>
          <p:cNvPr id="29" name="object 29"/>
          <p:cNvSpPr/>
          <p:nvPr/>
        </p:nvSpPr>
        <p:spPr>
          <a:xfrm>
            <a:off x="1426968" y="4444964"/>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30" name="object 30"/>
          <p:cNvSpPr/>
          <p:nvPr/>
        </p:nvSpPr>
        <p:spPr>
          <a:xfrm>
            <a:off x="1426968" y="4444964"/>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27" name="object 27"/>
          <p:cNvSpPr/>
          <p:nvPr/>
        </p:nvSpPr>
        <p:spPr>
          <a:xfrm>
            <a:off x="5297348" y="2251533"/>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28" name="object 28"/>
          <p:cNvSpPr/>
          <p:nvPr/>
        </p:nvSpPr>
        <p:spPr>
          <a:xfrm>
            <a:off x="5297348" y="2251533"/>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25" name="object 25"/>
          <p:cNvSpPr/>
          <p:nvPr/>
        </p:nvSpPr>
        <p:spPr>
          <a:xfrm>
            <a:off x="5297348" y="2634978"/>
            <a:ext cx="2415501" cy="0"/>
          </a:xfrm>
          <a:custGeom>
            <a:avLst/>
            <a:gdLst/>
            <a:ahLst/>
            <a:cxnLst/>
            <a:rect l="l" t="t" r="r" b="b"/>
            <a:pathLst>
              <a:path w="1217815">
                <a:moveTo>
                  <a:pt x="0" y="0"/>
                </a:moveTo>
                <a:lnTo>
                  <a:pt x="1217815" y="0"/>
                </a:lnTo>
              </a:path>
            </a:pathLst>
          </a:custGeom>
          <a:ln w="6921">
            <a:solidFill>
              <a:srgbClr val="000000"/>
            </a:solidFill>
          </a:ln>
        </p:spPr>
        <p:txBody>
          <a:bodyPr wrap="square" lIns="0" tIns="0" rIns="0" bIns="0" rtlCol="0">
            <a:noAutofit/>
          </a:bodyPr>
          <a:lstStyle/>
          <a:p>
            <a:endParaRPr/>
          </a:p>
        </p:txBody>
      </p:sp>
      <p:sp>
        <p:nvSpPr>
          <p:cNvPr id="26" name="object 26"/>
          <p:cNvSpPr/>
          <p:nvPr/>
        </p:nvSpPr>
        <p:spPr>
          <a:xfrm>
            <a:off x="5297348" y="2634978"/>
            <a:ext cx="2415501" cy="0"/>
          </a:xfrm>
          <a:custGeom>
            <a:avLst/>
            <a:gdLst/>
            <a:ahLst/>
            <a:cxnLst/>
            <a:rect l="l" t="t" r="r" b="b"/>
            <a:pathLst>
              <a:path w="1217815">
                <a:moveTo>
                  <a:pt x="1217815" y="0"/>
                </a:moveTo>
                <a:lnTo>
                  <a:pt x="0" y="0"/>
                </a:lnTo>
              </a:path>
            </a:pathLst>
          </a:custGeom>
          <a:ln w="6921">
            <a:solidFill>
              <a:srgbClr val="000000"/>
            </a:solidFill>
          </a:ln>
        </p:spPr>
        <p:txBody>
          <a:bodyPr wrap="square" lIns="0" tIns="0" rIns="0" bIns="0" rtlCol="0">
            <a:noAutofit/>
          </a:bodyPr>
          <a:lstStyle/>
          <a:p>
            <a:endParaRPr/>
          </a:p>
        </p:txBody>
      </p:sp>
      <p:sp>
        <p:nvSpPr>
          <p:cNvPr id="23" name="object 23"/>
          <p:cNvSpPr/>
          <p:nvPr/>
        </p:nvSpPr>
        <p:spPr>
          <a:xfrm>
            <a:off x="5297348" y="4444964"/>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24" name="object 24"/>
          <p:cNvSpPr/>
          <p:nvPr/>
        </p:nvSpPr>
        <p:spPr>
          <a:xfrm>
            <a:off x="5297348" y="4444964"/>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16" name="object 16"/>
          <p:cNvSpPr txBox="1"/>
          <p:nvPr/>
        </p:nvSpPr>
        <p:spPr>
          <a:xfrm>
            <a:off x="381000" y="609600"/>
            <a:ext cx="8371627" cy="410629"/>
          </a:xfrm>
          <a:prstGeom prst="rect">
            <a:avLst/>
          </a:prstGeom>
        </p:spPr>
        <p:txBody>
          <a:bodyPr wrap="square" lIns="0" tIns="0" rIns="0" bIns="0" rtlCol="0">
            <a:noAutofit/>
          </a:bodyPr>
          <a:lstStyle/>
          <a:p>
            <a:pPr marL="25160">
              <a:lnSpc>
                <a:spcPts val="2932"/>
              </a:lnSpc>
              <a:spcBef>
                <a:spcPts val="147"/>
              </a:spcBef>
            </a:pPr>
            <a:r>
              <a:rPr sz="3200" dirty="0">
                <a:latin typeface="Times New Roman"/>
                <a:cs typeface="Times New Roman"/>
              </a:rPr>
              <a:t>Comp</a:t>
            </a:r>
            <a:r>
              <a:rPr sz="3200" spc="-67" dirty="0">
                <a:latin typeface="Times New Roman"/>
                <a:cs typeface="Times New Roman"/>
              </a:rPr>
              <a:t>a</a:t>
            </a:r>
            <a:r>
              <a:rPr sz="3200" dirty="0">
                <a:latin typeface="Times New Roman"/>
                <a:cs typeface="Times New Roman"/>
              </a:rPr>
              <a:t>ring</a:t>
            </a:r>
            <a:r>
              <a:rPr sz="3200" spc="228" dirty="0">
                <a:latin typeface="Times New Roman"/>
                <a:cs typeface="Times New Roman"/>
              </a:rPr>
              <a:t> </a:t>
            </a:r>
            <a:r>
              <a:rPr sz="3200" dirty="0">
                <a:latin typeface="Times New Roman"/>
                <a:cs typeface="Times New Roman"/>
              </a:rPr>
              <a:t>v</a:t>
            </a:r>
            <a:r>
              <a:rPr sz="3200" spc="-67" dirty="0">
                <a:latin typeface="Times New Roman"/>
                <a:cs typeface="Times New Roman"/>
              </a:rPr>
              <a:t>a</a:t>
            </a:r>
            <a:r>
              <a:rPr sz="3200" dirty="0">
                <a:latin typeface="Times New Roman"/>
                <a:cs typeface="Times New Roman"/>
              </a:rPr>
              <a:t>riants</a:t>
            </a:r>
            <a:r>
              <a:rPr sz="3200" spc="456" dirty="0">
                <a:latin typeface="Times New Roman"/>
                <a:cs typeface="Times New Roman"/>
              </a:rPr>
              <a:t> </a:t>
            </a:r>
            <a:r>
              <a:rPr sz="3200" dirty="0">
                <a:latin typeface="Times New Roman"/>
                <a:cs typeface="Times New Roman"/>
              </a:rPr>
              <a:t>optimized</a:t>
            </a:r>
            <a:r>
              <a:rPr sz="3200" spc="357" dirty="0">
                <a:latin typeface="Times New Roman"/>
                <a:cs typeface="Times New Roman"/>
              </a:rPr>
              <a:t> </a:t>
            </a:r>
            <a:r>
              <a:rPr sz="3200" dirty="0">
                <a:latin typeface="Times New Roman"/>
                <a:cs typeface="Times New Roman"/>
              </a:rPr>
              <a:t>f</a:t>
            </a:r>
            <a:r>
              <a:rPr sz="3200" spc="-77" dirty="0">
                <a:latin typeface="Times New Roman"/>
                <a:cs typeface="Times New Roman"/>
              </a:rPr>
              <a:t>o</a:t>
            </a:r>
            <a:r>
              <a:rPr sz="3200" dirty="0">
                <a:latin typeface="Times New Roman"/>
                <a:cs typeface="Times New Roman"/>
              </a:rPr>
              <a:t>r</a:t>
            </a:r>
            <a:r>
              <a:rPr sz="3200" spc="162" dirty="0">
                <a:latin typeface="Times New Roman"/>
                <a:cs typeface="Times New Roman"/>
              </a:rPr>
              <a:t> </a:t>
            </a:r>
            <a:r>
              <a:rPr sz="3200" spc="81" dirty="0" smtClean="0">
                <a:latin typeface="Times New Roman"/>
                <a:cs typeface="Times New Roman"/>
              </a:rPr>
              <a:t>b</a:t>
            </a:r>
            <a:r>
              <a:rPr sz="3200" dirty="0" smtClean="0">
                <a:latin typeface="Times New Roman"/>
                <a:cs typeface="Times New Roman"/>
              </a:rPr>
              <a:t>est/</a:t>
            </a:r>
            <a:r>
              <a:rPr sz="3200" spc="-71" dirty="0" smtClean="0">
                <a:latin typeface="Times New Roman"/>
                <a:cs typeface="Times New Roman"/>
              </a:rPr>
              <a:t>w</a:t>
            </a:r>
            <a:r>
              <a:rPr sz="3200" spc="-81" dirty="0" smtClean="0">
                <a:latin typeface="Times New Roman"/>
                <a:cs typeface="Times New Roman"/>
              </a:rPr>
              <a:t>o</a:t>
            </a:r>
            <a:r>
              <a:rPr sz="3200" dirty="0" smtClean="0">
                <a:latin typeface="Times New Roman"/>
                <a:cs typeface="Times New Roman"/>
              </a:rPr>
              <a:t>rst</a:t>
            </a:r>
            <a:r>
              <a:rPr lang="en-US" sz="3200" spc="586" dirty="0">
                <a:latin typeface="Times New Roman"/>
                <a:cs typeface="Times New Roman"/>
              </a:rPr>
              <a:t> </a:t>
            </a:r>
            <a:r>
              <a:rPr sz="3200" dirty="0" smtClean="0">
                <a:latin typeface="Times New Roman"/>
                <a:cs typeface="Times New Roman"/>
              </a:rPr>
              <a:t>case</a:t>
            </a:r>
            <a:endParaRPr sz="3200" dirty="0">
              <a:latin typeface="Times New Roman"/>
              <a:cs typeface="Times New Roman"/>
            </a:endParaRPr>
          </a:p>
        </p:txBody>
      </p:sp>
      <p:sp>
        <p:nvSpPr>
          <p:cNvPr id="15" name="object 15"/>
          <p:cNvSpPr txBox="1"/>
          <p:nvPr/>
        </p:nvSpPr>
        <p:spPr>
          <a:xfrm>
            <a:off x="1742497" y="2332266"/>
            <a:ext cx="771737"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Auction</a:t>
            </a:r>
            <a:endParaRPr sz="1600">
              <a:latin typeface="Times New Roman"/>
              <a:cs typeface="Times New Roman"/>
            </a:endParaRPr>
          </a:p>
        </p:txBody>
      </p:sp>
      <p:sp>
        <p:nvSpPr>
          <p:cNvPr id="14" name="object 14"/>
          <p:cNvSpPr txBox="1"/>
          <p:nvPr/>
        </p:nvSpPr>
        <p:spPr>
          <a:xfrm>
            <a:off x="2925662" y="2332266"/>
            <a:ext cx="820925"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Revenue</a:t>
            </a:r>
            <a:endParaRPr sz="1600">
              <a:latin typeface="Times New Roman"/>
              <a:cs typeface="Times New Roman"/>
            </a:endParaRPr>
          </a:p>
        </p:txBody>
      </p:sp>
      <p:sp>
        <p:nvSpPr>
          <p:cNvPr id="13" name="object 13"/>
          <p:cNvSpPr txBox="1"/>
          <p:nvPr/>
        </p:nvSpPr>
        <p:spPr>
          <a:xfrm>
            <a:off x="5612878" y="2332266"/>
            <a:ext cx="771737"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Auction</a:t>
            </a:r>
            <a:endParaRPr sz="1600">
              <a:latin typeface="Times New Roman"/>
              <a:cs typeface="Times New Roman"/>
            </a:endParaRPr>
          </a:p>
        </p:txBody>
      </p:sp>
      <p:sp>
        <p:nvSpPr>
          <p:cNvPr id="12" name="object 12"/>
          <p:cNvSpPr txBox="1"/>
          <p:nvPr/>
        </p:nvSpPr>
        <p:spPr>
          <a:xfrm>
            <a:off x="6796041" y="2332266"/>
            <a:ext cx="820925"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Revenue</a:t>
            </a:r>
            <a:endParaRPr sz="1600">
              <a:latin typeface="Times New Roman"/>
              <a:cs typeface="Times New Roman"/>
            </a:endParaRPr>
          </a:p>
        </p:txBody>
      </p:sp>
      <p:sp>
        <p:nvSpPr>
          <p:cNvPr id="11" name="object 11"/>
          <p:cNvSpPr txBox="1"/>
          <p:nvPr/>
        </p:nvSpPr>
        <p:spPr>
          <a:xfrm>
            <a:off x="1552338" y="2711592"/>
            <a:ext cx="1137374" cy="1676083"/>
          </a:xfrm>
          <a:prstGeom prst="rect">
            <a:avLst/>
          </a:prstGeom>
        </p:spPr>
        <p:txBody>
          <a:bodyPr wrap="square" lIns="0" tIns="0" rIns="0" bIns="0" rtlCol="0">
            <a:noAutofit/>
          </a:bodyPr>
          <a:lstStyle/>
          <a:p>
            <a:pPr algn="ctr">
              <a:lnSpc>
                <a:spcPts val="1733"/>
              </a:lnSpc>
              <a:spcBef>
                <a:spcPts val="85"/>
              </a:spcBef>
            </a:pPr>
            <a:r>
              <a:rPr sz="1600" spc="-50" dirty="0">
                <a:latin typeface="Times New Roman"/>
                <a:cs typeface="Times New Roman"/>
              </a:rPr>
              <a:t>V</a:t>
            </a:r>
            <a:r>
              <a:rPr sz="1600" dirty="0">
                <a:latin typeface="Times New Roman"/>
                <a:cs typeface="Times New Roman"/>
              </a:rPr>
              <a:t>anilla</a:t>
            </a:r>
            <a:r>
              <a:rPr sz="1600" spc="273" dirty="0">
                <a:latin typeface="Times New Roman"/>
                <a:cs typeface="Times New Roman"/>
              </a:rPr>
              <a:t> </a:t>
            </a:r>
            <a:r>
              <a:rPr sz="1600" dirty="0">
                <a:latin typeface="Times New Roman"/>
                <a:cs typeface="Times New Roman"/>
              </a:rPr>
              <a:t>GSP</a:t>
            </a:r>
          </a:p>
          <a:p>
            <a:pPr marL="88714" marR="104192" indent="-164" algn="ctr">
              <a:lnSpc>
                <a:spcPct val="98604"/>
              </a:lnSpc>
            </a:pPr>
            <a:r>
              <a:rPr sz="1600" dirty="0">
                <a:latin typeface="Times New Roman"/>
                <a:cs typeface="Times New Roman"/>
              </a:rPr>
              <a:t>Squashing QWR Anch</a:t>
            </a:r>
            <a:r>
              <a:rPr sz="1600" spc="-38" dirty="0">
                <a:latin typeface="Times New Roman"/>
                <a:cs typeface="Times New Roman"/>
              </a:rPr>
              <a:t>o</a:t>
            </a:r>
            <a:r>
              <a:rPr sz="1600" dirty="0">
                <a:latin typeface="Times New Roman"/>
                <a:cs typeface="Times New Roman"/>
              </a:rPr>
              <a:t>ring QWR+Sq UWR UWR+Sq</a:t>
            </a:r>
          </a:p>
        </p:txBody>
      </p:sp>
      <p:sp>
        <p:nvSpPr>
          <p:cNvPr id="10" name="object 10"/>
          <p:cNvSpPr txBox="1"/>
          <p:nvPr/>
        </p:nvSpPr>
        <p:spPr>
          <a:xfrm>
            <a:off x="2999911" y="2711592"/>
            <a:ext cx="672758" cy="1676997"/>
          </a:xfrm>
          <a:prstGeom prst="rect">
            <a:avLst/>
          </a:prstGeom>
        </p:spPr>
        <p:txBody>
          <a:bodyPr wrap="square" lIns="0" tIns="0" rIns="0" bIns="0" rtlCol="0">
            <a:noAutofit/>
          </a:bodyPr>
          <a:lstStyle/>
          <a:p>
            <a:pPr marL="78380" marR="30079">
              <a:lnSpc>
                <a:spcPts val="1733"/>
              </a:lnSpc>
              <a:spcBef>
                <a:spcPts val="85"/>
              </a:spcBef>
            </a:pPr>
            <a:r>
              <a:rPr sz="1600" dirty="0">
                <a:latin typeface="Times New Roman"/>
                <a:cs typeface="Times New Roman"/>
              </a:rPr>
              <a:t>3.814</a:t>
            </a:r>
            <a:endParaRPr sz="1600">
              <a:latin typeface="Times New Roman"/>
              <a:cs typeface="Times New Roman"/>
            </a:endParaRPr>
          </a:p>
          <a:p>
            <a:pPr marL="78418" marR="30079">
              <a:lnSpc>
                <a:spcPct val="95825"/>
              </a:lnSpc>
            </a:pPr>
            <a:r>
              <a:rPr sz="1600" dirty="0">
                <a:latin typeface="Times New Roman"/>
                <a:cs typeface="Times New Roman"/>
              </a:rPr>
              <a:t>4.247</a:t>
            </a:r>
            <a:endParaRPr sz="1600">
              <a:latin typeface="Times New Roman"/>
              <a:cs typeface="Times New Roman"/>
            </a:endParaRPr>
          </a:p>
          <a:p>
            <a:pPr marL="78469" marR="30079">
              <a:lnSpc>
                <a:spcPct val="95825"/>
              </a:lnSpc>
              <a:spcBef>
                <a:spcPts val="50"/>
              </a:spcBef>
            </a:pPr>
            <a:r>
              <a:rPr sz="1600" dirty="0">
                <a:latin typeface="Times New Roman"/>
                <a:cs typeface="Times New Roman"/>
              </a:rPr>
              <a:t>9.369</a:t>
            </a:r>
            <a:endParaRPr sz="1600">
              <a:latin typeface="Times New Roman"/>
              <a:cs typeface="Times New Roman"/>
            </a:endParaRPr>
          </a:p>
          <a:p>
            <a:pPr marL="25253" marR="46">
              <a:lnSpc>
                <a:spcPct val="95825"/>
              </a:lnSpc>
              <a:spcBef>
                <a:spcPts val="50"/>
              </a:spcBef>
            </a:pPr>
            <a:r>
              <a:rPr sz="1600" dirty="0">
                <a:latin typeface="Times New Roman"/>
                <a:cs typeface="Times New Roman"/>
              </a:rPr>
              <a:t>10.212</a:t>
            </a:r>
            <a:endParaRPr sz="1600">
              <a:latin typeface="Times New Roman"/>
              <a:cs typeface="Times New Roman"/>
            </a:endParaRPr>
          </a:p>
          <a:p>
            <a:pPr marL="25255" marR="44">
              <a:lnSpc>
                <a:spcPct val="95825"/>
              </a:lnSpc>
              <a:spcBef>
                <a:spcPts val="50"/>
              </a:spcBef>
            </a:pPr>
            <a:r>
              <a:rPr sz="1600" dirty="0">
                <a:latin typeface="Times New Roman"/>
                <a:cs typeface="Times New Roman"/>
              </a:rPr>
              <a:t>10.217</a:t>
            </a:r>
            <a:endParaRPr sz="1600">
              <a:latin typeface="Times New Roman"/>
              <a:cs typeface="Times New Roman"/>
            </a:endParaRPr>
          </a:p>
          <a:p>
            <a:pPr marL="25160">
              <a:lnSpc>
                <a:spcPct val="95825"/>
              </a:lnSpc>
              <a:spcBef>
                <a:spcPts val="50"/>
              </a:spcBef>
            </a:pPr>
            <a:r>
              <a:rPr sz="1600" dirty="0">
                <a:latin typeface="Times New Roman"/>
                <a:cs typeface="Times New Roman"/>
              </a:rPr>
              <a:t>11.024</a:t>
            </a:r>
            <a:endParaRPr sz="1600">
              <a:latin typeface="Times New Roman"/>
              <a:cs typeface="Times New Roman"/>
            </a:endParaRPr>
          </a:p>
          <a:p>
            <a:pPr marL="25160">
              <a:lnSpc>
                <a:spcPct val="95825"/>
              </a:lnSpc>
              <a:spcBef>
                <a:spcPts val="50"/>
              </a:spcBef>
            </a:pPr>
            <a:r>
              <a:rPr sz="1600" dirty="0">
                <a:latin typeface="Times New Roman"/>
                <a:cs typeface="Times New Roman"/>
              </a:rPr>
              <a:t>11.032</a:t>
            </a:r>
            <a:endParaRPr sz="1600">
              <a:latin typeface="Times New Roman"/>
              <a:cs typeface="Times New Roman"/>
            </a:endParaRPr>
          </a:p>
        </p:txBody>
      </p:sp>
      <p:sp>
        <p:nvSpPr>
          <p:cNvPr id="9" name="object 9"/>
          <p:cNvSpPr txBox="1"/>
          <p:nvPr/>
        </p:nvSpPr>
        <p:spPr>
          <a:xfrm>
            <a:off x="5422744" y="2711592"/>
            <a:ext cx="1137374" cy="1676083"/>
          </a:xfrm>
          <a:prstGeom prst="rect">
            <a:avLst/>
          </a:prstGeom>
        </p:spPr>
        <p:txBody>
          <a:bodyPr wrap="square" lIns="0" tIns="0" rIns="0" bIns="0" rtlCol="0">
            <a:noAutofit/>
          </a:bodyPr>
          <a:lstStyle/>
          <a:p>
            <a:pPr algn="ctr">
              <a:lnSpc>
                <a:spcPts val="1733"/>
              </a:lnSpc>
              <a:spcBef>
                <a:spcPts val="85"/>
              </a:spcBef>
            </a:pPr>
            <a:r>
              <a:rPr sz="1600" spc="-50" dirty="0">
                <a:latin typeface="Times New Roman"/>
                <a:cs typeface="Times New Roman"/>
              </a:rPr>
              <a:t>V</a:t>
            </a:r>
            <a:r>
              <a:rPr sz="1600" dirty="0">
                <a:latin typeface="Times New Roman"/>
                <a:cs typeface="Times New Roman"/>
              </a:rPr>
              <a:t>anilla</a:t>
            </a:r>
            <a:r>
              <a:rPr sz="1600" spc="287" dirty="0">
                <a:latin typeface="Times New Roman"/>
                <a:cs typeface="Times New Roman"/>
              </a:rPr>
              <a:t> </a:t>
            </a:r>
            <a:r>
              <a:rPr sz="1600" dirty="0">
                <a:latin typeface="Times New Roman"/>
                <a:cs typeface="Times New Roman"/>
              </a:rPr>
              <a:t>GSP</a:t>
            </a:r>
            <a:endParaRPr sz="1600">
              <a:latin typeface="Times New Roman"/>
              <a:cs typeface="Times New Roman"/>
            </a:endParaRPr>
          </a:p>
          <a:p>
            <a:pPr marL="80211" marR="98177" indent="2827" algn="ctr">
              <a:lnSpc>
                <a:spcPct val="98604"/>
              </a:lnSpc>
            </a:pPr>
            <a:r>
              <a:rPr sz="1600" dirty="0">
                <a:latin typeface="Times New Roman"/>
                <a:cs typeface="Times New Roman"/>
              </a:rPr>
              <a:t>QWR Squashing UWR Anch</a:t>
            </a:r>
            <a:r>
              <a:rPr sz="1600" spc="-50" dirty="0">
                <a:latin typeface="Times New Roman"/>
                <a:cs typeface="Times New Roman"/>
              </a:rPr>
              <a:t>o</a:t>
            </a:r>
            <a:r>
              <a:rPr sz="1600" dirty="0">
                <a:latin typeface="Times New Roman"/>
                <a:cs typeface="Times New Roman"/>
              </a:rPr>
              <a:t>ring QWR+Sq UWR+Sq</a:t>
            </a:r>
            <a:endParaRPr sz="1600">
              <a:latin typeface="Times New Roman"/>
              <a:cs typeface="Times New Roman"/>
            </a:endParaRPr>
          </a:p>
        </p:txBody>
      </p:sp>
      <p:sp>
        <p:nvSpPr>
          <p:cNvPr id="8" name="object 8"/>
          <p:cNvSpPr txBox="1"/>
          <p:nvPr/>
        </p:nvSpPr>
        <p:spPr>
          <a:xfrm>
            <a:off x="6870236" y="2711592"/>
            <a:ext cx="672857" cy="1676997"/>
          </a:xfrm>
          <a:prstGeom prst="rect">
            <a:avLst/>
          </a:prstGeom>
        </p:spPr>
        <p:txBody>
          <a:bodyPr wrap="square" lIns="0" tIns="0" rIns="0" bIns="0" rtlCol="0">
            <a:noAutofit/>
          </a:bodyPr>
          <a:lstStyle/>
          <a:p>
            <a:pPr marL="78459" marR="30079">
              <a:lnSpc>
                <a:spcPts val="1733"/>
              </a:lnSpc>
              <a:spcBef>
                <a:spcPts val="85"/>
              </a:spcBef>
            </a:pPr>
            <a:r>
              <a:rPr sz="1600" dirty="0">
                <a:latin typeface="Times New Roman"/>
                <a:cs typeface="Times New Roman"/>
              </a:rPr>
              <a:t>9.911</a:t>
            </a:r>
            <a:endParaRPr sz="1600">
              <a:latin typeface="Times New Roman"/>
              <a:cs typeface="Times New Roman"/>
            </a:endParaRPr>
          </a:p>
          <a:p>
            <a:pPr marL="25211" marR="46">
              <a:lnSpc>
                <a:spcPct val="95825"/>
              </a:lnSpc>
            </a:pPr>
            <a:r>
              <a:rPr sz="1600" dirty="0">
                <a:latin typeface="Times New Roman"/>
                <a:cs typeface="Times New Roman"/>
              </a:rPr>
              <a:t>10.820</a:t>
            </a:r>
            <a:endParaRPr sz="1600">
              <a:latin typeface="Times New Roman"/>
              <a:cs typeface="Times New Roman"/>
            </a:endParaRPr>
          </a:p>
          <a:p>
            <a:pPr marL="25160" marR="97">
              <a:lnSpc>
                <a:spcPct val="95825"/>
              </a:lnSpc>
              <a:spcBef>
                <a:spcPts val="50"/>
              </a:spcBef>
            </a:pPr>
            <a:r>
              <a:rPr sz="1600" dirty="0">
                <a:latin typeface="Times New Roman"/>
                <a:cs typeface="Times New Roman"/>
              </a:rPr>
              <a:t>11.534</a:t>
            </a:r>
            <a:endParaRPr sz="1600">
              <a:latin typeface="Times New Roman"/>
              <a:cs typeface="Times New Roman"/>
            </a:endParaRPr>
          </a:p>
          <a:p>
            <a:pPr marL="25257">
              <a:lnSpc>
                <a:spcPct val="95825"/>
              </a:lnSpc>
              <a:spcBef>
                <a:spcPts val="50"/>
              </a:spcBef>
            </a:pPr>
            <a:r>
              <a:rPr sz="1600" dirty="0">
                <a:latin typeface="Times New Roman"/>
                <a:cs typeface="Times New Roman"/>
              </a:rPr>
              <a:t>11.686</a:t>
            </a:r>
            <a:endParaRPr sz="1600">
              <a:latin typeface="Times New Roman"/>
              <a:cs typeface="Times New Roman"/>
            </a:endParaRPr>
          </a:p>
          <a:p>
            <a:pPr marL="25239" marR="16">
              <a:lnSpc>
                <a:spcPct val="95825"/>
              </a:lnSpc>
              <a:spcBef>
                <a:spcPts val="50"/>
              </a:spcBef>
            </a:pPr>
            <a:r>
              <a:rPr sz="1600" dirty="0">
                <a:latin typeface="Times New Roman"/>
                <a:cs typeface="Times New Roman"/>
              </a:rPr>
              <a:t>12.464</a:t>
            </a:r>
            <a:endParaRPr sz="1600">
              <a:latin typeface="Times New Roman"/>
              <a:cs typeface="Times New Roman"/>
            </a:endParaRPr>
          </a:p>
          <a:p>
            <a:pPr marL="25239" marR="16">
              <a:lnSpc>
                <a:spcPct val="95825"/>
              </a:lnSpc>
              <a:spcBef>
                <a:spcPts val="50"/>
              </a:spcBef>
            </a:pPr>
            <a:r>
              <a:rPr sz="1600" dirty="0">
                <a:latin typeface="Times New Roman"/>
                <a:cs typeface="Times New Roman"/>
              </a:rPr>
              <a:t>12.627</a:t>
            </a:r>
            <a:endParaRPr sz="1600">
              <a:latin typeface="Times New Roman"/>
              <a:cs typeface="Times New Roman"/>
            </a:endParaRPr>
          </a:p>
          <a:p>
            <a:pPr marL="25239" marR="16">
              <a:lnSpc>
                <a:spcPct val="95825"/>
              </a:lnSpc>
              <a:spcBef>
                <a:spcPts val="50"/>
              </a:spcBef>
            </a:pPr>
            <a:r>
              <a:rPr sz="1600" dirty="0">
                <a:latin typeface="Times New Roman"/>
                <a:cs typeface="Times New Roman"/>
              </a:rPr>
              <a:t>12.745</a:t>
            </a:r>
            <a:endParaRPr sz="1600">
              <a:latin typeface="Times New Roman"/>
              <a:cs typeface="Times New Roman"/>
            </a:endParaRPr>
          </a:p>
        </p:txBody>
      </p:sp>
      <p:sp>
        <p:nvSpPr>
          <p:cNvPr id="7" name="object 7"/>
          <p:cNvSpPr txBox="1"/>
          <p:nvPr/>
        </p:nvSpPr>
        <p:spPr>
          <a:xfrm>
            <a:off x="1599898" y="4614371"/>
            <a:ext cx="2099292" cy="250457"/>
          </a:xfrm>
          <a:prstGeom prst="rect">
            <a:avLst/>
          </a:prstGeom>
        </p:spPr>
        <p:txBody>
          <a:bodyPr wrap="square" lIns="0" tIns="0" rIns="0" bIns="0" rtlCol="0">
            <a:noAutofit/>
          </a:bodyPr>
          <a:lstStyle/>
          <a:p>
            <a:pPr marL="25160">
              <a:lnSpc>
                <a:spcPts val="1733"/>
              </a:lnSpc>
              <a:spcBef>
                <a:spcPts val="85"/>
              </a:spcBef>
            </a:pPr>
            <a:r>
              <a:rPr sz="1600" spc="-52" dirty="0">
                <a:latin typeface="Times New Roman"/>
                <a:cs typeface="Times New Roman"/>
              </a:rPr>
              <a:t>Wo</a:t>
            </a:r>
            <a:r>
              <a:rPr sz="1600" dirty="0">
                <a:latin typeface="Times New Roman"/>
                <a:cs typeface="Times New Roman"/>
              </a:rPr>
              <a:t>rst-case</a:t>
            </a:r>
            <a:r>
              <a:rPr sz="1600" spc="198" dirty="0">
                <a:latin typeface="Times New Roman"/>
                <a:cs typeface="Times New Roman"/>
              </a:rPr>
              <a:t> </a:t>
            </a:r>
            <a:r>
              <a:rPr sz="1600" dirty="0">
                <a:latin typeface="Times New Roman"/>
                <a:cs typeface="Times New Roman"/>
              </a:rPr>
              <a:t>equili</a:t>
            </a:r>
            <a:r>
              <a:rPr sz="1600" spc="-38" dirty="0">
                <a:latin typeface="Times New Roman"/>
                <a:cs typeface="Times New Roman"/>
              </a:rPr>
              <a:t>b</a:t>
            </a:r>
            <a:r>
              <a:rPr sz="1600" dirty="0">
                <a:latin typeface="Times New Roman"/>
                <a:cs typeface="Times New Roman"/>
              </a:rPr>
              <a:t>rium</a:t>
            </a:r>
            <a:endParaRPr sz="1600">
              <a:latin typeface="Times New Roman"/>
              <a:cs typeface="Times New Roman"/>
            </a:endParaRPr>
          </a:p>
        </p:txBody>
      </p:sp>
      <p:sp>
        <p:nvSpPr>
          <p:cNvPr id="6" name="object 6"/>
          <p:cNvSpPr txBox="1"/>
          <p:nvPr/>
        </p:nvSpPr>
        <p:spPr>
          <a:xfrm>
            <a:off x="5536326" y="4614371"/>
            <a:ext cx="1967167"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Best-case</a:t>
            </a:r>
            <a:r>
              <a:rPr sz="1600" spc="135" dirty="0">
                <a:latin typeface="Times New Roman"/>
                <a:cs typeface="Times New Roman"/>
              </a:rPr>
              <a:t> </a:t>
            </a:r>
            <a:r>
              <a:rPr sz="1600" dirty="0">
                <a:latin typeface="Times New Roman"/>
                <a:cs typeface="Times New Roman"/>
              </a:rPr>
              <a:t>equili</a:t>
            </a:r>
            <a:r>
              <a:rPr sz="1600" spc="-38" dirty="0">
                <a:latin typeface="Times New Roman"/>
                <a:cs typeface="Times New Roman"/>
              </a:rPr>
              <a:t>b</a:t>
            </a:r>
            <a:r>
              <a:rPr sz="1600" dirty="0">
                <a:latin typeface="Times New Roman"/>
                <a:cs typeface="Times New Roman"/>
              </a:rPr>
              <a:t>rium</a:t>
            </a:r>
            <a:endParaRPr sz="1600">
              <a:latin typeface="Times New Roman"/>
              <a:cs typeface="Times New Roman"/>
            </a:endParaRPr>
          </a:p>
        </p:txBody>
      </p:sp>
    </p:spTree>
    <p:extLst>
      <p:ext uri="{BB962C8B-B14F-4D97-AF65-F5344CB8AC3E}">
        <p14:creationId xmlns:p14="http://schemas.microsoft.com/office/powerpoint/2010/main" val="42097573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bject 65"/>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6" name="object 66"/>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7" name="object 67"/>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8" name="object 68"/>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txBox="1"/>
          <p:nvPr/>
        </p:nvSpPr>
        <p:spPr>
          <a:xfrm>
            <a:off x="694718" y="1941815"/>
            <a:ext cx="2680754" cy="324287"/>
          </a:xfrm>
          <a:prstGeom prst="rect">
            <a:avLst/>
          </a:prstGeom>
        </p:spPr>
        <p:txBody>
          <a:bodyPr wrap="square" lIns="0" tIns="0" rIns="0" bIns="0" rtlCol="0">
            <a:noAutofit/>
          </a:bodyPr>
          <a:lstStyle/>
          <a:p>
            <a:pPr marL="25160">
              <a:lnSpc>
                <a:spcPts val="2298"/>
              </a:lnSpc>
              <a:spcBef>
                <a:spcPts val="113"/>
              </a:spcBef>
            </a:pPr>
            <a:r>
              <a:rPr sz="2400" baseline="3623" dirty="0">
                <a:solidFill>
                  <a:srgbClr val="FAFAFD"/>
                </a:solidFill>
                <a:latin typeface="Times New Roman"/>
                <a:cs typeface="Times New Roman"/>
              </a:rPr>
              <a:t>1   </a:t>
            </a:r>
            <a:r>
              <a:rPr sz="2400" spc="208" baseline="3623" dirty="0">
                <a:solidFill>
                  <a:srgbClr val="FAFAFD"/>
                </a:solidFill>
                <a:latin typeface="Times New Roman"/>
                <a:cs typeface="Times New Roman"/>
              </a:rPr>
              <a:t> </a:t>
            </a:r>
            <a:r>
              <a:rPr sz="2200" dirty="0">
                <a:solidFill>
                  <a:srgbClr val="D6D6EF"/>
                </a:solidFill>
                <a:latin typeface="Times New Roman"/>
                <a:cs typeface="Times New Roman"/>
              </a:rPr>
              <a:t>M</a:t>
            </a:r>
            <a:r>
              <a:rPr sz="2200" spc="57" dirty="0">
                <a:solidFill>
                  <a:srgbClr val="D6D6EF"/>
                </a:solidFill>
                <a:latin typeface="Times New Roman"/>
                <a:cs typeface="Times New Roman"/>
              </a:rPr>
              <a:t>o</a:t>
            </a:r>
            <a:r>
              <a:rPr sz="2200" dirty="0">
                <a:solidFill>
                  <a:srgbClr val="D6D6EF"/>
                </a:solidFill>
                <a:latin typeface="Times New Roman"/>
                <a:cs typeface="Times New Roman"/>
              </a:rPr>
              <a:t>del</a:t>
            </a:r>
            <a:r>
              <a:rPr sz="2200" spc="38" dirty="0">
                <a:solidFill>
                  <a:srgbClr val="D6D6EF"/>
                </a:solidFill>
                <a:latin typeface="Times New Roman"/>
                <a:cs typeface="Times New Roman"/>
              </a:rPr>
              <a:t> </a:t>
            </a:r>
            <a:r>
              <a:rPr sz="2200" dirty="0">
                <a:solidFill>
                  <a:srgbClr val="D6D6EF"/>
                </a:solidFill>
                <a:latin typeface="Times New Roman"/>
                <a:cs typeface="Times New Roman"/>
              </a:rPr>
              <a:t>and</a:t>
            </a:r>
            <a:r>
              <a:rPr sz="2200" spc="271" dirty="0">
                <a:solidFill>
                  <a:srgbClr val="D6D6EF"/>
                </a:solidFill>
                <a:latin typeface="Times New Roman"/>
                <a:cs typeface="Times New Roman"/>
              </a:rPr>
              <a:t> </a:t>
            </a:r>
            <a:r>
              <a:rPr sz="2200" dirty="0">
                <a:solidFill>
                  <a:srgbClr val="D6D6EF"/>
                </a:solidFill>
                <a:latin typeface="Times New Roman"/>
                <a:cs typeface="Times New Roman"/>
              </a:rPr>
              <a:t>auctions</a:t>
            </a:r>
            <a:endParaRPr sz="2200">
              <a:latin typeface="Times New Roman"/>
              <a:cs typeface="Times New Roman"/>
            </a:endParaRPr>
          </a:p>
        </p:txBody>
      </p:sp>
      <p:sp>
        <p:nvSpPr>
          <p:cNvPr id="10" name="object 10"/>
          <p:cNvSpPr txBox="1"/>
          <p:nvPr/>
        </p:nvSpPr>
        <p:spPr>
          <a:xfrm>
            <a:off x="1024733" y="2761786"/>
            <a:ext cx="5412518" cy="324287"/>
          </a:xfrm>
          <a:prstGeom prst="rect">
            <a:avLst/>
          </a:prstGeom>
        </p:spPr>
        <p:txBody>
          <a:bodyPr wrap="square" lIns="0" tIns="0" rIns="0" bIns="0" rtlCol="0">
            <a:noAutofit/>
          </a:bodyPr>
          <a:lstStyle/>
          <a:p>
            <a:pPr marL="25160">
              <a:lnSpc>
                <a:spcPts val="2298"/>
              </a:lnSpc>
              <a:spcBef>
                <a:spcPts val="113"/>
              </a:spcBef>
            </a:pPr>
            <a:r>
              <a:rPr sz="2200" dirty="0">
                <a:solidFill>
                  <a:srgbClr val="D6D6EF"/>
                </a:solidFill>
                <a:latin typeface="Times New Roman"/>
                <a:cs typeface="Times New Roman"/>
              </a:rPr>
              <a:t>The</a:t>
            </a:r>
            <a:r>
              <a:rPr sz="2200" spc="-57" dirty="0">
                <a:solidFill>
                  <a:srgbClr val="D6D6EF"/>
                </a:solidFill>
                <a:latin typeface="Times New Roman"/>
                <a:cs typeface="Times New Roman"/>
              </a:rPr>
              <a:t>o</a:t>
            </a:r>
            <a:r>
              <a:rPr sz="2200" dirty="0">
                <a:solidFill>
                  <a:srgbClr val="D6D6EF"/>
                </a:solidFill>
                <a:latin typeface="Times New Roman"/>
                <a:cs typeface="Times New Roman"/>
              </a:rPr>
              <a:t>retical</a:t>
            </a:r>
            <a:r>
              <a:rPr sz="2200" spc="37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1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single-</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91" dirty="0">
                <a:solidFill>
                  <a:srgbClr val="D6D6EF"/>
                </a:solidFill>
                <a:latin typeface="Times New Roman"/>
                <a:cs typeface="Times New Roman"/>
              </a:rPr>
              <a:t> </a:t>
            </a:r>
            <a:r>
              <a:rPr sz="2200" dirty="0">
                <a:solidFill>
                  <a:srgbClr val="D6D6EF"/>
                </a:solidFill>
                <a:latin typeface="Times New Roman"/>
                <a:cs typeface="Times New Roman"/>
              </a:rPr>
              <a:t>auctions</a:t>
            </a:r>
            <a:endParaRPr sz="2200">
              <a:latin typeface="Times New Roman"/>
              <a:cs typeface="Times New Roman"/>
            </a:endParaRPr>
          </a:p>
        </p:txBody>
      </p:sp>
      <p:sp>
        <p:nvSpPr>
          <p:cNvPr id="9" name="object 9"/>
          <p:cNvSpPr txBox="1"/>
          <p:nvPr/>
        </p:nvSpPr>
        <p:spPr>
          <a:xfrm>
            <a:off x="694717" y="2800561"/>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FAFAFD"/>
                </a:solidFill>
                <a:latin typeface="Times New Roman"/>
                <a:cs typeface="Times New Roman"/>
              </a:rPr>
              <a:t>2</a:t>
            </a:r>
            <a:endParaRPr sz="1600">
              <a:latin typeface="Times New Roman"/>
              <a:cs typeface="Times New Roman"/>
            </a:endParaRPr>
          </a:p>
        </p:txBody>
      </p:sp>
      <p:sp>
        <p:nvSpPr>
          <p:cNvPr id="8" name="object 8"/>
          <p:cNvSpPr txBox="1"/>
          <p:nvPr/>
        </p:nvSpPr>
        <p:spPr>
          <a:xfrm>
            <a:off x="694718" y="3526741"/>
            <a:ext cx="7155755" cy="664649"/>
          </a:xfrm>
          <a:prstGeom prst="rect">
            <a:avLst/>
          </a:prstGeom>
        </p:spPr>
        <p:txBody>
          <a:bodyPr wrap="square" lIns="0" tIns="0" rIns="0" bIns="0" rtlCol="0">
            <a:noAutofit/>
          </a:bodyPr>
          <a:lstStyle/>
          <a:p>
            <a:pPr marL="25160">
              <a:lnSpc>
                <a:spcPts val="2298"/>
              </a:lnSpc>
              <a:spcBef>
                <a:spcPts val="113"/>
              </a:spcBef>
            </a:pPr>
            <a:r>
              <a:rPr sz="2400" baseline="3623" dirty="0">
                <a:solidFill>
                  <a:srgbClr val="FAFAFD"/>
                </a:solidFill>
                <a:latin typeface="Times New Roman"/>
                <a:cs typeface="Times New Roman"/>
              </a:rPr>
              <a:t>3   </a:t>
            </a:r>
            <a:r>
              <a:rPr sz="2400" spc="208" baseline="3623" dirty="0">
                <a:solidFill>
                  <a:srgbClr val="FAFAFD"/>
                </a:solidFill>
                <a:latin typeface="Times New Roman"/>
                <a:cs typeface="Times New Roman"/>
              </a:rPr>
              <a:t> </a:t>
            </a:r>
            <a:r>
              <a:rPr sz="2200" dirty="0">
                <a:solidFill>
                  <a:srgbClr val="D6D6EF"/>
                </a:solidFill>
                <a:latin typeface="Times New Roman"/>
                <a:cs typeface="Times New Roman"/>
              </a:rPr>
              <a:t>Computational</a:t>
            </a:r>
            <a:r>
              <a:rPr sz="2200" spc="446" dirty="0">
                <a:solidFill>
                  <a:srgbClr val="D6D6EF"/>
                </a:solidFill>
                <a:latin typeface="Times New Roman"/>
                <a:cs typeface="Times New Roman"/>
              </a:rPr>
              <a:t> </a:t>
            </a:r>
            <a:r>
              <a:rPr sz="2200" dirty="0">
                <a:solidFill>
                  <a:srgbClr val="D6D6EF"/>
                </a:solidFill>
                <a:latin typeface="Times New Roman"/>
                <a:cs typeface="Times New Roman"/>
              </a:rPr>
              <a:t>analysis</a:t>
            </a:r>
            <a:r>
              <a:rPr sz="2200" spc="-22" dirty="0">
                <a:solidFill>
                  <a:srgbClr val="D6D6EF"/>
                </a:solidFill>
                <a:latin typeface="Times New Roman"/>
                <a:cs typeface="Times New Roman"/>
              </a:rPr>
              <a:t> </a:t>
            </a:r>
            <a:r>
              <a:rPr sz="2200" dirty="0">
                <a:solidFill>
                  <a:srgbClr val="D6D6EF"/>
                </a:solidFill>
                <a:latin typeface="Times New Roman"/>
                <a:cs typeface="Times New Roman"/>
              </a:rPr>
              <a:t>of</a:t>
            </a:r>
            <a:r>
              <a:rPr sz="2200" spc="87" dirty="0">
                <a:solidFill>
                  <a:srgbClr val="D6D6EF"/>
                </a:solidFill>
                <a:latin typeface="Times New Roman"/>
                <a:cs typeface="Times New Roman"/>
              </a:rPr>
              <a:t> </a:t>
            </a:r>
            <a:r>
              <a:rPr sz="2200" dirty="0">
                <a:solidFill>
                  <a:srgbClr val="D6D6EF"/>
                </a:solidFill>
                <a:latin typeface="Times New Roman"/>
                <a:cs typeface="Times New Roman"/>
              </a:rPr>
              <a:t>multi-</a:t>
            </a:r>
            <a:r>
              <a:rPr sz="2200" spc="67" dirty="0">
                <a:solidFill>
                  <a:srgbClr val="D6D6EF"/>
                </a:solidFill>
                <a:latin typeface="Times New Roman"/>
                <a:cs typeface="Times New Roman"/>
              </a:rPr>
              <a:t>p</a:t>
            </a:r>
            <a:r>
              <a:rPr sz="2200" dirty="0">
                <a:solidFill>
                  <a:srgbClr val="D6D6EF"/>
                </a:solidFill>
                <a:latin typeface="Times New Roman"/>
                <a:cs typeface="Times New Roman"/>
              </a:rPr>
              <a:t>osition</a:t>
            </a:r>
            <a:r>
              <a:rPr sz="2200" spc="182" dirty="0">
                <a:solidFill>
                  <a:srgbClr val="D6D6EF"/>
                </a:solidFill>
                <a:latin typeface="Times New Roman"/>
                <a:cs typeface="Times New Roman"/>
              </a:rPr>
              <a:t> </a:t>
            </a:r>
            <a:r>
              <a:rPr sz="2200" dirty="0">
                <a:solidFill>
                  <a:srgbClr val="D6D6EF"/>
                </a:solidFill>
                <a:latin typeface="Times New Roman"/>
                <a:cs typeface="Times New Roman"/>
              </a:rPr>
              <a:t>auctions</a:t>
            </a:r>
            <a:r>
              <a:rPr sz="2200" spc="323" dirty="0">
                <a:solidFill>
                  <a:srgbClr val="D6D6EF"/>
                </a:solidFill>
                <a:latin typeface="Times New Roman"/>
                <a:cs typeface="Times New Roman"/>
              </a:rPr>
              <a:t> </a:t>
            </a:r>
            <a:r>
              <a:rPr sz="2200" dirty="0">
                <a:solidFill>
                  <a:srgbClr val="D6D6EF"/>
                </a:solidFill>
                <a:latin typeface="Times New Roman"/>
                <a:cs typeface="Times New Roman"/>
              </a:rPr>
              <a:t>(all</a:t>
            </a:r>
            <a:r>
              <a:rPr sz="2200" spc="176" dirty="0">
                <a:solidFill>
                  <a:srgbClr val="D6D6EF"/>
                </a:solidFill>
                <a:latin typeface="Times New Roman"/>
                <a:cs typeface="Times New Roman"/>
              </a:rPr>
              <a:t> </a:t>
            </a:r>
            <a:r>
              <a:rPr sz="2200" dirty="0">
                <a:solidFill>
                  <a:srgbClr val="D6D6EF"/>
                </a:solidFill>
                <a:latin typeface="Times New Roman"/>
                <a:cs typeface="Times New Roman"/>
              </a:rPr>
              <a:t>pure</a:t>
            </a:r>
            <a:endParaRPr sz="2200" dirty="0">
              <a:latin typeface="Times New Roman"/>
              <a:cs typeface="Times New Roman"/>
            </a:endParaRPr>
          </a:p>
          <a:p>
            <a:pPr marL="354779" marR="41169">
              <a:lnSpc>
                <a:spcPct val="95825"/>
              </a:lnSpc>
              <a:spcBef>
                <a:spcPts val="63"/>
              </a:spcBef>
            </a:pPr>
            <a:r>
              <a:rPr lang="en-US" sz="2200" dirty="0" smtClean="0">
                <a:solidFill>
                  <a:srgbClr val="D6D6EF"/>
                </a:solidFill>
                <a:latin typeface="Times New Roman"/>
                <a:cs typeface="Times New Roman"/>
              </a:rPr>
              <a:t>e</a:t>
            </a:r>
            <a:r>
              <a:rPr sz="2200" dirty="0" smtClean="0">
                <a:solidFill>
                  <a:srgbClr val="D6D6EF"/>
                </a:solidFill>
                <a:latin typeface="Times New Roman"/>
                <a:cs typeface="Times New Roman"/>
              </a:rPr>
              <a:t>quili</a:t>
            </a:r>
            <a:r>
              <a:rPr sz="2200" spc="-50" dirty="0" smtClean="0">
                <a:solidFill>
                  <a:srgbClr val="D6D6EF"/>
                </a:solidFill>
                <a:latin typeface="Times New Roman"/>
                <a:cs typeface="Times New Roman"/>
              </a:rPr>
              <a:t>b</a:t>
            </a:r>
            <a:r>
              <a:rPr sz="2200" dirty="0" smtClean="0">
                <a:solidFill>
                  <a:srgbClr val="D6D6EF"/>
                </a:solidFill>
                <a:latin typeface="Times New Roman"/>
                <a:cs typeface="Times New Roman"/>
              </a:rPr>
              <a:t>ria</a:t>
            </a:r>
            <a:r>
              <a:rPr sz="2200" dirty="0">
                <a:solidFill>
                  <a:srgbClr val="D6D6EF"/>
                </a:solidFill>
                <a:latin typeface="Times New Roman"/>
                <a:cs typeface="Times New Roman"/>
              </a:rPr>
              <a:t>)</a:t>
            </a:r>
            <a:endParaRPr sz="2200" dirty="0">
              <a:latin typeface="Times New Roman"/>
              <a:cs typeface="Times New Roman"/>
            </a:endParaRPr>
          </a:p>
        </p:txBody>
      </p:sp>
      <p:sp>
        <p:nvSpPr>
          <p:cNvPr id="7" name="object 7"/>
          <p:cNvSpPr txBox="1"/>
          <p:nvPr/>
        </p:nvSpPr>
        <p:spPr>
          <a:xfrm>
            <a:off x="1024732" y="4647308"/>
            <a:ext cx="6977677" cy="664649"/>
          </a:xfrm>
          <a:prstGeom prst="rect">
            <a:avLst/>
          </a:prstGeom>
        </p:spPr>
        <p:txBody>
          <a:bodyPr wrap="square" lIns="0" tIns="0" rIns="0" bIns="0" rtlCol="0">
            <a:noAutofit/>
          </a:bodyPr>
          <a:lstStyle/>
          <a:p>
            <a:pPr marL="25160">
              <a:lnSpc>
                <a:spcPts val="2298"/>
              </a:lnSpc>
              <a:spcBef>
                <a:spcPts val="113"/>
              </a:spcBef>
            </a:pPr>
            <a:r>
              <a:rPr sz="2200" dirty="0">
                <a:solidFill>
                  <a:srgbClr val="3333B2"/>
                </a:solidFill>
                <a:latin typeface="Times New Roman"/>
                <a:cs typeface="Times New Roman"/>
              </a:rPr>
              <a:t>Computational</a:t>
            </a:r>
            <a:r>
              <a:rPr sz="2200" spc="446" dirty="0">
                <a:solidFill>
                  <a:srgbClr val="3333B2"/>
                </a:solidFill>
                <a:latin typeface="Times New Roman"/>
                <a:cs typeface="Times New Roman"/>
              </a:rPr>
              <a:t> </a:t>
            </a:r>
            <a:r>
              <a:rPr sz="2200" dirty="0">
                <a:solidFill>
                  <a:srgbClr val="3333B2"/>
                </a:solidFill>
                <a:latin typeface="Times New Roman"/>
                <a:cs typeface="Times New Roman"/>
              </a:rPr>
              <a:t>analysis</a:t>
            </a:r>
            <a:r>
              <a:rPr sz="2200" spc="-22" dirty="0">
                <a:solidFill>
                  <a:srgbClr val="3333B2"/>
                </a:solidFill>
                <a:latin typeface="Times New Roman"/>
                <a:cs typeface="Times New Roman"/>
              </a:rPr>
              <a:t> </a:t>
            </a:r>
            <a:r>
              <a:rPr sz="2200" dirty="0">
                <a:solidFill>
                  <a:srgbClr val="3333B2"/>
                </a:solidFill>
                <a:latin typeface="Times New Roman"/>
                <a:cs typeface="Times New Roman"/>
              </a:rPr>
              <a:t>of</a:t>
            </a:r>
            <a:r>
              <a:rPr sz="2200" spc="87" dirty="0">
                <a:solidFill>
                  <a:srgbClr val="3333B2"/>
                </a:solidFill>
                <a:latin typeface="Times New Roman"/>
                <a:cs typeface="Times New Roman"/>
              </a:rPr>
              <a:t> </a:t>
            </a:r>
            <a:r>
              <a:rPr sz="2200" dirty="0">
                <a:solidFill>
                  <a:srgbClr val="3333B2"/>
                </a:solidFill>
                <a:latin typeface="Times New Roman"/>
                <a:cs typeface="Times New Roman"/>
              </a:rPr>
              <a:t>multi-</a:t>
            </a:r>
            <a:r>
              <a:rPr sz="2200" spc="67" dirty="0">
                <a:solidFill>
                  <a:srgbClr val="3333B2"/>
                </a:solidFill>
                <a:latin typeface="Times New Roman"/>
                <a:cs typeface="Times New Roman"/>
              </a:rPr>
              <a:t>p</a:t>
            </a:r>
            <a:r>
              <a:rPr sz="2200" dirty="0">
                <a:solidFill>
                  <a:srgbClr val="3333B2"/>
                </a:solidFill>
                <a:latin typeface="Times New Roman"/>
                <a:cs typeface="Times New Roman"/>
              </a:rPr>
              <a:t>osition</a:t>
            </a:r>
            <a:r>
              <a:rPr sz="2200" spc="182" dirty="0">
                <a:solidFill>
                  <a:srgbClr val="3333B2"/>
                </a:solidFill>
                <a:latin typeface="Times New Roman"/>
                <a:cs typeface="Times New Roman"/>
              </a:rPr>
              <a:t> </a:t>
            </a:r>
            <a:r>
              <a:rPr sz="2200" dirty="0">
                <a:solidFill>
                  <a:srgbClr val="3333B2"/>
                </a:solidFill>
                <a:latin typeface="Times New Roman"/>
                <a:cs typeface="Times New Roman"/>
              </a:rPr>
              <a:t>auctions</a:t>
            </a:r>
            <a:r>
              <a:rPr sz="2200" spc="323" dirty="0">
                <a:solidFill>
                  <a:srgbClr val="3333B2"/>
                </a:solidFill>
                <a:latin typeface="Times New Roman"/>
                <a:cs typeface="Times New Roman"/>
              </a:rPr>
              <a:t> </a:t>
            </a:r>
            <a:r>
              <a:rPr sz="2200" dirty="0">
                <a:solidFill>
                  <a:srgbClr val="3333B2"/>
                </a:solidFill>
                <a:latin typeface="Times New Roman"/>
                <a:cs typeface="Times New Roman"/>
              </a:rPr>
              <a:t>(</a:t>
            </a:r>
            <a:r>
              <a:rPr sz="2200" spc="-57" dirty="0" smtClean="0">
                <a:solidFill>
                  <a:srgbClr val="3333B2"/>
                </a:solidFill>
                <a:latin typeface="Times New Roman"/>
                <a:cs typeface="Times New Roman"/>
              </a:rPr>
              <a:t>V</a:t>
            </a:r>
            <a:r>
              <a:rPr sz="2200" dirty="0" smtClean="0">
                <a:solidFill>
                  <a:srgbClr val="3333B2"/>
                </a:solidFill>
                <a:latin typeface="Times New Roman"/>
                <a:cs typeface="Times New Roman"/>
              </a:rPr>
              <a:t>CG-li</a:t>
            </a:r>
            <a:r>
              <a:rPr sz="2200" spc="-50" dirty="0" smtClean="0">
                <a:solidFill>
                  <a:srgbClr val="3333B2"/>
                </a:solidFill>
                <a:latin typeface="Times New Roman"/>
                <a:cs typeface="Times New Roman"/>
              </a:rPr>
              <a:t>k</a:t>
            </a:r>
            <a:r>
              <a:rPr sz="2200" dirty="0" smtClean="0">
                <a:solidFill>
                  <a:srgbClr val="3333B2"/>
                </a:solidFill>
                <a:latin typeface="Times New Roman"/>
                <a:cs typeface="Times New Roman"/>
              </a:rPr>
              <a:t>e</a:t>
            </a:r>
            <a:r>
              <a:rPr lang="en-US" sz="2200" dirty="0">
                <a:latin typeface="Times New Roman"/>
                <a:cs typeface="Times New Roman"/>
              </a:rPr>
              <a:t> </a:t>
            </a:r>
            <a:r>
              <a:rPr sz="2200" dirty="0" smtClean="0">
                <a:solidFill>
                  <a:srgbClr val="3333B2"/>
                </a:solidFill>
                <a:latin typeface="Times New Roman"/>
                <a:cs typeface="Times New Roman"/>
              </a:rPr>
              <a:t>Nash</a:t>
            </a:r>
            <a:r>
              <a:rPr sz="2200" spc="176" dirty="0" smtClean="0">
                <a:solidFill>
                  <a:srgbClr val="3333B2"/>
                </a:solidFill>
                <a:latin typeface="Times New Roman"/>
                <a:cs typeface="Times New Roman"/>
              </a:rPr>
              <a:t> </a:t>
            </a:r>
            <a:r>
              <a:rPr sz="2200" dirty="0">
                <a:solidFill>
                  <a:srgbClr val="3333B2"/>
                </a:solidFill>
                <a:latin typeface="Times New Roman"/>
                <a:cs typeface="Times New Roman"/>
              </a:rPr>
              <a:t>equili</a:t>
            </a:r>
            <a:r>
              <a:rPr sz="2200" spc="-50" dirty="0">
                <a:solidFill>
                  <a:srgbClr val="3333B2"/>
                </a:solidFill>
                <a:latin typeface="Times New Roman"/>
                <a:cs typeface="Times New Roman"/>
              </a:rPr>
              <a:t>b</a:t>
            </a:r>
            <a:r>
              <a:rPr sz="2200" dirty="0">
                <a:solidFill>
                  <a:srgbClr val="3333B2"/>
                </a:solidFill>
                <a:latin typeface="Times New Roman"/>
                <a:cs typeface="Times New Roman"/>
              </a:rPr>
              <a:t>ria)</a:t>
            </a:r>
            <a:endParaRPr sz="2200" dirty="0">
              <a:latin typeface="Times New Roman"/>
              <a:cs typeface="Times New Roman"/>
            </a:endParaRPr>
          </a:p>
        </p:txBody>
      </p:sp>
      <p:sp>
        <p:nvSpPr>
          <p:cNvPr id="6" name="object 6"/>
          <p:cNvSpPr txBox="1"/>
          <p:nvPr/>
        </p:nvSpPr>
        <p:spPr>
          <a:xfrm>
            <a:off x="694717" y="4686082"/>
            <a:ext cx="190917" cy="250457"/>
          </a:xfrm>
          <a:prstGeom prst="rect">
            <a:avLst/>
          </a:prstGeom>
        </p:spPr>
        <p:txBody>
          <a:bodyPr wrap="square" lIns="0" tIns="0" rIns="0" bIns="0" rtlCol="0">
            <a:noAutofit/>
          </a:bodyPr>
          <a:lstStyle/>
          <a:p>
            <a:pPr marL="25160">
              <a:lnSpc>
                <a:spcPts val="1733"/>
              </a:lnSpc>
              <a:spcBef>
                <a:spcPts val="85"/>
              </a:spcBef>
            </a:pPr>
            <a:r>
              <a:rPr sz="1600" dirty="0">
                <a:solidFill>
                  <a:srgbClr val="EAEAF7"/>
                </a:solidFill>
                <a:latin typeface="Times New Roman"/>
                <a:cs typeface="Times New Roman"/>
              </a:rPr>
              <a:t>4</a:t>
            </a:r>
            <a:endParaRPr sz="1600">
              <a:latin typeface="Times New Roman"/>
              <a:cs typeface="Times New Roman"/>
            </a:endParaRPr>
          </a:p>
        </p:txBody>
      </p:sp>
      <p:sp>
        <p:nvSpPr>
          <p:cNvPr id="71" name="Title 1"/>
          <p:cNvSpPr txBox="1">
            <a:spLocks/>
          </p:cNvSpPr>
          <p:nvPr/>
        </p:nvSpPr>
        <p:spPr>
          <a:xfrm>
            <a:off x="457200" y="381000"/>
            <a:ext cx="8229600" cy="1143000"/>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Outline of the presentation on this paper</a:t>
            </a:r>
            <a:endParaRPr lang="en-US" dirty="0"/>
          </a:p>
        </p:txBody>
      </p:sp>
    </p:spTree>
    <p:extLst>
      <p:ext uri="{BB962C8B-B14F-4D97-AF65-F5344CB8AC3E}">
        <p14:creationId xmlns:p14="http://schemas.microsoft.com/office/powerpoint/2010/main" val="3255317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905000" y="381000"/>
            <a:ext cx="5393483"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Equili</a:t>
            </a:r>
            <a:r>
              <a:rPr sz="4400" spc="-67" dirty="0">
                <a:latin typeface="Times New Roman"/>
                <a:cs typeface="Times New Roman"/>
              </a:rPr>
              <a:t>b</a:t>
            </a:r>
            <a:r>
              <a:rPr sz="4400" dirty="0">
                <a:latin typeface="Times New Roman"/>
                <a:cs typeface="Times New Roman"/>
              </a:rPr>
              <a:t>rium</a:t>
            </a:r>
            <a:r>
              <a:rPr sz="4400" spc="-141" dirty="0">
                <a:latin typeface="Times New Roman"/>
                <a:cs typeface="Times New Roman"/>
              </a:rPr>
              <a:t> </a:t>
            </a:r>
            <a:r>
              <a:rPr lang="en-US" sz="4400" dirty="0">
                <a:latin typeface="Times New Roman"/>
                <a:cs typeface="Times New Roman"/>
              </a:rPr>
              <a:t>s</a:t>
            </a:r>
            <a:r>
              <a:rPr sz="4400" dirty="0" smtClean="0">
                <a:latin typeface="Times New Roman"/>
                <a:cs typeface="Times New Roman"/>
              </a:rPr>
              <a:t>election</a:t>
            </a:r>
            <a:endParaRPr sz="4400" dirty="0">
              <a:latin typeface="Times New Roman"/>
              <a:cs typeface="Times New Roman"/>
            </a:endParaRPr>
          </a:p>
        </p:txBody>
      </p:sp>
      <p:sp>
        <p:nvSpPr>
          <p:cNvPr id="6" name="object 6"/>
          <p:cNvSpPr txBox="1"/>
          <p:nvPr/>
        </p:nvSpPr>
        <p:spPr>
          <a:xfrm>
            <a:off x="564664" y="1066800"/>
            <a:ext cx="8350735" cy="4518821"/>
          </a:xfrm>
          <a:prstGeom prst="rect">
            <a:avLst/>
          </a:prstGeom>
        </p:spPr>
        <p:txBody>
          <a:bodyPr wrap="square" lIns="0" tIns="0" rIns="0" bIns="0" rtlCol="0">
            <a:noAutofit/>
          </a:bodyPr>
          <a:lstStyle/>
          <a:p>
            <a:pPr marL="25160" marR="22577">
              <a:lnSpc>
                <a:spcPts val="2298"/>
              </a:lnSpc>
              <a:spcBef>
                <a:spcPts val="113"/>
              </a:spcBef>
            </a:pPr>
            <a:r>
              <a:rPr sz="2200" dirty="0">
                <a:latin typeface="Times New Roman"/>
                <a:cs typeface="Times New Roman"/>
              </a:rPr>
              <a:t>With</a:t>
            </a:r>
            <a:r>
              <a:rPr sz="2200" spc="263" dirty="0">
                <a:latin typeface="Times New Roman"/>
                <a:cs typeface="Times New Roman"/>
              </a:rPr>
              <a:t> </a:t>
            </a:r>
            <a:r>
              <a:rPr sz="2200" dirty="0">
                <a:latin typeface="Times New Roman"/>
                <a:cs typeface="Times New Roman"/>
              </a:rPr>
              <a:t>vanilla</a:t>
            </a:r>
            <a:r>
              <a:rPr sz="2200" spc="-48" dirty="0">
                <a:latin typeface="Times New Roman"/>
                <a:cs typeface="Times New Roman"/>
              </a:rPr>
              <a:t> </a:t>
            </a:r>
            <a:r>
              <a:rPr sz="2200" dirty="0">
                <a:latin typeface="Times New Roman"/>
                <a:cs typeface="Times New Roman"/>
              </a:rPr>
              <a:t>GS</a:t>
            </a:r>
            <a:r>
              <a:rPr sz="2200" spc="-176" dirty="0">
                <a:latin typeface="Times New Roman"/>
                <a:cs typeface="Times New Roman"/>
              </a:rPr>
              <a:t>P</a:t>
            </a:r>
            <a:r>
              <a:rPr sz="2200" dirty="0">
                <a:latin typeface="Times New Roman"/>
                <a:cs typeface="Times New Roman"/>
              </a:rPr>
              <a:t>,</a:t>
            </a:r>
            <a:r>
              <a:rPr sz="2200" spc="226" dirty="0">
                <a:latin typeface="Times New Roman"/>
                <a:cs typeface="Times New Roman"/>
              </a:rPr>
              <a:t> </a:t>
            </a:r>
            <a:r>
              <a:rPr sz="2200" dirty="0">
                <a:latin typeface="Times New Roman"/>
                <a:cs typeface="Times New Roman"/>
              </a:rPr>
              <a:t>it’s</a:t>
            </a:r>
            <a:r>
              <a:rPr sz="2200" spc="93" dirty="0">
                <a:latin typeface="Times New Roman"/>
                <a:cs typeface="Times New Roman"/>
              </a:rPr>
              <a:t> </a:t>
            </a:r>
            <a:r>
              <a:rPr sz="2200" dirty="0">
                <a:latin typeface="Times New Roman"/>
                <a:cs typeface="Times New Roman"/>
              </a:rPr>
              <a:t>common</a:t>
            </a:r>
            <a:r>
              <a:rPr sz="2200" spc="176" dirty="0">
                <a:latin typeface="Times New Roman"/>
                <a:cs typeface="Times New Roman"/>
              </a:rPr>
              <a:t> </a:t>
            </a:r>
            <a:r>
              <a:rPr sz="2200" dirty="0">
                <a:latin typeface="Times New Roman"/>
                <a:cs typeface="Times New Roman"/>
              </a:rPr>
              <a:t>to</a:t>
            </a:r>
            <a:r>
              <a:rPr sz="2200" spc="329" dirty="0">
                <a:latin typeface="Times New Roman"/>
                <a:cs typeface="Times New Roman"/>
              </a:rPr>
              <a:t> </a:t>
            </a:r>
            <a:r>
              <a:rPr sz="2200" dirty="0">
                <a:latin typeface="Times New Roman"/>
                <a:cs typeface="Times New Roman"/>
              </a:rPr>
              <a:t>study</a:t>
            </a:r>
            <a:r>
              <a:rPr sz="2200" spc="271" dirty="0">
                <a:latin typeface="Times New Roman"/>
                <a:cs typeface="Times New Roman"/>
              </a:rPr>
              <a:t> </a:t>
            </a:r>
            <a:r>
              <a:rPr sz="2200" dirty="0">
                <a:solidFill>
                  <a:srgbClr val="FF0000"/>
                </a:solidFill>
                <a:latin typeface="Times New Roman"/>
                <a:cs typeface="Times New Roman"/>
              </a:rPr>
              <a:t>the</a:t>
            </a:r>
            <a:r>
              <a:rPr sz="2200" spc="363" dirty="0">
                <a:solidFill>
                  <a:srgbClr val="FF0000"/>
                </a:solidFill>
                <a:latin typeface="Times New Roman"/>
                <a:cs typeface="Times New Roman"/>
              </a:rPr>
              <a:t> </a:t>
            </a:r>
            <a:r>
              <a:rPr sz="2200" dirty="0">
                <a:solidFill>
                  <a:srgbClr val="FF0000"/>
                </a:solidFill>
                <a:latin typeface="Times New Roman"/>
                <a:cs typeface="Times New Roman"/>
              </a:rPr>
              <a:t>equili</a:t>
            </a:r>
            <a:r>
              <a:rPr sz="2200" spc="-50" dirty="0">
                <a:solidFill>
                  <a:srgbClr val="FF0000"/>
                </a:solidFill>
                <a:latin typeface="Times New Roman"/>
                <a:cs typeface="Times New Roman"/>
              </a:rPr>
              <a:t>b</a:t>
            </a:r>
            <a:r>
              <a:rPr sz="2200" dirty="0">
                <a:solidFill>
                  <a:srgbClr val="FF0000"/>
                </a:solidFill>
                <a:latin typeface="Times New Roman"/>
                <a:cs typeface="Times New Roman"/>
              </a:rPr>
              <a:t>rium</a:t>
            </a:r>
            <a:r>
              <a:rPr sz="2200" spc="-103" dirty="0">
                <a:solidFill>
                  <a:srgbClr val="FF0000"/>
                </a:solidFill>
                <a:latin typeface="Times New Roman"/>
                <a:cs typeface="Times New Roman"/>
              </a:rPr>
              <a:t> </a:t>
            </a:r>
            <a:r>
              <a:rPr sz="2200" dirty="0">
                <a:solidFill>
                  <a:srgbClr val="FF0000"/>
                </a:solidFill>
                <a:latin typeface="Times New Roman"/>
                <a:cs typeface="Times New Roman"/>
              </a:rPr>
              <a:t>that </a:t>
            </a:r>
            <a:r>
              <a:rPr sz="2200" spc="57" dirty="0">
                <a:solidFill>
                  <a:srgbClr val="FF0000"/>
                </a:solidFill>
                <a:latin typeface="Times New Roman"/>
                <a:cs typeface="Times New Roman"/>
              </a:rPr>
              <a:t> </a:t>
            </a:r>
            <a:r>
              <a:rPr sz="2200" dirty="0">
                <a:solidFill>
                  <a:srgbClr val="FF0000"/>
                </a:solidFill>
                <a:latin typeface="Times New Roman"/>
                <a:cs typeface="Times New Roman"/>
              </a:rPr>
              <a:t>leads</a:t>
            </a:r>
            <a:endParaRPr sz="2200" dirty="0">
              <a:latin typeface="Times New Roman"/>
              <a:cs typeface="Times New Roman"/>
            </a:endParaRPr>
          </a:p>
          <a:p>
            <a:pPr marL="25160" marR="565949">
              <a:lnSpc>
                <a:spcPts val="2504"/>
              </a:lnSpc>
              <a:spcBef>
                <a:spcPts val="63"/>
              </a:spcBef>
            </a:pPr>
            <a:r>
              <a:rPr sz="2200" dirty="0">
                <a:solidFill>
                  <a:srgbClr val="FF0000"/>
                </a:solidFill>
                <a:latin typeface="Times New Roman"/>
                <a:cs typeface="Times New Roman"/>
              </a:rPr>
              <a:t>to</a:t>
            </a:r>
            <a:r>
              <a:rPr sz="2200" spc="329" dirty="0">
                <a:solidFill>
                  <a:srgbClr val="FF0000"/>
                </a:solidFill>
                <a:latin typeface="Times New Roman"/>
                <a:cs typeface="Times New Roman"/>
              </a:rPr>
              <a:t> </a:t>
            </a:r>
            <a:r>
              <a:rPr sz="2200" dirty="0">
                <a:solidFill>
                  <a:srgbClr val="FF0000"/>
                </a:solidFill>
                <a:latin typeface="Times New Roman"/>
                <a:cs typeface="Times New Roman"/>
              </a:rPr>
              <a:t>the</a:t>
            </a:r>
            <a:r>
              <a:rPr sz="2200" spc="363" dirty="0">
                <a:solidFill>
                  <a:srgbClr val="FF0000"/>
                </a:solidFill>
                <a:latin typeface="Times New Roman"/>
                <a:cs typeface="Times New Roman"/>
              </a:rPr>
              <a:t> </a:t>
            </a:r>
            <a:r>
              <a:rPr sz="2200" spc="-57" dirty="0">
                <a:solidFill>
                  <a:srgbClr val="FF0000"/>
                </a:solidFill>
                <a:latin typeface="Times New Roman"/>
                <a:cs typeface="Times New Roman"/>
              </a:rPr>
              <a:t>V</a:t>
            </a:r>
            <a:r>
              <a:rPr sz="2200" dirty="0">
                <a:solidFill>
                  <a:srgbClr val="FF0000"/>
                </a:solidFill>
                <a:latin typeface="Times New Roman"/>
                <a:cs typeface="Times New Roman"/>
              </a:rPr>
              <a:t>CG</a:t>
            </a:r>
            <a:r>
              <a:rPr sz="2200" spc="-174" dirty="0">
                <a:solidFill>
                  <a:srgbClr val="FF0000"/>
                </a:solidFill>
                <a:latin typeface="Times New Roman"/>
                <a:cs typeface="Times New Roman"/>
              </a:rPr>
              <a:t> </a:t>
            </a:r>
            <a:r>
              <a:rPr sz="2200" dirty="0">
                <a:solidFill>
                  <a:srgbClr val="FF0000"/>
                </a:solidFill>
                <a:latin typeface="Times New Roman"/>
                <a:cs typeface="Times New Roman"/>
              </a:rPr>
              <a:t>outcome</a:t>
            </a:r>
            <a:r>
              <a:rPr sz="2200" dirty="0">
                <a:latin typeface="Times New Roman"/>
                <a:cs typeface="Times New Roman"/>
              </a:rPr>
              <a:t>. </a:t>
            </a:r>
            <a:r>
              <a:rPr sz="2200" spc="69" dirty="0">
                <a:latin typeface="Times New Roman"/>
                <a:cs typeface="Times New Roman"/>
              </a:rPr>
              <a:t> </a:t>
            </a:r>
            <a:r>
              <a:rPr lang="en-US" sz="2200" spc="69" dirty="0" smtClean="0">
                <a:latin typeface="Times New Roman"/>
                <a:cs typeface="Times New Roman"/>
              </a:rPr>
              <a:t>(Specifically, considered the perfect-information Nash equilibrium where each bidder’s expected payment equals what she would pay in a dominant-strategy truthful mechanism with the same allocation function as the corresponding GSP variant.) </a:t>
            </a:r>
            <a:r>
              <a:rPr sz="2200" dirty="0" smtClean="0">
                <a:latin typeface="Times New Roman"/>
                <a:cs typeface="Times New Roman"/>
              </a:rPr>
              <a:t>Many</a:t>
            </a:r>
            <a:r>
              <a:rPr sz="2200" spc="127" dirty="0" smtClean="0">
                <a:latin typeface="Times New Roman"/>
                <a:cs typeface="Times New Roman"/>
              </a:rPr>
              <a:t> </a:t>
            </a:r>
            <a:r>
              <a:rPr sz="2200" dirty="0">
                <a:latin typeface="Times New Roman"/>
                <a:cs typeface="Times New Roman"/>
              </a:rPr>
              <a:t>reasons</a:t>
            </a:r>
            <a:r>
              <a:rPr sz="2200" spc="176" dirty="0">
                <a:latin typeface="Times New Roman"/>
                <a:cs typeface="Times New Roman"/>
              </a:rPr>
              <a:t> </a:t>
            </a:r>
            <a:r>
              <a:rPr sz="2200" dirty="0">
                <a:latin typeface="Times New Roman"/>
                <a:cs typeface="Times New Roman"/>
              </a:rPr>
              <a:t>why</a:t>
            </a:r>
            <a:r>
              <a:rPr sz="2200" spc="-8" dirty="0">
                <a:latin typeface="Times New Roman"/>
                <a:cs typeface="Times New Roman"/>
              </a:rPr>
              <a:t> </a:t>
            </a:r>
            <a:r>
              <a:rPr sz="2200" dirty="0">
                <a:latin typeface="Times New Roman"/>
                <a:cs typeface="Times New Roman"/>
              </a:rPr>
              <a:t>this</a:t>
            </a:r>
            <a:r>
              <a:rPr sz="2200" spc="240" dirty="0">
                <a:latin typeface="Times New Roman"/>
                <a:cs typeface="Times New Roman"/>
              </a:rPr>
              <a:t> </a:t>
            </a:r>
            <a:r>
              <a:rPr sz="2200" dirty="0">
                <a:latin typeface="Times New Roman"/>
                <a:cs typeface="Times New Roman"/>
              </a:rPr>
              <a:t>is</a:t>
            </a:r>
            <a:r>
              <a:rPr sz="2200" spc="61" dirty="0">
                <a:latin typeface="Times New Roman"/>
                <a:cs typeface="Times New Roman"/>
              </a:rPr>
              <a:t> </a:t>
            </a:r>
            <a:r>
              <a:rPr sz="2200" dirty="0">
                <a:latin typeface="Times New Roman"/>
                <a:cs typeface="Times New Roman"/>
              </a:rPr>
              <a:t>an</a:t>
            </a:r>
            <a:r>
              <a:rPr sz="2200" spc="260" dirty="0">
                <a:latin typeface="Times New Roman"/>
                <a:cs typeface="Times New Roman"/>
              </a:rPr>
              <a:t> </a:t>
            </a:r>
            <a:r>
              <a:rPr sz="2200" dirty="0">
                <a:latin typeface="Times New Roman"/>
                <a:cs typeface="Times New Roman"/>
              </a:rPr>
              <a:t>interesting equili</a:t>
            </a:r>
            <a:r>
              <a:rPr sz="2200" spc="-50" dirty="0">
                <a:latin typeface="Times New Roman"/>
                <a:cs typeface="Times New Roman"/>
              </a:rPr>
              <a:t>b</a:t>
            </a:r>
            <a:r>
              <a:rPr sz="2200" dirty="0">
                <a:latin typeface="Times New Roman"/>
                <a:cs typeface="Times New Roman"/>
              </a:rPr>
              <a:t>rium:</a:t>
            </a:r>
          </a:p>
          <a:p>
            <a:pPr marL="574125" marR="22577">
              <a:lnSpc>
                <a:spcPct val="95825"/>
              </a:lnSpc>
              <a:spcBef>
                <a:spcPts val="771"/>
              </a:spcBef>
            </a:pPr>
            <a:r>
              <a:rPr lang="en-US" sz="2200" dirty="0" smtClean="0">
                <a:latin typeface="Times New Roman"/>
                <a:cs typeface="Times New Roman"/>
              </a:rPr>
              <a:t>- </a:t>
            </a:r>
            <a:r>
              <a:rPr sz="2200" dirty="0" smtClean="0">
                <a:latin typeface="Times New Roman"/>
                <a:cs typeface="Times New Roman"/>
              </a:rPr>
              <a:t>Existence</a:t>
            </a:r>
            <a:r>
              <a:rPr sz="2200" dirty="0">
                <a:latin typeface="Times New Roman"/>
                <a:cs typeface="Times New Roman"/>
              </a:rPr>
              <a:t>,</a:t>
            </a:r>
            <a:r>
              <a:rPr sz="2200" spc="97" dirty="0">
                <a:latin typeface="Times New Roman"/>
                <a:cs typeface="Times New Roman"/>
              </a:rPr>
              <a:t> </a:t>
            </a:r>
            <a:r>
              <a:rPr sz="2200" dirty="0">
                <a:latin typeface="Times New Roman"/>
                <a:cs typeface="Times New Roman"/>
              </a:rPr>
              <a:t>uniqueness,</a:t>
            </a:r>
            <a:r>
              <a:rPr sz="2200" spc="186" dirty="0">
                <a:latin typeface="Times New Roman"/>
                <a:cs typeface="Times New Roman"/>
              </a:rPr>
              <a:t> </a:t>
            </a:r>
            <a:r>
              <a:rPr sz="2200" spc="57" dirty="0">
                <a:solidFill>
                  <a:srgbClr val="FF0000"/>
                </a:solidFill>
                <a:latin typeface="Times New Roman"/>
                <a:cs typeface="Times New Roman"/>
              </a:rPr>
              <a:t>p</a:t>
            </a:r>
            <a:r>
              <a:rPr sz="2200" dirty="0">
                <a:solidFill>
                  <a:srgbClr val="FF0000"/>
                </a:solidFill>
                <a:latin typeface="Times New Roman"/>
                <a:cs typeface="Times New Roman"/>
              </a:rPr>
              <a:t>oly</a:t>
            </a:r>
            <a:r>
              <a:rPr sz="2200" spc="8" dirty="0">
                <a:solidFill>
                  <a:srgbClr val="FF0000"/>
                </a:solidFill>
                <a:latin typeface="Times New Roman"/>
                <a:cs typeface="Times New Roman"/>
              </a:rPr>
              <a:t>-</a:t>
            </a:r>
            <a:r>
              <a:rPr sz="2200" dirty="0">
                <a:solidFill>
                  <a:srgbClr val="FF0000"/>
                </a:solidFill>
                <a:latin typeface="Times New Roman"/>
                <a:cs typeface="Times New Roman"/>
              </a:rPr>
              <a:t>time</a:t>
            </a:r>
            <a:r>
              <a:rPr sz="2200" spc="65" dirty="0">
                <a:solidFill>
                  <a:srgbClr val="FF0000"/>
                </a:solidFill>
                <a:latin typeface="Times New Roman"/>
                <a:cs typeface="Times New Roman"/>
              </a:rPr>
              <a:t> </a:t>
            </a:r>
            <a:r>
              <a:rPr sz="2200" dirty="0">
                <a:latin typeface="Times New Roman"/>
                <a:cs typeface="Times New Roman"/>
              </a:rPr>
              <a:t>computabili</a:t>
            </a:r>
            <a:r>
              <a:rPr sz="2200" spc="-50" dirty="0">
                <a:latin typeface="Times New Roman"/>
                <a:cs typeface="Times New Roman"/>
              </a:rPr>
              <a:t>t</a:t>
            </a:r>
            <a:r>
              <a:rPr sz="2200" dirty="0">
                <a:latin typeface="Times New Roman"/>
                <a:cs typeface="Times New Roman"/>
              </a:rPr>
              <a:t>y</a:t>
            </a:r>
            <a:r>
              <a:rPr sz="2200" spc="299" dirty="0">
                <a:latin typeface="Times New Roman"/>
                <a:cs typeface="Times New Roman"/>
              </a:rPr>
              <a:t> </a:t>
            </a:r>
            <a:r>
              <a:rPr dirty="0">
                <a:solidFill>
                  <a:srgbClr val="7F7F7F"/>
                </a:solidFill>
                <a:latin typeface="Times New Roman"/>
                <a:cs typeface="Times New Roman"/>
              </a:rPr>
              <a:t>[Agg</a:t>
            </a:r>
            <a:r>
              <a:rPr spc="-50" dirty="0">
                <a:solidFill>
                  <a:srgbClr val="7F7F7F"/>
                </a:solidFill>
                <a:latin typeface="Times New Roman"/>
                <a:cs typeface="Times New Roman"/>
              </a:rPr>
              <a:t>a</a:t>
            </a:r>
            <a:r>
              <a:rPr dirty="0">
                <a:solidFill>
                  <a:srgbClr val="7F7F7F"/>
                </a:solidFill>
                <a:latin typeface="Times New Roman"/>
                <a:cs typeface="Times New Roman"/>
              </a:rPr>
              <a:t>r</a:t>
            </a:r>
            <a:r>
              <a:rPr spc="-50" dirty="0">
                <a:solidFill>
                  <a:srgbClr val="7F7F7F"/>
                </a:solidFill>
                <a:latin typeface="Times New Roman"/>
                <a:cs typeface="Times New Roman"/>
              </a:rPr>
              <a:t>w</a:t>
            </a:r>
            <a:r>
              <a:rPr dirty="0">
                <a:solidFill>
                  <a:srgbClr val="7F7F7F"/>
                </a:solidFill>
                <a:latin typeface="Times New Roman"/>
                <a:cs typeface="Times New Roman"/>
              </a:rPr>
              <a:t>al</a:t>
            </a:r>
            <a:r>
              <a:rPr spc="129" dirty="0">
                <a:solidFill>
                  <a:srgbClr val="7F7F7F"/>
                </a:solidFill>
                <a:latin typeface="Times New Roman"/>
                <a:cs typeface="Times New Roman"/>
              </a:rPr>
              <a:t> </a:t>
            </a:r>
            <a:r>
              <a:rPr dirty="0">
                <a:solidFill>
                  <a:srgbClr val="7F7F7F"/>
                </a:solidFill>
                <a:latin typeface="Times New Roman"/>
                <a:cs typeface="Times New Roman"/>
              </a:rPr>
              <a:t>et</a:t>
            </a:r>
            <a:r>
              <a:rPr spc="347" dirty="0">
                <a:solidFill>
                  <a:srgbClr val="7F7F7F"/>
                </a:solidFill>
                <a:latin typeface="Times New Roman"/>
                <a:cs typeface="Times New Roman"/>
              </a:rPr>
              <a:t> </a:t>
            </a:r>
            <a:r>
              <a:rPr dirty="0" smtClean="0">
                <a:solidFill>
                  <a:srgbClr val="7F7F7F"/>
                </a:solidFill>
                <a:latin typeface="Times New Roman"/>
                <a:cs typeface="Times New Roman"/>
              </a:rPr>
              <a:t>al</a:t>
            </a:r>
            <a:r>
              <a:rPr lang="en-US" dirty="0">
                <a:latin typeface="Times New Roman"/>
                <a:cs typeface="Times New Roman"/>
              </a:rPr>
              <a:t> </a:t>
            </a:r>
            <a:r>
              <a:rPr dirty="0" smtClean="0">
                <a:solidFill>
                  <a:srgbClr val="7F7F7F"/>
                </a:solidFill>
                <a:latin typeface="Times New Roman"/>
                <a:cs typeface="Times New Roman"/>
              </a:rPr>
              <a:t>06</a:t>
            </a:r>
            <a:r>
              <a:rPr dirty="0">
                <a:solidFill>
                  <a:srgbClr val="7F7F7F"/>
                </a:solidFill>
                <a:latin typeface="Times New Roman"/>
                <a:cs typeface="Times New Roman"/>
              </a:rPr>
              <a:t>]</a:t>
            </a:r>
            <a:endParaRPr dirty="0">
              <a:latin typeface="Times New Roman"/>
              <a:cs typeface="Times New Roman"/>
            </a:endParaRPr>
          </a:p>
          <a:p>
            <a:pPr marL="574125" marR="22577">
              <a:lnSpc>
                <a:spcPct val="95825"/>
              </a:lnSpc>
              <a:spcBef>
                <a:spcPts val="852"/>
              </a:spcBef>
            </a:pPr>
            <a:r>
              <a:rPr lang="en-US" sz="2200" dirty="0" smtClean="0">
                <a:latin typeface="Times New Roman"/>
                <a:cs typeface="Times New Roman"/>
              </a:rPr>
              <a:t>- </a:t>
            </a:r>
            <a:r>
              <a:rPr sz="2200" dirty="0" smtClean="0">
                <a:latin typeface="Times New Roman"/>
                <a:cs typeface="Times New Roman"/>
              </a:rPr>
              <a:t>Envy-free</a:t>
            </a:r>
            <a:r>
              <a:rPr sz="2200" dirty="0">
                <a:latin typeface="Times New Roman"/>
                <a:cs typeface="Times New Roman"/>
              </a:rPr>
              <a:t>,</a:t>
            </a:r>
            <a:r>
              <a:rPr sz="2200" spc="-89" dirty="0">
                <a:latin typeface="Times New Roman"/>
                <a:cs typeface="Times New Roman"/>
              </a:rPr>
              <a:t> </a:t>
            </a:r>
            <a:r>
              <a:rPr sz="2200" dirty="0">
                <a:latin typeface="Times New Roman"/>
                <a:cs typeface="Times New Roman"/>
              </a:rPr>
              <a:t>symm</a:t>
            </a:r>
            <a:r>
              <a:rPr sz="2200" spc="8" dirty="0">
                <a:latin typeface="Times New Roman"/>
                <a:cs typeface="Times New Roman"/>
              </a:rPr>
              <a:t>e</a:t>
            </a:r>
            <a:r>
              <a:rPr sz="2200" dirty="0">
                <a:latin typeface="Times New Roman"/>
                <a:cs typeface="Times New Roman"/>
              </a:rPr>
              <a:t>tric,</a:t>
            </a:r>
            <a:r>
              <a:rPr sz="2200" spc="188" dirty="0">
                <a:latin typeface="Times New Roman"/>
                <a:cs typeface="Times New Roman"/>
              </a:rPr>
              <a:t> </a:t>
            </a:r>
            <a:r>
              <a:rPr sz="2200" dirty="0">
                <a:latin typeface="Times New Roman"/>
                <a:cs typeface="Times New Roman"/>
              </a:rPr>
              <a:t>com</a:t>
            </a:r>
            <a:r>
              <a:rPr sz="2200" spc="57" dirty="0">
                <a:latin typeface="Times New Roman"/>
                <a:cs typeface="Times New Roman"/>
              </a:rPr>
              <a:t>p</a:t>
            </a:r>
            <a:r>
              <a:rPr sz="2200" dirty="0">
                <a:latin typeface="Times New Roman"/>
                <a:cs typeface="Times New Roman"/>
              </a:rPr>
              <a:t>etitive</a:t>
            </a:r>
            <a:r>
              <a:rPr sz="2200" spc="232" dirty="0">
                <a:latin typeface="Times New Roman"/>
                <a:cs typeface="Times New Roman"/>
              </a:rPr>
              <a:t> </a:t>
            </a:r>
            <a:r>
              <a:rPr sz="2200" dirty="0">
                <a:latin typeface="Times New Roman"/>
                <a:cs typeface="Times New Roman"/>
              </a:rPr>
              <a:t>eq</a:t>
            </a:r>
            <a:r>
              <a:rPr sz="2200" spc="176" dirty="0">
                <a:latin typeface="Times New Roman"/>
                <a:cs typeface="Times New Roman"/>
              </a:rPr>
              <a:t> </a:t>
            </a:r>
            <a:r>
              <a:rPr dirty="0">
                <a:solidFill>
                  <a:srgbClr val="7F7F7F"/>
                </a:solidFill>
                <a:latin typeface="Times New Roman"/>
                <a:cs typeface="Times New Roman"/>
              </a:rPr>
              <a:t>[</a:t>
            </a:r>
            <a:r>
              <a:rPr spc="-50" dirty="0">
                <a:solidFill>
                  <a:srgbClr val="7F7F7F"/>
                </a:solidFill>
                <a:latin typeface="Times New Roman"/>
                <a:cs typeface="Times New Roman"/>
              </a:rPr>
              <a:t>Va</a:t>
            </a:r>
            <a:r>
              <a:rPr dirty="0">
                <a:solidFill>
                  <a:srgbClr val="7F7F7F"/>
                </a:solidFill>
                <a:latin typeface="Times New Roman"/>
                <a:cs typeface="Times New Roman"/>
              </a:rPr>
              <a:t>rian</a:t>
            </a:r>
            <a:r>
              <a:rPr spc="178" dirty="0">
                <a:solidFill>
                  <a:srgbClr val="7F7F7F"/>
                </a:solidFill>
                <a:latin typeface="Times New Roman"/>
                <a:cs typeface="Times New Roman"/>
              </a:rPr>
              <a:t> </a:t>
            </a:r>
            <a:r>
              <a:rPr dirty="0">
                <a:solidFill>
                  <a:srgbClr val="7F7F7F"/>
                </a:solidFill>
                <a:latin typeface="Times New Roman"/>
                <a:cs typeface="Times New Roman"/>
              </a:rPr>
              <a:t>07;</a:t>
            </a:r>
            <a:r>
              <a:rPr spc="212" dirty="0">
                <a:solidFill>
                  <a:srgbClr val="7F7F7F"/>
                </a:solidFill>
                <a:latin typeface="Times New Roman"/>
                <a:cs typeface="Times New Roman"/>
              </a:rPr>
              <a:t> </a:t>
            </a:r>
            <a:r>
              <a:rPr dirty="0">
                <a:solidFill>
                  <a:srgbClr val="7F7F7F"/>
                </a:solidFill>
                <a:latin typeface="Times New Roman"/>
                <a:cs typeface="Times New Roman"/>
              </a:rPr>
              <a:t>EOS</a:t>
            </a:r>
            <a:r>
              <a:rPr spc="234" dirty="0">
                <a:solidFill>
                  <a:srgbClr val="7F7F7F"/>
                </a:solidFill>
                <a:latin typeface="Times New Roman"/>
                <a:cs typeface="Times New Roman"/>
              </a:rPr>
              <a:t> </a:t>
            </a:r>
            <a:r>
              <a:rPr dirty="0">
                <a:solidFill>
                  <a:srgbClr val="7F7F7F"/>
                </a:solidFill>
                <a:latin typeface="Times New Roman"/>
                <a:cs typeface="Times New Roman"/>
              </a:rPr>
              <a:t>07]</a:t>
            </a:r>
            <a:endParaRPr dirty="0">
              <a:latin typeface="Times New Roman"/>
              <a:cs typeface="Times New Roman"/>
            </a:endParaRPr>
          </a:p>
          <a:p>
            <a:pPr marL="574125" marR="22577">
              <a:lnSpc>
                <a:spcPct val="95825"/>
              </a:lnSpc>
              <a:spcBef>
                <a:spcPts val="763"/>
              </a:spcBef>
            </a:pPr>
            <a:r>
              <a:rPr lang="en-US" sz="2200" dirty="0" smtClean="0">
                <a:latin typeface="Times New Roman"/>
                <a:cs typeface="Times New Roman"/>
              </a:rPr>
              <a:t>- </a:t>
            </a:r>
            <a:r>
              <a:rPr sz="2200" dirty="0" smtClean="0">
                <a:latin typeface="Times New Roman"/>
                <a:cs typeface="Times New Roman"/>
              </a:rPr>
              <a:t>Im</a:t>
            </a:r>
            <a:r>
              <a:rPr sz="2200" spc="67" dirty="0" smtClean="0">
                <a:latin typeface="Times New Roman"/>
                <a:cs typeface="Times New Roman"/>
              </a:rPr>
              <a:t>p</a:t>
            </a:r>
            <a:r>
              <a:rPr sz="2200" dirty="0" smtClean="0">
                <a:latin typeface="Times New Roman"/>
                <a:cs typeface="Times New Roman"/>
              </a:rPr>
              <a:t>ersonation-</a:t>
            </a:r>
            <a:r>
              <a:rPr sz="2200" spc="-50" dirty="0" smtClean="0">
                <a:latin typeface="Times New Roman"/>
                <a:cs typeface="Times New Roman"/>
              </a:rPr>
              <a:t>p</a:t>
            </a:r>
            <a:r>
              <a:rPr sz="2200" dirty="0" smtClean="0">
                <a:latin typeface="Times New Roman"/>
                <a:cs typeface="Times New Roman"/>
              </a:rPr>
              <a:t>r</a:t>
            </a:r>
            <a:r>
              <a:rPr sz="2200" spc="57" dirty="0" smtClean="0">
                <a:latin typeface="Times New Roman"/>
                <a:cs typeface="Times New Roman"/>
              </a:rPr>
              <a:t>o</a:t>
            </a:r>
            <a:r>
              <a:rPr sz="2200" dirty="0" smtClean="0">
                <a:latin typeface="Times New Roman"/>
                <a:cs typeface="Times New Roman"/>
              </a:rPr>
              <a:t>of</a:t>
            </a:r>
            <a:r>
              <a:rPr sz="2200" spc="89" dirty="0" smtClean="0">
                <a:latin typeface="Times New Roman"/>
                <a:cs typeface="Times New Roman"/>
              </a:rPr>
              <a:t> </a:t>
            </a:r>
            <a:r>
              <a:rPr dirty="0">
                <a:solidFill>
                  <a:srgbClr val="7F7F7F"/>
                </a:solidFill>
                <a:latin typeface="Times New Roman"/>
                <a:cs typeface="Times New Roman"/>
              </a:rPr>
              <a:t>[Kash,</a:t>
            </a:r>
            <a:r>
              <a:rPr spc="262" dirty="0">
                <a:solidFill>
                  <a:srgbClr val="7F7F7F"/>
                </a:solidFill>
                <a:latin typeface="Times New Roman"/>
                <a:cs typeface="Times New Roman"/>
              </a:rPr>
              <a:t> </a:t>
            </a:r>
            <a:r>
              <a:rPr spc="-50" dirty="0">
                <a:solidFill>
                  <a:srgbClr val="7F7F7F"/>
                </a:solidFill>
                <a:latin typeface="Times New Roman"/>
                <a:cs typeface="Times New Roman"/>
              </a:rPr>
              <a:t>Pa</a:t>
            </a:r>
            <a:r>
              <a:rPr dirty="0">
                <a:solidFill>
                  <a:srgbClr val="7F7F7F"/>
                </a:solidFill>
                <a:latin typeface="Times New Roman"/>
                <a:cs typeface="Times New Roman"/>
              </a:rPr>
              <a:t>r</a:t>
            </a:r>
            <a:r>
              <a:rPr spc="-50" dirty="0">
                <a:solidFill>
                  <a:srgbClr val="7F7F7F"/>
                </a:solidFill>
                <a:latin typeface="Times New Roman"/>
                <a:cs typeface="Times New Roman"/>
              </a:rPr>
              <a:t>k</a:t>
            </a:r>
            <a:r>
              <a:rPr dirty="0">
                <a:solidFill>
                  <a:srgbClr val="7F7F7F"/>
                </a:solidFill>
                <a:latin typeface="Times New Roman"/>
                <a:cs typeface="Times New Roman"/>
              </a:rPr>
              <a:t>es </a:t>
            </a:r>
            <a:r>
              <a:rPr spc="14" dirty="0">
                <a:solidFill>
                  <a:srgbClr val="7F7F7F"/>
                </a:solidFill>
                <a:latin typeface="Times New Roman"/>
                <a:cs typeface="Times New Roman"/>
              </a:rPr>
              <a:t> </a:t>
            </a:r>
            <a:r>
              <a:rPr dirty="0">
                <a:solidFill>
                  <a:srgbClr val="7F7F7F"/>
                </a:solidFill>
                <a:latin typeface="Times New Roman"/>
                <a:cs typeface="Times New Roman"/>
              </a:rPr>
              <a:t>12]</a:t>
            </a:r>
            <a:endParaRPr dirty="0">
              <a:latin typeface="Times New Roman"/>
              <a:cs typeface="Times New Roman"/>
            </a:endParaRPr>
          </a:p>
          <a:p>
            <a:pPr marL="574125" marR="22577">
              <a:lnSpc>
                <a:spcPct val="95825"/>
              </a:lnSpc>
              <a:spcBef>
                <a:spcPts val="763"/>
              </a:spcBef>
            </a:pPr>
            <a:r>
              <a:rPr lang="en-US" sz="2200" dirty="0" smtClean="0">
                <a:latin typeface="Times New Roman"/>
                <a:cs typeface="Times New Roman"/>
              </a:rPr>
              <a:t>- </a:t>
            </a:r>
            <a:r>
              <a:rPr sz="2200" dirty="0" smtClean="0">
                <a:latin typeface="Times New Roman"/>
                <a:cs typeface="Times New Roman"/>
              </a:rPr>
              <a:t>D</a:t>
            </a:r>
            <a:r>
              <a:rPr sz="2200" spc="57" dirty="0" smtClean="0">
                <a:latin typeface="Times New Roman"/>
                <a:cs typeface="Times New Roman"/>
              </a:rPr>
              <a:t>o</a:t>
            </a:r>
            <a:r>
              <a:rPr sz="2200" dirty="0" smtClean="0">
                <a:latin typeface="Times New Roman"/>
                <a:cs typeface="Times New Roman"/>
              </a:rPr>
              <a:t>esn’t</a:t>
            </a:r>
            <a:r>
              <a:rPr sz="2200" spc="192" dirty="0" smtClean="0">
                <a:latin typeface="Times New Roman"/>
                <a:cs typeface="Times New Roman"/>
              </a:rPr>
              <a:t> </a:t>
            </a:r>
            <a:r>
              <a:rPr sz="2200" spc="-57" dirty="0">
                <a:latin typeface="Times New Roman"/>
                <a:cs typeface="Times New Roman"/>
              </a:rPr>
              <a:t>p</a:t>
            </a:r>
            <a:r>
              <a:rPr sz="2200" dirty="0">
                <a:latin typeface="Times New Roman"/>
                <a:cs typeface="Times New Roman"/>
              </a:rPr>
              <a:t>redict</a:t>
            </a:r>
            <a:r>
              <a:rPr sz="2200" spc="307" dirty="0">
                <a:latin typeface="Times New Roman"/>
                <a:cs typeface="Times New Roman"/>
              </a:rPr>
              <a:t> </a:t>
            </a:r>
            <a:r>
              <a:rPr sz="2200" dirty="0">
                <a:latin typeface="Times New Roman"/>
                <a:cs typeface="Times New Roman"/>
              </a:rPr>
              <a:t>that </a:t>
            </a:r>
            <a:r>
              <a:rPr sz="2200" spc="57" dirty="0">
                <a:latin typeface="Times New Roman"/>
                <a:cs typeface="Times New Roman"/>
              </a:rPr>
              <a:t> </a:t>
            </a:r>
            <a:r>
              <a:rPr sz="2200" dirty="0">
                <a:latin typeface="Times New Roman"/>
                <a:cs typeface="Times New Roman"/>
              </a:rPr>
              <a:t>GSP</a:t>
            </a:r>
            <a:r>
              <a:rPr sz="2200" spc="176" dirty="0">
                <a:latin typeface="Times New Roman"/>
                <a:cs typeface="Times New Roman"/>
              </a:rPr>
              <a:t> </a:t>
            </a:r>
            <a:r>
              <a:rPr sz="2200" dirty="0">
                <a:latin typeface="Times New Roman"/>
                <a:cs typeface="Times New Roman"/>
              </a:rPr>
              <a:t>gets</a:t>
            </a:r>
            <a:r>
              <a:rPr sz="2200" spc="317" dirty="0">
                <a:latin typeface="Times New Roman"/>
                <a:cs typeface="Times New Roman"/>
              </a:rPr>
              <a:t> </a:t>
            </a:r>
            <a:r>
              <a:rPr sz="2200" dirty="0">
                <a:latin typeface="Times New Roman"/>
                <a:cs typeface="Times New Roman"/>
              </a:rPr>
              <a:t>m</a:t>
            </a:r>
            <a:r>
              <a:rPr sz="2200" spc="-57" dirty="0">
                <a:latin typeface="Times New Roman"/>
                <a:cs typeface="Times New Roman"/>
              </a:rPr>
              <a:t>o</a:t>
            </a:r>
            <a:r>
              <a:rPr sz="2200" dirty="0">
                <a:latin typeface="Times New Roman"/>
                <a:cs typeface="Times New Roman"/>
              </a:rPr>
              <a:t>re</a:t>
            </a:r>
            <a:r>
              <a:rPr sz="2200" spc="176" dirty="0">
                <a:latin typeface="Times New Roman"/>
                <a:cs typeface="Times New Roman"/>
              </a:rPr>
              <a:t> </a:t>
            </a:r>
            <a:r>
              <a:rPr sz="2200" dirty="0">
                <a:latin typeface="Times New Roman"/>
                <a:cs typeface="Times New Roman"/>
              </a:rPr>
              <a:t>revenue</a:t>
            </a:r>
            <a:r>
              <a:rPr sz="2200" spc="119" dirty="0">
                <a:latin typeface="Times New Roman"/>
                <a:cs typeface="Times New Roman"/>
              </a:rPr>
              <a:t> </a:t>
            </a:r>
            <a:r>
              <a:rPr sz="2200" dirty="0">
                <a:latin typeface="Times New Roman"/>
                <a:cs typeface="Times New Roman"/>
              </a:rPr>
              <a:t>than</a:t>
            </a:r>
            <a:r>
              <a:rPr sz="2200" spc="440" dirty="0">
                <a:latin typeface="Times New Roman"/>
                <a:cs typeface="Times New Roman"/>
              </a:rPr>
              <a:t> </a:t>
            </a:r>
            <a:r>
              <a:rPr sz="2200" dirty="0">
                <a:latin typeface="Times New Roman"/>
                <a:cs typeface="Times New Roman"/>
              </a:rPr>
              <a:t>M</a:t>
            </a:r>
            <a:r>
              <a:rPr sz="2200" spc="-57" dirty="0">
                <a:latin typeface="Times New Roman"/>
                <a:cs typeface="Times New Roman"/>
              </a:rPr>
              <a:t>y</a:t>
            </a:r>
            <a:r>
              <a:rPr sz="2200" dirty="0">
                <a:latin typeface="Times New Roman"/>
                <a:cs typeface="Times New Roman"/>
              </a:rPr>
              <a:t>erson</a:t>
            </a:r>
          </a:p>
          <a:p>
            <a:pPr marL="574125" marR="22577">
              <a:lnSpc>
                <a:spcPct val="95825"/>
              </a:lnSpc>
              <a:spcBef>
                <a:spcPts val="178"/>
              </a:spcBef>
            </a:pPr>
            <a:r>
              <a:rPr sz="2200" dirty="0">
                <a:latin typeface="Times New Roman"/>
                <a:cs typeface="Times New Roman"/>
              </a:rPr>
              <a:t>(“</a:t>
            </a:r>
            <a:r>
              <a:rPr sz="2200" dirty="0">
                <a:solidFill>
                  <a:srgbClr val="FF0000"/>
                </a:solidFill>
                <a:latin typeface="Times New Roman"/>
                <a:cs typeface="Times New Roman"/>
              </a:rPr>
              <a:t>Non-contradiction </a:t>
            </a:r>
            <a:r>
              <a:rPr sz="2200" spc="22" dirty="0">
                <a:solidFill>
                  <a:srgbClr val="FF0000"/>
                </a:solidFill>
                <a:latin typeface="Times New Roman"/>
                <a:cs typeface="Times New Roman"/>
              </a:rPr>
              <a:t> </a:t>
            </a:r>
            <a:r>
              <a:rPr sz="2200" dirty="0">
                <a:solidFill>
                  <a:srgbClr val="FF0000"/>
                </a:solidFill>
                <a:latin typeface="Times New Roman"/>
                <a:cs typeface="Times New Roman"/>
              </a:rPr>
              <a:t>criterio</a:t>
            </a:r>
            <a:r>
              <a:rPr sz="2200" spc="8" dirty="0">
                <a:solidFill>
                  <a:srgbClr val="FF0000"/>
                </a:solidFill>
                <a:latin typeface="Times New Roman"/>
                <a:cs typeface="Times New Roman"/>
              </a:rPr>
              <a:t>n</a:t>
            </a:r>
            <a:r>
              <a:rPr sz="2200" dirty="0">
                <a:latin typeface="Times New Roman"/>
                <a:cs typeface="Times New Roman"/>
              </a:rPr>
              <a:t>”)</a:t>
            </a:r>
            <a:r>
              <a:rPr sz="2200" spc="396" dirty="0">
                <a:latin typeface="Times New Roman"/>
                <a:cs typeface="Times New Roman"/>
              </a:rPr>
              <a:t> </a:t>
            </a:r>
            <a:r>
              <a:rPr dirty="0">
                <a:solidFill>
                  <a:srgbClr val="7F7F7F"/>
                </a:solidFill>
                <a:latin typeface="Times New Roman"/>
                <a:cs typeface="Times New Roman"/>
              </a:rPr>
              <a:t>[ES</a:t>
            </a:r>
            <a:r>
              <a:rPr spc="113" dirty="0">
                <a:solidFill>
                  <a:srgbClr val="7F7F7F"/>
                </a:solidFill>
                <a:latin typeface="Times New Roman"/>
                <a:cs typeface="Times New Roman"/>
              </a:rPr>
              <a:t> </a:t>
            </a:r>
            <a:r>
              <a:rPr dirty="0">
                <a:solidFill>
                  <a:srgbClr val="7F7F7F"/>
                </a:solidFill>
                <a:latin typeface="Times New Roman"/>
                <a:cs typeface="Times New Roman"/>
              </a:rPr>
              <a:t>10]</a:t>
            </a:r>
            <a:endParaRPr dirty="0">
              <a:latin typeface="Times New Roman"/>
              <a:cs typeface="Times New Roman"/>
            </a:endParaRPr>
          </a:p>
          <a:p>
            <a:pPr marL="25160" marR="22577">
              <a:lnSpc>
                <a:spcPct val="95825"/>
              </a:lnSpc>
              <a:spcBef>
                <a:spcPts val="763"/>
              </a:spcBef>
            </a:pPr>
            <a:r>
              <a:rPr sz="2200" dirty="0">
                <a:latin typeface="Times New Roman"/>
                <a:cs typeface="Times New Roman"/>
              </a:rPr>
              <a:t>This</a:t>
            </a:r>
            <a:r>
              <a:rPr sz="2200" spc="216" dirty="0">
                <a:latin typeface="Times New Roman"/>
                <a:cs typeface="Times New Roman"/>
              </a:rPr>
              <a:t> </a:t>
            </a:r>
            <a:r>
              <a:rPr sz="2200" dirty="0">
                <a:latin typeface="Times New Roman"/>
                <a:cs typeface="Times New Roman"/>
              </a:rPr>
              <a:t>same</a:t>
            </a:r>
            <a:r>
              <a:rPr sz="2200" spc="222" dirty="0">
                <a:latin typeface="Times New Roman"/>
                <a:cs typeface="Times New Roman"/>
              </a:rPr>
              <a:t> </a:t>
            </a:r>
            <a:r>
              <a:rPr sz="2200" dirty="0">
                <a:latin typeface="Times New Roman"/>
                <a:cs typeface="Times New Roman"/>
              </a:rPr>
              <a:t>analysis</a:t>
            </a:r>
            <a:r>
              <a:rPr sz="2200" spc="-22" dirty="0">
                <a:latin typeface="Times New Roman"/>
                <a:cs typeface="Times New Roman"/>
              </a:rPr>
              <a:t> </a:t>
            </a:r>
            <a:r>
              <a:rPr sz="2200" dirty="0">
                <a:latin typeface="Times New Roman"/>
                <a:cs typeface="Times New Roman"/>
              </a:rPr>
              <a:t>can</a:t>
            </a:r>
            <a:r>
              <a:rPr sz="2200" spc="267" dirty="0">
                <a:latin typeface="Times New Roman"/>
                <a:cs typeface="Times New Roman"/>
              </a:rPr>
              <a:t> </a:t>
            </a:r>
            <a:r>
              <a:rPr sz="2200" spc="57" dirty="0">
                <a:latin typeface="Times New Roman"/>
                <a:cs typeface="Times New Roman"/>
              </a:rPr>
              <a:t>b</a:t>
            </a:r>
            <a:r>
              <a:rPr sz="2200" dirty="0">
                <a:latin typeface="Times New Roman"/>
                <a:cs typeface="Times New Roman"/>
              </a:rPr>
              <a:t>e</a:t>
            </a:r>
            <a:r>
              <a:rPr sz="2200" spc="188" dirty="0">
                <a:latin typeface="Times New Roman"/>
                <a:cs typeface="Times New Roman"/>
              </a:rPr>
              <a:t> </a:t>
            </a:r>
            <a:r>
              <a:rPr sz="2200" dirty="0">
                <a:latin typeface="Times New Roman"/>
                <a:cs typeface="Times New Roman"/>
              </a:rPr>
              <a:t>applied</a:t>
            </a:r>
            <a:r>
              <a:rPr sz="2200" spc="123" dirty="0">
                <a:latin typeface="Times New Roman"/>
                <a:cs typeface="Times New Roman"/>
              </a:rPr>
              <a:t> </a:t>
            </a:r>
            <a:r>
              <a:rPr sz="2200" dirty="0">
                <a:latin typeface="Times New Roman"/>
                <a:cs typeface="Times New Roman"/>
              </a:rPr>
              <a:t>to</a:t>
            </a:r>
            <a:r>
              <a:rPr sz="2200" spc="329" dirty="0">
                <a:latin typeface="Times New Roman"/>
                <a:cs typeface="Times New Roman"/>
              </a:rPr>
              <a:t> </a:t>
            </a:r>
            <a:r>
              <a:rPr sz="2200" dirty="0">
                <a:latin typeface="Times New Roman"/>
                <a:cs typeface="Times New Roman"/>
              </a:rPr>
              <a:t>other</a:t>
            </a:r>
            <a:r>
              <a:rPr sz="2200" spc="357" dirty="0">
                <a:latin typeface="Times New Roman"/>
                <a:cs typeface="Times New Roman"/>
              </a:rPr>
              <a:t> </a:t>
            </a:r>
            <a:r>
              <a:rPr sz="2200" dirty="0">
                <a:latin typeface="Times New Roman"/>
                <a:cs typeface="Times New Roman"/>
              </a:rPr>
              <a:t>GSP</a:t>
            </a:r>
            <a:r>
              <a:rPr sz="2200" spc="176" dirty="0">
                <a:latin typeface="Times New Roman"/>
                <a:cs typeface="Times New Roman"/>
              </a:rPr>
              <a:t> </a:t>
            </a:r>
            <a:r>
              <a:rPr sz="2200" dirty="0">
                <a:latin typeface="Times New Roman"/>
                <a:cs typeface="Times New Roman"/>
              </a:rPr>
              <a:t>v</a:t>
            </a:r>
            <a:r>
              <a:rPr sz="2200" spc="-57" dirty="0">
                <a:latin typeface="Times New Roman"/>
                <a:cs typeface="Times New Roman"/>
              </a:rPr>
              <a:t>a</a:t>
            </a:r>
            <a:r>
              <a:rPr sz="2200" dirty="0">
                <a:latin typeface="Times New Roman"/>
                <a:cs typeface="Times New Roman"/>
              </a:rPr>
              <a:t>riants.</a:t>
            </a:r>
          </a:p>
          <a:p>
            <a:pPr marL="574125">
              <a:lnSpc>
                <a:spcPts val="2504"/>
              </a:lnSpc>
              <a:spcBef>
                <a:spcPts val="763"/>
              </a:spcBef>
            </a:pPr>
            <a:r>
              <a:rPr lang="en-US" sz="2200" dirty="0" smtClean="0">
                <a:latin typeface="Times New Roman"/>
                <a:cs typeface="Times New Roman"/>
              </a:rPr>
              <a:t>- </a:t>
            </a:r>
            <a:r>
              <a:rPr sz="2200" dirty="0" smtClean="0">
                <a:latin typeface="Times New Roman"/>
                <a:cs typeface="Times New Roman"/>
              </a:rPr>
              <a:t>See</a:t>
            </a:r>
            <a:r>
              <a:rPr sz="2200" spc="147" dirty="0" smtClean="0">
                <a:latin typeface="Times New Roman"/>
                <a:cs typeface="Times New Roman"/>
              </a:rPr>
              <a:t> </a:t>
            </a:r>
            <a:r>
              <a:rPr sz="2200" spc="-57" dirty="0">
                <a:latin typeface="Times New Roman"/>
                <a:cs typeface="Times New Roman"/>
              </a:rPr>
              <a:t>p</a:t>
            </a:r>
            <a:r>
              <a:rPr sz="2200" dirty="0">
                <a:latin typeface="Times New Roman"/>
                <a:cs typeface="Times New Roman"/>
              </a:rPr>
              <a:t>revious</a:t>
            </a:r>
            <a:r>
              <a:rPr sz="2200" spc="6" dirty="0">
                <a:latin typeface="Times New Roman"/>
                <a:cs typeface="Times New Roman"/>
              </a:rPr>
              <a:t> </a:t>
            </a:r>
            <a:r>
              <a:rPr sz="2200" dirty="0">
                <a:latin typeface="Times New Roman"/>
                <a:cs typeface="Times New Roman"/>
              </a:rPr>
              <a:t>analyses</a:t>
            </a:r>
            <a:r>
              <a:rPr sz="2200" spc="113" dirty="0">
                <a:latin typeface="Times New Roman"/>
                <a:cs typeface="Times New Roman"/>
              </a:rPr>
              <a:t> </a:t>
            </a:r>
            <a:r>
              <a:rPr sz="2200" dirty="0">
                <a:latin typeface="Times New Roman"/>
                <a:cs typeface="Times New Roman"/>
              </a:rPr>
              <a:t>of</a:t>
            </a:r>
            <a:r>
              <a:rPr sz="2200" spc="87" dirty="0">
                <a:latin typeface="Times New Roman"/>
                <a:cs typeface="Times New Roman"/>
              </a:rPr>
              <a:t> </a:t>
            </a:r>
            <a:r>
              <a:rPr sz="2200" dirty="0">
                <a:latin typeface="Times New Roman"/>
                <a:cs typeface="Times New Roman"/>
              </a:rPr>
              <a:t>squashing</a:t>
            </a:r>
            <a:r>
              <a:rPr sz="2200" spc="218" dirty="0">
                <a:latin typeface="Times New Roman"/>
                <a:cs typeface="Times New Roman"/>
              </a:rPr>
              <a:t> </a:t>
            </a:r>
            <a:r>
              <a:rPr dirty="0">
                <a:solidFill>
                  <a:srgbClr val="7F7F7F"/>
                </a:solidFill>
                <a:latin typeface="Times New Roman"/>
                <a:cs typeface="Times New Roman"/>
              </a:rPr>
              <a:t>[LP</a:t>
            </a:r>
            <a:r>
              <a:rPr spc="166" dirty="0">
                <a:solidFill>
                  <a:srgbClr val="7F7F7F"/>
                </a:solidFill>
                <a:latin typeface="Times New Roman"/>
                <a:cs typeface="Times New Roman"/>
              </a:rPr>
              <a:t> </a:t>
            </a:r>
            <a:r>
              <a:rPr dirty="0">
                <a:solidFill>
                  <a:srgbClr val="7F7F7F"/>
                </a:solidFill>
                <a:latin typeface="Times New Roman"/>
                <a:cs typeface="Times New Roman"/>
              </a:rPr>
              <a:t>07]</a:t>
            </a:r>
            <a:r>
              <a:rPr sz="2200" dirty="0">
                <a:latin typeface="Times New Roman"/>
                <a:cs typeface="Times New Roman"/>
              </a:rPr>
              <a:t>,</a:t>
            </a:r>
            <a:r>
              <a:rPr sz="2200" spc="178" dirty="0">
                <a:latin typeface="Times New Roman"/>
                <a:cs typeface="Times New Roman"/>
              </a:rPr>
              <a:t> </a:t>
            </a:r>
            <a:r>
              <a:rPr sz="2200" dirty="0">
                <a:latin typeface="Times New Roman"/>
                <a:cs typeface="Times New Roman"/>
              </a:rPr>
              <a:t>reserves</a:t>
            </a:r>
            <a:r>
              <a:rPr sz="2200" spc="44" dirty="0">
                <a:latin typeface="Times New Roman"/>
                <a:cs typeface="Times New Roman"/>
              </a:rPr>
              <a:t> </a:t>
            </a:r>
            <a:r>
              <a:rPr dirty="0">
                <a:solidFill>
                  <a:srgbClr val="7F7F7F"/>
                </a:solidFill>
                <a:latin typeface="Times New Roman"/>
                <a:cs typeface="Times New Roman"/>
              </a:rPr>
              <a:t>[ES</a:t>
            </a:r>
            <a:r>
              <a:rPr spc="113" dirty="0">
                <a:solidFill>
                  <a:srgbClr val="7F7F7F"/>
                </a:solidFill>
                <a:latin typeface="Times New Roman"/>
                <a:cs typeface="Times New Roman"/>
              </a:rPr>
              <a:t> </a:t>
            </a:r>
            <a:r>
              <a:rPr dirty="0">
                <a:solidFill>
                  <a:srgbClr val="7F7F7F"/>
                </a:solidFill>
                <a:latin typeface="Times New Roman"/>
                <a:cs typeface="Times New Roman"/>
              </a:rPr>
              <a:t>10]</a:t>
            </a:r>
            <a:r>
              <a:rPr spc="236" dirty="0">
                <a:solidFill>
                  <a:srgbClr val="7F7F7F"/>
                </a:solidFill>
                <a:latin typeface="Times New Roman"/>
                <a:cs typeface="Times New Roman"/>
              </a:rPr>
              <a:t> </a:t>
            </a:r>
            <a:r>
              <a:rPr sz="2200" dirty="0">
                <a:latin typeface="Times New Roman"/>
                <a:cs typeface="Times New Roman"/>
              </a:rPr>
              <a:t>and other</a:t>
            </a:r>
            <a:r>
              <a:rPr sz="2200" spc="357" dirty="0">
                <a:latin typeface="Times New Roman"/>
                <a:cs typeface="Times New Roman"/>
              </a:rPr>
              <a:t> </a:t>
            </a:r>
            <a:r>
              <a:rPr sz="2200" dirty="0">
                <a:latin typeface="Times New Roman"/>
                <a:cs typeface="Times New Roman"/>
              </a:rPr>
              <a:t>v</a:t>
            </a:r>
            <a:r>
              <a:rPr sz="2200" spc="-57" dirty="0">
                <a:latin typeface="Times New Roman"/>
                <a:cs typeface="Times New Roman"/>
              </a:rPr>
              <a:t>a</a:t>
            </a:r>
            <a:r>
              <a:rPr sz="2200" dirty="0">
                <a:latin typeface="Times New Roman"/>
                <a:cs typeface="Times New Roman"/>
              </a:rPr>
              <a:t>riants</a:t>
            </a:r>
            <a:r>
              <a:rPr sz="2200" spc="291" dirty="0">
                <a:latin typeface="Times New Roman"/>
                <a:cs typeface="Times New Roman"/>
              </a:rPr>
              <a:t> </a:t>
            </a:r>
            <a:r>
              <a:rPr dirty="0">
                <a:solidFill>
                  <a:srgbClr val="7F7F7F"/>
                </a:solidFill>
                <a:latin typeface="Times New Roman"/>
                <a:cs typeface="Times New Roman"/>
              </a:rPr>
              <a:t>[RGKK13</a:t>
            </a:r>
            <a:r>
              <a:rPr spc="8" dirty="0">
                <a:solidFill>
                  <a:srgbClr val="7F7F7F"/>
                </a:solidFill>
                <a:latin typeface="Times New Roman"/>
                <a:cs typeface="Times New Roman"/>
              </a:rPr>
              <a:t>]</a:t>
            </a:r>
            <a:r>
              <a:rPr sz="2200" dirty="0">
                <a:latin typeface="Times New Roman"/>
                <a:cs typeface="Times New Roman"/>
              </a:rPr>
              <a:t>.</a:t>
            </a:r>
          </a:p>
        </p:txBody>
      </p:sp>
    </p:spTree>
    <p:extLst>
      <p:ext uri="{BB962C8B-B14F-4D97-AF65-F5344CB8AC3E}">
        <p14:creationId xmlns:p14="http://schemas.microsoft.com/office/powerpoint/2010/main" val="3795220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goals</a:t>
            </a:r>
            <a:endParaRPr lang="en-US" dirty="0"/>
          </a:p>
        </p:txBody>
      </p:sp>
      <p:sp>
        <p:nvSpPr>
          <p:cNvPr id="3" name="Content Placeholder 2"/>
          <p:cNvSpPr>
            <a:spLocks noGrp="1"/>
          </p:cNvSpPr>
          <p:nvPr>
            <p:ph idx="1"/>
          </p:nvPr>
        </p:nvSpPr>
        <p:spPr>
          <a:xfrm>
            <a:off x="457200" y="1524000"/>
            <a:ext cx="8229600" cy="4953000"/>
          </a:xfrm>
        </p:spPr>
        <p:txBody>
          <a:bodyPr>
            <a:normAutofit fontScale="85000" lnSpcReduction="10000"/>
          </a:bodyPr>
          <a:lstStyle/>
          <a:p>
            <a:r>
              <a:rPr lang="en-US" i="1" dirty="0" smtClean="0"/>
              <a:t>Revenue</a:t>
            </a:r>
            <a:r>
              <a:rPr lang="en-US" dirty="0" smtClean="0"/>
              <a:t> = how much money search engine makes</a:t>
            </a:r>
          </a:p>
          <a:p>
            <a:r>
              <a:rPr lang="en-US" i="1" dirty="0" smtClean="0"/>
              <a:t>Efficiency</a:t>
            </a:r>
            <a:r>
              <a:rPr lang="en-US" dirty="0" smtClean="0"/>
              <a:t> = sum of advertisers’ </a:t>
            </a:r>
            <a:r>
              <a:rPr lang="en-US" i="1" dirty="0" smtClean="0"/>
              <a:t>values</a:t>
            </a:r>
            <a:r>
              <a:rPr lang="en-US" dirty="0" smtClean="0"/>
              <a:t> = sum of </a:t>
            </a:r>
            <a:r>
              <a:rPr lang="en-US" i="1" dirty="0" smtClean="0"/>
              <a:t>utilities</a:t>
            </a:r>
            <a:r>
              <a:rPr lang="en-US" dirty="0" smtClean="0"/>
              <a:t> of advertisers and </a:t>
            </a:r>
            <a:r>
              <a:rPr lang="en-US" dirty="0"/>
              <a:t>search engine </a:t>
            </a:r>
            <a:endParaRPr lang="en-US" dirty="0" smtClean="0"/>
          </a:p>
          <a:p>
            <a:r>
              <a:rPr lang="en-US" i="1" dirty="0" smtClean="0"/>
              <a:t>Relevance</a:t>
            </a:r>
            <a:r>
              <a:rPr lang="en-US" dirty="0" smtClean="0"/>
              <a:t> for users (i.e., web searchers)</a:t>
            </a:r>
          </a:p>
          <a:p>
            <a:pPr lvl="1"/>
            <a:r>
              <a:rPr lang="en-US" dirty="0" smtClean="0"/>
              <a:t>For one, incentivize advertisers to make high-quality ads</a:t>
            </a:r>
          </a:p>
          <a:p>
            <a:endParaRPr lang="en-US" dirty="0" smtClean="0"/>
          </a:p>
          <a:p>
            <a:r>
              <a:rPr lang="en-US" dirty="0" smtClean="0"/>
              <a:t>Efficiency and relevance are goals in order to compete for advertisers and users against </a:t>
            </a:r>
            <a:r>
              <a:rPr lang="en-US" dirty="0"/>
              <a:t>search </a:t>
            </a:r>
            <a:r>
              <a:rPr lang="en-US" dirty="0" smtClean="0"/>
              <a:t>engine’s competitors</a:t>
            </a:r>
          </a:p>
          <a:p>
            <a:pPr lvl="1"/>
            <a:r>
              <a:rPr lang="en-US" dirty="0" smtClean="0"/>
              <a:t>In contextual advertising, there is also the goal of relevance to the sites</a:t>
            </a:r>
          </a:p>
          <a:p>
            <a:pPr lvl="1"/>
            <a:r>
              <a:rPr lang="en-US" dirty="0" smtClean="0"/>
              <a:t>Their importance depends on the stiffness of competition</a:t>
            </a:r>
          </a:p>
        </p:txBody>
      </p:sp>
    </p:spTree>
    <p:extLst>
      <p:ext uri="{BB962C8B-B14F-4D97-AF65-F5344CB8AC3E}">
        <p14:creationId xmlns:p14="http://schemas.microsoft.com/office/powerpoint/2010/main" val="3686243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609583" y="609600"/>
            <a:ext cx="3924832"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Distributions</a:t>
            </a:r>
          </a:p>
        </p:txBody>
      </p:sp>
      <p:sp>
        <p:nvSpPr>
          <p:cNvPr id="6" name="object 6"/>
          <p:cNvSpPr txBox="1"/>
          <p:nvPr/>
        </p:nvSpPr>
        <p:spPr>
          <a:xfrm>
            <a:off x="748998" y="1752600"/>
            <a:ext cx="7630169" cy="2516661"/>
          </a:xfrm>
          <a:prstGeom prst="rect">
            <a:avLst/>
          </a:prstGeom>
        </p:spPr>
        <p:txBody>
          <a:bodyPr wrap="square" lIns="0" tIns="0" rIns="0" bIns="0" rtlCol="0">
            <a:noAutofit/>
          </a:bodyPr>
          <a:lstStyle/>
          <a:p>
            <a:pPr marL="25160" marR="25788">
              <a:lnSpc>
                <a:spcPts val="2298"/>
              </a:lnSpc>
              <a:spcBef>
                <a:spcPts val="113"/>
              </a:spcBef>
            </a:pPr>
            <a:r>
              <a:rPr lang="en-US" sz="2200" spc="-57" dirty="0" smtClean="0">
                <a:latin typeface="Times New Roman"/>
                <a:cs typeface="Times New Roman"/>
              </a:rPr>
              <a:t>T</a:t>
            </a:r>
            <a:r>
              <a:rPr sz="2200" dirty="0" smtClean="0">
                <a:latin typeface="Times New Roman"/>
                <a:cs typeface="Times New Roman"/>
              </a:rPr>
              <a:t>hese</a:t>
            </a:r>
            <a:r>
              <a:rPr sz="2200" spc="311" dirty="0" smtClean="0">
                <a:latin typeface="Times New Roman"/>
                <a:cs typeface="Times New Roman"/>
              </a:rPr>
              <a:t> </a:t>
            </a:r>
            <a:r>
              <a:rPr sz="2200" dirty="0" smtClean="0">
                <a:latin typeface="Times New Roman"/>
                <a:cs typeface="Times New Roman"/>
              </a:rPr>
              <a:t>ex</a:t>
            </a:r>
            <a:r>
              <a:rPr sz="2200" spc="57" dirty="0" smtClean="0">
                <a:latin typeface="Times New Roman"/>
                <a:cs typeface="Times New Roman"/>
              </a:rPr>
              <a:t>p</a:t>
            </a:r>
            <a:r>
              <a:rPr sz="2200" dirty="0" smtClean="0">
                <a:latin typeface="Times New Roman"/>
                <a:cs typeface="Times New Roman"/>
              </a:rPr>
              <a:t>eriments</a:t>
            </a:r>
            <a:r>
              <a:rPr sz="2200" spc="57" dirty="0" smtClean="0">
                <a:latin typeface="Times New Roman"/>
                <a:cs typeface="Times New Roman"/>
              </a:rPr>
              <a:t> </a:t>
            </a:r>
            <a:r>
              <a:rPr sz="2200" dirty="0">
                <a:latin typeface="Times New Roman"/>
                <a:cs typeface="Times New Roman"/>
              </a:rPr>
              <a:t>used</a:t>
            </a:r>
            <a:r>
              <a:rPr sz="2200" spc="176" dirty="0">
                <a:latin typeface="Times New Roman"/>
                <a:cs typeface="Times New Roman"/>
              </a:rPr>
              <a:t> </a:t>
            </a:r>
            <a:r>
              <a:rPr sz="2200" spc="-57" dirty="0">
                <a:latin typeface="Times New Roman"/>
                <a:cs typeface="Times New Roman"/>
              </a:rPr>
              <a:t>tw</a:t>
            </a:r>
            <a:r>
              <a:rPr sz="2200" dirty="0">
                <a:latin typeface="Times New Roman"/>
                <a:cs typeface="Times New Roman"/>
              </a:rPr>
              <a:t>o</a:t>
            </a:r>
            <a:r>
              <a:rPr sz="2200" spc="176" dirty="0">
                <a:latin typeface="Times New Roman"/>
                <a:cs typeface="Times New Roman"/>
              </a:rPr>
              <a:t> </a:t>
            </a:r>
            <a:r>
              <a:rPr sz="2200" dirty="0">
                <a:latin typeface="Times New Roman"/>
                <a:cs typeface="Times New Roman"/>
              </a:rPr>
              <a:t>distributions</a:t>
            </a:r>
            <a:r>
              <a:rPr sz="2200" dirty="0" smtClean="0">
                <a:latin typeface="Times New Roman"/>
                <a:cs typeface="Times New Roman"/>
              </a:rPr>
              <a:t>:</a:t>
            </a:r>
            <a:endParaRPr lang="en-US" sz="2200" dirty="0" smtClean="0">
              <a:latin typeface="Times New Roman"/>
              <a:cs typeface="Times New Roman"/>
            </a:endParaRPr>
          </a:p>
          <a:p>
            <a:pPr marL="25160" marR="25788">
              <a:lnSpc>
                <a:spcPts val="2298"/>
              </a:lnSpc>
              <a:spcBef>
                <a:spcPts val="113"/>
              </a:spcBef>
            </a:pPr>
            <a:endParaRPr sz="2200" dirty="0">
              <a:latin typeface="Times New Roman"/>
              <a:cs typeface="Times New Roman"/>
            </a:endParaRPr>
          </a:p>
          <a:p>
            <a:pPr marL="574125" marR="236595">
              <a:lnSpc>
                <a:spcPts val="2346"/>
              </a:lnSpc>
              <a:spcBef>
                <a:spcPts val="648"/>
              </a:spcBef>
            </a:pPr>
            <a:r>
              <a:rPr sz="2200" b="1" dirty="0" smtClean="0">
                <a:latin typeface="Times New Roman"/>
                <a:cs typeface="Times New Roman"/>
              </a:rPr>
              <a:t>Unif</a:t>
            </a:r>
            <a:r>
              <a:rPr sz="2200" b="1" spc="-57" dirty="0" smtClean="0">
                <a:latin typeface="Times New Roman"/>
                <a:cs typeface="Times New Roman"/>
              </a:rPr>
              <a:t>o</a:t>
            </a:r>
            <a:r>
              <a:rPr sz="2200" b="1" dirty="0" smtClean="0">
                <a:latin typeface="Times New Roman"/>
                <a:cs typeface="Times New Roman"/>
              </a:rPr>
              <a:t>rm</a:t>
            </a:r>
            <a:r>
              <a:rPr lang="en-US" sz="2200" b="1" dirty="0">
                <a:latin typeface="Times New Roman"/>
                <a:cs typeface="Times New Roman"/>
              </a:rPr>
              <a:t>:</a:t>
            </a:r>
            <a:r>
              <a:rPr sz="2200" dirty="0" smtClean="0">
                <a:latin typeface="Times New Roman"/>
                <a:cs typeface="Times New Roman"/>
              </a:rPr>
              <a:t>  </a:t>
            </a:r>
            <a:r>
              <a:rPr sz="2200" spc="256" dirty="0" smtClean="0">
                <a:latin typeface="Times New Roman"/>
                <a:cs typeface="Times New Roman"/>
              </a:rPr>
              <a:t> </a:t>
            </a:r>
            <a:r>
              <a:rPr sz="2200" dirty="0">
                <a:latin typeface="Times New Roman"/>
                <a:cs typeface="Times New Roman"/>
              </a:rPr>
              <a:t>v</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’s</a:t>
            </a:r>
            <a:r>
              <a:rPr sz="2200" spc="20" dirty="0">
                <a:latin typeface="Times New Roman"/>
                <a:cs typeface="Times New Roman"/>
              </a:rPr>
              <a:t> </a:t>
            </a:r>
            <a:r>
              <a:rPr sz="2200" dirty="0">
                <a:latin typeface="Times New Roman"/>
                <a:cs typeface="Times New Roman"/>
              </a:rPr>
              <a:t>dr</a:t>
            </a:r>
            <a:r>
              <a:rPr sz="2200" spc="-57" dirty="0">
                <a:latin typeface="Times New Roman"/>
                <a:cs typeface="Times New Roman"/>
              </a:rPr>
              <a:t>a</a:t>
            </a:r>
            <a:r>
              <a:rPr sz="2200" dirty="0">
                <a:latin typeface="Times New Roman"/>
                <a:cs typeface="Times New Roman"/>
              </a:rPr>
              <a:t>wn</a:t>
            </a:r>
            <a:r>
              <a:rPr sz="2200" spc="180" dirty="0">
                <a:latin typeface="Times New Roman"/>
                <a:cs typeface="Times New Roman"/>
              </a:rPr>
              <a:t> </a:t>
            </a:r>
            <a:r>
              <a:rPr sz="2200" dirty="0">
                <a:latin typeface="Times New Roman"/>
                <a:cs typeface="Times New Roman"/>
              </a:rPr>
              <a:t>from</a:t>
            </a:r>
            <a:r>
              <a:rPr sz="2200" spc="135" dirty="0">
                <a:latin typeface="Times New Roman"/>
                <a:cs typeface="Times New Roman"/>
              </a:rPr>
              <a:t> </a:t>
            </a:r>
            <a:r>
              <a:rPr sz="2200" dirty="0">
                <a:latin typeface="Times New Roman"/>
                <a:cs typeface="Times New Roman"/>
              </a:rPr>
              <a:t>unif</a:t>
            </a:r>
            <a:r>
              <a:rPr sz="2200" spc="-50" dirty="0">
                <a:latin typeface="Times New Roman"/>
                <a:cs typeface="Times New Roman"/>
              </a:rPr>
              <a:t>o</a:t>
            </a:r>
            <a:r>
              <a:rPr sz="2200" dirty="0">
                <a:latin typeface="Times New Roman"/>
                <a:cs typeface="Times New Roman"/>
              </a:rPr>
              <a:t>rm</a:t>
            </a:r>
            <a:r>
              <a:rPr sz="2200" spc="63" dirty="0">
                <a:latin typeface="Times New Roman"/>
                <a:cs typeface="Times New Roman"/>
              </a:rPr>
              <a:t> </a:t>
            </a:r>
            <a:r>
              <a:rPr sz="2200" dirty="0">
                <a:latin typeface="Times New Roman"/>
                <a:cs typeface="Times New Roman"/>
              </a:rPr>
              <a:t>(0,</a:t>
            </a:r>
            <a:r>
              <a:rPr sz="2200" spc="-38" dirty="0">
                <a:latin typeface="Times New Roman"/>
                <a:cs typeface="Times New Roman"/>
              </a:rPr>
              <a:t> </a:t>
            </a:r>
            <a:r>
              <a:rPr sz="2200" dirty="0">
                <a:latin typeface="Times New Roman"/>
                <a:cs typeface="Times New Roman"/>
              </a:rPr>
              <a:t>25);</a:t>
            </a:r>
            <a:r>
              <a:rPr sz="2200" spc="258" dirty="0">
                <a:latin typeface="Times New Roman"/>
                <a:cs typeface="Times New Roman"/>
              </a:rPr>
              <a:t> </a:t>
            </a:r>
            <a:r>
              <a:rPr sz="2200" dirty="0">
                <a:latin typeface="Times New Roman"/>
                <a:cs typeface="Times New Roman"/>
              </a:rPr>
              <a:t>q</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’s</a:t>
            </a:r>
            <a:r>
              <a:rPr sz="2200" spc="20" dirty="0">
                <a:latin typeface="Times New Roman"/>
                <a:cs typeface="Times New Roman"/>
              </a:rPr>
              <a:t> </a:t>
            </a:r>
            <a:r>
              <a:rPr sz="2200" dirty="0">
                <a:latin typeface="Times New Roman"/>
                <a:cs typeface="Times New Roman"/>
              </a:rPr>
              <a:t>dr</a:t>
            </a:r>
            <a:r>
              <a:rPr sz="2200" spc="-57" dirty="0">
                <a:latin typeface="Times New Roman"/>
                <a:cs typeface="Times New Roman"/>
              </a:rPr>
              <a:t>a</a:t>
            </a:r>
            <a:r>
              <a:rPr sz="2200" dirty="0">
                <a:latin typeface="Times New Roman"/>
                <a:cs typeface="Times New Roman"/>
              </a:rPr>
              <a:t>wn</a:t>
            </a:r>
            <a:r>
              <a:rPr sz="2200" spc="180" dirty="0">
                <a:latin typeface="Times New Roman"/>
                <a:cs typeface="Times New Roman"/>
              </a:rPr>
              <a:t> </a:t>
            </a:r>
            <a:r>
              <a:rPr sz="2200" dirty="0">
                <a:latin typeface="Times New Roman"/>
                <a:cs typeface="Times New Roman"/>
              </a:rPr>
              <a:t>from </a:t>
            </a:r>
            <a:r>
              <a:rPr sz="2200" dirty="0" smtClean="0">
                <a:latin typeface="Times New Roman"/>
                <a:cs typeface="Times New Roman"/>
              </a:rPr>
              <a:t>unif</a:t>
            </a:r>
            <a:r>
              <a:rPr sz="2200" spc="-50" dirty="0" smtClean="0">
                <a:latin typeface="Times New Roman"/>
                <a:cs typeface="Times New Roman"/>
              </a:rPr>
              <a:t>o</a:t>
            </a:r>
            <a:r>
              <a:rPr sz="2200" dirty="0" smtClean="0">
                <a:latin typeface="Times New Roman"/>
                <a:cs typeface="Times New Roman"/>
              </a:rPr>
              <a:t>rm</a:t>
            </a:r>
            <a:r>
              <a:rPr sz="2200" spc="63" dirty="0" smtClean="0">
                <a:latin typeface="Times New Roman"/>
                <a:cs typeface="Times New Roman"/>
              </a:rPr>
              <a:t> </a:t>
            </a:r>
            <a:r>
              <a:rPr sz="2200" dirty="0">
                <a:latin typeface="Times New Roman"/>
                <a:cs typeface="Times New Roman"/>
              </a:rPr>
              <a:t>(0,</a:t>
            </a:r>
            <a:r>
              <a:rPr sz="2200" spc="-38" dirty="0">
                <a:latin typeface="Times New Roman"/>
                <a:cs typeface="Times New Roman"/>
              </a:rPr>
              <a:t> </a:t>
            </a:r>
            <a:r>
              <a:rPr sz="2200" dirty="0" smtClean="0">
                <a:latin typeface="Times New Roman"/>
                <a:cs typeface="Times New Roman"/>
              </a:rPr>
              <a:t>1)</a:t>
            </a:r>
            <a:endParaRPr lang="en-US" sz="2200" dirty="0" smtClean="0">
              <a:latin typeface="Times New Roman"/>
              <a:cs typeface="Times New Roman"/>
            </a:endParaRPr>
          </a:p>
          <a:p>
            <a:pPr marL="574125" marR="236595">
              <a:lnSpc>
                <a:spcPts val="2346"/>
              </a:lnSpc>
              <a:spcBef>
                <a:spcPts val="648"/>
              </a:spcBef>
            </a:pPr>
            <a:endParaRPr lang="en-US" sz="2200" dirty="0">
              <a:latin typeface="Times New Roman"/>
              <a:cs typeface="Times New Roman"/>
            </a:endParaRPr>
          </a:p>
          <a:p>
            <a:pPr marL="574125" marR="236595">
              <a:lnSpc>
                <a:spcPts val="2346"/>
              </a:lnSpc>
              <a:spcBef>
                <a:spcPts val="648"/>
              </a:spcBef>
            </a:pPr>
            <a:r>
              <a:rPr sz="2200" b="1" dirty="0" smtClean="0">
                <a:latin typeface="Times New Roman"/>
                <a:cs typeface="Times New Roman"/>
              </a:rPr>
              <a:t>Log-N</a:t>
            </a:r>
            <a:r>
              <a:rPr sz="2200" b="1" spc="-63" dirty="0" smtClean="0">
                <a:latin typeface="Times New Roman"/>
                <a:cs typeface="Times New Roman"/>
              </a:rPr>
              <a:t>o</a:t>
            </a:r>
            <a:r>
              <a:rPr sz="2200" b="1" dirty="0" smtClean="0">
                <a:latin typeface="Times New Roman"/>
                <a:cs typeface="Times New Roman"/>
              </a:rPr>
              <a:t>rmal</a:t>
            </a:r>
            <a:r>
              <a:rPr lang="en-US" sz="2200" b="1" dirty="0" smtClean="0">
                <a:latin typeface="Times New Roman"/>
                <a:cs typeface="Times New Roman"/>
              </a:rPr>
              <a:t>:</a:t>
            </a:r>
            <a:r>
              <a:rPr sz="2200" dirty="0" smtClean="0">
                <a:latin typeface="Times New Roman"/>
                <a:cs typeface="Times New Roman"/>
              </a:rPr>
              <a:t> </a:t>
            </a:r>
            <a:r>
              <a:rPr sz="2200" spc="295" dirty="0" smtClean="0">
                <a:latin typeface="Times New Roman"/>
                <a:cs typeface="Times New Roman"/>
              </a:rPr>
              <a:t> </a:t>
            </a:r>
            <a:r>
              <a:rPr sz="2200" dirty="0">
                <a:latin typeface="Times New Roman"/>
                <a:cs typeface="Times New Roman"/>
              </a:rPr>
              <a:t>q</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’s</a:t>
            </a:r>
            <a:r>
              <a:rPr sz="2200" spc="20"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dirty="0">
                <a:latin typeface="Times New Roman"/>
                <a:cs typeface="Times New Roman"/>
              </a:rPr>
              <a:t>v</a:t>
            </a:r>
            <a:r>
              <a:rPr sz="2400" baseline="-10870" dirty="0">
                <a:latin typeface="Times New Roman"/>
                <a:cs typeface="Times New Roman"/>
              </a:rPr>
              <a:t>i</a:t>
            </a:r>
            <a:r>
              <a:rPr sz="2400" spc="-297" baseline="-10870" dirty="0">
                <a:latin typeface="Times New Roman"/>
                <a:cs typeface="Times New Roman"/>
              </a:rPr>
              <a:t> </a:t>
            </a:r>
            <a:r>
              <a:rPr sz="2200" dirty="0">
                <a:latin typeface="Times New Roman"/>
                <a:cs typeface="Times New Roman"/>
              </a:rPr>
              <a:t>’s</a:t>
            </a:r>
            <a:r>
              <a:rPr sz="2200" spc="20" dirty="0">
                <a:latin typeface="Times New Roman"/>
                <a:cs typeface="Times New Roman"/>
              </a:rPr>
              <a:t> </a:t>
            </a:r>
            <a:r>
              <a:rPr sz="2200" dirty="0">
                <a:latin typeface="Times New Roman"/>
                <a:cs typeface="Times New Roman"/>
              </a:rPr>
              <a:t>dr</a:t>
            </a:r>
            <a:r>
              <a:rPr sz="2200" spc="-57" dirty="0">
                <a:latin typeface="Times New Roman"/>
                <a:cs typeface="Times New Roman"/>
              </a:rPr>
              <a:t>a</a:t>
            </a:r>
            <a:r>
              <a:rPr sz="2200" dirty="0">
                <a:latin typeface="Times New Roman"/>
                <a:cs typeface="Times New Roman"/>
              </a:rPr>
              <a:t>wn</a:t>
            </a:r>
            <a:r>
              <a:rPr sz="2200" spc="172" dirty="0">
                <a:latin typeface="Times New Roman"/>
                <a:cs typeface="Times New Roman"/>
              </a:rPr>
              <a:t> </a:t>
            </a:r>
            <a:r>
              <a:rPr sz="2200" dirty="0">
                <a:latin typeface="Times New Roman"/>
                <a:cs typeface="Times New Roman"/>
              </a:rPr>
              <a:t>from</a:t>
            </a:r>
            <a:r>
              <a:rPr sz="2200" spc="135" dirty="0">
                <a:latin typeface="Times New Roman"/>
                <a:cs typeface="Times New Roman"/>
              </a:rPr>
              <a:t> </a:t>
            </a:r>
            <a:r>
              <a:rPr sz="2200" dirty="0">
                <a:latin typeface="Times New Roman"/>
                <a:cs typeface="Times New Roman"/>
              </a:rPr>
              <a:t>log-n</a:t>
            </a:r>
            <a:r>
              <a:rPr sz="2200" spc="-57" dirty="0">
                <a:latin typeface="Times New Roman"/>
                <a:cs typeface="Times New Roman"/>
              </a:rPr>
              <a:t>o</a:t>
            </a:r>
            <a:r>
              <a:rPr sz="2200" dirty="0">
                <a:latin typeface="Times New Roman"/>
                <a:cs typeface="Times New Roman"/>
              </a:rPr>
              <a:t>rmal </a:t>
            </a:r>
          </a:p>
          <a:p>
            <a:pPr marL="574125">
              <a:lnSpc>
                <a:spcPts val="2346"/>
              </a:lnSpc>
              <a:spcBef>
                <a:spcPts val="365"/>
              </a:spcBef>
            </a:pPr>
            <a:r>
              <a:rPr sz="2200" dirty="0">
                <a:latin typeface="Times New Roman"/>
                <a:cs typeface="Times New Roman"/>
              </a:rPr>
              <a:t>distributions;</a:t>
            </a:r>
            <a:r>
              <a:rPr sz="2200" spc="301" dirty="0">
                <a:latin typeface="Times New Roman"/>
                <a:cs typeface="Times New Roman"/>
              </a:rPr>
              <a:t> </a:t>
            </a:r>
            <a:r>
              <a:rPr sz="2200" dirty="0">
                <a:latin typeface="Times New Roman"/>
                <a:cs typeface="Times New Roman"/>
              </a:rPr>
              <a:t>q</a:t>
            </a:r>
            <a:r>
              <a:rPr sz="2400" baseline="-10870" dirty="0">
                <a:latin typeface="Times New Roman"/>
                <a:cs typeface="Times New Roman"/>
              </a:rPr>
              <a:t>i </a:t>
            </a:r>
            <a:r>
              <a:rPr sz="2400" spc="28" baseline="-10870" dirty="0">
                <a:latin typeface="Times New Roman"/>
                <a:cs typeface="Times New Roman"/>
              </a:rPr>
              <a:t> </a:t>
            </a:r>
            <a:r>
              <a:rPr sz="2200" spc="57" dirty="0">
                <a:solidFill>
                  <a:srgbClr val="FF0000"/>
                </a:solidFill>
                <a:latin typeface="Times New Roman"/>
                <a:cs typeface="Times New Roman"/>
              </a:rPr>
              <a:t>p</a:t>
            </a:r>
            <a:r>
              <a:rPr sz="2200" dirty="0">
                <a:solidFill>
                  <a:srgbClr val="FF0000"/>
                </a:solidFill>
                <a:latin typeface="Times New Roman"/>
                <a:cs typeface="Times New Roman"/>
              </a:rPr>
              <a:t>ositively</a:t>
            </a:r>
            <a:r>
              <a:rPr sz="2200" spc="-174" dirty="0">
                <a:solidFill>
                  <a:srgbClr val="FF0000"/>
                </a:solidFill>
                <a:latin typeface="Times New Roman"/>
                <a:cs typeface="Times New Roman"/>
              </a:rPr>
              <a:t> </a:t>
            </a:r>
            <a:r>
              <a:rPr sz="2200" dirty="0">
                <a:solidFill>
                  <a:srgbClr val="FF0000"/>
                </a:solidFill>
                <a:latin typeface="Times New Roman"/>
                <a:cs typeface="Times New Roman"/>
              </a:rPr>
              <a:t>c</a:t>
            </a:r>
            <a:r>
              <a:rPr sz="2200" spc="-57" dirty="0">
                <a:solidFill>
                  <a:srgbClr val="FF0000"/>
                </a:solidFill>
                <a:latin typeface="Times New Roman"/>
                <a:cs typeface="Times New Roman"/>
              </a:rPr>
              <a:t>o</a:t>
            </a:r>
            <a:r>
              <a:rPr sz="2200" dirty="0">
                <a:solidFill>
                  <a:srgbClr val="FF0000"/>
                </a:solidFill>
                <a:latin typeface="Times New Roman"/>
                <a:cs typeface="Times New Roman"/>
              </a:rPr>
              <a:t>rrelated</a:t>
            </a:r>
            <a:r>
              <a:rPr sz="2200" spc="299" dirty="0">
                <a:solidFill>
                  <a:srgbClr val="FF0000"/>
                </a:solidFill>
                <a:latin typeface="Times New Roman"/>
                <a:cs typeface="Times New Roman"/>
              </a:rPr>
              <a:t> </a:t>
            </a:r>
            <a:r>
              <a:rPr sz="2200" dirty="0">
                <a:solidFill>
                  <a:srgbClr val="FF0000"/>
                </a:solidFill>
                <a:latin typeface="Times New Roman"/>
                <a:cs typeface="Times New Roman"/>
              </a:rPr>
              <a:t>with</a:t>
            </a:r>
            <a:r>
              <a:rPr sz="2200" spc="176" dirty="0">
                <a:solidFill>
                  <a:srgbClr val="FF0000"/>
                </a:solidFill>
                <a:latin typeface="Times New Roman"/>
                <a:cs typeface="Times New Roman"/>
              </a:rPr>
              <a:t> </a:t>
            </a:r>
            <a:r>
              <a:rPr sz="2200" dirty="0">
                <a:latin typeface="Times New Roman"/>
                <a:cs typeface="Times New Roman"/>
              </a:rPr>
              <a:t>v</a:t>
            </a:r>
            <a:r>
              <a:rPr sz="2400" baseline="-10870" dirty="0">
                <a:latin typeface="Times New Roman"/>
                <a:cs typeface="Times New Roman"/>
              </a:rPr>
              <a:t>i</a:t>
            </a:r>
            <a:r>
              <a:rPr sz="2400" spc="412" baseline="-10870" dirty="0">
                <a:latin typeface="Times New Roman"/>
                <a:cs typeface="Times New Roman"/>
              </a:rPr>
              <a:t> </a:t>
            </a:r>
            <a:r>
              <a:rPr sz="2200" spc="-57" dirty="0">
                <a:latin typeface="Times New Roman"/>
                <a:cs typeface="Times New Roman"/>
              </a:rPr>
              <a:t>b</a:t>
            </a:r>
            <a:r>
              <a:rPr sz="2200" dirty="0">
                <a:latin typeface="Times New Roman"/>
                <a:cs typeface="Times New Roman"/>
              </a:rPr>
              <a:t>y</a:t>
            </a:r>
            <a:r>
              <a:rPr sz="2200" spc="101" dirty="0">
                <a:latin typeface="Times New Roman"/>
                <a:cs typeface="Times New Roman"/>
              </a:rPr>
              <a:t> </a:t>
            </a:r>
            <a:r>
              <a:rPr sz="2200" dirty="0">
                <a:latin typeface="Times New Roman"/>
                <a:cs typeface="Times New Roman"/>
              </a:rPr>
              <a:t>Gaus</a:t>
            </a:r>
            <a:r>
              <a:rPr sz="2200" spc="8" dirty="0">
                <a:latin typeface="Times New Roman"/>
                <a:cs typeface="Times New Roman"/>
              </a:rPr>
              <a:t>s</a:t>
            </a:r>
            <a:r>
              <a:rPr sz="2200" dirty="0">
                <a:latin typeface="Times New Roman"/>
                <a:cs typeface="Times New Roman"/>
              </a:rPr>
              <a:t>ian </a:t>
            </a:r>
          </a:p>
          <a:p>
            <a:pPr marL="574125">
              <a:lnSpc>
                <a:spcPct val="98316"/>
              </a:lnSpc>
              <a:spcBef>
                <a:spcPts val="365"/>
              </a:spcBef>
            </a:pPr>
            <a:r>
              <a:rPr sz="2200" dirty="0">
                <a:latin typeface="Times New Roman"/>
                <a:cs typeface="Times New Roman"/>
              </a:rPr>
              <a:t>copula.</a:t>
            </a:r>
            <a:r>
              <a:rPr sz="2200" spc="489" dirty="0">
                <a:latin typeface="Times New Roman"/>
                <a:cs typeface="Times New Roman"/>
              </a:rPr>
              <a:t> </a:t>
            </a:r>
            <a:r>
              <a:rPr sz="2200" dirty="0">
                <a:latin typeface="Times New Roman"/>
                <a:cs typeface="Times New Roman"/>
              </a:rPr>
              <a:t>(Simil</a:t>
            </a:r>
            <a:r>
              <a:rPr sz="2200" spc="-50" dirty="0">
                <a:latin typeface="Times New Roman"/>
                <a:cs typeface="Times New Roman"/>
              </a:rPr>
              <a:t>a</a:t>
            </a:r>
            <a:r>
              <a:rPr sz="2200" dirty="0">
                <a:latin typeface="Times New Roman"/>
                <a:cs typeface="Times New Roman"/>
              </a:rPr>
              <a:t>r</a:t>
            </a:r>
            <a:r>
              <a:rPr sz="2200" spc="55" dirty="0">
                <a:latin typeface="Times New Roman"/>
                <a:cs typeface="Times New Roman"/>
              </a:rPr>
              <a:t> </a:t>
            </a:r>
            <a:r>
              <a:rPr sz="2200" dirty="0">
                <a:latin typeface="Times New Roman"/>
                <a:cs typeface="Times New Roman"/>
              </a:rPr>
              <a:t>to</a:t>
            </a:r>
            <a:r>
              <a:rPr sz="2200" spc="329" dirty="0">
                <a:latin typeface="Times New Roman"/>
                <a:cs typeface="Times New Roman"/>
              </a:rPr>
              <a:t> </a:t>
            </a:r>
            <a:r>
              <a:rPr dirty="0">
                <a:solidFill>
                  <a:srgbClr val="7F7F7F"/>
                </a:solidFill>
                <a:latin typeface="Times New Roman"/>
                <a:cs typeface="Times New Roman"/>
              </a:rPr>
              <a:t>[LP07</a:t>
            </a:r>
            <a:r>
              <a:rPr spc="8" dirty="0">
                <a:solidFill>
                  <a:srgbClr val="7F7F7F"/>
                </a:solidFill>
                <a:latin typeface="Times New Roman"/>
                <a:cs typeface="Times New Roman"/>
              </a:rPr>
              <a:t>]</a:t>
            </a:r>
            <a:r>
              <a:rPr sz="2200" dirty="0">
                <a:latin typeface="Times New Roman"/>
                <a:cs typeface="Times New Roman"/>
              </a:rPr>
              <a:t>;</a:t>
            </a:r>
            <a:r>
              <a:rPr sz="2200" spc="121" dirty="0">
                <a:latin typeface="Times New Roman"/>
                <a:cs typeface="Times New Roman"/>
              </a:rPr>
              <a:t> </a:t>
            </a:r>
            <a:r>
              <a:rPr sz="2200" dirty="0">
                <a:latin typeface="Times New Roman"/>
                <a:cs typeface="Times New Roman"/>
              </a:rPr>
              <a:t>new</a:t>
            </a:r>
            <a:r>
              <a:rPr sz="2200" spc="67" dirty="0">
                <a:latin typeface="Times New Roman"/>
                <a:cs typeface="Times New Roman"/>
              </a:rPr>
              <a:t> </a:t>
            </a:r>
            <a:r>
              <a:rPr sz="2200" dirty="0">
                <a:latin typeface="Times New Roman"/>
                <a:cs typeface="Times New Roman"/>
              </a:rPr>
              <a:t>p</a:t>
            </a:r>
            <a:r>
              <a:rPr sz="2200" spc="-57" dirty="0">
                <a:latin typeface="Times New Roman"/>
                <a:cs typeface="Times New Roman"/>
              </a:rPr>
              <a:t>a</a:t>
            </a:r>
            <a:r>
              <a:rPr sz="2200" dirty="0">
                <a:latin typeface="Times New Roman"/>
                <a:cs typeface="Times New Roman"/>
              </a:rPr>
              <a:t>rameters</a:t>
            </a:r>
            <a:r>
              <a:rPr sz="2200" spc="483" dirty="0">
                <a:latin typeface="Times New Roman"/>
                <a:cs typeface="Times New Roman"/>
              </a:rPr>
              <a:t> </a:t>
            </a:r>
            <a:r>
              <a:rPr sz="2200" dirty="0">
                <a:latin typeface="Times New Roman"/>
                <a:cs typeface="Times New Roman"/>
              </a:rPr>
              <a:t>based</a:t>
            </a:r>
            <a:r>
              <a:rPr sz="2200" spc="226" dirty="0">
                <a:latin typeface="Times New Roman"/>
                <a:cs typeface="Times New Roman"/>
              </a:rPr>
              <a:t> </a:t>
            </a:r>
            <a:r>
              <a:rPr sz="2200" dirty="0">
                <a:latin typeface="Times New Roman"/>
                <a:cs typeface="Times New Roman"/>
              </a:rPr>
              <a:t>on</a:t>
            </a:r>
            <a:r>
              <a:rPr sz="2200" spc="176" dirty="0">
                <a:latin typeface="Times New Roman"/>
                <a:cs typeface="Times New Roman"/>
              </a:rPr>
              <a:t> </a:t>
            </a:r>
            <a:r>
              <a:rPr sz="2200" spc="57" dirty="0">
                <a:latin typeface="Times New Roman"/>
                <a:cs typeface="Times New Roman"/>
              </a:rPr>
              <a:t>p</a:t>
            </a:r>
            <a:r>
              <a:rPr sz="2200" dirty="0">
                <a:latin typeface="Times New Roman"/>
                <a:cs typeface="Times New Roman"/>
              </a:rPr>
              <a:t>ersonal communication.)</a:t>
            </a:r>
          </a:p>
        </p:txBody>
      </p:sp>
    </p:spTree>
    <p:extLst>
      <p:ext uri="{BB962C8B-B14F-4D97-AF65-F5344CB8AC3E}">
        <p14:creationId xmlns:p14="http://schemas.microsoft.com/office/powerpoint/2010/main" val="3377321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70"/>
          <p:cNvSpPr/>
          <p:nvPr/>
        </p:nvSpPr>
        <p:spPr>
          <a:xfrm>
            <a:off x="1395682" y="1717212"/>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71" name="object 71"/>
          <p:cNvSpPr/>
          <p:nvPr/>
        </p:nvSpPr>
        <p:spPr>
          <a:xfrm>
            <a:off x="1395682" y="1717212"/>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72" name="object 72"/>
          <p:cNvSpPr/>
          <p:nvPr/>
        </p:nvSpPr>
        <p:spPr>
          <a:xfrm>
            <a:off x="1395682" y="2100657"/>
            <a:ext cx="2415501" cy="0"/>
          </a:xfrm>
          <a:custGeom>
            <a:avLst/>
            <a:gdLst/>
            <a:ahLst/>
            <a:cxnLst/>
            <a:rect l="l" t="t" r="r" b="b"/>
            <a:pathLst>
              <a:path w="1217815">
                <a:moveTo>
                  <a:pt x="0" y="0"/>
                </a:moveTo>
                <a:lnTo>
                  <a:pt x="1217815" y="0"/>
                </a:lnTo>
              </a:path>
            </a:pathLst>
          </a:custGeom>
          <a:ln w="6921">
            <a:solidFill>
              <a:srgbClr val="000000"/>
            </a:solidFill>
          </a:ln>
        </p:spPr>
        <p:txBody>
          <a:bodyPr wrap="square" lIns="0" tIns="0" rIns="0" bIns="0" rtlCol="0">
            <a:noAutofit/>
          </a:bodyPr>
          <a:lstStyle/>
          <a:p>
            <a:endParaRPr/>
          </a:p>
        </p:txBody>
      </p:sp>
      <p:sp>
        <p:nvSpPr>
          <p:cNvPr id="73" name="object 73"/>
          <p:cNvSpPr/>
          <p:nvPr/>
        </p:nvSpPr>
        <p:spPr>
          <a:xfrm>
            <a:off x="1395682" y="2100657"/>
            <a:ext cx="2415501" cy="0"/>
          </a:xfrm>
          <a:custGeom>
            <a:avLst/>
            <a:gdLst/>
            <a:ahLst/>
            <a:cxnLst/>
            <a:rect l="l" t="t" r="r" b="b"/>
            <a:pathLst>
              <a:path w="1217815">
                <a:moveTo>
                  <a:pt x="1217815" y="0"/>
                </a:moveTo>
                <a:lnTo>
                  <a:pt x="0" y="0"/>
                </a:lnTo>
              </a:path>
            </a:pathLst>
          </a:custGeom>
          <a:ln w="6921">
            <a:solidFill>
              <a:srgbClr val="000000"/>
            </a:solidFill>
          </a:ln>
        </p:spPr>
        <p:txBody>
          <a:bodyPr wrap="square" lIns="0" tIns="0" rIns="0" bIns="0" rtlCol="0">
            <a:noAutofit/>
          </a:bodyPr>
          <a:lstStyle/>
          <a:p>
            <a:endParaRPr/>
          </a:p>
        </p:txBody>
      </p:sp>
      <p:sp>
        <p:nvSpPr>
          <p:cNvPr id="74" name="object 74"/>
          <p:cNvSpPr/>
          <p:nvPr/>
        </p:nvSpPr>
        <p:spPr>
          <a:xfrm>
            <a:off x="1395682" y="3910666"/>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75" name="object 75"/>
          <p:cNvSpPr/>
          <p:nvPr/>
        </p:nvSpPr>
        <p:spPr>
          <a:xfrm>
            <a:off x="1395682" y="3910666"/>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76" name="object 76"/>
          <p:cNvSpPr/>
          <p:nvPr/>
        </p:nvSpPr>
        <p:spPr>
          <a:xfrm>
            <a:off x="5266087" y="1717212"/>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77" name="object 77"/>
          <p:cNvSpPr/>
          <p:nvPr/>
        </p:nvSpPr>
        <p:spPr>
          <a:xfrm>
            <a:off x="5266087" y="1717212"/>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78" name="object 78"/>
          <p:cNvSpPr/>
          <p:nvPr/>
        </p:nvSpPr>
        <p:spPr>
          <a:xfrm>
            <a:off x="5266087" y="2100657"/>
            <a:ext cx="2415501" cy="0"/>
          </a:xfrm>
          <a:custGeom>
            <a:avLst/>
            <a:gdLst/>
            <a:ahLst/>
            <a:cxnLst/>
            <a:rect l="l" t="t" r="r" b="b"/>
            <a:pathLst>
              <a:path w="1217815">
                <a:moveTo>
                  <a:pt x="0" y="0"/>
                </a:moveTo>
                <a:lnTo>
                  <a:pt x="1217815" y="0"/>
                </a:lnTo>
              </a:path>
            </a:pathLst>
          </a:custGeom>
          <a:ln w="6921">
            <a:solidFill>
              <a:srgbClr val="000000"/>
            </a:solidFill>
          </a:ln>
        </p:spPr>
        <p:txBody>
          <a:bodyPr wrap="square" lIns="0" tIns="0" rIns="0" bIns="0" rtlCol="0">
            <a:noAutofit/>
          </a:bodyPr>
          <a:lstStyle/>
          <a:p>
            <a:endParaRPr/>
          </a:p>
        </p:txBody>
      </p:sp>
      <p:sp>
        <p:nvSpPr>
          <p:cNvPr id="79" name="object 79"/>
          <p:cNvSpPr/>
          <p:nvPr/>
        </p:nvSpPr>
        <p:spPr>
          <a:xfrm>
            <a:off x="5266087" y="2100657"/>
            <a:ext cx="2415501" cy="0"/>
          </a:xfrm>
          <a:custGeom>
            <a:avLst/>
            <a:gdLst/>
            <a:ahLst/>
            <a:cxnLst/>
            <a:rect l="l" t="t" r="r" b="b"/>
            <a:pathLst>
              <a:path w="1217815">
                <a:moveTo>
                  <a:pt x="1217815" y="0"/>
                </a:moveTo>
                <a:lnTo>
                  <a:pt x="0" y="0"/>
                </a:lnTo>
              </a:path>
            </a:pathLst>
          </a:custGeom>
          <a:ln w="6921">
            <a:solidFill>
              <a:srgbClr val="000000"/>
            </a:solidFill>
          </a:ln>
        </p:spPr>
        <p:txBody>
          <a:bodyPr wrap="square" lIns="0" tIns="0" rIns="0" bIns="0" rtlCol="0">
            <a:noAutofit/>
          </a:bodyPr>
          <a:lstStyle/>
          <a:p>
            <a:endParaRPr/>
          </a:p>
        </p:txBody>
      </p:sp>
      <p:sp>
        <p:nvSpPr>
          <p:cNvPr id="80" name="object 80"/>
          <p:cNvSpPr/>
          <p:nvPr/>
        </p:nvSpPr>
        <p:spPr>
          <a:xfrm>
            <a:off x="5266087" y="3910666"/>
            <a:ext cx="2415501" cy="0"/>
          </a:xfrm>
          <a:custGeom>
            <a:avLst/>
            <a:gdLst/>
            <a:ahLst/>
            <a:cxnLst/>
            <a:rect l="l" t="t" r="r" b="b"/>
            <a:pathLst>
              <a:path w="1217815">
                <a:moveTo>
                  <a:pt x="0" y="0"/>
                </a:moveTo>
                <a:lnTo>
                  <a:pt x="1217815" y="0"/>
                </a:lnTo>
              </a:path>
            </a:pathLst>
          </a:custGeom>
          <a:ln w="11087">
            <a:solidFill>
              <a:srgbClr val="000000"/>
            </a:solidFill>
          </a:ln>
        </p:spPr>
        <p:txBody>
          <a:bodyPr wrap="square" lIns="0" tIns="0" rIns="0" bIns="0" rtlCol="0">
            <a:noAutofit/>
          </a:bodyPr>
          <a:lstStyle/>
          <a:p>
            <a:endParaRPr/>
          </a:p>
        </p:txBody>
      </p:sp>
      <p:sp>
        <p:nvSpPr>
          <p:cNvPr id="81" name="object 81"/>
          <p:cNvSpPr/>
          <p:nvPr/>
        </p:nvSpPr>
        <p:spPr>
          <a:xfrm>
            <a:off x="5266087" y="3910666"/>
            <a:ext cx="2415501" cy="0"/>
          </a:xfrm>
          <a:custGeom>
            <a:avLst/>
            <a:gdLst/>
            <a:ahLst/>
            <a:cxnLst/>
            <a:rect l="l" t="t" r="r" b="b"/>
            <a:pathLst>
              <a:path w="1217815">
                <a:moveTo>
                  <a:pt x="1217815" y="0"/>
                </a:moveTo>
                <a:lnTo>
                  <a:pt x="0" y="0"/>
                </a:lnTo>
              </a:path>
            </a:pathLst>
          </a:custGeom>
          <a:ln w="11087">
            <a:solidFill>
              <a:srgbClr val="000000"/>
            </a:solidFill>
          </a:ln>
        </p:spPr>
        <p:txBody>
          <a:bodyPr wrap="square" lIns="0" tIns="0" rIns="0" bIns="0" rtlCol="0">
            <a:noAutofit/>
          </a:bodyPr>
          <a:lstStyle/>
          <a:p>
            <a:endParaRPr/>
          </a:p>
        </p:txBody>
      </p:sp>
      <p:sp>
        <p:nvSpPr>
          <p:cNvPr id="17" name="object 17"/>
          <p:cNvSpPr txBox="1"/>
          <p:nvPr/>
        </p:nvSpPr>
        <p:spPr>
          <a:xfrm>
            <a:off x="463220" y="533400"/>
            <a:ext cx="8368062" cy="410629"/>
          </a:xfrm>
          <a:prstGeom prst="rect">
            <a:avLst/>
          </a:prstGeom>
        </p:spPr>
        <p:txBody>
          <a:bodyPr wrap="square" lIns="0" tIns="0" rIns="0" bIns="0" rtlCol="0">
            <a:noAutofit/>
          </a:bodyPr>
          <a:lstStyle/>
          <a:p>
            <a:pPr marL="25160">
              <a:lnSpc>
                <a:spcPts val="2932"/>
              </a:lnSpc>
              <a:spcBef>
                <a:spcPts val="147"/>
              </a:spcBef>
            </a:pPr>
            <a:r>
              <a:rPr sz="3200" dirty="0">
                <a:latin typeface="Times New Roman"/>
                <a:cs typeface="Times New Roman"/>
              </a:rPr>
              <a:t>Revenue</a:t>
            </a:r>
            <a:r>
              <a:rPr sz="3200" spc="139" dirty="0">
                <a:latin typeface="Times New Roman"/>
                <a:cs typeface="Times New Roman"/>
              </a:rPr>
              <a:t> </a:t>
            </a:r>
            <a:r>
              <a:rPr sz="3200" dirty="0">
                <a:latin typeface="Times New Roman"/>
                <a:cs typeface="Times New Roman"/>
              </a:rPr>
              <a:t>across</a:t>
            </a:r>
            <a:r>
              <a:rPr sz="3200" spc="315" dirty="0">
                <a:latin typeface="Times New Roman"/>
                <a:cs typeface="Times New Roman"/>
              </a:rPr>
              <a:t> </a:t>
            </a:r>
            <a:r>
              <a:rPr sz="3200" dirty="0">
                <a:latin typeface="Times New Roman"/>
                <a:cs typeface="Times New Roman"/>
              </a:rPr>
              <a:t>GSP</a:t>
            </a:r>
            <a:r>
              <a:rPr sz="3200" spc="287" dirty="0">
                <a:latin typeface="Times New Roman"/>
                <a:cs typeface="Times New Roman"/>
              </a:rPr>
              <a:t> </a:t>
            </a:r>
            <a:r>
              <a:rPr sz="3200" dirty="0">
                <a:latin typeface="Times New Roman"/>
                <a:cs typeface="Times New Roman"/>
              </a:rPr>
              <a:t>v</a:t>
            </a:r>
            <a:r>
              <a:rPr sz="3200" spc="-67" dirty="0">
                <a:latin typeface="Times New Roman"/>
                <a:cs typeface="Times New Roman"/>
              </a:rPr>
              <a:t>a</a:t>
            </a:r>
            <a:r>
              <a:rPr sz="3200" dirty="0">
                <a:latin typeface="Times New Roman"/>
                <a:cs typeface="Times New Roman"/>
              </a:rPr>
              <a:t>riants,</a:t>
            </a:r>
            <a:r>
              <a:rPr sz="3200" spc="563" dirty="0">
                <a:latin typeface="Times New Roman"/>
                <a:cs typeface="Times New Roman"/>
              </a:rPr>
              <a:t> </a:t>
            </a:r>
            <a:r>
              <a:rPr sz="3200" dirty="0">
                <a:latin typeface="Times New Roman"/>
                <a:cs typeface="Times New Roman"/>
              </a:rPr>
              <a:t>optimal</a:t>
            </a:r>
            <a:r>
              <a:rPr sz="3200" spc="416" dirty="0">
                <a:latin typeface="Times New Roman"/>
                <a:cs typeface="Times New Roman"/>
              </a:rPr>
              <a:t> </a:t>
            </a:r>
            <a:r>
              <a:rPr sz="3200" dirty="0">
                <a:latin typeface="Times New Roman"/>
                <a:cs typeface="Times New Roman"/>
              </a:rPr>
              <a:t>p</a:t>
            </a:r>
            <a:r>
              <a:rPr sz="3200" spc="-67" dirty="0">
                <a:latin typeface="Times New Roman"/>
                <a:cs typeface="Times New Roman"/>
              </a:rPr>
              <a:t>a</a:t>
            </a:r>
            <a:r>
              <a:rPr sz="3200" dirty="0">
                <a:latin typeface="Times New Roman"/>
                <a:cs typeface="Times New Roman"/>
              </a:rPr>
              <a:t>rameters</a:t>
            </a:r>
          </a:p>
        </p:txBody>
      </p:sp>
      <p:sp>
        <p:nvSpPr>
          <p:cNvPr id="16" name="object 16"/>
          <p:cNvSpPr txBox="1"/>
          <p:nvPr/>
        </p:nvSpPr>
        <p:spPr>
          <a:xfrm>
            <a:off x="1711212" y="1797945"/>
            <a:ext cx="771737"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Auction</a:t>
            </a:r>
            <a:endParaRPr sz="1600">
              <a:latin typeface="Times New Roman"/>
              <a:cs typeface="Times New Roman"/>
            </a:endParaRPr>
          </a:p>
        </p:txBody>
      </p:sp>
      <p:sp>
        <p:nvSpPr>
          <p:cNvPr id="15" name="object 15"/>
          <p:cNvSpPr txBox="1"/>
          <p:nvPr/>
        </p:nvSpPr>
        <p:spPr>
          <a:xfrm>
            <a:off x="2894375" y="1797945"/>
            <a:ext cx="820925"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Revenue</a:t>
            </a:r>
            <a:endParaRPr sz="1600">
              <a:latin typeface="Times New Roman"/>
              <a:cs typeface="Times New Roman"/>
            </a:endParaRPr>
          </a:p>
        </p:txBody>
      </p:sp>
      <p:sp>
        <p:nvSpPr>
          <p:cNvPr id="14" name="object 14"/>
          <p:cNvSpPr txBox="1"/>
          <p:nvPr/>
        </p:nvSpPr>
        <p:spPr>
          <a:xfrm>
            <a:off x="5581618" y="1797945"/>
            <a:ext cx="771737"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Auction</a:t>
            </a:r>
            <a:endParaRPr sz="1600">
              <a:latin typeface="Times New Roman"/>
              <a:cs typeface="Times New Roman"/>
            </a:endParaRPr>
          </a:p>
        </p:txBody>
      </p:sp>
      <p:sp>
        <p:nvSpPr>
          <p:cNvPr id="13" name="object 13"/>
          <p:cNvSpPr txBox="1"/>
          <p:nvPr/>
        </p:nvSpPr>
        <p:spPr>
          <a:xfrm>
            <a:off x="6764782" y="1797945"/>
            <a:ext cx="820925" cy="250457"/>
          </a:xfrm>
          <a:prstGeom prst="rect">
            <a:avLst/>
          </a:prstGeom>
        </p:spPr>
        <p:txBody>
          <a:bodyPr wrap="square" lIns="0" tIns="0" rIns="0" bIns="0" rtlCol="0">
            <a:noAutofit/>
          </a:bodyPr>
          <a:lstStyle/>
          <a:p>
            <a:pPr marL="25160">
              <a:lnSpc>
                <a:spcPts val="1733"/>
              </a:lnSpc>
              <a:spcBef>
                <a:spcPts val="85"/>
              </a:spcBef>
            </a:pPr>
            <a:r>
              <a:rPr sz="1600" dirty="0">
                <a:latin typeface="Times New Roman"/>
                <a:cs typeface="Times New Roman"/>
              </a:rPr>
              <a:t>Revenue</a:t>
            </a:r>
            <a:endParaRPr sz="1600">
              <a:latin typeface="Times New Roman"/>
              <a:cs typeface="Times New Roman"/>
            </a:endParaRPr>
          </a:p>
        </p:txBody>
      </p:sp>
      <p:sp>
        <p:nvSpPr>
          <p:cNvPr id="12" name="object 12"/>
          <p:cNvSpPr txBox="1"/>
          <p:nvPr/>
        </p:nvSpPr>
        <p:spPr>
          <a:xfrm>
            <a:off x="1521076" y="2177295"/>
            <a:ext cx="1137374" cy="1676083"/>
          </a:xfrm>
          <a:prstGeom prst="rect">
            <a:avLst/>
          </a:prstGeom>
        </p:spPr>
        <p:txBody>
          <a:bodyPr wrap="square" lIns="0" tIns="0" rIns="0" bIns="0" rtlCol="0">
            <a:noAutofit/>
          </a:bodyPr>
          <a:lstStyle/>
          <a:p>
            <a:pPr algn="ctr">
              <a:lnSpc>
                <a:spcPts val="1733"/>
              </a:lnSpc>
              <a:spcBef>
                <a:spcPts val="85"/>
              </a:spcBef>
            </a:pPr>
            <a:r>
              <a:rPr sz="1600" spc="-50" dirty="0">
                <a:latin typeface="Times New Roman"/>
                <a:cs typeface="Times New Roman"/>
              </a:rPr>
              <a:t>V</a:t>
            </a:r>
            <a:r>
              <a:rPr sz="1600" dirty="0">
                <a:latin typeface="Times New Roman"/>
                <a:cs typeface="Times New Roman"/>
              </a:rPr>
              <a:t>anilla</a:t>
            </a:r>
            <a:r>
              <a:rPr sz="1600" spc="287" dirty="0">
                <a:latin typeface="Times New Roman"/>
                <a:cs typeface="Times New Roman"/>
              </a:rPr>
              <a:t> </a:t>
            </a:r>
            <a:r>
              <a:rPr sz="1600" dirty="0">
                <a:latin typeface="Times New Roman"/>
                <a:cs typeface="Times New Roman"/>
              </a:rPr>
              <a:t>GSP</a:t>
            </a:r>
            <a:endParaRPr sz="1600">
              <a:latin typeface="Times New Roman"/>
              <a:cs typeface="Times New Roman"/>
            </a:endParaRPr>
          </a:p>
          <a:p>
            <a:pPr marL="80211" marR="98177" indent="2324" algn="ctr">
              <a:lnSpc>
                <a:spcPct val="98604"/>
              </a:lnSpc>
            </a:pPr>
            <a:r>
              <a:rPr sz="1600" dirty="0">
                <a:latin typeface="Times New Roman"/>
                <a:cs typeface="Times New Roman"/>
              </a:rPr>
              <a:t>Squashing QWR UWR QWR+Sq Anch</a:t>
            </a:r>
            <a:r>
              <a:rPr sz="1600" spc="-50" dirty="0">
                <a:latin typeface="Times New Roman"/>
                <a:cs typeface="Times New Roman"/>
              </a:rPr>
              <a:t>o</a:t>
            </a:r>
            <a:r>
              <a:rPr sz="1600" dirty="0">
                <a:latin typeface="Times New Roman"/>
                <a:cs typeface="Times New Roman"/>
              </a:rPr>
              <a:t>ring UWR+Sq</a:t>
            </a:r>
            <a:endParaRPr sz="1600">
              <a:latin typeface="Times New Roman"/>
              <a:cs typeface="Times New Roman"/>
            </a:endParaRPr>
          </a:p>
        </p:txBody>
      </p:sp>
      <p:sp>
        <p:nvSpPr>
          <p:cNvPr id="11" name="object 11"/>
          <p:cNvSpPr txBox="1"/>
          <p:nvPr/>
        </p:nvSpPr>
        <p:spPr>
          <a:xfrm>
            <a:off x="2968547" y="2177295"/>
            <a:ext cx="672879" cy="1676997"/>
          </a:xfrm>
          <a:prstGeom prst="rect">
            <a:avLst/>
          </a:prstGeom>
        </p:spPr>
        <p:txBody>
          <a:bodyPr wrap="square" lIns="0" tIns="0" rIns="0" bIns="0" rtlCol="0">
            <a:noAutofit/>
          </a:bodyPr>
          <a:lstStyle/>
          <a:p>
            <a:pPr marL="78483" marR="30079">
              <a:lnSpc>
                <a:spcPts val="1733"/>
              </a:lnSpc>
              <a:spcBef>
                <a:spcPts val="85"/>
              </a:spcBef>
            </a:pPr>
            <a:r>
              <a:rPr sz="1600" dirty="0">
                <a:latin typeface="Times New Roman"/>
                <a:cs typeface="Times New Roman"/>
              </a:rPr>
              <a:t>7.737</a:t>
            </a:r>
            <a:endParaRPr sz="1600">
              <a:latin typeface="Times New Roman"/>
              <a:cs typeface="Times New Roman"/>
            </a:endParaRPr>
          </a:p>
          <a:p>
            <a:pPr marL="78523" marR="30079">
              <a:lnSpc>
                <a:spcPct val="95825"/>
              </a:lnSpc>
            </a:pPr>
            <a:r>
              <a:rPr sz="1600" dirty="0">
                <a:latin typeface="Times New Roman"/>
                <a:cs typeface="Times New Roman"/>
              </a:rPr>
              <a:t>9.123</a:t>
            </a:r>
            <a:endParaRPr sz="1600">
              <a:latin typeface="Times New Roman"/>
              <a:cs typeface="Times New Roman"/>
            </a:endParaRPr>
          </a:p>
          <a:p>
            <a:pPr marL="25233" marR="46">
              <a:lnSpc>
                <a:spcPct val="95825"/>
              </a:lnSpc>
              <a:spcBef>
                <a:spcPts val="50"/>
              </a:spcBef>
            </a:pPr>
            <a:r>
              <a:rPr sz="1600" dirty="0">
                <a:latin typeface="Times New Roman"/>
                <a:cs typeface="Times New Roman"/>
              </a:rPr>
              <a:t>10.598</a:t>
            </a:r>
            <a:endParaRPr sz="1600">
              <a:latin typeface="Times New Roman"/>
              <a:cs typeface="Times New Roman"/>
            </a:endParaRPr>
          </a:p>
          <a:p>
            <a:pPr marL="25279">
              <a:lnSpc>
                <a:spcPct val="95825"/>
              </a:lnSpc>
              <a:spcBef>
                <a:spcPts val="50"/>
              </a:spcBef>
            </a:pPr>
            <a:r>
              <a:rPr sz="1600" dirty="0">
                <a:latin typeface="Times New Roman"/>
                <a:cs typeface="Times New Roman"/>
              </a:rPr>
              <a:t>12.026</a:t>
            </a:r>
            <a:endParaRPr sz="1600">
              <a:latin typeface="Times New Roman"/>
              <a:cs typeface="Times New Roman"/>
            </a:endParaRPr>
          </a:p>
          <a:p>
            <a:pPr marL="25160" marR="119">
              <a:lnSpc>
                <a:spcPct val="95825"/>
              </a:lnSpc>
              <a:spcBef>
                <a:spcPts val="50"/>
              </a:spcBef>
            </a:pPr>
            <a:r>
              <a:rPr sz="1600" dirty="0">
                <a:latin typeface="Times New Roman"/>
                <a:cs typeface="Times New Roman"/>
              </a:rPr>
              <a:t>12.046</a:t>
            </a:r>
            <a:endParaRPr sz="1600">
              <a:latin typeface="Times New Roman"/>
              <a:cs typeface="Times New Roman"/>
            </a:endParaRPr>
          </a:p>
          <a:p>
            <a:pPr marL="131791" marR="30079">
              <a:lnSpc>
                <a:spcPct val="95825"/>
              </a:lnSpc>
              <a:spcBef>
                <a:spcPts val="50"/>
              </a:spcBef>
            </a:pPr>
            <a:r>
              <a:rPr sz="1600" dirty="0">
                <a:latin typeface="Times New Roman"/>
                <a:cs typeface="Times New Roman"/>
              </a:rPr>
              <a:t>12.2</a:t>
            </a:r>
            <a:endParaRPr sz="1600">
              <a:latin typeface="Times New Roman"/>
              <a:cs typeface="Times New Roman"/>
            </a:endParaRPr>
          </a:p>
          <a:p>
            <a:pPr marL="25263" marR="16">
              <a:lnSpc>
                <a:spcPct val="95825"/>
              </a:lnSpc>
              <a:spcBef>
                <a:spcPts val="50"/>
              </a:spcBef>
            </a:pPr>
            <a:r>
              <a:rPr sz="1600" dirty="0">
                <a:latin typeface="Times New Roman"/>
                <a:cs typeface="Times New Roman"/>
              </a:rPr>
              <a:t>12.220</a:t>
            </a:r>
            <a:endParaRPr sz="1600">
              <a:latin typeface="Times New Roman"/>
              <a:cs typeface="Times New Roman"/>
            </a:endParaRPr>
          </a:p>
        </p:txBody>
      </p:sp>
      <p:sp>
        <p:nvSpPr>
          <p:cNvPr id="10" name="object 10"/>
          <p:cNvSpPr txBox="1"/>
          <p:nvPr/>
        </p:nvSpPr>
        <p:spPr>
          <a:xfrm>
            <a:off x="5391457" y="2177295"/>
            <a:ext cx="1137374" cy="1676083"/>
          </a:xfrm>
          <a:prstGeom prst="rect">
            <a:avLst/>
          </a:prstGeom>
        </p:spPr>
        <p:txBody>
          <a:bodyPr wrap="square" lIns="0" tIns="0" rIns="0" bIns="0" rtlCol="0">
            <a:noAutofit/>
          </a:bodyPr>
          <a:lstStyle/>
          <a:p>
            <a:pPr algn="ctr">
              <a:lnSpc>
                <a:spcPts val="1733"/>
              </a:lnSpc>
              <a:spcBef>
                <a:spcPts val="85"/>
              </a:spcBef>
            </a:pPr>
            <a:r>
              <a:rPr sz="1600" spc="-50" dirty="0">
                <a:latin typeface="Times New Roman"/>
                <a:cs typeface="Times New Roman"/>
              </a:rPr>
              <a:t>V</a:t>
            </a:r>
            <a:r>
              <a:rPr sz="1600" dirty="0">
                <a:latin typeface="Times New Roman"/>
                <a:cs typeface="Times New Roman"/>
              </a:rPr>
              <a:t>anilla</a:t>
            </a:r>
            <a:r>
              <a:rPr sz="1600" spc="273" dirty="0">
                <a:latin typeface="Times New Roman"/>
                <a:cs typeface="Times New Roman"/>
              </a:rPr>
              <a:t> </a:t>
            </a:r>
            <a:r>
              <a:rPr sz="1600" dirty="0">
                <a:latin typeface="Times New Roman"/>
                <a:cs typeface="Times New Roman"/>
              </a:rPr>
              <a:t>GSP</a:t>
            </a:r>
          </a:p>
          <a:p>
            <a:pPr marL="88714" marR="104192" indent="339" algn="ctr">
              <a:lnSpc>
                <a:spcPct val="98604"/>
              </a:lnSpc>
            </a:pPr>
            <a:r>
              <a:rPr sz="1600" dirty="0">
                <a:latin typeface="Times New Roman"/>
                <a:cs typeface="Times New Roman"/>
              </a:rPr>
              <a:t>QWR Squashing QWR+Sq UWR Anch</a:t>
            </a:r>
            <a:r>
              <a:rPr sz="1600" spc="-38" dirty="0">
                <a:latin typeface="Times New Roman"/>
                <a:cs typeface="Times New Roman"/>
              </a:rPr>
              <a:t>o</a:t>
            </a:r>
            <a:r>
              <a:rPr sz="1600" dirty="0">
                <a:latin typeface="Times New Roman"/>
                <a:cs typeface="Times New Roman"/>
              </a:rPr>
              <a:t>ring UWR+Sq</a:t>
            </a:r>
          </a:p>
        </p:txBody>
      </p:sp>
      <p:sp>
        <p:nvSpPr>
          <p:cNvPr id="9" name="object 9"/>
          <p:cNvSpPr txBox="1"/>
          <p:nvPr/>
        </p:nvSpPr>
        <p:spPr>
          <a:xfrm>
            <a:off x="6838951" y="2177295"/>
            <a:ext cx="672980" cy="1676997"/>
          </a:xfrm>
          <a:prstGeom prst="rect">
            <a:avLst/>
          </a:prstGeom>
        </p:spPr>
        <p:txBody>
          <a:bodyPr wrap="square" lIns="0" tIns="0" rIns="0" bIns="0" rtlCol="0">
            <a:noAutofit/>
          </a:bodyPr>
          <a:lstStyle/>
          <a:p>
            <a:pPr marL="25320">
              <a:lnSpc>
                <a:spcPts val="1733"/>
              </a:lnSpc>
              <a:spcBef>
                <a:spcPts val="85"/>
              </a:spcBef>
            </a:pPr>
            <a:r>
              <a:rPr sz="1600" dirty="0">
                <a:latin typeface="Times New Roman"/>
                <a:cs typeface="Times New Roman"/>
              </a:rPr>
              <a:t>20.454</a:t>
            </a:r>
            <a:endParaRPr sz="1600">
              <a:latin typeface="Times New Roman"/>
              <a:cs typeface="Times New Roman"/>
            </a:endParaRPr>
          </a:p>
          <a:p>
            <a:pPr marL="25211" marR="168">
              <a:lnSpc>
                <a:spcPct val="95825"/>
              </a:lnSpc>
            </a:pPr>
            <a:r>
              <a:rPr sz="1600" dirty="0">
                <a:latin typeface="Times New Roman"/>
                <a:cs typeface="Times New Roman"/>
              </a:rPr>
              <a:t>48.071</a:t>
            </a:r>
            <a:endParaRPr sz="1600">
              <a:latin typeface="Times New Roman"/>
              <a:cs typeface="Times New Roman"/>
            </a:endParaRPr>
          </a:p>
          <a:p>
            <a:pPr marL="25160" marR="220">
              <a:lnSpc>
                <a:spcPct val="95825"/>
              </a:lnSpc>
              <a:spcBef>
                <a:spcPts val="50"/>
              </a:spcBef>
            </a:pPr>
            <a:r>
              <a:rPr sz="1600" dirty="0">
                <a:latin typeface="Times New Roman"/>
                <a:cs typeface="Times New Roman"/>
              </a:rPr>
              <a:t>53.349</a:t>
            </a:r>
            <a:endParaRPr sz="1600">
              <a:latin typeface="Times New Roman"/>
              <a:cs typeface="Times New Roman"/>
            </a:endParaRPr>
          </a:p>
          <a:p>
            <a:pPr marL="25336" marR="184">
              <a:lnSpc>
                <a:spcPct val="95825"/>
              </a:lnSpc>
              <a:spcBef>
                <a:spcPts val="50"/>
              </a:spcBef>
            </a:pPr>
            <a:r>
              <a:rPr sz="1600" dirty="0">
                <a:latin typeface="Times New Roman"/>
                <a:cs typeface="Times New Roman"/>
              </a:rPr>
              <a:t>79.208</a:t>
            </a:r>
            <a:endParaRPr sz="1600">
              <a:latin typeface="Times New Roman"/>
              <a:cs typeface="Times New Roman"/>
            </a:endParaRPr>
          </a:p>
          <a:p>
            <a:pPr marL="25257" marR="123">
              <a:lnSpc>
                <a:spcPct val="95825"/>
              </a:lnSpc>
              <a:spcBef>
                <a:spcPts val="50"/>
              </a:spcBef>
            </a:pPr>
            <a:r>
              <a:rPr sz="1600" dirty="0">
                <a:latin typeface="Times New Roman"/>
                <a:cs typeface="Times New Roman"/>
              </a:rPr>
              <a:t>80.050</a:t>
            </a:r>
            <a:endParaRPr sz="1600">
              <a:latin typeface="Times New Roman"/>
              <a:cs typeface="Times New Roman"/>
            </a:endParaRPr>
          </a:p>
          <a:p>
            <a:pPr marL="25334" marR="186">
              <a:lnSpc>
                <a:spcPct val="95825"/>
              </a:lnSpc>
              <a:spcBef>
                <a:spcPts val="50"/>
              </a:spcBef>
            </a:pPr>
            <a:r>
              <a:rPr sz="1600" dirty="0">
                <a:latin typeface="Times New Roman"/>
                <a:cs typeface="Times New Roman"/>
              </a:rPr>
              <a:t>80.156</a:t>
            </a:r>
            <a:endParaRPr sz="1600">
              <a:latin typeface="Times New Roman"/>
              <a:cs typeface="Times New Roman"/>
            </a:endParaRPr>
          </a:p>
          <a:p>
            <a:pPr marL="25239" marR="141">
              <a:lnSpc>
                <a:spcPct val="95825"/>
              </a:lnSpc>
              <a:spcBef>
                <a:spcPts val="50"/>
              </a:spcBef>
            </a:pPr>
            <a:r>
              <a:rPr sz="1600" dirty="0">
                <a:latin typeface="Times New Roman"/>
                <a:cs typeface="Times New Roman"/>
              </a:rPr>
              <a:t>81.098</a:t>
            </a:r>
            <a:endParaRPr sz="1600">
              <a:latin typeface="Times New Roman"/>
              <a:cs typeface="Times New Roman"/>
            </a:endParaRPr>
          </a:p>
        </p:txBody>
      </p:sp>
      <p:sp>
        <p:nvSpPr>
          <p:cNvPr id="8" name="object 8"/>
          <p:cNvSpPr txBox="1"/>
          <p:nvPr/>
        </p:nvSpPr>
        <p:spPr>
          <a:xfrm>
            <a:off x="1680605" y="4080050"/>
            <a:ext cx="1874352" cy="250457"/>
          </a:xfrm>
          <a:prstGeom prst="rect">
            <a:avLst/>
          </a:prstGeom>
        </p:spPr>
        <p:txBody>
          <a:bodyPr wrap="square" lIns="0" tIns="0" rIns="0" bIns="0" rtlCol="0">
            <a:noAutofit/>
          </a:bodyPr>
          <a:lstStyle/>
          <a:p>
            <a:pPr marL="25160">
              <a:lnSpc>
                <a:spcPts val="1733"/>
              </a:lnSpc>
              <a:spcBef>
                <a:spcPts val="85"/>
              </a:spcBef>
            </a:pPr>
            <a:r>
              <a:rPr sz="1600" i="1" dirty="0">
                <a:latin typeface="Times New Roman"/>
                <a:cs typeface="Times New Roman"/>
              </a:rPr>
              <a:t>Unif</a:t>
            </a:r>
            <a:r>
              <a:rPr sz="1600" i="1" spc="-38" dirty="0">
                <a:latin typeface="Times New Roman"/>
                <a:cs typeface="Times New Roman"/>
              </a:rPr>
              <a:t>o</a:t>
            </a:r>
            <a:r>
              <a:rPr sz="1600" i="1" dirty="0">
                <a:latin typeface="Times New Roman"/>
                <a:cs typeface="Times New Roman"/>
              </a:rPr>
              <a:t>rm</a:t>
            </a:r>
            <a:r>
              <a:rPr sz="1600" i="1" spc="345" dirty="0">
                <a:latin typeface="Times New Roman"/>
                <a:cs typeface="Times New Roman"/>
              </a:rPr>
              <a:t> </a:t>
            </a:r>
            <a:r>
              <a:rPr sz="1600" i="1" dirty="0">
                <a:latin typeface="Times New Roman"/>
                <a:cs typeface="Times New Roman"/>
              </a:rPr>
              <a:t>distribution</a:t>
            </a:r>
          </a:p>
        </p:txBody>
      </p:sp>
      <p:sp>
        <p:nvSpPr>
          <p:cNvPr id="7" name="object 7"/>
          <p:cNvSpPr txBox="1"/>
          <p:nvPr/>
        </p:nvSpPr>
        <p:spPr>
          <a:xfrm>
            <a:off x="5363119" y="4080050"/>
            <a:ext cx="2250228" cy="250457"/>
          </a:xfrm>
          <a:prstGeom prst="rect">
            <a:avLst/>
          </a:prstGeom>
        </p:spPr>
        <p:txBody>
          <a:bodyPr wrap="square" lIns="0" tIns="0" rIns="0" bIns="0" rtlCol="0">
            <a:noAutofit/>
          </a:bodyPr>
          <a:lstStyle/>
          <a:p>
            <a:pPr marL="25160">
              <a:lnSpc>
                <a:spcPts val="1733"/>
              </a:lnSpc>
              <a:spcBef>
                <a:spcPts val="85"/>
              </a:spcBef>
            </a:pPr>
            <a:r>
              <a:rPr sz="1600" i="1" dirty="0">
                <a:latin typeface="Times New Roman"/>
                <a:cs typeface="Times New Roman"/>
              </a:rPr>
              <a:t>Log-N</a:t>
            </a:r>
            <a:r>
              <a:rPr sz="1600" i="1" spc="-50" dirty="0">
                <a:latin typeface="Times New Roman"/>
                <a:cs typeface="Times New Roman"/>
              </a:rPr>
              <a:t>o</a:t>
            </a:r>
            <a:r>
              <a:rPr sz="1600" i="1" dirty="0">
                <a:latin typeface="Times New Roman"/>
                <a:cs typeface="Times New Roman"/>
              </a:rPr>
              <a:t>rmal </a:t>
            </a:r>
            <a:r>
              <a:rPr sz="1600" i="1" spc="125" dirty="0">
                <a:latin typeface="Times New Roman"/>
                <a:cs typeface="Times New Roman"/>
              </a:rPr>
              <a:t> </a:t>
            </a:r>
            <a:r>
              <a:rPr sz="1600" i="1" dirty="0">
                <a:latin typeface="Times New Roman"/>
                <a:cs typeface="Times New Roman"/>
              </a:rPr>
              <a:t>Distribution</a:t>
            </a:r>
          </a:p>
        </p:txBody>
      </p:sp>
      <p:sp>
        <p:nvSpPr>
          <p:cNvPr id="6" name="object 6"/>
          <p:cNvSpPr txBox="1"/>
          <p:nvPr/>
        </p:nvSpPr>
        <p:spPr>
          <a:xfrm>
            <a:off x="381000" y="4821140"/>
            <a:ext cx="8382000" cy="665260"/>
          </a:xfrm>
          <a:prstGeom prst="rect">
            <a:avLst/>
          </a:prstGeom>
        </p:spPr>
        <p:txBody>
          <a:bodyPr wrap="square" lIns="0" tIns="0" rIns="0" bIns="0" rtlCol="0">
            <a:noAutofit/>
          </a:bodyPr>
          <a:lstStyle/>
          <a:p>
            <a:pPr marL="368060" indent="-342900">
              <a:lnSpc>
                <a:spcPts val="2298"/>
              </a:lnSpc>
              <a:spcBef>
                <a:spcPts val="113"/>
              </a:spcBef>
              <a:buFont typeface="Arial" pitchFamily="34" charset="0"/>
              <a:buChar char="•"/>
            </a:pPr>
            <a:r>
              <a:rPr sz="2200" dirty="0">
                <a:latin typeface="Times New Roman"/>
                <a:cs typeface="Times New Roman"/>
              </a:rPr>
              <a:t>These</a:t>
            </a:r>
            <a:r>
              <a:rPr sz="2200" spc="281" dirty="0">
                <a:latin typeface="Times New Roman"/>
                <a:cs typeface="Times New Roman"/>
              </a:rPr>
              <a:t> </a:t>
            </a:r>
            <a:r>
              <a:rPr sz="2200" dirty="0">
                <a:latin typeface="Times New Roman"/>
                <a:cs typeface="Times New Roman"/>
              </a:rPr>
              <a:t>rankings</a:t>
            </a:r>
            <a:r>
              <a:rPr sz="2200" spc="113" dirty="0">
                <a:latin typeface="Times New Roman"/>
                <a:cs typeface="Times New Roman"/>
              </a:rPr>
              <a:t> </a:t>
            </a:r>
            <a:r>
              <a:rPr sz="2200" dirty="0">
                <a:latin typeface="Times New Roman"/>
                <a:cs typeface="Times New Roman"/>
              </a:rPr>
              <a:t>(except</a:t>
            </a:r>
            <a:r>
              <a:rPr sz="2200" spc="368" dirty="0">
                <a:latin typeface="Times New Roman"/>
                <a:cs typeface="Times New Roman"/>
              </a:rPr>
              <a:t> </a:t>
            </a:r>
            <a:r>
              <a:rPr sz="2200" dirty="0">
                <a:latin typeface="Times New Roman"/>
                <a:cs typeface="Times New Roman"/>
              </a:rPr>
              <a:t>QWR</a:t>
            </a:r>
            <a:r>
              <a:rPr sz="2200" spc="75" dirty="0">
                <a:latin typeface="Times New Roman"/>
                <a:cs typeface="Times New Roman"/>
              </a:rPr>
              <a:t> </a:t>
            </a:r>
            <a:r>
              <a:rPr sz="2200" dirty="0">
                <a:latin typeface="Times New Roman"/>
                <a:cs typeface="Times New Roman"/>
              </a:rPr>
              <a:t>vs.</a:t>
            </a:r>
            <a:r>
              <a:rPr sz="2200" spc="341" dirty="0">
                <a:latin typeface="Times New Roman"/>
                <a:cs typeface="Times New Roman"/>
              </a:rPr>
              <a:t> </a:t>
            </a:r>
            <a:r>
              <a:rPr sz="2200" dirty="0">
                <a:latin typeface="Times New Roman"/>
                <a:cs typeface="Times New Roman"/>
              </a:rPr>
              <a:t>squashing)</a:t>
            </a:r>
            <a:r>
              <a:rPr sz="2200" spc="281" dirty="0">
                <a:latin typeface="Times New Roman"/>
                <a:cs typeface="Times New Roman"/>
              </a:rPr>
              <a:t> </a:t>
            </a:r>
            <a:r>
              <a:rPr sz="2200" spc="-57" dirty="0">
                <a:latin typeface="Times New Roman"/>
                <a:cs typeface="Times New Roman"/>
              </a:rPr>
              <a:t>a</a:t>
            </a:r>
            <a:r>
              <a:rPr sz="2200" dirty="0">
                <a:latin typeface="Times New Roman"/>
                <a:cs typeface="Times New Roman"/>
              </a:rPr>
              <a:t>re</a:t>
            </a:r>
            <a:r>
              <a:rPr sz="2200" spc="246" dirty="0">
                <a:latin typeface="Times New Roman"/>
                <a:cs typeface="Times New Roman"/>
              </a:rPr>
              <a:t> </a:t>
            </a:r>
            <a:r>
              <a:rPr sz="2200" dirty="0">
                <a:latin typeface="Times New Roman"/>
                <a:cs typeface="Times New Roman"/>
              </a:rPr>
              <a:t>robust</a:t>
            </a:r>
            <a:r>
              <a:rPr sz="2200" spc="341" dirty="0">
                <a:latin typeface="Times New Roman"/>
                <a:cs typeface="Times New Roman"/>
              </a:rPr>
              <a:t> </a:t>
            </a:r>
            <a:r>
              <a:rPr sz="2200" dirty="0" smtClean="0">
                <a:latin typeface="Times New Roman"/>
                <a:cs typeface="Times New Roman"/>
              </a:rPr>
              <a:t>to</a:t>
            </a:r>
            <a:r>
              <a:rPr lang="en-US" sz="2200" dirty="0" smtClean="0">
                <a:latin typeface="Times New Roman"/>
                <a:cs typeface="Times New Roman"/>
              </a:rPr>
              <a:t> #bidders</a:t>
            </a:r>
          </a:p>
          <a:p>
            <a:pPr marL="368060" marR="41169" indent="-342900">
              <a:lnSpc>
                <a:spcPct val="95825"/>
              </a:lnSpc>
              <a:spcBef>
                <a:spcPts val="63"/>
              </a:spcBef>
              <a:buFont typeface="Arial" pitchFamily="34" charset="0"/>
              <a:buChar char="•"/>
            </a:pPr>
            <a:r>
              <a:rPr lang="en-US" sz="2200" dirty="0" smtClean="0">
                <a:latin typeface="Times New Roman"/>
                <a:cs typeface="Times New Roman"/>
              </a:rPr>
              <a:t>Optimal reserve tended to increase with #bidders, particularly in UWR</a:t>
            </a:r>
          </a:p>
          <a:p>
            <a:pPr marL="825260" marR="41169" lvl="1" indent="-342900">
              <a:lnSpc>
                <a:spcPct val="95825"/>
              </a:lnSpc>
              <a:spcBef>
                <a:spcPts val="63"/>
              </a:spcBef>
              <a:buFont typeface="Arial" pitchFamily="34" charset="0"/>
              <a:buChar char="•"/>
            </a:pPr>
            <a:r>
              <a:rPr lang="en-US" sz="2200" dirty="0" smtClean="0">
                <a:latin typeface="Times New Roman"/>
                <a:cs typeface="Times New Roman"/>
              </a:rPr>
              <a:t>Unlike in the optimal (Myerson) auction where it is independent of #bidders</a:t>
            </a:r>
            <a:endParaRPr sz="2200" dirty="0">
              <a:latin typeface="Times New Roman"/>
              <a:cs typeface="Times New Roman"/>
            </a:endParaRPr>
          </a:p>
        </p:txBody>
      </p:sp>
    </p:spTree>
    <p:extLst>
      <p:ext uri="{BB962C8B-B14F-4D97-AF65-F5344CB8AC3E}">
        <p14:creationId xmlns:p14="http://schemas.microsoft.com/office/powerpoint/2010/main" val="85093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a:cs typeface="Times New Roman"/>
              </a:rPr>
              <a:t>Why</a:t>
            </a:r>
            <a:r>
              <a:rPr lang="en-US" sz="4000" spc="129" dirty="0">
                <a:latin typeface="Times New Roman"/>
                <a:cs typeface="Times New Roman"/>
              </a:rPr>
              <a:t> </a:t>
            </a:r>
            <a:r>
              <a:rPr lang="en-US" sz="4000" dirty="0">
                <a:latin typeface="Times New Roman"/>
                <a:cs typeface="Times New Roman"/>
              </a:rPr>
              <a:t>d</a:t>
            </a:r>
            <a:r>
              <a:rPr lang="en-US" sz="4000" spc="77" dirty="0">
                <a:latin typeface="Times New Roman"/>
                <a:cs typeface="Times New Roman"/>
              </a:rPr>
              <a:t>o</a:t>
            </a:r>
            <a:r>
              <a:rPr lang="en-US" sz="4000" dirty="0">
                <a:latin typeface="Times New Roman"/>
                <a:cs typeface="Times New Roman"/>
              </a:rPr>
              <a:t>es</a:t>
            </a:r>
            <a:r>
              <a:rPr lang="en-US" sz="4000" spc="242" dirty="0">
                <a:latin typeface="Times New Roman"/>
                <a:cs typeface="Times New Roman"/>
              </a:rPr>
              <a:t> </a:t>
            </a:r>
            <a:r>
              <a:rPr lang="en-US" sz="4000" dirty="0">
                <a:latin typeface="Times New Roman"/>
                <a:cs typeface="Times New Roman"/>
              </a:rPr>
              <a:t>squashing</a:t>
            </a:r>
            <a:r>
              <a:rPr lang="en-US" sz="4000" spc="357" dirty="0">
                <a:latin typeface="Times New Roman"/>
                <a:cs typeface="Times New Roman"/>
              </a:rPr>
              <a:t> </a:t>
            </a:r>
            <a:r>
              <a:rPr lang="en-US" sz="4000" dirty="0">
                <a:latin typeface="Times New Roman"/>
                <a:cs typeface="Times New Roman"/>
              </a:rPr>
              <a:t>help</a:t>
            </a:r>
            <a:r>
              <a:rPr lang="en-US" sz="4000" spc="174" dirty="0">
                <a:latin typeface="Times New Roman"/>
                <a:cs typeface="Times New Roman"/>
              </a:rPr>
              <a:t> </a:t>
            </a:r>
            <a:r>
              <a:rPr lang="en-US" sz="4000" dirty="0">
                <a:latin typeface="Times New Roman"/>
                <a:cs typeface="Times New Roman"/>
              </a:rPr>
              <a:t>QWR</a:t>
            </a:r>
            <a:r>
              <a:rPr lang="en-US" sz="4000" spc="172" dirty="0">
                <a:latin typeface="Times New Roman"/>
                <a:cs typeface="Times New Roman"/>
              </a:rPr>
              <a:t> </a:t>
            </a:r>
            <a:r>
              <a:rPr lang="en-US" sz="4000" dirty="0">
                <a:latin typeface="Times New Roman"/>
                <a:cs typeface="Times New Roman"/>
              </a:rPr>
              <a:t>so</a:t>
            </a:r>
            <a:r>
              <a:rPr lang="en-US" sz="4000" spc="212" dirty="0">
                <a:latin typeface="Times New Roman"/>
                <a:cs typeface="Times New Roman"/>
              </a:rPr>
              <a:t> </a:t>
            </a:r>
            <a:r>
              <a:rPr lang="en-US" sz="4000" dirty="0">
                <a:latin typeface="Times New Roman"/>
                <a:cs typeface="Times New Roman"/>
              </a:rPr>
              <a:t>much?</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066800"/>
            <a:ext cx="5638800" cy="558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368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a:cs typeface="Times New Roman"/>
              </a:rPr>
              <a:t>Why</a:t>
            </a:r>
            <a:r>
              <a:rPr lang="en-US" sz="4000" spc="129" dirty="0">
                <a:latin typeface="Times New Roman"/>
                <a:cs typeface="Times New Roman"/>
              </a:rPr>
              <a:t> </a:t>
            </a:r>
            <a:r>
              <a:rPr lang="en-US" sz="4000" dirty="0">
                <a:latin typeface="Times New Roman"/>
                <a:cs typeface="Times New Roman"/>
              </a:rPr>
              <a:t>d</a:t>
            </a:r>
            <a:r>
              <a:rPr lang="en-US" sz="4000" spc="77" dirty="0">
                <a:latin typeface="Times New Roman"/>
                <a:cs typeface="Times New Roman"/>
              </a:rPr>
              <a:t>o</a:t>
            </a:r>
            <a:r>
              <a:rPr lang="en-US" sz="4000" dirty="0">
                <a:latin typeface="Times New Roman"/>
                <a:cs typeface="Times New Roman"/>
              </a:rPr>
              <a:t>es</a:t>
            </a:r>
            <a:r>
              <a:rPr lang="en-US" sz="4000" spc="242" dirty="0">
                <a:latin typeface="Times New Roman"/>
                <a:cs typeface="Times New Roman"/>
              </a:rPr>
              <a:t> </a:t>
            </a:r>
            <a:r>
              <a:rPr lang="en-US" sz="4000" dirty="0">
                <a:latin typeface="Times New Roman"/>
                <a:cs typeface="Times New Roman"/>
              </a:rPr>
              <a:t>squashing</a:t>
            </a:r>
            <a:r>
              <a:rPr lang="en-US" sz="4000" spc="357" dirty="0">
                <a:latin typeface="Times New Roman"/>
                <a:cs typeface="Times New Roman"/>
              </a:rPr>
              <a:t> </a:t>
            </a:r>
            <a:r>
              <a:rPr lang="en-US" sz="4000" dirty="0">
                <a:latin typeface="Times New Roman"/>
                <a:cs typeface="Times New Roman"/>
              </a:rPr>
              <a:t>help</a:t>
            </a:r>
            <a:r>
              <a:rPr lang="en-US" sz="4000" spc="174" dirty="0">
                <a:latin typeface="Times New Roman"/>
                <a:cs typeface="Times New Roman"/>
              </a:rPr>
              <a:t> </a:t>
            </a:r>
            <a:r>
              <a:rPr lang="en-US" sz="4000" dirty="0">
                <a:latin typeface="Times New Roman"/>
                <a:cs typeface="Times New Roman"/>
              </a:rPr>
              <a:t>QWR</a:t>
            </a:r>
            <a:r>
              <a:rPr lang="en-US" sz="4000" spc="172" dirty="0">
                <a:latin typeface="Times New Roman"/>
                <a:cs typeface="Times New Roman"/>
              </a:rPr>
              <a:t> </a:t>
            </a:r>
            <a:r>
              <a:rPr lang="en-US" sz="4000" dirty="0">
                <a:latin typeface="Times New Roman"/>
                <a:cs typeface="Times New Roman"/>
              </a:rPr>
              <a:t>so</a:t>
            </a:r>
            <a:r>
              <a:rPr lang="en-US" sz="4000" spc="212" dirty="0">
                <a:latin typeface="Times New Roman"/>
                <a:cs typeface="Times New Roman"/>
              </a:rPr>
              <a:t> </a:t>
            </a:r>
            <a:r>
              <a:rPr lang="en-US" sz="4000" dirty="0">
                <a:latin typeface="Times New Roman"/>
                <a:cs typeface="Times New Roman"/>
              </a:rPr>
              <a:t>much?</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399"/>
            <a:ext cx="8430870" cy="396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775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What should reserve prices be like when valuation and quality are not independent?</a:t>
            </a:r>
            <a:endParaRPr lang="en-US" sz="3600" dirty="0"/>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47800"/>
            <a:ext cx="7010400" cy="5088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980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2" name="object 62"/>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3" name="object 63"/>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4" name="object 64"/>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65" name="object 65"/>
          <p:cNvSpPr/>
          <p:nvPr/>
        </p:nvSpPr>
        <p:spPr>
          <a:xfrm>
            <a:off x="0" y="0"/>
            <a:ext cx="9139843" cy="6836044"/>
          </a:xfrm>
          <a:prstGeom prst="rect">
            <a:avLst/>
          </a:prstGeom>
          <a:blipFill>
            <a:blip r:embed="rId6" cstate="print"/>
            <a:stretch>
              <a:fillRect/>
            </a:stretch>
          </a:blipFill>
        </p:spPr>
        <p:txBody>
          <a:bodyPr wrap="square" lIns="0" tIns="0" rIns="0" bIns="0" rtlCol="0">
            <a:noAutofit/>
          </a:bodyPr>
          <a:lstStyle/>
          <a:p>
            <a:endParaRPr/>
          </a:p>
        </p:txBody>
      </p:sp>
      <p:sp>
        <p:nvSpPr>
          <p:cNvPr id="66" name="object 66"/>
          <p:cNvSpPr/>
          <p:nvPr/>
        </p:nvSpPr>
        <p:spPr>
          <a:xfrm>
            <a:off x="0" y="0"/>
            <a:ext cx="9139843" cy="6836044"/>
          </a:xfrm>
          <a:prstGeom prst="rect">
            <a:avLst/>
          </a:prstGeom>
          <a:blipFill>
            <a:blip r:embed="rId7" cstate="print"/>
            <a:stretch>
              <a:fillRect/>
            </a:stretch>
          </a:blipFill>
        </p:spPr>
        <p:txBody>
          <a:bodyPr wrap="square" lIns="0" tIns="0" rIns="0" bIns="0" rtlCol="0">
            <a:noAutofit/>
          </a:bodyPr>
          <a:lstStyle/>
          <a:p>
            <a:endParaRPr/>
          </a:p>
        </p:txBody>
      </p:sp>
      <p:sp>
        <p:nvSpPr>
          <p:cNvPr id="8" name="object 8"/>
          <p:cNvSpPr txBox="1"/>
          <p:nvPr/>
        </p:nvSpPr>
        <p:spPr>
          <a:xfrm>
            <a:off x="2927930" y="427571"/>
            <a:ext cx="3200400"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Conclusions</a:t>
            </a:r>
          </a:p>
        </p:txBody>
      </p:sp>
      <p:sp>
        <p:nvSpPr>
          <p:cNvPr id="7" name="object 7"/>
          <p:cNvSpPr txBox="1"/>
          <p:nvPr/>
        </p:nvSpPr>
        <p:spPr>
          <a:xfrm>
            <a:off x="688848" y="1330373"/>
            <a:ext cx="7567365" cy="3007197"/>
          </a:xfrm>
          <a:prstGeom prst="rect">
            <a:avLst/>
          </a:prstGeom>
        </p:spPr>
        <p:txBody>
          <a:bodyPr wrap="square" lIns="0" tIns="0" rIns="0" bIns="0" rtlCol="0">
            <a:noAutofit/>
          </a:bodyPr>
          <a:lstStyle/>
          <a:p>
            <a:pPr marL="25160" marR="41169">
              <a:lnSpc>
                <a:spcPts val="2298"/>
              </a:lnSpc>
              <a:spcBef>
                <a:spcPts val="113"/>
              </a:spcBef>
            </a:pPr>
            <a:r>
              <a:rPr lang="en-US" sz="2200" spc="-57" dirty="0" smtClean="0">
                <a:latin typeface="Times New Roman"/>
                <a:cs typeface="Times New Roman"/>
              </a:rPr>
              <a:t>O</a:t>
            </a:r>
            <a:r>
              <a:rPr sz="2200" dirty="0" smtClean="0">
                <a:latin typeface="Times New Roman"/>
                <a:cs typeface="Times New Roman"/>
              </a:rPr>
              <a:t>ptimized</a:t>
            </a:r>
            <a:r>
              <a:rPr sz="2200" spc="186" dirty="0" smtClean="0">
                <a:latin typeface="Times New Roman"/>
                <a:cs typeface="Times New Roman"/>
              </a:rPr>
              <a:t> </a:t>
            </a:r>
            <a:r>
              <a:rPr sz="2200" dirty="0">
                <a:latin typeface="Times New Roman"/>
                <a:cs typeface="Times New Roman"/>
              </a:rPr>
              <a:t>revenue</a:t>
            </a:r>
            <a:r>
              <a:rPr sz="2200" spc="109" dirty="0">
                <a:latin typeface="Times New Roman"/>
                <a:cs typeface="Times New Roman"/>
              </a:rPr>
              <a:t> </a:t>
            </a:r>
            <a:r>
              <a:rPr sz="2200" dirty="0">
                <a:latin typeface="Times New Roman"/>
                <a:cs typeface="Times New Roman"/>
              </a:rPr>
              <a:t>in</a:t>
            </a:r>
            <a:r>
              <a:rPr sz="2200" spc="109" dirty="0">
                <a:latin typeface="Times New Roman"/>
                <a:cs typeface="Times New Roman"/>
              </a:rPr>
              <a:t> </a:t>
            </a:r>
            <a:r>
              <a:rPr sz="2200" dirty="0">
                <a:latin typeface="Times New Roman"/>
                <a:cs typeface="Times New Roman"/>
              </a:rPr>
              <a:t>GSP-based</a:t>
            </a:r>
            <a:r>
              <a:rPr sz="2200" spc="283" dirty="0">
                <a:latin typeface="Times New Roman"/>
                <a:cs typeface="Times New Roman"/>
              </a:rPr>
              <a:t> </a:t>
            </a:r>
            <a:r>
              <a:rPr sz="2200" dirty="0">
                <a:latin typeface="Times New Roman"/>
                <a:cs typeface="Times New Roman"/>
              </a:rPr>
              <a:t>auctions</a:t>
            </a:r>
            <a:r>
              <a:rPr sz="2200" spc="323" dirty="0">
                <a:latin typeface="Times New Roman"/>
                <a:cs typeface="Times New Roman"/>
              </a:rPr>
              <a:t> </a:t>
            </a:r>
            <a:r>
              <a:rPr sz="2200" dirty="0">
                <a:latin typeface="Times New Roman"/>
                <a:cs typeface="Times New Roman"/>
              </a:rPr>
              <a:t>under</a:t>
            </a:r>
            <a:r>
              <a:rPr sz="2200" spc="236" dirty="0">
                <a:latin typeface="Times New Roman"/>
                <a:cs typeface="Times New Roman"/>
              </a:rPr>
              <a:t> </a:t>
            </a:r>
            <a:r>
              <a:rPr sz="2200" spc="-57" dirty="0">
                <a:latin typeface="Times New Roman"/>
                <a:cs typeface="Times New Roman"/>
              </a:rPr>
              <a:t>Va</a:t>
            </a:r>
            <a:r>
              <a:rPr sz="2200" dirty="0">
                <a:latin typeface="Times New Roman"/>
                <a:cs typeface="Times New Roman"/>
              </a:rPr>
              <a:t>rian’s</a:t>
            </a:r>
          </a:p>
          <a:p>
            <a:pPr marL="25160" marR="41169">
              <a:lnSpc>
                <a:spcPct val="95825"/>
              </a:lnSpc>
              <a:spcBef>
                <a:spcPts val="63"/>
              </a:spcBef>
            </a:pPr>
            <a:r>
              <a:rPr sz="2200" dirty="0">
                <a:latin typeface="Times New Roman"/>
                <a:cs typeface="Times New Roman"/>
              </a:rPr>
              <a:t>valuation</a:t>
            </a:r>
            <a:r>
              <a:rPr sz="2200" spc="267" dirty="0">
                <a:latin typeface="Times New Roman"/>
                <a:cs typeface="Times New Roman"/>
              </a:rPr>
              <a:t> </a:t>
            </a:r>
            <a:r>
              <a:rPr sz="2200" dirty="0">
                <a:latin typeface="Times New Roman"/>
                <a:cs typeface="Times New Roman"/>
              </a:rPr>
              <a:t>m</a:t>
            </a:r>
            <a:r>
              <a:rPr sz="2200" spc="57" dirty="0">
                <a:latin typeface="Times New Roman"/>
                <a:cs typeface="Times New Roman"/>
              </a:rPr>
              <a:t>o</a:t>
            </a:r>
            <a:r>
              <a:rPr sz="2200" dirty="0">
                <a:latin typeface="Times New Roman"/>
                <a:cs typeface="Times New Roman"/>
              </a:rPr>
              <a:t>del,</a:t>
            </a:r>
            <a:r>
              <a:rPr sz="2200" spc="145" dirty="0">
                <a:latin typeface="Times New Roman"/>
                <a:cs typeface="Times New Roman"/>
              </a:rPr>
              <a:t> </a:t>
            </a:r>
            <a:r>
              <a:rPr sz="2200" dirty="0">
                <a:latin typeface="Times New Roman"/>
                <a:cs typeface="Times New Roman"/>
              </a:rPr>
              <a:t>conducting</a:t>
            </a:r>
            <a:r>
              <a:rPr sz="2200" spc="283" dirty="0">
                <a:latin typeface="Times New Roman"/>
                <a:cs typeface="Times New Roman"/>
              </a:rPr>
              <a:t> </a:t>
            </a:r>
            <a:r>
              <a:rPr sz="2200" dirty="0">
                <a:latin typeface="Times New Roman"/>
                <a:cs typeface="Times New Roman"/>
              </a:rPr>
              <a:t>three</a:t>
            </a:r>
            <a:r>
              <a:rPr sz="2200" spc="351" dirty="0">
                <a:latin typeface="Times New Roman"/>
                <a:cs typeface="Times New Roman"/>
              </a:rPr>
              <a:t> </a:t>
            </a:r>
            <a:r>
              <a:rPr sz="2200" dirty="0">
                <a:latin typeface="Times New Roman"/>
                <a:cs typeface="Times New Roman"/>
              </a:rPr>
              <a:t>different</a:t>
            </a:r>
            <a:r>
              <a:rPr sz="2200" spc="113" dirty="0">
                <a:latin typeface="Times New Roman"/>
                <a:cs typeface="Times New Roman"/>
              </a:rPr>
              <a:t> </a:t>
            </a:r>
            <a:r>
              <a:rPr sz="2200" dirty="0">
                <a:latin typeface="Times New Roman"/>
                <a:cs typeface="Times New Roman"/>
              </a:rPr>
              <a:t>kinds</a:t>
            </a:r>
            <a:r>
              <a:rPr sz="2200" spc="93" dirty="0">
                <a:latin typeface="Times New Roman"/>
                <a:cs typeface="Times New Roman"/>
              </a:rPr>
              <a:t> </a:t>
            </a:r>
            <a:r>
              <a:rPr sz="2200" dirty="0">
                <a:latin typeface="Times New Roman"/>
                <a:cs typeface="Times New Roman"/>
              </a:rPr>
              <a:t>of</a:t>
            </a:r>
            <a:r>
              <a:rPr sz="2200" spc="87" dirty="0">
                <a:latin typeface="Times New Roman"/>
                <a:cs typeface="Times New Roman"/>
              </a:rPr>
              <a:t> </a:t>
            </a:r>
            <a:r>
              <a:rPr sz="2200" dirty="0">
                <a:latin typeface="Times New Roman"/>
                <a:cs typeface="Times New Roman"/>
              </a:rPr>
              <a:t>analysis.</a:t>
            </a:r>
          </a:p>
          <a:p>
            <a:pPr marL="574125" marR="652872">
              <a:lnSpc>
                <a:spcPts val="2504"/>
              </a:lnSpc>
              <a:spcBef>
                <a:spcPts val="763"/>
              </a:spcBef>
            </a:pPr>
            <a:r>
              <a:rPr sz="2200" dirty="0">
                <a:latin typeface="Times New Roman"/>
                <a:cs typeface="Times New Roman"/>
              </a:rPr>
              <a:t>QWR</a:t>
            </a:r>
            <a:r>
              <a:rPr sz="2200" spc="75" dirty="0">
                <a:latin typeface="Times New Roman"/>
                <a:cs typeface="Times New Roman"/>
              </a:rPr>
              <a:t> </a:t>
            </a:r>
            <a:r>
              <a:rPr sz="2200" spc="-57" dirty="0">
                <a:latin typeface="Times New Roman"/>
                <a:cs typeface="Times New Roman"/>
              </a:rPr>
              <a:t>w</a:t>
            </a:r>
            <a:r>
              <a:rPr sz="2200" dirty="0">
                <a:latin typeface="Times New Roman"/>
                <a:cs typeface="Times New Roman"/>
              </a:rPr>
              <a:t>as</a:t>
            </a:r>
            <a:r>
              <a:rPr sz="2200" spc="103" dirty="0">
                <a:latin typeface="Times New Roman"/>
                <a:cs typeface="Times New Roman"/>
              </a:rPr>
              <a:t> </a:t>
            </a:r>
            <a:r>
              <a:rPr sz="2200" dirty="0">
                <a:latin typeface="Times New Roman"/>
                <a:cs typeface="Times New Roman"/>
              </a:rPr>
              <a:t>consistently</a:t>
            </a:r>
            <a:r>
              <a:rPr sz="2200" spc="186"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solidFill>
                  <a:srgbClr val="FF0000"/>
                </a:solidFill>
                <a:latin typeface="Times New Roman"/>
                <a:cs typeface="Times New Roman"/>
              </a:rPr>
              <a:t>l</a:t>
            </a:r>
            <a:r>
              <a:rPr sz="2200" spc="-57" dirty="0">
                <a:solidFill>
                  <a:srgbClr val="FF0000"/>
                </a:solidFill>
                <a:latin typeface="Times New Roman"/>
                <a:cs typeface="Times New Roman"/>
              </a:rPr>
              <a:t>ow</a:t>
            </a:r>
            <a:r>
              <a:rPr sz="2200" dirty="0">
                <a:solidFill>
                  <a:srgbClr val="FF0000"/>
                </a:solidFill>
                <a:latin typeface="Times New Roman"/>
                <a:cs typeface="Times New Roman"/>
              </a:rPr>
              <a:t>est-revenue</a:t>
            </a:r>
            <a:r>
              <a:rPr sz="2200" spc="-22" dirty="0">
                <a:solidFill>
                  <a:srgbClr val="FF0000"/>
                </a:solidFill>
                <a:latin typeface="Times New Roman"/>
                <a:cs typeface="Times New Roman"/>
              </a:rPr>
              <a:t> </a:t>
            </a:r>
            <a:r>
              <a:rPr sz="2200" dirty="0">
                <a:latin typeface="Times New Roman"/>
                <a:cs typeface="Times New Roman"/>
              </a:rPr>
              <a:t>reserve-</a:t>
            </a:r>
            <a:r>
              <a:rPr sz="2200" spc="-50" dirty="0">
                <a:latin typeface="Times New Roman"/>
                <a:cs typeface="Times New Roman"/>
              </a:rPr>
              <a:t>p</a:t>
            </a:r>
            <a:r>
              <a:rPr sz="2200" dirty="0">
                <a:latin typeface="Times New Roman"/>
                <a:cs typeface="Times New Roman"/>
              </a:rPr>
              <a:t>rice v</a:t>
            </a:r>
            <a:r>
              <a:rPr sz="2200" spc="-57" dirty="0">
                <a:latin typeface="Times New Roman"/>
                <a:cs typeface="Times New Roman"/>
              </a:rPr>
              <a:t>a</a:t>
            </a:r>
            <a:r>
              <a:rPr sz="2200" dirty="0">
                <a:latin typeface="Times New Roman"/>
                <a:cs typeface="Times New Roman"/>
              </a:rPr>
              <a:t>riant,</a:t>
            </a:r>
            <a:r>
              <a:rPr sz="2200" spc="363"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dirty="0">
                <a:latin typeface="Times New Roman"/>
                <a:cs typeface="Times New Roman"/>
              </a:rPr>
              <a:t>substanti</a:t>
            </a:r>
            <a:r>
              <a:rPr sz="2200" spc="8" dirty="0">
                <a:latin typeface="Times New Roman"/>
                <a:cs typeface="Times New Roman"/>
              </a:rPr>
              <a:t>a</a:t>
            </a:r>
            <a:r>
              <a:rPr sz="2200" dirty="0">
                <a:latin typeface="Times New Roman"/>
                <a:cs typeface="Times New Roman"/>
              </a:rPr>
              <a:t>lly</a:t>
            </a:r>
            <a:r>
              <a:rPr sz="2200" spc="337" dirty="0">
                <a:latin typeface="Times New Roman"/>
                <a:cs typeface="Times New Roman"/>
              </a:rPr>
              <a:t> </a:t>
            </a:r>
            <a:r>
              <a:rPr sz="2200" spc="-57" dirty="0">
                <a:latin typeface="Times New Roman"/>
                <a:cs typeface="Times New Roman"/>
              </a:rPr>
              <a:t>wo</a:t>
            </a:r>
            <a:r>
              <a:rPr sz="2200" dirty="0">
                <a:latin typeface="Times New Roman"/>
                <a:cs typeface="Times New Roman"/>
              </a:rPr>
              <a:t>rse</a:t>
            </a:r>
            <a:r>
              <a:rPr sz="2200" spc="32" dirty="0">
                <a:latin typeface="Times New Roman"/>
                <a:cs typeface="Times New Roman"/>
              </a:rPr>
              <a:t> </a:t>
            </a:r>
            <a:r>
              <a:rPr sz="2200" dirty="0">
                <a:latin typeface="Times New Roman"/>
                <a:cs typeface="Times New Roman"/>
              </a:rPr>
              <a:t>than</a:t>
            </a:r>
            <a:r>
              <a:rPr sz="2200" spc="440" dirty="0">
                <a:latin typeface="Times New Roman"/>
                <a:cs typeface="Times New Roman"/>
              </a:rPr>
              <a:t> </a:t>
            </a:r>
            <a:r>
              <a:rPr sz="2200" dirty="0" smtClean="0">
                <a:latin typeface="Times New Roman"/>
                <a:cs typeface="Times New Roman"/>
              </a:rPr>
              <a:t>UWR</a:t>
            </a:r>
            <a:endParaRPr sz="2200" dirty="0">
              <a:latin typeface="Times New Roman"/>
              <a:cs typeface="Times New Roman"/>
            </a:endParaRPr>
          </a:p>
          <a:p>
            <a:pPr marL="574125" marR="41169">
              <a:lnSpc>
                <a:spcPct val="95825"/>
              </a:lnSpc>
              <a:spcBef>
                <a:spcPts val="771"/>
              </a:spcBef>
            </a:pPr>
            <a:r>
              <a:rPr sz="2200" dirty="0">
                <a:solidFill>
                  <a:srgbClr val="FF0000"/>
                </a:solidFill>
                <a:latin typeface="Times New Roman"/>
                <a:cs typeface="Times New Roman"/>
              </a:rPr>
              <a:t>Anch</a:t>
            </a:r>
            <a:r>
              <a:rPr sz="2200" spc="-57" dirty="0">
                <a:solidFill>
                  <a:srgbClr val="FF0000"/>
                </a:solidFill>
                <a:latin typeface="Times New Roman"/>
                <a:cs typeface="Times New Roman"/>
              </a:rPr>
              <a:t>o</a:t>
            </a:r>
            <a:r>
              <a:rPr sz="2200" dirty="0">
                <a:solidFill>
                  <a:srgbClr val="FF0000"/>
                </a:solidFill>
                <a:latin typeface="Times New Roman"/>
                <a:cs typeface="Times New Roman"/>
              </a:rPr>
              <a:t>ring</a:t>
            </a:r>
            <a:r>
              <a:rPr sz="2200" spc="-8" dirty="0">
                <a:solidFill>
                  <a:srgbClr val="FF0000"/>
                </a:solidFill>
                <a:latin typeface="Times New Roman"/>
                <a:cs typeface="Times New Roman"/>
              </a:rPr>
              <a:t> </a:t>
            </a:r>
            <a:r>
              <a:rPr sz="2200" dirty="0">
                <a:latin typeface="Times New Roman"/>
                <a:cs typeface="Times New Roman"/>
              </a:rPr>
              <a:t>d</a:t>
            </a:r>
            <a:r>
              <a:rPr sz="2200" spc="57" dirty="0">
                <a:latin typeface="Times New Roman"/>
                <a:cs typeface="Times New Roman"/>
              </a:rPr>
              <a:t>o</a:t>
            </a:r>
            <a:r>
              <a:rPr sz="2200" dirty="0">
                <a:latin typeface="Times New Roman"/>
                <a:cs typeface="Times New Roman"/>
              </a:rPr>
              <a:t>es</a:t>
            </a:r>
            <a:r>
              <a:rPr sz="2200" spc="141" dirty="0">
                <a:latin typeface="Times New Roman"/>
                <a:cs typeface="Times New Roman"/>
              </a:rPr>
              <a:t> </a:t>
            </a:r>
            <a:r>
              <a:rPr sz="2200" spc="-57" dirty="0">
                <a:latin typeface="Times New Roman"/>
                <a:cs typeface="Times New Roman"/>
              </a:rPr>
              <a:t>w</a:t>
            </a:r>
            <a:r>
              <a:rPr sz="2200" dirty="0">
                <a:latin typeface="Times New Roman"/>
                <a:cs typeface="Times New Roman"/>
              </a:rPr>
              <a:t>ell;</a:t>
            </a:r>
            <a:r>
              <a:rPr sz="2200" spc="-125" dirty="0">
                <a:latin typeface="Times New Roman"/>
                <a:cs typeface="Times New Roman"/>
              </a:rPr>
              <a:t> </a:t>
            </a:r>
            <a:r>
              <a:rPr sz="2200" dirty="0">
                <a:latin typeface="Times New Roman"/>
                <a:cs typeface="Times New Roman"/>
              </a:rPr>
              <a:t>optimal</a:t>
            </a:r>
            <a:r>
              <a:rPr sz="2200" spc="244" dirty="0">
                <a:latin typeface="Times New Roman"/>
                <a:cs typeface="Times New Roman"/>
              </a:rPr>
              <a:t> </a:t>
            </a:r>
            <a:r>
              <a:rPr sz="2200" dirty="0">
                <a:latin typeface="Times New Roman"/>
                <a:cs typeface="Times New Roman"/>
              </a:rPr>
              <a:t>in</a:t>
            </a:r>
            <a:r>
              <a:rPr sz="2200" spc="109" dirty="0">
                <a:latin typeface="Times New Roman"/>
                <a:cs typeface="Times New Roman"/>
              </a:rPr>
              <a:t> </a:t>
            </a:r>
            <a:r>
              <a:rPr sz="2200" dirty="0">
                <a:latin typeface="Times New Roman"/>
                <a:cs typeface="Times New Roman"/>
              </a:rPr>
              <a:t>simple</a:t>
            </a:r>
            <a:r>
              <a:rPr sz="2200" spc="4" dirty="0">
                <a:latin typeface="Times New Roman"/>
                <a:cs typeface="Times New Roman"/>
              </a:rPr>
              <a:t> </a:t>
            </a:r>
            <a:r>
              <a:rPr sz="2200" dirty="0">
                <a:latin typeface="Times New Roman"/>
                <a:cs typeface="Times New Roman"/>
              </a:rPr>
              <a:t>settings</a:t>
            </a:r>
          </a:p>
          <a:p>
            <a:pPr marL="574125" marR="30341">
              <a:lnSpc>
                <a:spcPts val="2504"/>
              </a:lnSpc>
              <a:spcBef>
                <a:spcPts val="763"/>
              </a:spcBef>
            </a:pPr>
            <a:r>
              <a:rPr sz="2200" dirty="0">
                <a:solidFill>
                  <a:srgbClr val="FF0000"/>
                </a:solidFill>
                <a:latin typeface="Times New Roman"/>
                <a:cs typeface="Times New Roman"/>
              </a:rPr>
              <a:t>Equili</a:t>
            </a:r>
            <a:r>
              <a:rPr sz="2200" spc="-50" dirty="0">
                <a:solidFill>
                  <a:srgbClr val="FF0000"/>
                </a:solidFill>
                <a:latin typeface="Times New Roman"/>
                <a:cs typeface="Times New Roman"/>
              </a:rPr>
              <a:t>b</a:t>
            </a:r>
            <a:r>
              <a:rPr sz="2200" dirty="0">
                <a:solidFill>
                  <a:srgbClr val="FF0000"/>
                </a:solidFill>
                <a:latin typeface="Times New Roman"/>
                <a:cs typeface="Times New Roman"/>
              </a:rPr>
              <a:t>rium</a:t>
            </a:r>
            <a:r>
              <a:rPr sz="2200" spc="-119" dirty="0">
                <a:solidFill>
                  <a:srgbClr val="FF0000"/>
                </a:solidFill>
                <a:latin typeface="Times New Roman"/>
                <a:cs typeface="Times New Roman"/>
              </a:rPr>
              <a:t> </a:t>
            </a:r>
            <a:r>
              <a:rPr sz="2200" dirty="0">
                <a:solidFill>
                  <a:srgbClr val="FF0000"/>
                </a:solidFill>
                <a:latin typeface="Times New Roman"/>
                <a:cs typeface="Times New Roman"/>
              </a:rPr>
              <a:t>sel</a:t>
            </a:r>
            <a:r>
              <a:rPr sz="2200" spc="8" dirty="0">
                <a:solidFill>
                  <a:srgbClr val="FF0000"/>
                </a:solidFill>
                <a:latin typeface="Times New Roman"/>
                <a:cs typeface="Times New Roman"/>
              </a:rPr>
              <a:t>e</a:t>
            </a:r>
            <a:r>
              <a:rPr sz="2200" dirty="0">
                <a:solidFill>
                  <a:srgbClr val="FF0000"/>
                </a:solidFill>
                <a:latin typeface="Times New Roman"/>
                <a:cs typeface="Times New Roman"/>
              </a:rPr>
              <a:t>ction</a:t>
            </a:r>
            <a:r>
              <a:rPr sz="2200" dirty="0">
                <a:latin typeface="Times New Roman"/>
                <a:cs typeface="Times New Roman"/>
              </a:rPr>
              <a:t>:</a:t>
            </a:r>
            <a:r>
              <a:rPr sz="2200" spc="361" dirty="0">
                <a:latin typeface="Times New Roman"/>
                <a:cs typeface="Times New Roman"/>
              </a:rPr>
              <a:t> </a:t>
            </a:r>
            <a:r>
              <a:rPr sz="2200" dirty="0">
                <a:latin typeface="Times New Roman"/>
                <a:cs typeface="Times New Roman"/>
              </a:rPr>
              <a:t>vanilla</a:t>
            </a:r>
            <a:r>
              <a:rPr sz="2200" spc="-48" dirty="0">
                <a:latin typeface="Times New Roman"/>
                <a:cs typeface="Times New Roman"/>
              </a:rPr>
              <a:t> </a:t>
            </a:r>
            <a:r>
              <a:rPr sz="2200" dirty="0">
                <a:latin typeface="Times New Roman"/>
                <a:cs typeface="Times New Roman"/>
              </a:rPr>
              <a:t>GS</a:t>
            </a:r>
            <a:r>
              <a:rPr sz="2200" spc="-176" dirty="0">
                <a:latin typeface="Times New Roman"/>
                <a:cs typeface="Times New Roman"/>
              </a:rPr>
              <a:t>P</a:t>
            </a:r>
            <a:r>
              <a:rPr sz="2200" dirty="0">
                <a:latin typeface="Times New Roman"/>
                <a:cs typeface="Times New Roman"/>
              </a:rPr>
              <a:t>,</a:t>
            </a:r>
            <a:r>
              <a:rPr sz="2200" spc="226" dirty="0">
                <a:latin typeface="Times New Roman"/>
                <a:cs typeface="Times New Roman"/>
              </a:rPr>
              <a:t> </a:t>
            </a:r>
            <a:r>
              <a:rPr sz="2200" dirty="0">
                <a:latin typeface="Times New Roman"/>
                <a:cs typeface="Times New Roman"/>
              </a:rPr>
              <a:t>squashing</a:t>
            </a:r>
            <a:r>
              <a:rPr sz="2200" spc="186" dirty="0">
                <a:latin typeface="Times New Roman"/>
                <a:cs typeface="Times New Roman"/>
              </a:rPr>
              <a:t> </a:t>
            </a:r>
            <a:r>
              <a:rPr sz="2200" dirty="0">
                <a:latin typeface="Times New Roman"/>
                <a:cs typeface="Times New Roman"/>
              </a:rPr>
              <a:t>have</a:t>
            </a:r>
            <a:r>
              <a:rPr sz="2200" spc="137" dirty="0">
                <a:latin typeface="Times New Roman"/>
                <a:cs typeface="Times New Roman"/>
              </a:rPr>
              <a:t> </a:t>
            </a:r>
            <a:r>
              <a:rPr sz="2200" dirty="0">
                <a:latin typeface="Times New Roman"/>
                <a:cs typeface="Times New Roman"/>
              </a:rPr>
              <a:t>big</a:t>
            </a:r>
            <a:r>
              <a:rPr sz="2200" spc="93" dirty="0">
                <a:latin typeface="Times New Roman"/>
                <a:cs typeface="Times New Roman"/>
              </a:rPr>
              <a:t> </a:t>
            </a:r>
            <a:r>
              <a:rPr sz="2200" dirty="0">
                <a:latin typeface="Times New Roman"/>
                <a:cs typeface="Times New Roman"/>
              </a:rPr>
              <a:t>gaps </a:t>
            </a:r>
            <a:r>
              <a:rPr sz="2200" spc="57" dirty="0">
                <a:latin typeface="Times New Roman"/>
                <a:cs typeface="Times New Roman"/>
              </a:rPr>
              <a:t>b</a:t>
            </a:r>
            <a:r>
              <a:rPr sz="2200" dirty="0">
                <a:latin typeface="Times New Roman"/>
                <a:cs typeface="Times New Roman"/>
              </a:rPr>
              <a:t>e</a:t>
            </a:r>
            <a:r>
              <a:rPr sz="2200" spc="-57" dirty="0">
                <a:latin typeface="Times New Roman"/>
                <a:cs typeface="Times New Roman"/>
              </a:rPr>
              <a:t>tw</a:t>
            </a:r>
            <a:r>
              <a:rPr sz="2200" dirty="0">
                <a:latin typeface="Times New Roman"/>
                <a:cs typeface="Times New Roman"/>
              </a:rPr>
              <a:t>een</a:t>
            </a:r>
            <a:r>
              <a:rPr sz="2200" spc="246" dirty="0">
                <a:latin typeface="Times New Roman"/>
                <a:cs typeface="Times New Roman"/>
              </a:rPr>
              <a:t> </a:t>
            </a:r>
            <a:r>
              <a:rPr sz="2200" spc="57" dirty="0">
                <a:latin typeface="Times New Roman"/>
                <a:cs typeface="Times New Roman"/>
              </a:rPr>
              <a:t>b</a:t>
            </a:r>
            <a:r>
              <a:rPr sz="2200" dirty="0">
                <a:latin typeface="Times New Roman"/>
                <a:cs typeface="Times New Roman"/>
              </a:rPr>
              <a:t>est</a:t>
            </a:r>
            <a:r>
              <a:rPr sz="2200" spc="345"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spc="-57" dirty="0">
                <a:latin typeface="Times New Roman"/>
                <a:cs typeface="Times New Roman"/>
              </a:rPr>
              <a:t>wo</a:t>
            </a:r>
            <a:r>
              <a:rPr sz="2200" dirty="0">
                <a:latin typeface="Times New Roman"/>
                <a:cs typeface="Times New Roman"/>
              </a:rPr>
              <a:t>rst</a:t>
            </a:r>
            <a:r>
              <a:rPr sz="2200" spc="176" dirty="0">
                <a:latin typeface="Times New Roman"/>
                <a:cs typeface="Times New Roman"/>
              </a:rPr>
              <a:t> </a:t>
            </a:r>
            <a:r>
              <a:rPr sz="2200" dirty="0">
                <a:latin typeface="Times New Roman"/>
                <a:cs typeface="Times New Roman"/>
              </a:rPr>
              <a:t>case.</a:t>
            </a:r>
            <a:r>
              <a:rPr sz="2200" spc="501" dirty="0">
                <a:latin typeface="Times New Roman"/>
                <a:cs typeface="Times New Roman"/>
              </a:rPr>
              <a:t> </a:t>
            </a:r>
            <a:r>
              <a:rPr sz="2200" dirty="0">
                <a:latin typeface="Times New Roman"/>
                <a:cs typeface="Times New Roman"/>
              </a:rPr>
              <a:t>Any</a:t>
            </a:r>
            <a:r>
              <a:rPr sz="2200" spc="-46" dirty="0">
                <a:latin typeface="Times New Roman"/>
                <a:cs typeface="Times New Roman"/>
              </a:rPr>
              <a:t> </a:t>
            </a:r>
            <a:r>
              <a:rPr sz="2200" dirty="0">
                <a:latin typeface="Times New Roman"/>
                <a:cs typeface="Times New Roman"/>
              </a:rPr>
              <a:t>reserve</a:t>
            </a:r>
            <a:r>
              <a:rPr sz="2200" spc="52" dirty="0">
                <a:latin typeface="Times New Roman"/>
                <a:cs typeface="Times New Roman"/>
              </a:rPr>
              <a:t> </a:t>
            </a:r>
            <a:r>
              <a:rPr sz="2200" dirty="0">
                <a:latin typeface="Times New Roman"/>
                <a:cs typeface="Times New Roman"/>
              </a:rPr>
              <a:t>n</a:t>
            </a:r>
            <a:r>
              <a:rPr sz="2200" spc="-57" dirty="0">
                <a:latin typeface="Times New Roman"/>
                <a:cs typeface="Times New Roman"/>
              </a:rPr>
              <a:t>a</a:t>
            </a:r>
            <a:r>
              <a:rPr sz="2200" dirty="0">
                <a:latin typeface="Times New Roman"/>
                <a:cs typeface="Times New Roman"/>
              </a:rPr>
              <a:t>rr</a:t>
            </a:r>
            <a:r>
              <a:rPr sz="2200" spc="-57" dirty="0">
                <a:latin typeface="Times New Roman"/>
                <a:cs typeface="Times New Roman"/>
              </a:rPr>
              <a:t>o</a:t>
            </a:r>
            <a:r>
              <a:rPr sz="2200" dirty="0">
                <a:latin typeface="Times New Roman"/>
                <a:cs typeface="Times New Roman"/>
              </a:rPr>
              <a:t>ws</a:t>
            </a:r>
            <a:r>
              <a:rPr sz="2200" spc="139"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smtClean="0">
                <a:latin typeface="Times New Roman"/>
                <a:cs typeface="Times New Roman"/>
              </a:rPr>
              <a:t>gaps</a:t>
            </a:r>
            <a:endParaRPr sz="2200" dirty="0">
              <a:latin typeface="Times New Roman"/>
              <a:cs typeface="Times New Roman"/>
            </a:endParaRPr>
          </a:p>
          <a:p>
            <a:pPr marL="574125">
              <a:lnSpc>
                <a:spcPct val="95825"/>
              </a:lnSpc>
              <a:spcBef>
                <a:spcPts val="771"/>
              </a:spcBef>
            </a:pPr>
            <a:r>
              <a:rPr sz="2200" dirty="0">
                <a:solidFill>
                  <a:srgbClr val="FF0000"/>
                </a:solidFill>
                <a:latin typeface="Times New Roman"/>
                <a:cs typeface="Times New Roman"/>
              </a:rPr>
              <a:t>Squashing</a:t>
            </a:r>
            <a:r>
              <a:rPr sz="2200" spc="186" dirty="0">
                <a:solidFill>
                  <a:srgbClr val="FF0000"/>
                </a:solidFill>
                <a:latin typeface="Times New Roman"/>
                <a:cs typeface="Times New Roman"/>
              </a:rPr>
              <a:t> </a:t>
            </a:r>
            <a:r>
              <a:rPr sz="2200" dirty="0">
                <a:latin typeface="Times New Roman"/>
                <a:cs typeface="Times New Roman"/>
              </a:rPr>
              <a:t>greatly</a:t>
            </a:r>
            <a:r>
              <a:rPr sz="2200" spc="238" dirty="0">
                <a:latin typeface="Times New Roman"/>
                <a:cs typeface="Times New Roman"/>
              </a:rPr>
              <a:t> </a:t>
            </a:r>
            <a:r>
              <a:rPr sz="2200" dirty="0">
                <a:latin typeface="Times New Roman"/>
                <a:cs typeface="Times New Roman"/>
              </a:rPr>
              <a:t>helps</a:t>
            </a:r>
            <a:r>
              <a:rPr sz="2200" spc="95" dirty="0">
                <a:latin typeface="Times New Roman"/>
                <a:cs typeface="Times New Roman"/>
              </a:rPr>
              <a:t> </a:t>
            </a:r>
            <a:r>
              <a:rPr sz="2200" dirty="0">
                <a:latin typeface="Times New Roman"/>
                <a:cs typeface="Times New Roman"/>
              </a:rPr>
              <a:t>QWR–</a:t>
            </a:r>
            <a:r>
              <a:rPr sz="2200" spc="-57" dirty="0">
                <a:latin typeface="Times New Roman"/>
                <a:cs typeface="Times New Roman"/>
              </a:rPr>
              <a:t>b</a:t>
            </a:r>
            <a:r>
              <a:rPr sz="2200" dirty="0">
                <a:latin typeface="Times New Roman"/>
                <a:cs typeface="Times New Roman"/>
              </a:rPr>
              <a:t>y</a:t>
            </a:r>
            <a:r>
              <a:rPr sz="2200" spc="6" dirty="0">
                <a:latin typeface="Times New Roman"/>
                <a:cs typeface="Times New Roman"/>
              </a:rPr>
              <a:t> </a:t>
            </a:r>
            <a:r>
              <a:rPr sz="2200" dirty="0">
                <a:latin typeface="Times New Roman"/>
                <a:cs typeface="Times New Roman"/>
              </a:rPr>
              <a:t>making</a:t>
            </a:r>
            <a:r>
              <a:rPr sz="2200" spc="121" dirty="0">
                <a:latin typeface="Times New Roman"/>
                <a:cs typeface="Times New Roman"/>
              </a:rPr>
              <a:t> </a:t>
            </a:r>
            <a:r>
              <a:rPr sz="2200" dirty="0">
                <a:latin typeface="Times New Roman"/>
                <a:cs typeface="Times New Roman"/>
              </a:rPr>
              <a:t>it</a:t>
            </a:r>
            <a:r>
              <a:rPr sz="2200" spc="262" dirty="0">
                <a:latin typeface="Times New Roman"/>
                <a:cs typeface="Times New Roman"/>
              </a:rPr>
              <a:t> </a:t>
            </a:r>
            <a:r>
              <a:rPr sz="2200" dirty="0">
                <a:latin typeface="Times New Roman"/>
                <a:cs typeface="Times New Roman"/>
              </a:rPr>
              <a:t>m</a:t>
            </a:r>
            <a:r>
              <a:rPr sz="2200" spc="-57" dirty="0">
                <a:latin typeface="Times New Roman"/>
                <a:cs typeface="Times New Roman"/>
              </a:rPr>
              <a:t>o</a:t>
            </a:r>
            <a:r>
              <a:rPr sz="2200" dirty="0">
                <a:latin typeface="Times New Roman"/>
                <a:cs typeface="Times New Roman"/>
              </a:rPr>
              <a:t>re</a:t>
            </a:r>
            <a:r>
              <a:rPr sz="2200" spc="176" dirty="0">
                <a:latin typeface="Times New Roman"/>
                <a:cs typeface="Times New Roman"/>
              </a:rPr>
              <a:t> </a:t>
            </a:r>
            <a:r>
              <a:rPr sz="2200" dirty="0">
                <a:latin typeface="Times New Roman"/>
                <a:cs typeface="Times New Roman"/>
              </a:rPr>
              <a:t>li</a:t>
            </a:r>
            <a:r>
              <a:rPr sz="2200" spc="-57" dirty="0">
                <a:latin typeface="Times New Roman"/>
                <a:cs typeface="Times New Roman"/>
              </a:rPr>
              <a:t>k</a:t>
            </a:r>
            <a:r>
              <a:rPr sz="2200" dirty="0">
                <a:latin typeface="Times New Roman"/>
                <a:cs typeface="Times New Roman"/>
              </a:rPr>
              <a:t>e</a:t>
            </a:r>
            <a:r>
              <a:rPr sz="2200" spc="-59" dirty="0">
                <a:latin typeface="Times New Roman"/>
                <a:cs typeface="Times New Roman"/>
              </a:rPr>
              <a:t> </a:t>
            </a:r>
            <a:r>
              <a:rPr sz="2200" dirty="0" smtClean="0">
                <a:latin typeface="Times New Roman"/>
                <a:cs typeface="Times New Roman"/>
              </a:rPr>
              <a:t>UWR</a:t>
            </a:r>
            <a:endParaRPr sz="2200" dirty="0">
              <a:latin typeface="Times New Roman"/>
              <a:cs typeface="Times New Roman"/>
            </a:endParaRPr>
          </a:p>
        </p:txBody>
      </p:sp>
      <p:sp>
        <p:nvSpPr>
          <p:cNvPr id="6" name="object 6"/>
          <p:cNvSpPr txBox="1"/>
          <p:nvPr/>
        </p:nvSpPr>
        <p:spPr>
          <a:xfrm>
            <a:off x="688848" y="4639446"/>
            <a:ext cx="5648620" cy="1495549"/>
          </a:xfrm>
          <a:prstGeom prst="rect">
            <a:avLst/>
          </a:prstGeom>
        </p:spPr>
        <p:txBody>
          <a:bodyPr wrap="square" lIns="0" tIns="0" rIns="0" bIns="0" rtlCol="0">
            <a:noAutofit/>
          </a:bodyPr>
          <a:lstStyle/>
          <a:p>
            <a:pPr marL="25160" marR="41169">
              <a:lnSpc>
                <a:spcPts val="2298"/>
              </a:lnSpc>
              <a:spcBef>
                <a:spcPts val="113"/>
              </a:spcBef>
            </a:pPr>
            <a:r>
              <a:rPr sz="2200" dirty="0">
                <a:solidFill>
                  <a:srgbClr val="FF0000"/>
                </a:solidFill>
                <a:latin typeface="Times New Roman"/>
                <a:cs typeface="Times New Roman"/>
              </a:rPr>
              <a:t>Why</a:t>
            </a:r>
            <a:r>
              <a:rPr sz="2200" spc="93" dirty="0">
                <a:solidFill>
                  <a:srgbClr val="FF0000"/>
                </a:solidFill>
                <a:latin typeface="Times New Roman"/>
                <a:cs typeface="Times New Roman"/>
              </a:rPr>
              <a:t> </a:t>
            </a:r>
            <a:r>
              <a:rPr sz="2200" dirty="0">
                <a:solidFill>
                  <a:srgbClr val="FF0000"/>
                </a:solidFill>
                <a:latin typeface="Times New Roman"/>
                <a:cs typeface="Times New Roman"/>
              </a:rPr>
              <a:t>do</a:t>
            </a:r>
            <a:r>
              <a:rPr sz="2200" spc="176" dirty="0">
                <a:solidFill>
                  <a:srgbClr val="FF0000"/>
                </a:solidFill>
                <a:latin typeface="Times New Roman"/>
                <a:cs typeface="Times New Roman"/>
              </a:rPr>
              <a:t> </a:t>
            </a:r>
            <a:r>
              <a:rPr sz="2200" dirty="0">
                <a:solidFill>
                  <a:srgbClr val="FF0000"/>
                </a:solidFill>
                <a:latin typeface="Times New Roman"/>
                <a:cs typeface="Times New Roman"/>
              </a:rPr>
              <a:t>se</a:t>
            </a:r>
            <a:r>
              <a:rPr sz="2200" spc="-57" dirty="0">
                <a:solidFill>
                  <a:srgbClr val="FF0000"/>
                </a:solidFill>
                <a:latin typeface="Times New Roman"/>
                <a:cs typeface="Times New Roman"/>
              </a:rPr>
              <a:t>a</a:t>
            </a:r>
            <a:r>
              <a:rPr sz="2200" dirty="0">
                <a:solidFill>
                  <a:srgbClr val="FF0000"/>
                </a:solidFill>
                <a:latin typeface="Times New Roman"/>
                <a:cs typeface="Times New Roman"/>
              </a:rPr>
              <a:t>rch</a:t>
            </a:r>
            <a:r>
              <a:rPr sz="2200" spc="232" dirty="0">
                <a:solidFill>
                  <a:srgbClr val="FF0000"/>
                </a:solidFill>
                <a:latin typeface="Times New Roman"/>
                <a:cs typeface="Times New Roman"/>
              </a:rPr>
              <a:t> </a:t>
            </a:r>
            <a:r>
              <a:rPr sz="2200" dirty="0">
                <a:solidFill>
                  <a:srgbClr val="FF0000"/>
                </a:solidFill>
                <a:latin typeface="Times New Roman"/>
                <a:cs typeface="Times New Roman"/>
              </a:rPr>
              <a:t>engines</a:t>
            </a:r>
            <a:r>
              <a:rPr sz="2200" spc="53" dirty="0">
                <a:solidFill>
                  <a:srgbClr val="FF0000"/>
                </a:solidFill>
                <a:latin typeface="Times New Roman"/>
                <a:cs typeface="Times New Roman"/>
              </a:rPr>
              <a:t> </a:t>
            </a:r>
            <a:r>
              <a:rPr sz="2200" spc="-57" dirty="0">
                <a:solidFill>
                  <a:srgbClr val="FF0000"/>
                </a:solidFill>
                <a:latin typeface="Times New Roman"/>
                <a:cs typeface="Times New Roman"/>
              </a:rPr>
              <a:t>p</a:t>
            </a:r>
            <a:r>
              <a:rPr sz="2200" dirty="0">
                <a:solidFill>
                  <a:srgbClr val="FF0000"/>
                </a:solidFill>
                <a:latin typeface="Times New Roman"/>
                <a:cs typeface="Times New Roman"/>
              </a:rPr>
              <a:t>refer</a:t>
            </a:r>
            <a:r>
              <a:rPr sz="2200" spc="117" dirty="0">
                <a:solidFill>
                  <a:srgbClr val="FF0000"/>
                </a:solidFill>
                <a:latin typeface="Times New Roman"/>
                <a:cs typeface="Times New Roman"/>
              </a:rPr>
              <a:t> </a:t>
            </a:r>
            <a:r>
              <a:rPr sz="2200" dirty="0">
                <a:solidFill>
                  <a:srgbClr val="FF0000"/>
                </a:solidFill>
                <a:latin typeface="Times New Roman"/>
                <a:cs typeface="Times New Roman"/>
              </a:rPr>
              <a:t>QWR</a:t>
            </a:r>
            <a:r>
              <a:rPr sz="2200" spc="75" dirty="0">
                <a:solidFill>
                  <a:srgbClr val="FF0000"/>
                </a:solidFill>
                <a:latin typeface="Times New Roman"/>
                <a:cs typeface="Times New Roman"/>
              </a:rPr>
              <a:t> </a:t>
            </a:r>
            <a:r>
              <a:rPr sz="2200" dirty="0">
                <a:solidFill>
                  <a:srgbClr val="FF0000"/>
                </a:solidFill>
                <a:latin typeface="Times New Roman"/>
                <a:cs typeface="Times New Roman"/>
              </a:rPr>
              <a:t>to</a:t>
            </a:r>
            <a:r>
              <a:rPr sz="2200" spc="329" dirty="0">
                <a:solidFill>
                  <a:srgbClr val="FF0000"/>
                </a:solidFill>
                <a:latin typeface="Times New Roman"/>
                <a:cs typeface="Times New Roman"/>
              </a:rPr>
              <a:t> </a:t>
            </a:r>
            <a:r>
              <a:rPr sz="2200" dirty="0">
                <a:solidFill>
                  <a:srgbClr val="FF0000"/>
                </a:solidFill>
                <a:latin typeface="Times New Roman"/>
                <a:cs typeface="Times New Roman"/>
              </a:rPr>
              <a:t>UWR?</a:t>
            </a:r>
            <a:endParaRPr sz="2200">
              <a:latin typeface="Times New Roman"/>
              <a:cs typeface="Times New Roman"/>
            </a:endParaRPr>
          </a:p>
          <a:p>
            <a:pPr marL="25160" marR="41169">
              <a:lnSpc>
                <a:spcPct val="95825"/>
              </a:lnSpc>
              <a:spcBef>
                <a:spcPts val="63"/>
              </a:spcBef>
            </a:pPr>
            <a:r>
              <a:rPr sz="2200" spc="-57" dirty="0">
                <a:latin typeface="Times New Roman"/>
                <a:cs typeface="Times New Roman"/>
              </a:rPr>
              <a:t>P</a:t>
            </a:r>
            <a:r>
              <a:rPr sz="2200" dirty="0">
                <a:latin typeface="Times New Roman"/>
                <a:cs typeface="Times New Roman"/>
              </a:rPr>
              <a:t>ossible</a:t>
            </a:r>
            <a:r>
              <a:rPr sz="2200" spc="103" dirty="0">
                <a:latin typeface="Times New Roman"/>
                <a:cs typeface="Times New Roman"/>
              </a:rPr>
              <a:t> </a:t>
            </a:r>
            <a:r>
              <a:rPr sz="2200" dirty="0">
                <a:latin typeface="Times New Roman"/>
                <a:cs typeface="Times New Roman"/>
              </a:rPr>
              <a:t>explanations:</a:t>
            </a:r>
            <a:endParaRPr sz="2200">
              <a:latin typeface="Times New Roman"/>
              <a:cs typeface="Times New Roman"/>
            </a:endParaRPr>
          </a:p>
          <a:p>
            <a:pPr marL="574125" marR="41169">
              <a:lnSpc>
                <a:spcPct val="95825"/>
              </a:lnSpc>
              <a:spcBef>
                <a:spcPts val="763"/>
              </a:spcBef>
            </a:pPr>
            <a:r>
              <a:rPr sz="2200" dirty="0">
                <a:latin typeface="Times New Roman"/>
                <a:cs typeface="Times New Roman"/>
              </a:rPr>
              <a:t>Wh</a:t>
            </a:r>
            <a:r>
              <a:rPr sz="2200" spc="57" dirty="0">
                <a:latin typeface="Times New Roman"/>
                <a:cs typeface="Times New Roman"/>
              </a:rPr>
              <a:t>o</a:t>
            </a:r>
            <a:r>
              <a:rPr sz="2200" dirty="0">
                <a:latin typeface="Times New Roman"/>
                <a:cs typeface="Times New Roman"/>
              </a:rPr>
              <a:t>ops—they</a:t>
            </a:r>
            <a:r>
              <a:rPr sz="2200" spc="176" dirty="0">
                <a:latin typeface="Times New Roman"/>
                <a:cs typeface="Times New Roman"/>
              </a:rPr>
              <a:t> </a:t>
            </a:r>
            <a:r>
              <a:rPr sz="2200" dirty="0">
                <a:latin typeface="Times New Roman"/>
                <a:cs typeface="Times New Roman"/>
              </a:rPr>
              <a:t>should</a:t>
            </a:r>
            <a:r>
              <a:rPr sz="2200" spc="119" dirty="0">
                <a:latin typeface="Times New Roman"/>
                <a:cs typeface="Times New Roman"/>
              </a:rPr>
              <a:t> </a:t>
            </a:r>
            <a:r>
              <a:rPr sz="2200" dirty="0">
                <a:latin typeface="Times New Roman"/>
                <a:cs typeface="Times New Roman"/>
              </a:rPr>
              <a:t>use</a:t>
            </a:r>
            <a:r>
              <a:rPr sz="2200" spc="149" dirty="0">
                <a:latin typeface="Times New Roman"/>
                <a:cs typeface="Times New Roman"/>
              </a:rPr>
              <a:t> </a:t>
            </a:r>
            <a:r>
              <a:rPr sz="2200" dirty="0">
                <a:latin typeface="Times New Roman"/>
                <a:cs typeface="Times New Roman"/>
              </a:rPr>
              <a:t>UWR.</a:t>
            </a:r>
            <a:endParaRPr sz="2200">
              <a:latin typeface="Times New Roman"/>
              <a:cs typeface="Times New Roman"/>
            </a:endParaRPr>
          </a:p>
          <a:p>
            <a:pPr marL="574125">
              <a:lnSpc>
                <a:spcPct val="95825"/>
              </a:lnSpc>
              <a:spcBef>
                <a:spcPts val="763"/>
              </a:spcBef>
            </a:pPr>
            <a:r>
              <a:rPr sz="2200" dirty="0">
                <a:latin typeface="Times New Roman"/>
                <a:cs typeface="Times New Roman"/>
              </a:rPr>
              <a:t>Analysis</a:t>
            </a:r>
            <a:r>
              <a:rPr sz="2200" spc="-192" dirty="0">
                <a:latin typeface="Times New Roman"/>
                <a:cs typeface="Times New Roman"/>
              </a:rPr>
              <a:t> </a:t>
            </a:r>
            <a:r>
              <a:rPr sz="2200" dirty="0">
                <a:latin typeface="Times New Roman"/>
                <a:cs typeface="Times New Roman"/>
              </a:rPr>
              <a:t>should</a:t>
            </a:r>
            <a:r>
              <a:rPr sz="2200" spc="129" dirty="0">
                <a:latin typeface="Times New Roman"/>
                <a:cs typeface="Times New Roman"/>
              </a:rPr>
              <a:t> </a:t>
            </a:r>
            <a:r>
              <a:rPr sz="2200" dirty="0">
                <a:latin typeface="Times New Roman"/>
                <a:cs typeface="Times New Roman"/>
              </a:rPr>
              <a:t>consider</a:t>
            </a:r>
            <a:r>
              <a:rPr sz="2200" spc="113" dirty="0">
                <a:latin typeface="Times New Roman"/>
                <a:cs typeface="Times New Roman"/>
              </a:rPr>
              <a:t> </a:t>
            </a:r>
            <a:r>
              <a:rPr sz="2200" dirty="0">
                <a:latin typeface="Times New Roman"/>
                <a:cs typeface="Times New Roman"/>
              </a:rPr>
              <a:t>long-run</a:t>
            </a:r>
            <a:r>
              <a:rPr sz="2200" spc="113" dirty="0">
                <a:latin typeface="Times New Roman"/>
                <a:cs typeface="Times New Roman"/>
              </a:rPr>
              <a:t> </a:t>
            </a:r>
            <a:r>
              <a:rPr sz="2200" dirty="0">
                <a:latin typeface="Times New Roman"/>
                <a:cs typeface="Times New Roman"/>
              </a:rPr>
              <a:t>revenue...</a:t>
            </a:r>
            <a:endParaRPr sz="2200">
              <a:latin typeface="Times New Roman"/>
              <a:cs typeface="Times New Roman"/>
            </a:endParaRPr>
          </a:p>
        </p:txBody>
      </p:sp>
    </p:spTree>
    <p:extLst>
      <p:ext uri="{BB962C8B-B14F-4D97-AF65-F5344CB8AC3E}">
        <p14:creationId xmlns:p14="http://schemas.microsoft.com/office/powerpoint/2010/main" val="3217032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QWR better at welfare vs. revenue tradeoffs?</a:t>
            </a:r>
            <a:endParaRPr lang="en-US" dirty="0"/>
          </a:p>
        </p:txBody>
      </p:sp>
      <p:sp>
        <p:nvSpPr>
          <p:cNvPr id="3" name="Content Placeholder 2"/>
          <p:cNvSpPr>
            <a:spLocks noGrp="1"/>
          </p:cNvSpPr>
          <p:nvPr>
            <p:ph idx="1"/>
          </p:nvPr>
        </p:nvSpPr>
        <p:spPr/>
        <p:txBody>
          <a:bodyPr/>
          <a:lstStyle/>
          <a:p>
            <a:endParaRPr lang="en-US"/>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695450"/>
            <a:ext cx="8387181" cy="356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165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0" y="0"/>
            <a:ext cx="9139843" cy="6836044"/>
          </a:xfrm>
          <a:prstGeom prst="rect">
            <a:avLst/>
          </a:prstGeom>
          <a:blipFill>
            <a:blip r:embed="rId2" cstate="print"/>
            <a:stretch>
              <a:fillRect/>
            </a:stretch>
          </a:blipFill>
        </p:spPr>
        <p:txBody>
          <a:bodyPr wrap="square" lIns="0" tIns="0" rIns="0" bIns="0" rtlCol="0">
            <a:noAutofit/>
          </a:bodyPr>
          <a:lstStyle/>
          <a:p>
            <a:endParaRPr/>
          </a:p>
        </p:txBody>
      </p:sp>
      <p:sp>
        <p:nvSpPr>
          <p:cNvPr id="62" name="object 62"/>
          <p:cNvSpPr/>
          <p:nvPr/>
        </p:nvSpPr>
        <p:spPr>
          <a:xfrm>
            <a:off x="0" y="0"/>
            <a:ext cx="9139843" cy="6836044"/>
          </a:xfrm>
          <a:prstGeom prst="rect">
            <a:avLst/>
          </a:prstGeom>
          <a:blipFill>
            <a:blip r:embed="rId3" cstate="print"/>
            <a:stretch>
              <a:fillRect/>
            </a:stretch>
          </a:blipFill>
        </p:spPr>
        <p:txBody>
          <a:bodyPr wrap="square" lIns="0" tIns="0" rIns="0" bIns="0" rtlCol="0">
            <a:noAutofit/>
          </a:bodyPr>
          <a:lstStyle/>
          <a:p>
            <a:endParaRPr/>
          </a:p>
        </p:txBody>
      </p:sp>
      <p:sp>
        <p:nvSpPr>
          <p:cNvPr id="63" name="object 63"/>
          <p:cNvSpPr/>
          <p:nvPr/>
        </p:nvSpPr>
        <p:spPr>
          <a:xfrm>
            <a:off x="0" y="0"/>
            <a:ext cx="9139843" cy="6836044"/>
          </a:xfrm>
          <a:prstGeom prst="rect">
            <a:avLst/>
          </a:prstGeom>
          <a:blipFill>
            <a:blip r:embed="rId4" cstate="print"/>
            <a:stretch>
              <a:fillRect/>
            </a:stretch>
          </a:blipFill>
        </p:spPr>
        <p:txBody>
          <a:bodyPr wrap="square" lIns="0" tIns="0" rIns="0" bIns="0" rtlCol="0">
            <a:noAutofit/>
          </a:bodyPr>
          <a:lstStyle/>
          <a:p>
            <a:endParaRPr/>
          </a:p>
        </p:txBody>
      </p:sp>
      <p:sp>
        <p:nvSpPr>
          <p:cNvPr id="64" name="object 64"/>
          <p:cNvSpPr/>
          <p:nvPr/>
        </p:nvSpPr>
        <p:spPr>
          <a:xfrm>
            <a:off x="0" y="0"/>
            <a:ext cx="9139843" cy="6836044"/>
          </a:xfrm>
          <a:prstGeom prst="rect">
            <a:avLst/>
          </a:prstGeom>
          <a:blipFill>
            <a:blip r:embed="rId5" cstate="print"/>
            <a:stretch>
              <a:fillRect/>
            </a:stretch>
          </a:blipFill>
        </p:spPr>
        <p:txBody>
          <a:bodyPr wrap="square" lIns="0" tIns="0" rIns="0" bIns="0" rtlCol="0">
            <a:noAutofit/>
          </a:bodyPr>
          <a:lstStyle/>
          <a:p>
            <a:endParaRPr/>
          </a:p>
        </p:txBody>
      </p:sp>
      <p:sp>
        <p:nvSpPr>
          <p:cNvPr id="65" name="object 65"/>
          <p:cNvSpPr/>
          <p:nvPr/>
        </p:nvSpPr>
        <p:spPr>
          <a:xfrm>
            <a:off x="0" y="0"/>
            <a:ext cx="9139843" cy="6836044"/>
          </a:xfrm>
          <a:prstGeom prst="rect">
            <a:avLst/>
          </a:prstGeom>
          <a:blipFill>
            <a:blip r:embed="rId6" cstate="print"/>
            <a:stretch>
              <a:fillRect/>
            </a:stretch>
          </a:blipFill>
        </p:spPr>
        <p:txBody>
          <a:bodyPr wrap="square" lIns="0" tIns="0" rIns="0" bIns="0" rtlCol="0">
            <a:noAutofit/>
          </a:bodyPr>
          <a:lstStyle/>
          <a:p>
            <a:endParaRPr/>
          </a:p>
        </p:txBody>
      </p:sp>
      <p:sp>
        <p:nvSpPr>
          <p:cNvPr id="66" name="object 66"/>
          <p:cNvSpPr/>
          <p:nvPr/>
        </p:nvSpPr>
        <p:spPr>
          <a:xfrm>
            <a:off x="0" y="0"/>
            <a:ext cx="9139843" cy="6836044"/>
          </a:xfrm>
          <a:prstGeom prst="rect">
            <a:avLst/>
          </a:prstGeom>
          <a:blipFill>
            <a:blip r:embed="rId7" cstate="print"/>
            <a:stretch>
              <a:fillRect/>
            </a:stretch>
          </a:blipFill>
        </p:spPr>
        <p:txBody>
          <a:bodyPr wrap="square" lIns="0" tIns="0" rIns="0" bIns="0" rtlCol="0">
            <a:noAutofit/>
          </a:bodyPr>
          <a:lstStyle/>
          <a:p>
            <a:endParaRPr/>
          </a:p>
        </p:txBody>
      </p:sp>
      <p:sp>
        <p:nvSpPr>
          <p:cNvPr id="67" name="object 67"/>
          <p:cNvSpPr/>
          <p:nvPr/>
        </p:nvSpPr>
        <p:spPr>
          <a:xfrm>
            <a:off x="0" y="0"/>
            <a:ext cx="9139843" cy="6836044"/>
          </a:xfrm>
          <a:prstGeom prst="rect">
            <a:avLst/>
          </a:prstGeom>
          <a:blipFill>
            <a:blip r:embed="rId8" cstate="print"/>
            <a:stretch>
              <a:fillRect/>
            </a:stretch>
          </a:blipFill>
        </p:spPr>
        <p:txBody>
          <a:bodyPr wrap="square" lIns="0" tIns="0" rIns="0" bIns="0" rtlCol="0">
            <a:noAutofit/>
          </a:bodyPr>
          <a:lstStyle/>
          <a:p>
            <a:endParaRPr/>
          </a:p>
        </p:txBody>
      </p:sp>
      <p:sp>
        <p:nvSpPr>
          <p:cNvPr id="68" name="object 68"/>
          <p:cNvSpPr/>
          <p:nvPr/>
        </p:nvSpPr>
        <p:spPr>
          <a:xfrm>
            <a:off x="0" y="0"/>
            <a:ext cx="9139843" cy="6836044"/>
          </a:xfrm>
          <a:prstGeom prst="rect">
            <a:avLst/>
          </a:prstGeom>
          <a:blipFill>
            <a:blip r:embed="rId9" cstate="print"/>
            <a:stretch>
              <a:fillRect/>
            </a:stretch>
          </a:blipFill>
        </p:spPr>
        <p:txBody>
          <a:bodyPr wrap="square" lIns="0" tIns="0" rIns="0" bIns="0" rtlCol="0">
            <a:noAutofit/>
          </a:bodyPr>
          <a:lstStyle/>
          <a:p>
            <a:endParaRPr/>
          </a:p>
        </p:txBody>
      </p:sp>
      <p:sp>
        <p:nvSpPr>
          <p:cNvPr id="7" name="object 7"/>
          <p:cNvSpPr txBox="1"/>
          <p:nvPr/>
        </p:nvSpPr>
        <p:spPr>
          <a:xfrm>
            <a:off x="688848" y="1119634"/>
            <a:ext cx="7548748" cy="4934346"/>
          </a:xfrm>
          <a:prstGeom prst="rect">
            <a:avLst/>
          </a:prstGeom>
        </p:spPr>
        <p:txBody>
          <a:bodyPr wrap="square" lIns="0" tIns="0" rIns="0" bIns="0" rtlCol="0">
            <a:noAutofit/>
          </a:bodyPr>
          <a:lstStyle/>
          <a:p>
            <a:pPr marL="25160" marR="22577">
              <a:lnSpc>
                <a:spcPts val="2298"/>
              </a:lnSpc>
              <a:spcBef>
                <a:spcPts val="113"/>
              </a:spcBef>
            </a:pPr>
            <a:r>
              <a:rPr sz="2200" spc="-57" dirty="0">
                <a:latin typeface="Times New Roman"/>
                <a:cs typeface="Times New Roman"/>
              </a:rPr>
              <a:t>W</a:t>
            </a:r>
            <a:r>
              <a:rPr sz="2200" dirty="0">
                <a:latin typeface="Times New Roman"/>
                <a:cs typeface="Times New Roman"/>
              </a:rPr>
              <a:t>e</a:t>
            </a:r>
            <a:r>
              <a:rPr sz="2200" spc="147" dirty="0">
                <a:latin typeface="Times New Roman"/>
                <a:cs typeface="Times New Roman"/>
              </a:rPr>
              <a:t> </a:t>
            </a:r>
            <a:r>
              <a:rPr sz="2200" dirty="0">
                <a:latin typeface="Times New Roman"/>
                <a:cs typeface="Times New Roman"/>
              </a:rPr>
              <a:t>optimized</a:t>
            </a:r>
            <a:r>
              <a:rPr sz="2200" spc="186" dirty="0">
                <a:latin typeface="Times New Roman"/>
                <a:cs typeface="Times New Roman"/>
              </a:rPr>
              <a:t> </a:t>
            </a:r>
            <a:r>
              <a:rPr sz="2200" dirty="0">
                <a:latin typeface="Times New Roman"/>
                <a:cs typeface="Times New Roman"/>
              </a:rPr>
              <a:t>revenue</a:t>
            </a:r>
            <a:r>
              <a:rPr sz="2200" spc="109" dirty="0">
                <a:latin typeface="Times New Roman"/>
                <a:cs typeface="Times New Roman"/>
              </a:rPr>
              <a:t> </a:t>
            </a:r>
            <a:r>
              <a:rPr sz="2200" dirty="0">
                <a:latin typeface="Times New Roman"/>
                <a:cs typeface="Times New Roman"/>
              </a:rPr>
              <a:t>in</a:t>
            </a:r>
            <a:r>
              <a:rPr sz="2200" spc="109" dirty="0">
                <a:latin typeface="Times New Roman"/>
                <a:cs typeface="Times New Roman"/>
              </a:rPr>
              <a:t> </a:t>
            </a:r>
            <a:r>
              <a:rPr sz="2200" dirty="0">
                <a:latin typeface="Times New Roman"/>
                <a:cs typeface="Times New Roman"/>
              </a:rPr>
              <a:t>GSP-based</a:t>
            </a:r>
            <a:r>
              <a:rPr sz="2200" spc="283" dirty="0">
                <a:latin typeface="Times New Roman"/>
                <a:cs typeface="Times New Roman"/>
              </a:rPr>
              <a:t> </a:t>
            </a:r>
            <a:r>
              <a:rPr sz="2200" dirty="0">
                <a:latin typeface="Times New Roman"/>
                <a:cs typeface="Times New Roman"/>
              </a:rPr>
              <a:t>auctions</a:t>
            </a:r>
            <a:r>
              <a:rPr sz="2200" spc="323" dirty="0">
                <a:latin typeface="Times New Roman"/>
                <a:cs typeface="Times New Roman"/>
              </a:rPr>
              <a:t> </a:t>
            </a:r>
            <a:r>
              <a:rPr sz="2200" dirty="0">
                <a:latin typeface="Times New Roman"/>
                <a:cs typeface="Times New Roman"/>
              </a:rPr>
              <a:t>under</a:t>
            </a:r>
            <a:r>
              <a:rPr sz="2200" spc="236" dirty="0">
                <a:latin typeface="Times New Roman"/>
                <a:cs typeface="Times New Roman"/>
              </a:rPr>
              <a:t> </a:t>
            </a:r>
            <a:r>
              <a:rPr sz="2200" spc="-57" dirty="0">
                <a:latin typeface="Times New Roman"/>
                <a:cs typeface="Times New Roman"/>
              </a:rPr>
              <a:t>Va</a:t>
            </a:r>
            <a:r>
              <a:rPr sz="2200" dirty="0">
                <a:latin typeface="Times New Roman"/>
                <a:cs typeface="Times New Roman"/>
              </a:rPr>
              <a:t>rian’s</a:t>
            </a:r>
            <a:endParaRPr sz="2200">
              <a:latin typeface="Times New Roman"/>
              <a:cs typeface="Times New Roman"/>
            </a:endParaRPr>
          </a:p>
          <a:p>
            <a:pPr marL="25160" marR="22577">
              <a:lnSpc>
                <a:spcPct val="95825"/>
              </a:lnSpc>
              <a:spcBef>
                <a:spcPts val="63"/>
              </a:spcBef>
            </a:pPr>
            <a:r>
              <a:rPr sz="2200" dirty="0">
                <a:latin typeface="Times New Roman"/>
                <a:cs typeface="Times New Roman"/>
              </a:rPr>
              <a:t>valuation</a:t>
            </a:r>
            <a:r>
              <a:rPr sz="2200" spc="267" dirty="0">
                <a:latin typeface="Times New Roman"/>
                <a:cs typeface="Times New Roman"/>
              </a:rPr>
              <a:t> </a:t>
            </a:r>
            <a:r>
              <a:rPr sz="2200" dirty="0">
                <a:latin typeface="Times New Roman"/>
                <a:cs typeface="Times New Roman"/>
              </a:rPr>
              <a:t>m</a:t>
            </a:r>
            <a:r>
              <a:rPr sz="2200" spc="57" dirty="0">
                <a:latin typeface="Times New Roman"/>
                <a:cs typeface="Times New Roman"/>
              </a:rPr>
              <a:t>o</a:t>
            </a:r>
            <a:r>
              <a:rPr sz="2200" dirty="0">
                <a:latin typeface="Times New Roman"/>
                <a:cs typeface="Times New Roman"/>
              </a:rPr>
              <a:t>del,</a:t>
            </a:r>
            <a:r>
              <a:rPr sz="2200" spc="145" dirty="0">
                <a:latin typeface="Times New Roman"/>
                <a:cs typeface="Times New Roman"/>
              </a:rPr>
              <a:t> </a:t>
            </a:r>
            <a:r>
              <a:rPr sz="2200" dirty="0">
                <a:latin typeface="Times New Roman"/>
                <a:cs typeface="Times New Roman"/>
              </a:rPr>
              <a:t>conducting</a:t>
            </a:r>
            <a:r>
              <a:rPr sz="2200" spc="283" dirty="0">
                <a:latin typeface="Times New Roman"/>
                <a:cs typeface="Times New Roman"/>
              </a:rPr>
              <a:t> </a:t>
            </a:r>
            <a:r>
              <a:rPr sz="2200" dirty="0">
                <a:latin typeface="Times New Roman"/>
                <a:cs typeface="Times New Roman"/>
              </a:rPr>
              <a:t>three</a:t>
            </a:r>
            <a:r>
              <a:rPr sz="2200" spc="351" dirty="0">
                <a:latin typeface="Times New Roman"/>
                <a:cs typeface="Times New Roman"/>
              </a:rPr>
              <a:t> </a:t>
            </a:r>
            <a:r>
              <a:rPr sz="2200" dirty="0">
                <a:latin typeface="Times New Roman"/>
                <a:cs typeface="Times New Roman"/>
              </a:rPr>
              <a:t>different</a:t>
            </a:r>
            <a:r>
              <a:rPr sz="2200" spc="113" dirty="0">
                <a:latin typeface="Times New Roman"/>
                <a:cs typeface="Times New Roman"/>
              </a:rPr>
              <a:t> </a:t>
            </a:r>
            <a:r>
              <a:rPr sz="2200" dirty="0">
                <a:latin typeface="Times New Roman"/>
                <a:cs typeface="Times New Roman"/>
              </a:rPr>
              <a:t>kinds</a:t>
            </a:r>
            <a:r>
              <a:rPr sz="2200" spc="93" dirty="0">
                <a:latin typeface="Times New Roman"/>
                <a:cs typeface="Times New Roman"/>
              </a:rPr>
              <a:t> </a:t>
            </a:r>
            <a:r>
              <a:rPr sz="2200" dirty="0">
                <a:latin typeface="Times New Roman"/>
                <a:cs typeface="Times New Roman"/>
              </a:rPr>
              <a:t>of</a:t>
            </a:r>
            <a:r>
              <a:rPr sz="2200" spc="87" dirty="0">
                <a:latin typeface="Times New Roman"/>
                <a:cs typeface="Times New Roman"/>
              </a:rPr>
              <a:t> </a:t>
            </a:r>
            <a:r>
              <a:rPr sz="2200" dirty="0">
                <a:latin typeface="Times New Roman"/>
                <a:cs typeface="Times New Roman"/>
              </a:rPr>
              <a:t>analysis.</a:t>
            </a:r>
            <a:endParaRPr sz="2200">
              <a:latin typeface="Times New Roman"/>
              <a:cs typeface="Times New Roman"/>
            </a:endParaRPr>
          </a:p>
          <a:p>
            <a:pPr marL="574125" marR="634277">
              <a:lnSpc>
                <a:spcPts val="2504"/>
              </a:lnSpc>
              <a:spcBef>
                <a:spcPts val="703"/>
              </a:spcBef>
            </a:pPr>
            <a:r>
              <a:rPr sz="2200" dirty="0">
                <a:latin typeface="Times New Roman"/>
                <a:cs typeface="Times New Roman"/>
              </a:rPr>
              <a:t>QWR</a:t>
            </a:r>
            <a:r>
              <a:rPr sz="2200" spc="75" dirty="0">
                <a:latin typeface="Times New Roman"/>
                <a:cs typeface="Times New Roman"/>
              </a:rPr>
              <a:t> </a:t>
            </a:r>
            <a:r>
              <a:rPr sz="2200" spc="-57" dirty="0">
                <a:latin typeface="Times New Roman"/>
                <a:cs typeface="Times New Roman"/>
              </a:rPr>
              <a:t>w</a:t>
            </a:r>
            <a:r>
              <a:rPr sz="2200" dirty="0">
                <a:latin typeface="Times New Roman"/>
                <a:cs typeface="Times New Roman"/>
              </a:rPr>
              <a:t>as</a:t>
            </a:r>
            <a:r>
              <a:rPr sz="2200" spc="103" dirty="0">
                <a:latin typeface="Times New Roman"/>
                <a:cs typeface="Times New Roman"/>
              </a:rPr>
              <a:t> </a:t>
            </a:r>
            <a:r>
              <a:rPr sz="2200" dirty="0">
                <a:latin typeface="Times New Roman"/>
                <a:cs typeface="Times New Roman"/>
              </a:rPr>
              <a:t>consistently</a:t>
            </a:r>
            <a:r>
              <a:rPr sz="2200" spc="186"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solidFill>
                  <a:srgbClr val="FF0000"/>
                </a:solidFill>
                <a:latin typeface="Times New Roman"/>
                <a:cs typeface="Times New Roman"/>
              </a:rPr>
              <a:t>l</a:t>
            </a:r>
            <a:r>
              <a:rPr sz="2200" spc="-57" dirty="0">
                <a:solidFill>
                  <a:srgbClr val="FF0000"/>
                </a:solidFill>
                <a:latin typeface="Times New Roman"/>
                <a:cs typeface="Times New Roman"/>
              </a:rPr>
              <a:t>ow</a:t>
            </a:r>
            <a:r>
              <a:rPr sz="2200" dirty="0">
                <a:solidFill>
                  <a:srgbClr val="FF0000"/>
                </a:solidFill>
                <a:latin typeface="Times New Roman"/>
                <a:cs typeface="Times New Roman"/>
              </a:rPr>
              <a:t>est-revenue</a:t>
            </a:r>
            <a:r>
              <a:rPr sz="2200" spc="-22" dirty="0">
                <a:solidFill>
                  <a:srgbClr val="FF0000"/>
                </a:solidFill>
                <a:latin typeface="Times New Roman"/>
                <a:cs typeface="Times New Roman"/>
              </a:rPr>
              <a:t> </a:t>
            </a:r>
            <a:r>
              <a:rPr sz="2200" dirty="0">
                <a:latin typeface="Times New Roman"/>
                <a:cs typeface="Times New Roman"/>
              </a:rPr>
              <a:t>reserve-</a:t>
            </a:r>
            <a:r>
              <a:rPr sz="2200" spc="-50" dirty="0">
                <a:latin typeface="Times New Roman"/>
                <a:cs typeface="Times New Roman"/>
              </a:rPr>
              <a:t>p</a:t>
            </a:r>
            <a:r>
              <a:rPr sz="2200" dirty="0">
                <a:latin typeface="Times New Roman"/>
                <a:cs typeface="Times New Roman"/>
              </a:rPr>
              <a:t>rice v</a:t>
            </a:r>
            <a:r>
              <a:rPr sz="2200" spc="-57" dirty="0">
                <a:latin typeface="Times New Roman"/>
                <a:cs typeface="Times New Roman"/>
              </a:rPr>
              <a:t>a</a:t>
            </a:r>
            <a:r>
              <a:rPr sz="2200" dirty="0">
                <a:latin typeface="Times New Roman"/>
                <a:cs typeface="Times New Roman"/>
              </a:rPr>
              <a:t>riant,</a:t>
            </a:r>
            <a:r>
              <a:rPr sz="2200" spc="363"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dirty="0">
                <a:latin typeface="Times New Roman"/>
                <a:cs typeface="Times New Roman"/>
              </a:rPr>
              <a:t>substanti</a:t>
            </a:r>
            <a:r>
              <a:rPr sz="2200" spc="8" dirty="0">
                <a:latin typeface="Times New Roman"/>
                <a:cs typeface="Times New Roman"/>
              </a:rPr>
              <a:t>a</a:t>
            </a:r>
            <a:r>
              <a:rPr sz="2200" dirty="0">
                <a:latin typeface="Times New Roman"/>
                <a:cs typeface="Times New Roman"/>
              </a:rPr>
              <a:t>lly</a:t>
            </a:r>
            <a:r>
              <a:rPr sz="2200" spc="337" dirty="0">
                <a:latin typeface="Times New Roman"/>
                <a:cs typeface="Times New Roman"/>
              </a:rPr>
              <a:t> </a:t>
            </a:r>
            <a:r>
              <a:rPr sz="2200" spc="-57" dirty="0">
                <a:latin typeface="Times New Roman"/>
                <a:cs typeface="Times New Roman"/>
              </a:rPr>
              <a:t>wo</a:t>
            </a:r>
            <a:r>
              <a:rPr sz="2200" dirty="0">
                <a:latin typeface="Times New Roman"/>
                <a:cs typeface="Times New Roman"/>
              </a:rPr>
              <a:t>rse</a:t>
            </a:r>
            <a:r>
              <a:rPr sz="2200" spc="32" dirty="0">
                <a:latin typeface="Times New Roman"/>
                <a:cs typeface="Times New Roman"/>
              </a:rPr>
              <a:t> </a:t>
            </a:r>
            <a:r>
              <a:rPr sz="2200" dirty="0">
                <a:latin typeface="Times New Roman"/>
                <a:cs typeface="Times New Roman"/>
              </a:rPr>
              <a:t>than</a:t>
            </a:r>
            <a:r>
              <a:rPr sz="2200" spc="440" dirty="0">
                <a:latin typeface="Times New Roman"/>
                <a:cs typeface="Times New Roman"/>
              </a:rPr>
              <a:t> </a:t>
            </a:r>
            <a:r>
              <a:rPr sz="2200" dirty="0">
                <a:latin typeface="Times New Roman"/>
                <a:cs typeface="Times New Roman"/>
              </a:rPr>
              <a:t>UWR.</a:t>
            </a:r>
            <a:endParaRPr sz="2200">
              <a:latin typeface="Times New Roman"/>
              <a:cs typeface="Times New Roman"/>
            </a:endParaRPr>
          </a:p>
          <a:p>
            <a:pPr marL="574125" marR="22577">
              <a:lnSpc>
                <a:spcPct val="95825"/>
              </a:lnSpc>
              <a:spcBef>
                <a:spcPts val="691"/>
              </a:spcBef>
            </a:pPr>
            <a:r>
              <a:rPr sz="2200" dirty="0">
                <a:solidFill>
                  <a:srgbClr val="FF0000"/>
                </a:solidFill>
                <a:latin typeface="Times New Roman"/>
                <a:cs typeface="Times New Roman"/>
              </a:rPr>
              <a:t>Anch</a:t>
            </a:r>
            <a:r>
              <a:rPr sz="2200" spc="-57" dirty="0">
                <a:solidFill>
                  <a:srgbClr val="FF0000"/>
                </a:solidFill>
                <a:latin typeface="Times New Roman"/>
                <a:cs typeface="Times New Roman"/>
              </a:rPr>
              <a:t>o</a:t>
            </a:r>
            <a:r>
              <a:rPr sz="2200" dirty="0">
                <a:solidFill>
                  <a:srgbClr val="FF0000"/>
                </a:solidFill>
                <a:latin typeface="Times New Roman"/>
                <a:cs typeface="Times New Roman"/>
              </a:rPr>
              <a:t>ring</a:t>
            </a:r>
            <a:r>
              <a:rPr sz="2200" spc="-8" dirty="0">
                <a:solidFill>
                  <a:srgbClr val="FF0000"/>
                </a:solidFill>
                <a:latin typeface="Times New Roman"/>
                <a:cs typeface="Times New Roman"/>
              </a:rPr>
              <a:t> </a:t>
            </a:r>
            <a:r>
              <a:rPr sz="2200" dirty="0">
                <a:latin typeface="Times New Roman"/>
                <a:cs typeface="Times New Roman"/>
              </a:rPr>
              <a:t>d</a:t>
            </a:r>
            <a:r>
              <a:rPr sz="2200" spc="57" dirty="0">
                <a:latin typeface="Times New Roman"/>
                <a:cs typeface="Times New Roman"/>
              </a:rPr>
              <a:t>o</a:t>
            </a:r>
            <a:r>
              <a:rPr sz="2200" dirty="0">
                <a:latin typeface="Times New Roman"/>
                <a:cs typeface="Times New Roman"/>
              </a:rPr>
              <a:t>es</a:t>
            </a:r>
            <a:r>
              <a:rPr sz="2200" spc="141" dirty="0">
                <a:latin typeface="Times New Roman"/>
                <a:cs typeface="Times New Roman"/>
              </a:rPr>
              <a:t> </a:t>
            </a:r>
            <a:r>
              <a:rPr sz="2200" spc="-57" dirty="0">
                <a:latin typeface="Times New Roman"/>
                <a:cs typeface="Times New Roman"/>
              </a:rPr>
              <a:t>w</a:t>
            </a:r>
            <a:r>
              <a:rPr sz="2200" dirty="0">
                <a:latin typeface="Times New Roman"/>
                <a:cs typeface="Times New Roman"/>
              </a:rPr>
              <a:t>ell;</a:t>
            </a:r>
            <a:r>
              <a:rPr sz="2200" spc="-125" dirty="0">
                <a:latin typeface="Times New Roman"/>
                <a:cs typeface="Times New Roman"/>
              </a:rPr>
              <a:t> </a:t>
            </a:r>
            <a:r>
              <a:rPr sz="2200" dirty="0">
                <a:latin typeface="Times New Roman"/>
                <a:cs typeface="Times New Roman"/>
              </a:rPr>
              <a:t>optimal</a:t>
            </a:r>
            <a:r>
              <a:rPr sz="2200" spc="244" dirty="0">
                <a:latin typeface="Times New Roman"/>
                <a:cs typeface="Times New Roman"/>
              </a:rPr>
              <a:t> </a:t>
            </a:r>
            <a:r>
              <a:rPr sz="2200" dirty="0">
                <a:latin typeface="Times New Roman"/>
                <a:cs typeface="Times New Roman"/>
              </a:rPr>
              <a:t>in</a:t>
            </a:r>
            <a:r>
              <a:rPr sz="2200" spc="109" dirty="0">
                <a:latin typeface="Times New Roman"/>
                <a:cs typeface="Times New Roman"/>
              </a:rPr>
              <a:t> </a:t>
            </a:r>
            <a:r>
              <a:rPr sz="2200" dirty="0">
                <a:latin typeface="Times New Roman"/>
                <a:cs typeface="Times New Roman"/>
              </a:rPr>
              <a:t>simple</a:t>
            </a:r>
            <a:r>
              <a:rPr sz="2200" spc="4" dirty="0">
                <a:latin typeface="Times New Roman"/>
                <a:cs typeface="Times New Roman"/>
              </a:rPr>
              <a:t> </a:t>
            </a:r>
            <a:r>
              <a:rPr sz="2200" dirty="0">
                <a:latin typeface="Times New Roman"/>
                <a:cs typeface="Times New Roman"/>
              </a:rPr>
              <a:t>settings</a:t>
            </a:r>
            <a:endParaRPr sz="2200">
              <a:latin typeface="Times New Roman"/>
              <a:cs typeface="Times New Roman"/>
            </a:endParaRPr>
          </a:p>
          <a:p>
            <a:pPr marL="574125" marR="11746">
              <a:lnSpc>
                <a:spcPts val="2504"/>
              </a:lnSpc>
              <a:spcBef>
                <a:spcPts val="693"/>
              </a:spcBef>
            </a:pPr>
            <a:r>
              <a:rPr sz="2200" dirty="0">
                <a:solidFill>
                  <a:srgbClr val="FF0000"/>
                </a:solidFill>
                <a:latin typeface="Times New Roman"/>
                <a:cs typeface="Times New Roman"/>
              </a:rPr>
              <a:t>Equili</a:t>
            </a:r>
            <a:r>
              <a:rPr sz="2200" spc="-50" dirty="0">
                <a:solidFill>
                  <a:srgbClr val="FF0000"/>
                </a:solidFill>
                <a:latin typeface="Times New Roman"/>
                <a:cs typeface="Times New Roman"/>
              </a:rPr>
              <a:t>b</a:t>
            </a:r>
            <a:r>
              <a:rPr sz="2200" dirty="0">
                <a:solidFill>
                  <a:srgbClr val="FF0000"/>
                </a:solidFill>
                <a:latin typeface="Times New Roman"/>
                <a:cs typeface="Times New Roman"/>
              </a:rPr>
              <a:t>rium</a:t>
            </a:r>
            <a:r>
              <a:rPr sz="2200" spc="-119" dirty="0">
                <a:solidFill>
                  <a:srgbClr val="FF0000"/>
                </a:solidFill>
                <a:latin typeface="Times New Roman"/>
                <a:cs typeface="Times New Roman"/>
              </a:rPr>
              <a:t> </a:t>
            </a:r>
            <a:r>
              <a:rPr sz="2200" dirty="0">
                <a:solidFill>
                  <a:srgbClr val="FF0000"/>
                </a:solidFill>
                <a:latin typeface="Times New Roman"/>
                <a:cs typeface="Times New Roman"/>
              </a:rPr>
              <a:t>sel</a:t>
            </a:r>
            <a:r>
              <a:rPr sz="2200" spc="8" dirty="0">
                <a:solidFill>
                  <a:srgbClr val="FF0000"/>
                </a:solidFill>
                <a:latin typeface="Times New Roman"/>
                <a:cs typeface="Times New Roman"/>
              </a:rPr>
              <a:t>e</a:t>
            </a:r>
            <a:r>
              <a:rPr sz="2200" dirty="0">
                <a:solidFill>
                  <a:srgbClr val="FF0000"/>
                </a:solidFill>
                <a:latin typeface="Times New Roman"/>
                <a:cs typeface="Times New Roman"/>
              </a:rPr>
              <a:t>ction</a:t>
            </a:r>
            <a:r>
              <a:rPr sz="2200" dirty="0">
                <a:latin typeface="Times New Roman"/>
                <a:cs typeface="Times New Roman"/>
              </a:rPr>
              <a:t>:</a:t>
            </a:r>
            <a:r>
              <a:rPr sz="2200" spc="361" dirty="0">
                <a:latin typeface="Times New Roman"/>
                <a:cs typeface="Times New Roman"/>
              </a:rPr>
              <a:t> </a:t>
            </a:r>
            <a:r>
              <a:rPr sz="2200" dirty="0">
                <a:latin typeface="Times New Roman"/>
                <a:cs typeface="Times New Roman"/>
              </a:rPr>
              <a:t>vanilla</a:t>
            </a:r>
            <a:r>
              <a:rPr sz="2200" spc="-48" dirty="0">
                <a:latin typeface="Times New Roman"/>
                <a:cs typeface="Times New Roman"/>
              </a:rPr>
              <a:t> </a:t>
            </a:r>
            <a:r>
              <a:rPr sz="2200" dirty="0">
                <a:latin typeface="Times New Roman"/>
                <a:cs typeface="Times New Roman"/>
              </a:rPr>
              <a:t>GS</a:t>
            </a:r>
            <a:r>
              <a:rPr sz="2200" spc="-176" dirty="0">
                <a:latin typeface="Times New Roman"/>
                <a:cs typeface="Times New Roman"/>
              </a:rPr>
              <a:t>P</a:t>
            </a:r>
            <a:r>
              <a:rPr sz="2200" dirty="0">
                <a:latin typeface="Times New Roman"/>
                <a:cs typeface="Times New Roman"/>
              </a:rPr>
              <a:t>,</a:t>
            </a:r>
            <a:r>
              <a:rPr sz="2200" spc="226" dirty="0">
                <a:latin typeface="Times New Roman"/>
                <a:cs typeface="Times New Roman"/>
              </a:rPr>
              <a:t> </a:t>
            </a:r>
            <a:r>
              <a:rPr sz="2200" dirty="0">
                <a:latin typeface="Times New Roman"/>
                <a:cs typeface="Times New Roman"/>
              </a:rPr>
              <a:t>squashing</a:t>
            </a:r>
            <a:r>
              <a:rPr sz="2200" spc="186" dirty="0">
                <a:latin typeface="Times New Roman"/>
                <a:cs typeface="Times New Roman"/>
              </a:rPr>
              <a:t> </a:t>
            </a:r>
            <a:r>
              <a:rPr sz="2200" dirty="0">
                <a:latin typeface="Times New Roman"/>
                <a:cs typeface="Times New Roman"/>
              </a:rPr>
              <a:t>have</a:t>
            </a:r>
            <a:r>
              <a:rPr sz="2200" spc="137" dirty="0">
                <a:latin typeface="Times New Roman"/>
                <a:cs typeface="Times New Roman"/>
              </a:rPr>
              <a:t> </a:t>
            </a:r>
            <a:r>
              <a:rPr sz="2200" dirty="0">
                <a:latin typeface="Times New Roman"/>
                <a:cs typeface="Times New Roman"/>
              </a:rPr>
              <a:t>big</a:t>
            </a:r>
            <a:r>
              <a:rPr sz="2200" spc="93" dirty="0">
                <a:latin typeface="Times New Roman"/>
                <a:cs typeface="Times New Roman"/>
              </a:rPr>
              <a:t> </a:t>
            </a:r>
            <a:r>
              <a:rPr sz="2200" dirty="0">
                <a:latin typeface="Times New Roman"/>
                <a:cs typeface="Times New Roman"/>
              </a:rPr>
              <a:t>gaps </a:t>
            </a:r>
            <a:r>
              <a:rPr sz="2200" spc="57" dirty="0">
                <a:latin typeface="Times New Roman"/>
                <a:cs typeface="Times New Roman"/>
              </a:rPr>
              <a:t>b</a:t>
            </a:r>
            <a:r>
              <a:rPr sz="2200" dirty="0">
                <a:latin typeface="Times New Roman"/>
                <a:cs typeface="Times New Roman"/>
              </a:rPr>
              <a:t>e</a:t>
            </a:r>
            <a:r>
              <a:rPr sz="2200" spc="-57" dirty="0">
                <a:latin typeface="Times New Roman"/>
                <a:cs typeface="Times New Roman"/>
              </a:rPr>
              <a:t>tw</a:t>
            </a:r>
            <a:r>
              <a:rPr sz="2200" dirty="0">
                <a:latin typeface="Times New Roman"/>
                <a:cs typeface="Times New Roman"/>
              </a:rPr>
              <a:t>een</a:t>
            </a:r>
            <a:r>
              <a:rPr sz="2200" spc="246" dirty="0">
                <a:latin typeface="Times New Roman"/>
                <a:cs typeface="Times New Roman"/>
              </a:rPr>
              <a:t> </a:t>
            </a:r>
            <a:r>
              <a:rPr sz="2200" spc="57" dirty="0">
                <a:latin typeface="Times New Roman"/>
                <a:cs typeface="Times New Roman"/>
              </a:rPr>
              <a:t>b</a:t>
            </a:r>
            <a:r>
              <a:rPr sz="2200" dirty="0">
                <a:latin typeface="Times New Roman"/>
                <a:cs typeface="Times New Roman"/>
              </a:rPr>
              <a:t>est</a:t>
            </a:r>
            <a:r>
              <a:rPr sz="2200" spc="345" dirty="0">
                <a:latin typeface="Times New Roman"/>
                <a:cs typeface="Times New Roman"/>
              </a:rPr>
              <a:t> </a:t>
            </a:r>
            <a:r>
              <a:rPr sz="2200" dirty="0">
                <a:latin typeface="Times New Roman"/>
                <a:cs typeface="Times New Roman"/>
              </a:rPr>
              <a:t>and</a:t>
            </a:r>
            <a:r>
              <a:rPr sz="2200" spc="271" dirty="0">
                <a:latin typeface="Times New Roman"/>
                <a:cs typeface="Times New Roman"/>
              </a:rPr>
              <a:t> </a:t>
            </a:r>
            <a:r>
              <a:rPr sz="2200" spc="-57" dirty="0">
                <a:latin typeface="Times New Roman"/>
                <a:cs typeface="Times New Roman"/>
              </a:rPr>
              <a:t>wo</a:t>
            </a:r>
            <a:r>
              <a:rPr sz="2200" dirty="0">
                <a:latin typeface="Times New Roman"/>
                <a:cs typeface="Times New Roman"/>
              </a:rPr>
              <a:t>rst</a:t>
            </a:r>
            <a:r>
              <a:rPr sz="2200" spc="176" dirty="0">
                <a:latin typeface="Times New Roman"/>
                <a:cs typeface="Times New Roman"/>
              </a:rPr>
              <a:t> </a:t>
            </a:r>
            <a:r>
              <a:rPr sz="2200" dirty="0">
                <a:latin typeface="Times New Roman"/>
                <a:cs typeface="Times New Roman"/>
              </a:rPr>
              <a:t>case.</a:t>
            </a:r>
            <a:r>
              <a:rPr sz="2200" spc="501" dirty="0">
                <a:latin typeface="Times New Roman"/>
                <a:cs typeface="Times New Roman"/>
              </a:rPr>
              <a:t> </a:t>
            </a:r>
            <a:r>
              <a:rPr sz="2200" dirty="0">
                <a:latin typeface="Times New Roman"/>
                <a:cs typeface="Times New Roman"/>
              </a:rPr>
              <a:t>Any</a:t>
            </a:r>
            <a:r>
              <a:rPr sz="2200" spc="-46" dirty="0">
                <a:latin typeface="Times New Roman"/>
                <a:cs typeface="Times New Roman"/>
              </a:rPr>
              <a:t> </a:t>
            </a:r>
            <a:r>
              <a:rPr sz="2200" dirty="0">
                <a:latin typeface="Times New Roman"/>
                <a:cs typeface="Times New Roman"/>
              </a:rPr>
              <a:t>reserve</a:t>
            </a:r>
            <a:r>
              <a:rPr sz="2200" spc="52" dirty="0">
                <a:latin typeface="Times New Roman"/>
                <a:cs typeface="Times New Roman"/>
              </a:rPr>
              <a:t> </a:t>
            </a:r>
            <a:r>
              <a:rPr sz="2200" dirty="0">
                <a:latin typeface="Times New Roman"/>
                <a:cs typeface="Times New Roman"/>
              </a:rPr>
              <a:t>n</a:t>
            </a:r>
            <a:r>
              <a:rPr sz="2200" spc="-57" dirty="0">
                <a:latin typeface="Times New Roman"/>
                <a:cs typeface="Times New Roman"/>
              </a:rPr>
              <a:t>a</a:t>
            </a:r>
            <a:r>
              <a:rPr sz="2200" dirty="0">
                <a:latin typeface="Times New Roman"/>
                <a:cs typeface="Times New Roman"/>
              </a:rPr>
              <a:t>rr</a:t>
            </a:r>
            <a:r>
              <a:rPr sz="2200" spc="-57" dirty="0">
                <a:latin typeface="Times New Roman"/>
                <a:cs typeface="Times New Roman"/>
              </a:rPr>
              <a:t>o</a:t>
            </a:r>
            <a:r>
              <a:rPr sz="2200" dirty="0">
                <a:latin typeface="Times New Roman"/>
                <a:cs typeface="Times New Roman"/>
              </a:rPr>
              <a:t>ws</a:t>
            </a:r>
            <a:r>
              <a:rPr sz="2200" spc="139" dirty="0">
                <a:latin typeface="Times New Roman"/>
                <a:cs typeface="Times New Roman"/>
              </a:rPr>
              <a:t> </a:t>
            </a:r>
            <a:r>
              <a:rPr sz="2200" dirty="0">
                <a:latin typeface="Times New Roman"/>
                <a:cs typeface="Times New Roman"/>
              </a:rPr>
              <a:t>the</a:t>
            </a:r>
            <a:r>
              <a:rPr sz="2200" spc="363" dirty="0">
                <a:latin typeface="Times New Roman"/>
                <a:cs typeface="Times New Roman"/>
              </a:rPr>
              <a:t> </a:t>
            </a:r>
            <a:r>
              <a:rPr sz="2200" dirty="0">
                <a:latin typeface="Times New Roman"/>
                <a:cs typeface="Times New Roman"/>
              </a:rPr>
              <a:t>gaps.</a:t>
            </a:r>
            <a:endParaRPr sz="2200">
              <a:latin typeface="Times New Roman"/>
              <a:cs typeface="Times New Roman"/>
            </a:endParaRPr>
          </a:p>
          <a:p>
            <a:pPr marL="25160" indent="548965">
              <a:lnSpc>
                <a:spcPts val="2504"/>
              </a:lnSpc>
              <a:spcBef>
                <a:spcPts val="691"/>
              </a:spcBef>
            </a:pPr>
            <a:r>
              <a:rPr sz="2200" dirty="0">
                <a:solidFill>
                  <a:srgbClr val="FF0000"/>
                </a:solidFill>
                <a:latin typeface="Times New Roman"/>
                <a:cs typeface="Times New Roman"/>
              </a:rPr>
              <a:t>Squashing</a:t>
            </a:r>
            <a:r>
              <a:rPr sz="2200" spc="186" dirty="0">
                <a:solidFill>
                  <a:srgbClr val="FF0000"/>
                </a:solidFill>
                <a:latin typeface="Times New Roman"/>
                <a:cs typeface="Times New Roman"/>
              </a:rPr>
              <a:t> </a:t>
            </a:r>
            <a:r>
              <a:rPr sz="2200" dirty="0">
                <a:latin typeface="Times New Roman"/>
                <a:cs typeface="Times New Roman"/>
              </a:rPr>
              <a:t>greatly</a:t>
            </a:r>
            <a:r>
              <a:rPr sz="2200" spc="238" dirty="0">
                <a:latin typeface="Times New Roman"/>
                <a:cs typeface="Times New Roman"/>
              </a:rPr>
              <a:t> </a:t>
            </a:r>
            <a:r>
              <a:rPr sz="2200" dirty="0">
                <a:latin typeface="Times New Roman"/>
                <a:cs typeface="Times New Roman"/>
              </a:rPr>
              <a:t>helps</a:t>
            </a:r>
            <a:r>
              <a:rPr sz="2200" spc="95" dirty="0">
                <a:latin typeface="Times New Roman"/>
                <a:cs typeface="Times New Roman"/>
              </a:rPr>
              <a:t> </a:t>
            </a:r>
            <a:r>
              <a:rPr sz="2200" dirty="0">
                <a:latin typeface="Times New Roman"/>
                <a:cs typeface="Times New Roman"/>
              </a:rPr>
              <a:t>QWR–</a:t>
            </a:r>
            <a:r>
              <a:rPr sz="2200" spc="-57" dirty="0">
                <a:latin typeface="Times New Roman"/>
                <a:cs typeface="Times New Roman"/>
              </a:rPr>
              <a:t>b</a:t>
            </a:r>
            <a:r>
              <a:rPr sz="2200" dirty="0">
                <a:latin typeface="Times New Roman"/>
                <a:cs typeface="Times New Roman"/>
              </a:rPr>
              <a:t>y</a:t>
            </a:r>
            <a:r>
              <a:rPr sz="2200" spc="6" dirty="0">
                <a:latin typeface="Times New Roman"/>
                <a:cs typeface="Times New Roman"/>
              </a:rPr>
              <a:t> </a:t>
            </a:r>
            <a:r>
              <a:rPr sz="2200" dirty="0">
                <a:latin typeface="Times New Roman"/>
                <a:cs typeface="Times New Roman"/>
              </a:rPr>
              <a:t>making</a:t>
            </a:r>
            <a:r>
              <a:rPr sz="2200" spc="121" dirty="0">
                <a:latin typeface="Times New Roman"/>
                <a:cs typeface="Times New Roman"/>
              </a:rPr>
              <a:t> </a:t>
            </a:r>
            <a:r>
              <a:rPr sz="2200" dirty="0">
                <a:latin typeface="Times New Roman"/>
                <a:cs typeface="Times New Roman"/>
              </a:rPr>
              <a:t>it</a:t>
            </a:r>
            <a:r>
              <a:rPr sz="2200" spc="262" dirty="0">
                <a:latin typeface="Times New Roman"/>
                <a:cs typeface="Times New Roman"/>
              </a:rPr>
              <a:t> </a:t>
            </a:r>
            <a:r>
              <a:rPr sz="2200" dirty="0">
                <a:latin typeface="Times New Roman"/>
                <a:cs typeface="Times New Roman"/>
              </a:rPr>
              <a:t>m</a:t>
            </a:r>
            <a:r>
              <a:rPr sz="2200" spc="-57" dirty="0">
                <a:latin typeface="Times New Roman"/>
                <a:cs typeface="Times New Roman"/>
              </a:rPr>
              <a:t>o</a:t>
            </a:r>
            <a:r>
              <a:rPr sz="2200" dirty="0">
                <a:latin typeface="Times New Roman"/>
                <a:cs typeface="Times New Roman"/>
              </a:rPr>
              <a:t>re</a:t>
            </a:r>
            <a:r>
              <a:rPr sz="2200" spc="176" dirty="0">
                <a:latin typeface="Times New Roman"/>
                <a:cs typeface="Times New Roman"/>
              </a:rPr>
              <a:t> </a:t>
            </a:r>
            <a:r>
              <a:rPr sz="2200" dirty="0">
                <a:latin typeface="Times New Roman"/>
                <a:cs typeface="Times New Roman"/>
              </a:rPr>
              <a:t>li</a:t>
            </a:r>
            <a:r>
              <a:rPr sz="2200" spc="-57" dirty="0">
                <a:latin typeface="Times New Roman"/>
                <a:cs typeface="Times New Roman"/>
              </a:rPr>
              <a:t>k</a:t>
            </a:r>
            <a:r>
              <a:rPr sz="2200" dirty="0">
                <a:latin typeface="Times New Roman"/>
                <a:cs typeface="Times New Roman"/>
              </a:rPr>
              <a:t>e</a:t>
            </a:r>
            <a:r>
              <a:rPr sz="2200" spc="-59" dirty="0">
                <a:latin typeface="Times New Roman"/>
                <a:cs typeface="Times New Roman"/>
              </a:rPr>
              <a:t> </a:t>
            </a:r>
            <a:r>
              <a:rPr sz="2200" dirty="0">
                <a:latin typeface="Times New Roman"/>
                <a:cs typeface="Times New Roman"/>
              </a:rPr>
              <a:t>UWR. </a:t>
            </a:r>
            <a:endParaRPr sz="2200">
              <a:latin typeface="Times New Roman"/>
              <a:cs typeface="Times New Roman"/>
            </a:endParaRPr>
          </a:p>
          <a:p>
            <a:pPr marL="25160">
              <a:lnSpc>
                <a:spcPts val="2504"/>
              </a:lnSpc>
              <a:spcBef>
                <a:spcPts val="703"/>
              </a:spcBef>
            </a:pPr>
            <a:r>
              <a:rPr sz="2200" dirty="0">
                <a:solidFill>
                  <a:srgbClr val="FF0000"/>
                </a:solidFill>
                <a:latin typeface="Times New Roman"/>
                <a:cs typeface="Times New Roman"/>
              </a:rPr>
              <a:t>Why</a:t>
            </a:r>
            <a:r>
              <a:rPr sz="2200" spc="93" dirty="0">
                <a:solidFill>
                  <a:srgbClr val="FF0000"/>
                </a:solidFill>
                <a:latin typeface="Times New Roman"/>
                <a:cs typeface="Times New Roman"/>
              </a:rPr>
              <a:t> </a:t>
            </a:r>
            <a:r>
              <a:rPr sz="2200" dirty="0">
                <a:solidFill>
                  <a:srgbClr val="FF0000"/>
                </a:solidFill>
                <a:latin typeface="Times New Roman"/>
                <a:cs typeface="Times New Roman"/>
              </a:rPr>
              <a:t>do</a:t>
            </a:r>
            <a:r>
              <a:rPr sz="2200" spc="176" dirty="0">
                <a:solidFill>
                  <a:srgbClr val="FF0000"/>
                </a:solidFill>
                <a:latin typeface="Times New Roman"/>
                <a:cs typeface="Times New Roman"/>
              </a:rPr>
              <a:t> </a:t>
            </a:r>
            <a:r>
              <a:rPr sz="2200" dirty="0">
                <a:solidFill>
                  <a:srgbClr val="FF0000"/>
                </a:solidFill>
                <a:latin typeface="Times New Roman"/>
                <a:cs typeface="Times New Roman"/>
              </a:rPr>
              <a:t>se</a:t>
            </a:r>
            <a:r>
              <a:rPr sz="2200" spc="-57" dirty="0">
                <a:solidFill>
                  <a:srgbClr val="FF0000"/>
                </a:solidFill>
                <a:latin typeface="Times New Roman"/>
                <a:cs typeface="Times New Roman"/>
              </a:rPr>
              <a:t>a</a:t>
            </a:r>
            <a:r>
              <a:rPr sz="2200" dirty="0">
                <a:solidFill>
                  <a:srgbClr val="FF0000"/>
                </a:solidFill>
                <a:latin typeface="Times New Roman"/>
                <a:cs typeface="Times New Roman"/>
              </a:rPr>
              <a:t>rch</a:t>
            </a:r>
            <a:r>
              <a:rPr sz="2200" spc="232" dirty="0">
                <a:solidFill>
                  <a:srgbClr val="FF0000"/>
                </a:solidFill>
                <a:latin typeface="Times New Roman"/>
                <a:cs typeface="Times New Roman"/>
              </a:rPr>
              <a:t> </a:t>
            </a:r>
            <a:r>
              <a:rPr sz="2200" dirty="0">
                <a:solidFill>
                  <a:srgbClr val="FF0000"/>
                </a:solidFill>
                <a:latin typeface="Times New Roman"/>
                <a:cs typeface="Times New Roman"/>
              </a:rPr>
              <a:t>engines</a:t>
            </a:r>
            <a:r>
              <a:rPr sz="2200" spc="53" dirty="0">
                <a:solidFill>
                  <a:srgbClr val="FF0000"/>
                </a:solidFill>
                <a:latin typeface="Times New Roman"/>
                <a:cs typeface="Times New Roman"/>
              </a:rPr>
              <a:t> </a:t>
            </a:r>
            <a:r>
              <a:rPr sz="2200" spc="-57" dirty="0">
                <a:solidFill>
                  <a:srgbClr val="FF0000"/>
                </a:solidFill>
                <a:latin typeface="Times New Roman"/>
                <a:cs typeface="Times New Roman"/>
              </a:rPr>
              <a:t>p</a:t>
            </a:r>
            <a:r>
              <a:rPr sz="2200" dirty="0">
                <a:solidFill>
                  <a:srgbClr val="FF0000"/>
                </a:solidFill>
                <a:latin typeface="Times New Roman"/>
                <a:cs typeface="Times New Roman"/>
              </a:rPr>
              <a:t>refer</a:t>
            </a:r>
            <a:r>
              <a:rPr sz="2200" spc="117" dirty="0">
                <a:solidFill>
                  <a:srgbClr val="FF0000"/>
                </a:solidFill>
                <a:latin typeface="Times New Roman"/>
                <a:cs typeface="Times New Roman"/>
              </a:rPr>
              <a:t> </a:t>
            </a:r>
            <a:r>
              <a:rPr sz="2200" dirty="0">
                <a:solidFill>
                  <a:srgbClr val="FF0000"/>
                </a:solidFill>
                <a:latin typeface="Times New Roman"/>
                <a:cs typeface="Times New Roman"/>
              </a:rPr>
              <a:t>QWR</a:t>
            </a:r>
            <a:r>
              <a:rPr sz="2200" spc="75" dirty="0">
                <a:solidFill>
                  <a:srgbClr val="FF0000"/>
                </a:solidFill>
                <a:latin typeface="Times New Roman"/>
                <a:cs typeface="Times New Roman"/>
              </a:rPr>
              <a:t> </a:t>
            </a:r>
            <a:r>
              <a:rPr sz="2200" dirty="0">
                <a:solidFill>
                  <a:srgbClr val="FF0000"/>
                </a:solidFill>
                <a:latin typeface="Times New Roman"/>
                <a:cs typeface="Times New Roman"/>
              </a:rPr>
              <a:t>to</a:t>
            </a:r>
            <a:r>
              <a:rPr sz="2200" spc="329" dirty="0">
                <a:solidFill>
                  <a:srgbClr val="FF0000"/>
                </a:solidFill>
                <a:latin typeface="Times New Roman"/>
                <a:cs typeface="Times New Roman"/>
              </a:rPr>
              <a:t> </a:t>
            </a:r>
            <a:r>
              <a:rPr sz="2200" dirty="0">
                <a:solidFill>
                  <a:srgbClr val="FF0000"/>
                </a:solidFill>
                <a:latin typeface="Times New Roman"/>
                <a:cs typeface="Times New Roman"/>
              </a:rPr>
              <a:t>UWR?</a:t>
            </a:r>
            <a:endParaRPr sz="2200">
              <a:latin typeface="Times New Roman"/>
              <a:cs typeface="Times New Roman"/>
            </a:endParaRPr>
          </a:p>
          <a:p>
            <a:pPr marL="25160" marR="22577">
              <a:lnSpc>
                <a:spcPts val="2011"/>
              </a:lnSpc>
              <a:spcBef>
                <a:spcPts val="804"/>
              </a:spcBef>
            </a:pPr>
            <a:r>
              <a:rPr sz="3300" spc="-57" baseline="2635" dirty="0">
                <a:latin typeface="Times New Roman"/>
                <a:cs typeface="Times New Roman"/>
              </a:rPr>
              <a:t>P</a:t>
            </a:r>
            <a:r>
              <a:rPr sz="3300" baseline="2635" dirty="0">
                <a:latin typeface="Times New Roman"/>
                <a:cs typeface="Times New Roman"/>
              </a:rPr>
              <a:t>ossible</a:t>
            </a:r>
            <a:r>
              <a:rPr sz="3300" spc="103" baseline="2635" dirty="0">
                <a:latin typeface="Times New Roman"/>
                <a:cs typeface="Times New Roman"/>
              </a:rPr>
              <a:t> </a:t>
            </a:r>
            <a:r>
              <a:rPr sz="3300" baseline="2635" dirty="0">
                <a:latin typeface="Times New Roman"/>
                <a:cs typeface="Times New Roman"/>
              </a:rPr>
              <a:t>explanations:</a:t>
            </a:r>
            <a:endParaRPr sz="2200">
              <a:latin typeface="Times New Roman"/>
              <a:cs typeface="Times New Roman"/>
            </a:endParaRPr>
          </a:p>
          <a:p>
            <a:pPr marL="574125" marR="22577">
              <a:lnSpc>
                <a:spcPct val="95825"/>
              </a:lnSpc>
              <a:spcBef>
                <a:spcPts val="602"/>
              </a:spcBef>
            </a:pPr>
            <a:r>
              <a:rPr sz="2200" dirty="0">
                <a:latin typeface="Times New Roman"/>
                <a:cs typeface="Times New Roman"/>
              </a:rPr>
              <a:t>Wh</a:t>
            </a:r>
            <a:r>
              <a:rPr sz="2200" spc="57" dirty="0">
                <a:latin typeface="Times New Roman"/>
                <a:cs typeface="Times New Roman"/>
              </a:rPr>
              <a:t>o</a:t>
            </a:r>
            <a:r>
              <a:rPr sz="2200" dirty="0">
                <a:latin typeface="Times New Roman"/>
                <a:cs typeface="Times New Roman"/>
              </a:rPr>
              <a:t>ops—they</a:t>
            </a:r>
            <a:r>
              <a:rPr sz="2200" spc="176" dirty="0">
                <a:latin typeface="Times New Roman"/>
                <a:cs typeface="Times New Roman"/>
              </a:rPr>
              <a:t> </a:t>
            </a:r>
            <a:r>
              <a:rPr sz="2200" dirty="0">
                <a:latin typeface="Times New Roman"/>
                <a:cs typeface="Times New Roman"/>
              </a:rPr>
              <a:t>should</a:t>
            </a:r>
            <a:r>
              <a:rPr sz="2200" spc="119" dirty="0">
                <a:latin typeface="Times New Roman"/>
                <a:cs typeface="Times New Roman"/>
              </a:rPr>
              <a:t> </a:t>
            </a:r>
            <a:r>
              <a:rPr sz="2200" dirty="0">
                <a:latin typeface="Times New Roman"/>
                <a:cs typeface="Times New Roman"/>
              </a:rPr>
              <a:t>use</a:t>
            </a:r>
            <a:r>
              <a:rPr sz="2200" spc="149" dirty="0">
                <a:latin typeface="Times New Roman"/>
                <a:cs typeface="Times New Roman"/>
              </a:rPr>
              <a:t> </a:t>
            </a:r>
            <a:r>
              <a:rPr sz="2200" dirty="0">
                <a:latin typeface="Times New Roman"/>
                <a:cs typeface="Times New Roman"/>
              </a:rPr>
              <a:t>UWR.</a:t>
            </a:r>
            <a:endParaRPr sz="2200">
              <a:latin typeface="Times New Roman"/>
              <a:cs typeface="Times New Roman"/>
            </a:endParaRPr>
          </a:p>
          <a:p>
            <a:pPr marL="574125" marR="1226343">
              <a:lnSpc>
                <a:spcPct val="121212"/>
              </a:lnSpc>
              <a:spcBef>
                <a:spcPts val="604"/>
              </a:spcBef>
            </a:pPr>
            <a:r>
              <a:rPr sz="2200" dirty="0">
                <a:latin typeface="Times New Roman"/>
                <a:cs typeface="Times New Roman"/>
              </a:rPr>
              <a:t>Analysis</a:t>
            </a:r>
            <a:r>
              <a:rPr sz="2200" spc="-192" dirty="0">
                <a:latin typeface="Times New Roman"/>
                <a:cs typeface="Times New Roman"/>
              </a:rPr>
              <a:t> </a:t>
            </a:r>
            <a:r>
              <a:rPr sz="2200" dirty="0">
                <a:latin typeface="Times New Roman"/>
                <a:cs typeface="Times New Roman"/>
              </a:rPr>
              <a:t>should</a:t>
            </a:r>
            <a:r>
              <a:rPr sz="2200" spc="129" dirty="0">
                <a:latin typeface="Times New Roman"/>
                <a:cs typeface="Times New Roman"/>
              </a:rPr>
              <a:t> </a:t>
            </a:r>
            <a:r>
              <a:rPr sz="2200" dirty="0">
                <a:latin typeface="Times New Roman"/>
                <a:cs typeface="Times New Roman"/>
              </a:rPr>
              <a:t>consider</a:t>
            </a:r>
            <a:r>
              <a:rPr sz="2200" spc="113" dirty="0">
                <a:latin typeface="Times New Roman"/>
                <a:cs typeface="Times New Roman"/>
              </a:rPr>
              <a:t> </a:t>
            </a:r>
            <a:r>
              <a:rPr sz="2200" dirty="0">
                <a:latin typeface="Times New Roman"/>
                <a:cs typeface="Times New Roman"/>
              </a:rPr>
              <a:t>long-run</a:t>
            </a:r>
            <a:r>
              <a:rPr sz="2200" spc="113" dirty="0">
                <a:latin typeface="Times New Roman"/>
                <a:cs typeface="Times New Roman"/>
              </a:rPr>
              <a:t> </a:t>
            </a:r>
            <a:r>
              <a:rPr sz="2200" dirty="0">
                <a:latin typeface="Times New Roman"/>
                <a:cs typeface="Times New Roman"/>
              </a:rPr>
              <a:t>revenue. Analysis</a:t>
            </a:r>
            <a:r>
              <a:rPr sz="2200" spc="-192" dirty="0">
                <a:latin typeface="Times New Roman"/>
                <a:cs typeface="Times New Roman"/>
              </a:rPr>
              <a:t> </a:t>
            </a:r>
            <a:r>
              <a:rPr sz="2200" dirty="0">
                <a:latin typeface="Times New Roman"/>
                <a:cs typeface="Times New Roman"/>
              </a:rPr>
              <a:t>should</a:t>
            </a:r>
            <a:r>
              <a:rPr sz="2200" spc="129" dirty="0">
                <a:latin typeface="Times New Roman"/>
                <a:cs typeface="Times New Roman"/>
              </a:rPr>
              <a:t> </a:t>
            </a:r>
            <a:r>
              <a:rPr sz="2200" dirty="0">
                <a:latin typeface="Times New Roman"/>
                <a:cs typeface="Times New Roman"/>
              </a:rPr>
              <a:t>consider</a:t>
            </a:r>
            <a:r>
              <a:rPr sz="2200" spc="113" dirty="0">
                <a:latin typeface="Times New Roman"/>
                <a:cs typeface="Times New Roman"/>
              </a:rPr>
              <a:t> </a:t>
            </a:r>
            <a:r>
              <a:rPr sz="2200" dirty="0">
                <a:latin typeface="Times New Roman"/>
                <a:cs typeface="Times New Roman"/>
              </a:rPr>
              <a:t>cost</a:t>
            </a:r>
            <a:r>
              <a:rPr sz="2200" spc="317" dirty="0">
                <a:latin typeface="Times New Roman"/>
                <a:cs typeface="Times New Roman"/>
              </a:rPr>
              <a:t> </a:t>
            </a:r>
            <a:r>
              <a:rPr sz="2200" dirty="0">
                <a:latin typeface="Times New Roman"/>
                <a:cs typeface="Times New Roman"/>
              </a:rPr>
              <a:t>of</a:t>
            </a:r>
            <a:r>
              <a:rPr sz="2200" spc="87" dirty="0">
                <a:latin typeface="Times New Roman"/>
                <a:cs typeface="Times New Roman"/>
              </a:rPr>
              <a:t> </a:t>
            </a:r>
            <a:r>
              <a:rPr sz="2200" dirty="0">
                <a:latin typeface="Times New Roman"/>
                <a:cs typeface="Times New Roman"/>
              </a:rPr>
              <a:t>sh</a:t>
            </a:r>
            <a:r>
              <a:rPr sz="2200" spc="-57" dirty="0">
                <a:latin typeface="Times New Roman"/>
                <a:cs typeface="Times New Roman"/>
              </a:rPr>
              <a:t>o</a:t>
            </a:r>
            <a:r>
              <a:rPr sz="2200" dirty="0">
                <a:latin typeface="Times New Roman"/>
                <a:cs typeface="Times New Roman"/>
              </a:rPr>
              <a:t>wing</a:t>
            </a:r>
            <a:r>
              <a:rPr sz="2200" spc="-26" dirty="0">
                <a:latin typeface="Times New Roman"/>
                <a:cs typeface="Times New Roman"/>
              </a:rPr>
              <a:t> </a:t>
            </a:r>
            <a:r>
              <a:rPr sz="2200" dirty="0">
                <a:latin typeface="Times New Roman"/>
                <a:cs typeface="Times New Roman"/>
              </a:rPr>
              <a:t>bad</a:t>
            </a:r>
            <a:r>
              <a:rPr sz="2200" spc="271" dirty="0">
                <a:latin typeface="Times New Roman"/>
                <a:cs typeface="Times New Roman"/>
              </a:rPr>
              <a:t> </a:t>
            </a:r>
            <a:r>
              <a:rPr sz="2200" dirty="0">
                <a:latin typeface="Times New Roman"/>
                <a:cs typeface="Times New Roman"/>
              </a:rPr>
              <a:t>ads.</a:t>
            </a:r>
            <a:endParaRPr sz="2200">
              <a:latin typeface="Times New Roman"/>
              <a:cs typeface="Times New Roman"/>
            </a:endParaRPr>
          </a:p>
        </p:txBody>
      </p:sp>
      <p:sp>
        <p:nvSpPr>
          <p:cNvPr id="6" name="object 6"/>
          <p:cNvSpPr txBox="1"/>
          <p:nvPr/>
        </p:nvSpPr>
        <p:spPr>
          <a:xfrm>
            <a:off x="1238471" y="6135143"/>
            <a:ext cx="6259043" cy="324287"/>
          </a:xfrm>
          <a:prstGeom prst="rect">
            <a:avLst/>
          </a:prstGeom>
        </p:spPr>
        <p:txBody>
          <a:bodyPr wrap="square" lIns="0" tIns="0" rIns="0" bIns="0" rtlCol="0">
            <a:noAutofit/>
          </a:bodyPr>
          <a:lstStyle/>
          <a:p>
            <a:pPr marL="25160">
              <a:lnSpc>
                <a:spcPts val="2298"/>
              </a:lnSpc>
              <a:spcBef>
                <a:spcPts val="113"/>
              </a:spcBef>
            </a:pPr>
            <a:r>
              <a:rPr sz="2200" dirty="0">
                <a:latin typeface="Times New Roman"/>
                <a:cs typeface="Times New Roman"/>
              </a:rPr>
              <a:t>Actuall</a:t>
            </a:r>
            <a:r>
              <a:rPr sz="2200" spc="-166" dirty="0">
                <a:latin typeface="Times New Roman"/>
                <a:cs typeface="Times New Roman"/>
              </a:rPr>
              <a:t>y</a:t>
            </a:r>
            <a:r>
              <a:rPr sz="2200" dirty="0">
                <a:latin typeface="Times New Roman"/>
                <a:cs typeface="Times New Roman"/>
              </a:rPr>
              <a:t>,</a:t>
            </a:r>
            <a:r>
              <a:rPr sz="2200" spc="75" dirty="0">
                <a:latin typeface="Times New Roman"/>
                <a:cs typeface="Times New Roman"/>
              </a:rPr>
              <a:t> </a:t>
            </a:r>
            <a:r>
              <a:rPr sz="2200" dirty="0">
                <a:latin typeface="Times New Roman"/>
                <a:cs typeface="Times New Roman"/>
              </a:rPr>
              <a:t>they</a:t>
            </a:r>
            <a:r>
              <a:rPr sz="2200" spc="252" dirty="0">
                <a:latin typeface="Times New Roman"/>
                <a:cs typeface="Times New Roman"/>
              </a:rPr>
              <a:t> </a:t>
            </a:r>
            <a:r>
              <a:rPr sz="2200" dirty="0">
                <a:latin typeface="Times New Roman"/>
                <a:cs typeface="Times New Roman"/>
              </a:rPr>
              <a:t>do</a:t>
            </a:r>
            <a:r>
              <a:rPr sz="2200" spc="176" dirty="0">
                <a:latin typeface="Times New Roman"/>
                <a:cs typeface="Times New Roman"/>
              </a:rPr>
              <a:t> </a:t>
            </a:r>
            <a:r>
              <a:rPr sz="2200" dirty="0">
                <a:latin typeface="Times New Roman"/>
                <a:cs typeface="Times New Roman"/>
              </a:rPr>
              <a:t>some</a:t>
            </a:r>
            <a:r>
              <a:rPr sz="2200" spc="131" dirty="0">
                <a:latin typeface="Times New Roman"/>
                <a:cs typeface="Times New Roman"/>
              </a:rPr>
              <a:t> </a:t>
            </a:r>
            <a:r>
              <a:rPr sz="2200" dirty="0">
                <a:latin typeface="Times New Roman"/>
                <a:cs typeface="Times New Roman"/>
              </a:rPr>
              <a:t>other,</a:t>
            </a:r>
            <a:r>
              <a:rPr sz="2200" spc="428" dirty="0">
                <a:latin typeface="Times New Roman"/>
                <a:cs typeface="Times New Roman"/>
              </a:rPr>
              <a:t> </a:t>
            </a:r>
            <a:r>
              <a:rPr sz="2200" dirty="0">
                <a:latin typeface="Times New Roman"/>
                <a:cs typeface="Times New Roman"/>
              </a:rPr>
              <a:t>secret</a:t>
            </a:r>
            <a:r>
              <a:rPr sz="2200" spc="279" dirty="0">
                <a:latin typeface="Times New Roman"/>
                <a:cs typeface="Times New Roman"/>
              </a:rPr>
              <a:t> </a:t>
            </a:r>
            <a:r>
              <a:rPr sz="2200" dirty="0">
                <a:latin typeface="Times New Roman"/>
                <a:cs typeface="Times New Roman"/>
              </a:rPr>
              <a:t>thing,</a:t>
            </a:r>
            <a:r>
              <a:rPr sz="2200" spc="327" dirty="0">
                <a:latin typeface="Times New Roman"/>
                <a:cs typeface="Times New Roman"/>
              </a:rPr>
              <a:t> </a:t>
            </a:r>
            <a:r>
              <a:rPr sz="2200" dirty="0">
                <a:latin typeface="Times New Roman"/>
                <a:cs typeface="Times New Roman"/>
              </a:rPr>
              <a:t>not</a:t>
            </a:r>
            <a:r>
              <a:rPr sz="2200" spc="345" dirty="0">
                <a:latin typeface="Times New Roman"/>
                <a:cs typeface="Times New Roman"/>
              </a:rPr>
              <a:t> </a:t>
            </a:r>
            <a:r>
              <a:rPr sz="2200" dirty="0">
                <a:latin typeface="Times New Roman"/>
                <a:cs typeface="Times New Roman"/>
              </a:rPr>
              <a:t>QWR.</a:t>
            </a:r>
            <a:endParaRPr sz="2200">
              <a:latin typeface="Times New Roman"/>
              <a:cs typeface="Times New Roman"/>
            </a:endParaRPr>
          </a:p>
        </p:txBody>
      </p:sp>
      <p:sp>
        <p:nvSpPr>
          <p:cNvPr id="71" name="object 8"/>
          <p:cNvSpPr txBox="1"/>
          <p:nvPr/>
        </p:nvSpPr>
        <p:spPr>
          <a:xfrm>
            <a:off x="2927930" y="427571"/>
            <a:ext cx="3200400" cy="410629"/>
          </a:xfrm>
          <a:prstGeom prst="rect">
            <a:avLst/>
          </a:prstGeom>
        </p:spPr>
        <p:txBody>
          <a:bodyPr wrap="square" lIns="0" tIns="0" rIns="0" bIns="0" rtlCol="0">
            <a:noAutofit/>
          </a:bodyPr>
          <a:lstStyle/>
          <a:p>
            <a:pPr marL="25160">
              <a:lnSpc>
                <a:spcPts val="2932"/>
              </a:lnSpc>
              <a:spcBef>
                <a:spcPts val="147"/>
              </a:spcBef>
            </a:pPr>
            <a:r>
              <a:rPr sz="4400" dirty="0">
                <a:latin typeface="Times New Roman"/>
                <a:cs typeface="Times New Roman"/>
              </a:rPr>
              <a:t>Conclusions</a:t>
            </a:r>
          </a:p>
        </p:txBody>
      </p:sp>
    </p:spTree>
    <p:extLst>
      <p:ext uri="{BB962C8B-B14F-4D97-AF65-F5344CB8AC3E}">
        <p14:creationId xmlns:p14="http://schemas.microsoft.com/office/powerpoint/2010/main" val="4217025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Comments on this paper</a:t>
            </a:r>
            <a:endParaRPr lang="en-US" dirty="0"/>
          </a:p>
        </p:txBody>
      </p:sp>
      <p:sp>
        <p:nvSpPr>
          <p:cNvPr id="3" name="Content Placeholder 2"/>
          <p:cNvSpPr>
            <a:spLocks noGrp="1"/>
          </p:cNvSpPr>
          <p:nvPr>
            <p:ph idx="1"/>
          </p:nvPr>
        </p:nvSpPr>
        <p:spPr>
          <a:xfrm>
            <a:off x="457200" y="1143000"/>
            <a:ext cx="8229600" cy="5257800"/>
          </a:xfrm>
        </p:spPr>
        <p:txBody>
          <a:bodyPr>
            <a:normAutofit fontScale="55000" lnSpcReduction="20000"/>
          </a:bodyPr>
          <a:lstStyle/>
          <a:p>
            <a:r>
              <a:rPr lang="en-US" dirty="0" smtClean="0"/>
              <a:t>Potentially unrealistic (but rather standard) assumptions</a:t>
            </a:r>
          </a:p>
          <a:p>
            <a:pPr lvl="1"/>
            <a:r>
              <a:rPr lang="en-US" dirty="0" smtClean="0"/>
              <a:t>Single-shot game</a:t>
            </a:r>
          </a:p>
          <a:p>
            <a:pPr lvl="1"/>
            <a:r>
              <a:rPr lang="en-US" dirty="0" smtClean="0"/>
              <a:t>Varian’s separable model</a:t>
            </a:r>
          </a:p>
          <a:p>
            <a:pPr lvl="1"/>
            <a:r>
              <a:rPr lang="en-US" dirty="0" smtClean="0"/>
              <a:t>Bidders </a:t>
            </a:r>
            <a:r>
              <a:rPr lang="en-US" dirty="0"/>
              <a:t>know everything about each </a:t>
            </a:r>
            <a:r>
              <a:rPr lang="en-US" dirty="0" smtClean="0"/>
              <a:t>other</a:t>
            </a:r>
          </a:p>
          <a:p>
            <a:pPr lvl="1"/>
            <a:r>
              <a:rPr lang="en-US" dirty="0" smtClean="0"/>
              <a:t>Seller’s knowledge, which he uses in the design:</a:t>
            </a:r>
          </a:p>
          <a:p>
            <a:pPr lvl="2"/>
            <a:r>
              <a:rPr lang="en-US" dirty="0" smtClean="0"/>
              <a:t>Seller </a:t>
            </a:r>
            <a:r>
              <a:rPr lang="en-US" dirty="0"/>
              <a:t>knows the </a:t>
            </a:r>
            <a:r>
              <a:rPr lang="en-US" dirty="0" smtClean="0"/>
              <a:t>q's, alpha's, #bidders</a:t>
            </a:r>
          </a:p>
          <a:p>
            <a:pPr lvl="2"/>
            <a:r>
              <a:rPr lang="en-US" dirty="0"/>
              <a:t>S</a:t>
            </a:r>
            <a:r>
              <a:rPr lang="en-US" dirty="0" smtClean="0"/>
              <a:t>eller </a:t>
            </a:r>
            <a:r>
              <a:rPr lang="en-US" dirty="0"/>
              <a:t>has a distribution over </a:t>
            </a:r>
            <a:r>
              <a:rPr lang="en-US" dirty="0" smtClean="0"/>
              <a:t>valuations</a:t>
            </a:r>
          </a:p>
          <a:p>
            <a:pPr lvl="1"/>
            <a:r>
              <a:rPr lang="en-US" dirty="0" smtClean="0"/>
              <a:t>Quality is just relevance for CTR computation</a:t>
            </a:r>
          </a:p>
          <a:p>
            <a:r>
              <a:rPr lang="en-US" dirty="0" smtClean="0"/>
              <a:t>Assumes that bidder’s who do meet their reserve don’t affect others’ prices.  </a:t>
            </a:r>
          </a:p>
          <a:p>
            <a:r>
              <a:rPr lang="en-US" dirty="0" smtClean="0"/>
              <a:t>If an advertiser has a choice of two ad texts. In equilibrium:</a:t>
            </a:r>
          </a:p>
          <a:p>
            <a:pPr lvl="1"/>
            <a:r>
              <a:rPr lang="en-US" dirty="0" smtClean="0"/>
              <a:t>1000 clicks, 11 conversions per hour</a:t>
            </a:r>
          </a:p>
          <a:p>
            <a:pPr lvl="1"/>
            <a:r>
              <a:rPr lang="en-US" dirty="0" smtClean="0"/>
              <a:t>10 clicks, 10 conversions per hour</a:t>
            </a:r>
          </a:p>
          <a:p>
            <a:pPr lvl="1"/>
            <a:r>
              <a:rPr lang="en-US" dirty="0" smtClean="0"/>
              <a:t>With weighted reserve prices (no squashing),  advertiser prefers the former because it gives more conversions for the same price</a:t>
            </a:r>
          </a:p>
          <a:p>
            <a:pPr lvl="1"/>
            <a:r>
              <a:rPr lang="en-US" dirty="0" smtClean="0"/>
              <a:t>With appropriately quality-weighted reserve prices (or squashing), advertiser would prefer the latter, which gives almost equally many conversions but requires her to pay the reserve far less often</a:t>
            </a:r>
          </a:p>
          <a:p>
            <a:pPr lvl="1"/>
            <a:r>
              <a:rPr lang="en-US" dirty="0" smtClean="0"/>
              <a:t>Which should the search engine prefer?  The former satisfies more users, but also wastes many users time who click but don’t convert</a:t>
            </a:r>
          </a:p>
          <a:p>
            <a:pPr lvl="1"/>
            <a:endParaRPr lang="en-US" dirty="0"/>
          </a:p>
        </p:txBody>
      </p:sp>
    </p:spTree>
    <p:extLst>
      <p:ext uri="{BB962C8B-B14F-4D97-AF65-F5344CB8AC3E}">
        <p14:creationId xmlns:p14="http://schemas.microsoft.com/office/powerpoint/2010/main" val="3698571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Comments on this paper</a:t>
            </a:r>
            <a:endParaRPr lang="en-US" dirty="0"/>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r>
              <a:rPr lang="en-US" dirty="0" smtClean="0"/>
              <a:t>Potentially unrealistic (but rather standard) assumptions</a:t>
            </a:r>
          </a:p>
          <a:p>
            <a:pPr lvl="1"/>
            <a:r>
              <a:rPr lang="en-US" dirty="0" smtClean="0"/>
              <a:t>Single-shot game</a:t>
            </a:r>
          </a:p>
          <a:p>
            <a:pPr lvl="1"/>
            <a:r>
              <a:rPr lang="en-US" dirty="0" smtClean="0"/>
              <a:t>Varian’s separable model</a:t>
            </a:r>
          </a:p>
          <a:p>
            <a:pPr lvl="1"/>
            <a:r>
              <a:rPr lang="en-US" dirty="0" smtClean="0"/>
              <a:t>Bidders </a:t>
            </a:r>
            <a:r>
              <a:rPr lang="en-US" dirty="0"/>
              <a:t>know everything about each </a:t>
            </a:r>
            <a:r>
              <a:rPr lang="en-US" dirty="0" smtClean="0"/>
              <a:t>other</a:t>
            </a:r>
          </a:p>
          <a:p>
            <a:pPr lvl="1"/>
            <a:r>
              <a:rPr lang="en-US" dirty="0" smtClean="0"/>
              <a:t>Seller’s knowledge, which he uses in the design:</a:t>
            </a:r>
          </a:p>
          <a:p>
            <a:pPr lvl="2"/>
            <a:r>
              <a:rPr lang="en-US" dirty="0" smtClean="0"/>
              <a:t>Seller </a:t>
            </a:r>
            <a:r>
              <a:rPr lang="en-US" dirty="0"/>
              <a:t>knows the </a:t>
            </a:r>
            <a:r>
              <a:rPr lang="en-US" dirty="0" smtClean="0"/>
              <a:t>q's, alpha's, #bidders</a:t>
            </a:r>
          </a:p>
          <a:p>
            <a:pPr lvl="2"/>
            <a:r>
              <a:rPr lang="en-US" dirty="0"/>
              <a:t>S</a:t>
            </a:r>
            <a:r>
              <a:rPr lang="en-US" dirty="0" smtClean="0"/>
              <a:t>eller </a:t>
            </a:r>
            <a:r>
              <a:rPr lang="en-US" dirty="0"/>
              <a:t>has a distribution over </a:t>
            </a:r>
            <a:r>
              <a:rPr lang="en-US" dirty="0" smtClean="0"/>
              <a:t>valuations</a:t>
            </a:r>
          </a:p>
          <a:p>
            <a:pPr lvl="1"/>
            <a:r>
              <a:rPr lang="en-US" dirty="0" smtClean="0"/>
              <a:t>Quality is just relevance for CTR computation</a:t>
            </a:r>
          </a:p>
          <a:p>
            <a:r>
              <a:rPr lang="en-US" dirty="0" smtClean="0"/>
              <a:t>If an advertiser has a choice of two ad texts. In equilibrium:</a:t>
            </a:r>
          </a:p>
          <a:p>
            <a:pPr lvl="1"/>
            <a:r>
              <a:rPr lang="en-US" dirty="0" smtClean="0"/>
              <a:t>1000 clicks, 11 conversions per hour</a:t>
            </a:r>
          </a:p>
          <a:p>
            <a:pPr lvl="1"/>
            <a:r>
              <a:rPr lang="en-US" dirty="0" smtClean="0"/>
              <a:t>10 clicks, 10 conversions per hour</a:t>
            </a:r>
          </a:p>
          <a:p>
            <a:pPr lvl="1"/>
            <a:r>
              <a:rPr lang="en-US" dirty="0" smtClean="0"/>
              <a:t>With weighted reserve prices (no squashing),  advertiser prefers the former because it gives more conversions for the same price</a:t>
            </a:r>
          </a:p>
          <a:p>
            <a:pPr lvl="1"/>
            <a:r>
              <a:rPr lang="en-US" dirty="0" smtClean="0"/>
              <a:t>With appropriately quality-weighted reserve prices (or squashing), advertiser would prefer the latter, which gives almost equally many conversions but requires her to pay the reserve far less often</a:t>
            </a:r>
          </a:p>
          <a:p>
            <a:pPr lvl="1"/>
            <a:r>
              <a:rPr lang="en-US" dirty="0" smtClean="0"/>
              <a:t>Which should the search engine prefer?  The former satisfies more users, but also wastes many users time who click but don’t convert</a:t>
            </a:r>
          </a:p>
          <a:p>
            <a:pPr lvl="1"/>
            <a:endParaRPr lang="en-US" dirty="0"/>
          </a:p>
        </p:txBody>
      </p:sp>
    </p:spTree>
    <p:extLst>
      <p:ext uri="{BB962C8B-B14F-4D97-AF65-F5344CB8AC3E}">
        <p14:creationId xmlns:p14="http://schemas.microsoft.com/office/powerpoint/2010/main" val="11475626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model (analysis of an auction for slots on a single page)</a:t>
            </a:r>
            <a:endParaRPr lang="en-US" dirty="0"/>
          </a:p>
        </p:txBody>
      </p:sp>
      <p:sp>
        <p:nvSpPr>
          <p:cNvPr id="3" name="Content Placeholder 2"/>
          <p:cNvSpPr>
            <a:spLocks noGrp="1"/>
          </p:cNvSpPr>
          <p:nvPr>
            <p:ph idx="1"/>
          </p:nvPr>
        </p:nvSpPr>
        <p:spPr>
          <a:xfrm>
            <a:off x="457200" y="1798637"/>
            <a:ext cx="8229600" cy="4525963"/>
          </a:xfrm>
        </p:spPr>
        <p:txBody>
          <a:bodyPr>
            <a:normAutofit fontScale="70000" lnSpcReduction="20000"/>
          </a:bodyPr>
          <a:lstStyle/>
          <a:p>
            <a:r>
              <a:rPr lang="el-GR" dirty="0" smtClean="0"/>
              <a:t>α</a:t>
            </a:r>
            <a:r>
              <a:rPr lang="en-US" baseline="-25000" dirty="0" err="1" smtClean="0"/>
              <a:t>ij</a:t>
            </a:r>
            <a:r>
              <a:rPr lang="en-US" dirty="0" smtClean="0"/>
              <a:t> is the CTR for the </a:t>
            </a:r>
            <a:r>
              <a:rPr lang="en-US" i="1" dirty="0" err="1" smtClean="0"/>
              <a:t>i</a:t>
            </a:r>
            <a:r>
              <a:rPr lang="en-US" dirty="0" err="1" smtClean="0"/>
              <a:t>th</a:t>
            </a:r>
            <a:r>
              <a:rPr lang="en-US" dirty="0" smtClean="0"/>
              <a:t> slot if bidder </a:t>
            </a:r>
            <a:r>
              <a:rPr lang="en-US" i="1" dirty="0" smtClean="0"/>
              <a:t>j</a:t>
            </a:r>
            <a:r>
              <a:rPr lang="en-US" dirty="0" smtClean="0"/>
              <a:t> is in that slot</a:t>
            </a:r>
          </a:p>
          <a:p>
            <a:r>
              <a:rPr lang="en-US" dirty="0" smtClean="0"/>
              <a:t>Search engine assigns quality (aka relevance) score, so a bidder’s score </a:t>
            </a:r>
            <a:r>
              <a:rPr lang="en-US" dirty="0" err="1" smtClean="0"/>
              <a:t>s</a:t>
            </a:r>
            <a:r>
              <a:rPr lang="en-US" baseline="-25000" dirty="0" err="1" smtClean="0"/>
              <a:t>j</a:t>
            </a:r>
            <a:r>
              <a:rPr lang="en-US" dirty="0" smtClean="0"/>
              <a:t> = </a:t>
            </a:r>
            <a:r>
              <a:rPr lang="en-US" dirty="0" err="1" smtClean="0"/>
              <a:t>w</a:t>
            </a:r>
            <a:r>
              <a:rPr lang="en-US" baseline="-25000" dirty="0" err="1" smtClean="0"/>
              <a:t>j</a:t>
            </a:r>
            <a:r>
              <a:rPr lang="en-US" baseline="-25000" dirty="0" smtClean="0"/>
              <a:t> </a:t>
            </a:r>
            <a:r>
              <a:rPr lang="en-US" dirty="0" err="1" smtClean="0"/>
              <a:t>b</a:t>
            </a:r>
            <a:r>
              <a:rPr lang="en-US" baseline="-25000" dirty="0" err="1" smtClean="0"/>
              <a:t>j</a:t>
            </a:r>
            <a:endParaRPr lang="en-US" baseline="-25000" dirty="0" smtClean="0"/>
          </a:p>
          <a:p>
            <a:r>
              <a:rPr lang="en-US" i="1" dirty="0" smtClean="0"/>
              <a:t>Generalized Second Price mechanism (GSP)</a:t>
            </a:r>
            <a:r>
              <a:rPr lang="en-US" dirty="0" smtClean="0"/>
              <a:t>: Bidder pays per click the lowest amount that would have given him the slot he got: s</a:t>
            </a:r>
            <a:r>
              <a:rPr lang="en-US" baseline="-25000" dirty="0" smtClean="0"/>
              <a:t>j+1</a:t>
            </a:r>
            <a:r>
              <a:rPr lang="en-US" dirty="0" smtClean="0"/>
              <a:t> / </a:t>
            </a:r>
            <a:r>
              <a:rPr lang="en-US" dirty="0" err="1" smtClean="0"/>
              <a:t>w</a:t>
            </a:r>
            <a:r>
              <a:rPr lang="en-US" baseline="-25000" dirty="0" err="1" smtClean="0"/>
              <a:t>j</a:t>
            </a:r>
            <a:endParaRPr lang="en-US" dirty="0" smtClean="0"/>
          </a:p>
          <a:p>
            <a:pPr lvl="1"/>
            <a:r>
              <a:rPr lang="en-US" dirty="0" smtClean="0"/>
              <a:t>Overture variant: “rank by bid”: </a:t>
            </a:r>
            <a:r>
              <a:rPr lang="en-US" dirty="0" err="1" smtClean="0"/>
              <a:t>w</a:t>
            </a:r>
            <a:r>
              <a:rPr lang="en-US" baseline="-25000" dirty="0" err="1" smtClean="0"/>
              <a:t>j</a:t>
            </a:r>
            <a:r>
              <a:rPr lang="en-US" baseline="-25000" dirty="0" smtClean="0"/>
              <a:t> </a:t>
            </a:r>
            <a:r>
              <a:rPr lang="en-US" dirty="0" smtClean="0"/>
              <a:t>= 1</a:t>
            </a:r>
          </a:p>
          <a:p>
            <a:pPr lvl="1"/>
            <a:r>
              <a:rPr lang="en-US" dirty="0" smtClean="0"/>
              <a:t>Google variant: “rank by revenue”: </a:t>
            </a:r>
            <a:r>
              <a:rPr lang="en-US" dirty="0" err="1" smtClean="0"/>
              <a:t>w</a:t>
            </a:r>
            <a:r>
              <a:rPr lang="en-US" baseline="-25000" dirty="0" err="1" smtClean="0"/>
              <a:t>j</a:t>
            </a:r>
            <a:r>
              <a:rPr lang="en-US" baseline="-25000" dirty="0" smtClean="0"/>
              <a:t> </a:t>
            </a:r>
            <a:r>
              <a:rPr lang="en-US" dirty="0" smtClean="0"/>
              <a:t>= </a:t>
            </a:r>
            <a:r>
              <a:rPr lang="el-GR" dirty="0" smtClean="0"/>
              <a:t>α</a:t>
            </a:r>
            <a:r>
              <a:rPr lang="en-US" baseline="-25000" dirty="0" smtClean="0"/>
              <a:t>1j</a:t>
            </a:r>
            <a:r>
              <a:rPr lang="en-US" dirty="0" smtClean="0"/>
              <a:t> </a:t>
            </a:r>
          </a:p>
          <a:p>
            <a:r>
              <a:rPr lang="en-US" i="1" dirty="0" smtClean="0"/>
              <a:t>Generalized First Price mechanism (GFP)</a:t>
            </a:r>
            <a:r>
              <a:rPr lang="en-US" dirty="0" smtClean="0"/>
              <a:t>: Winning bidders pay their own winning bid prices</a:t>
            </a:r>
          </a:p>
          <a:p>
            <a:pPr lvl="1"/>
            <a:r>
              <a:rPr lang="en-US" dirty="0" smtClean="0"/>
              <a:t>Used by Yahoo! until 2004</a:t>
            </a:r>
          </a:p>
          <a:p>
            <a:r>
              <a:rPr lang="en-US" dirty="0" smtClean="0"/>
              <a:t>Assumptions</a:t>
            </a:r>
          </a:p>
          <a:p>
            <a:pPr lvl="1"/>
            <a:r>
              <a:rPr lang="en-US" dirty="0" smtClean="0"/>
              <a:t>#bidders&gt; # slots</a:t>
            </a:r>
          </a:p>
          <a:p>
            <a:pPr lvl="1"/>
            <a:r>
              <a:rPr lang="en-US" dirty="0" smtClean="0"/>
              <a:t>For each bidder, CTR is decreasing in </a:t>
            </a:r>
            <a:r>
              <a:rPr lang="en-US" dirty="0" err="1" smtClean="0"/>
              <a:t>i</a:t>
            </a:r>
            <a:endParaRPr lang="en-US" dirty="0" smtClean="0"/>
          </a:p>
          <a:p>
            <a:pPr lvl="1"/>
            <a:endParaRPr lang="en-US" dirty="0"/>
          </a:p>
        </p:txBody>
      </p:sp>
    </p:spTree>
    <p:extLst>
      <p:ext uri="{BB962C8B-B14F-4D97-AF65-F5344CB8AC3E}">
        <p14:creationId xmlns:p14="http://schemas.microsoft.com/office/powerpoint/2010/main" val="35580407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0425"/>
            <a:ext cx="8229600" cy="2670175"/>
          </a:xfrm>
        </p:spPr>
        <p:txBody>
          <a:bodyPr>
            <a:normAutofit/>
          </a:bodyPr>
          <a:lstStyle/>
          <a:p>
            <a:r>
              <a:rPr lang="en-US" dirty="0" smtClean="0"/>
              <a:t>Paper 2:</a:t>
            </a:r>
            <a:br>
              <a:rPr lang="en-US" dirty="0" smtClean="0"/>
            </a:br>
            <a:r>
              <a:rPr lang="en-US" sz="2400" dirty="0" smtClean="0"/>
              <a:t>Ranking and Tradeoffs in Sponsored Search Auctions </a:t>
            </a:r>
            <a:br>
              <a:rPr lang="en-US" sz="2400" dirty="0" smtClean="0"/>
            </a:br>
            <a:r>
              <a:rPr lang="en-US" sz="2200" dirty="0" smtClean="0"/>
              <a:t>By Roberts, </a:t>
            </a:r>
            <a:r>
              <a:rPr lang="en-US" sz="2200" dirty="0" err="1" smtClean="0"/>
              <a:t>Gunawardena</a:t>
            </a:r>
            <a:r>
              <a:rPr lang="en-US" sz="2200" dirty="0" smtClean="0"/>
              <a:t>, Kash &amp; Key (MSR Cambridge, England)</a:t>
            </a:r>
            <a:br>
              <a:rPr lang="en-US" sz="2200" dirty="0" smtClean="0"/>
            </a:br>
            <a:r>
              <a:rPr lang="en-US" sz="2200" dirty="0" smtClean="0"/>
              <a:t>ACM Conference on Electronic Commerce (EC), June 2013</a:t>
            </a:r>
            <a:endParaRPr lang="en-US" dirty="0"/>
          </a:p>
        </p:txBody>
      </p:sp>
    </p:spTree>
    <p:extLst>
      <p:ext uri="{BB962C8B-B14F-4D97-AF65-F5344CB8AC3E}">
        <p14:creationId xmlns:p14="http://schemas.microsoft.com/office/powerpoint/2010/main" val="483825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Generalizing the equivalence of VCG and lowest locally envy-free (i.e., symmetric Nash) equilibrium (SNE) in GSP</a:t>
            </a:r>
            <a:endParaRPr lang="en-US" sz="2400" dirty="0"/>
          </a:p>
        </p:txBody>
      </p:sp>
      <p:sp>
        <p:nvSpPr>
          <p:cNvPr id="3" name="Content Placeholder 2"/>
          <p:cNvSpPr>
            <a:spLocks noGrp="1"/>
          </p:cNvSpPr>
          <p:nvPr>
            <p:ph idx="1"/>
          </p:nvPr>
        </p:nvSpPr>
        <p:spPr/>
        <p:txBody>
          <a:bodyPr>
            <a:normAutofit/>
          </a:bodyPr>
          <a:lstStyle/>
          <a:p>
            <a:r>
              <a:rPr lang="en-US" sz="2000" dirty="0" smtClean="0"/>
              <a:t>Ranking </a:t>
            </a:r>
            <a:r>
              <a:rPr lang="en-US" sz="2000" dirty="0" err="1" smtClean="0"/>
              <a:t>fn</a:t>
            </a:r>
            <a:r>
              <a:rPr lang="en-US" sz="2000" dirty="0" smtClean="0"/>
              <a:t> y=(g(w)b - h(w))</a:t>
            </a:r>
            <a:r>
              <a:rPr lang="en-US" sz="2000" baseline="30000" dirty="0" smtClean="0"/>
              <a:t>+</a:t>
            </a:r>
            <a:r>
              <a:rPr lang="en-US" sz="2000" dirty="0" smtClean="0"/>
              <a:t>, where g and h are arbitrary nonnegative </a:t>
            </a:r>
            <a:r>
              <a:rPr lang="en-US" sz="2000" dirty="0" err="1" smtClean="0"/>
              <a:t>fns</a:t>
            </a:r>
            <a:endParaRPr lang="en-US" sz="2000" dirty="0" smtClean="0"/>
          </a:p>
          <a:p>
            <a:pPr lvl="1"/>
            <a:r>
              <a:rPr lang="en-US" sz="1800" dirty="0" smtClean="0"/>
              <a:t>Captures:</a:t>
            </a:r>
          </a:p>
          <a:p>
            <a:pPr lvl="2"/>
            <a:r>
              <a:rPr lang="en-US" sz="1600" dirty="0" smtClean="0"/>
              <a:t>Rank by bid, rank by relevance, squashing (all with a possible reserve score, i.e., </a:t>
            </a:r>
            <a:r>
              <a:rPr lang="en-US" sz="1600" dirty="0" smtClean="0">
                <a:solidFill>
                  <a:srgbClr val="FF0000"/>
                </a:solidFill>
              </a:rPr>
              <a:t>per-impression</a:t>
            </a:r>
            <a:r>
              <a:rPr lang="en-US" sz="1600" dirty="0" smtClean="0"/>
              <a:t> reserve price) </a:t>
            </a:r>
          </a:p>
          <a:p>
            <a:pPr lvl="2"/>
            <a:r>
              <a:rPr lang="en-US" sz="1600" dirty="0" smtClean="0"/>
              <a:t>Anchoring (with </a:t>
            </a:r>
            <a:r>
              <a:rPr lang="en-US" sz="1600" dirty="0"/>
              <a:t>a possible </a:t>
            </a:r>
            <a:r>
              <a:rPr lang="en-US" sz="1600" dirty="0" smtClean="0">
                <a:solidFill>
                  <a:srgbClr val="FF0000"/>
                </a:solidFill>
              </a:rPr>
              <a:t>per-click</a:t>
            </a:r>
            <a:r>
              <a:rPr lang="en-US" sz="1600" dirty="0" smtClean="0"/>
              <a:t> </a:t>
            </a:r>
            <a:r>
              <a:rPr lang="en-US" sz="1600" dirty="0"/>
              <a:t>reserve price) </a:t>
            </a:r>
            <a:endParaRPr lang="en-US" sz="1600" dirty="0" smtClean="0"/>
          </a:p>
          <a:p>
            <a:pPr lvl="1"/>
            <a:r>
              <a:rPr lang="en-US" sz="1800" dirty="0" smtClean="0"/>
              <a:t>Doesn’t capture practice of ranking by relevance with a per-click reserve price</a:t>
            </a:r>
          </a:p>
          <a:p>
            <a:r>
              <a:rPr lang="en-US" sz="2200" dirty="0" smtClean="0"/>
              <a:t>Theorem. </a:t>
            </a:r>
          </a:p>
          <a:p>
            <a:pPr lvl="1"/>
            <a:r>
              <a:rPr lang="en-US" sz="1800" dirty="0" smtClean="0"/>
              <a:t>SNEs exist. Lowest-revenue </a:t>
            </a:r>
            <a:r>
              <a:rPr lang="en-US" sz="1800" dirty="0"/>
              <a:t>SNE is also a </a:t>
            </a:r>
            <a:r>
              <a:rPr lang="en-US" sz="1800" dirty="0" smtClean="0"/>
              <a:t>BNE, and has revenue </a:t>
            </a:r>
          </a:p>
          <a:p>
            <a:pPr lvl="1"/>
            <a:endParaRPr lang="en-US" sz="1800" dirty="0"/>
          </a:p>
          <a:p>
            <a:pPr lvl="1"/>
            <a:endParaRPr lang="en-US" sz="1800" dirty="0" smtClean="0"/>
          </a:p>
          <a:p>
            <a:pPr lvl="1"/>
            <a:endParaRPr lang="en-US" sz="1800" dirty="0"/>
          </a:p>
          <a:p>
            <a:pPr lvl="2"/>
            <a:endParaRPr lang="en-US" sz="1600" dirty="0" smtClean="0"/>
          </a:p>
          <a:p>
            <a:endParaRPr lang="en-US" sz="2000" dirty="0" smtClean="0"/>
          </a:p>
          <a:p>
            <a:endParaRPr lang="en-US" sz="2000" baseline="30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267200"/>
            <a:ext cx="41529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80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Anchoring </a:t>
            </a:r>
            <a:r>
              <a:rPr lang="en-US" dirty="0" err="1" smtClean="0"/>
              <a:t>vs</a:t>
            </a:r>
            <a:r>
              <a:rPr lang="en-US" dirty="0" smtClean="0"/>
              <a:t> rank by relevance</a:t>
            </a:r>
            <a:endParaRPr lang="en-US" dirty="0"/>
          </a:p>
        </p:txBody>
      </p:sp>
      <p:sp>
        <p:nvSpPr>
          <p:cNvPr id="3" name="Content Placeholder 2"/>
          <p:cNvSpPr>
            <a:spLocks noGrp="1"/>
          </p:cNvSpPr>
          <p:nvPr>
            <p:ph idx="1"/>
          </p:nvPr>
        </p:nvSpPr>
        <p:spPr/>
        <p:txBody>
          <a:bodyPr/>
          <a:lstStyle/>
          <a:p>
            <a:r>
              <a:rPr lang="en-US" dirty="0" smtClean="0"/>
              <a:t>Theorem.  For small reserve prices, the lowest SNE with anchoring (with reserve r) gives higher revenue than any rank-by-relevance SNE (with reserve r) that does not yield more revenue than the formula on the previous slide</a:t>
            </a:r>
          </a:p>
          <a:p>
            <a:r>
              <a:rPr lang="en-US" dirty="0" smtClean="0"/>
              <a:t>So, for a given revenue target, anchoring can use lower r =&gt; more efficiency</a:t>
            </a:r>
            <a:endParaRPr lang="en-US" dirty="0"/>
          </a:p>
        </p:txBody>
      </p:sp>
    </p:spTree>
    <p:extLst>
      <p:ext uri="{BB962C8B-B14F-4D97-AF65-F5344CB8AC3E}">
        <p14:creationId xmlns:p14="http://schemas.microsoft.com/office/powerpoint/2010/main" val="294784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Computational equilibrium studies</a:t>
            </a:r>
            <a:endParaRPr lang="en-US" dirty="0"/>
          </a:p>
        </p:txBody>
      </p:sp>
      <p:sp>
        <p:nvSpPr>
          <p:cNvPr id="3" name="Content Placeholder 2"/>
          <p:cNvSpPr>
            <a:spLocks noGrp="1"/>
          </p:cNvSpPr>
          <p:nvPr>
            <p:ph idx="1"/>
          </p:nvPr>
        </p:nvSpPr>
        <p:spPr/>
        <p:txBody>
          <a:bodyPr/>
          <a:lstStyle/>
          <a:p>
            <a:r>
              <a:rPr lang="en-US" dirty="0" smtClean="0"/>
              <a:t>8 advertisers bidding for 3 slots</a:t>
            </a:r>
          </a:p>
          <a:p>
            <a:r>
              <a:rPr lang="en-US" dirty="0" err="1" smtClean="0"/>
              <a:t>Iid</a:t>
            </a:r>
            <a:r>
              <a:rPr lang="en-US" dirty="0" smtClean="0"/>
              <a:t> types: v</a:t>
            </a:r>
            <a:r>
              <a:rPr lang="en-US" baseline="-25000" dirty="0" smtClean="0"/>
              <a:t>i</a:t>
            </a:r>
            <a:r>
              <a:rPr lang="en-US" dirty="0" smtClean="0"/>
              <a:t> and </a:t>
            </a:r>
            <a:r>
              <a:rPr lang="en-US" dirty="0" err="1" smtClean="0"/>
              <a:t>w</a:t>
            </a:r>
            <a:r>
              <a:rPr lang="en-US" baseline="-25000" dirty="0" err="1" smtClean="0"/>
              <a:t>i</a:t>
            </a:r>
            <a:r>
              <a:rPr lang="en-US" dirty="0" smtClean="0"/>
              <a:t> independently drawn on U[0,1]</a:t>
            </a:r>
          </a:p>
          <a:p>
            <a:pPr marL="0" indent="0">
              <a:buNone/>
            </a:pPr>
            <a:endParaRPr lang="en-US" dirty="0" smtClean="0"/>
          </a:p>
          <a:p>
            <a:endParaRPr lang="en-US" dirty="0"/>
          </a:p>
        </p:txBody>
      </p:sp>
    </p:spTree>
    <p:extLst>
      <p:ext uri="{BB962C8B-B14F-4D97-AF65-F5344CB8AC3E}">
        <p14:creationId xmlns:p14="http://schemas.microsoft.com/office/powerpoint/2010/main" val="2719528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324600" cy="6170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7337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6172200" cy="553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075" y="1242950"/>
            <a:ext cx="2362200" cy="320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535518" y="1600200"/>
            <a:ext cx="2379882" cy="461665"/>
          </a:xfrm>
          <a:prstGeom prst="rect">
            <a:avLst/>
          </a:prstGeom>
          <a:noFill/>
        </p:spPr>
        <p:txBody>
          <a:bodyPr wrap="none" rtlCol="0">
            <a:spAutoFit/>
          </a:bodyPr>
          <a:lstStyle/>
          <a:p>
            <a:r>
              <a:rPr lang="en-US" sz="1200" dirty="0" smtClean="0"/>
              <a:t>Shaded region comes from varying </a:t>
            </a:r>
          </a:p>
          <a:p>
            <a:r>
              <a:rPr lang="en-US" sz="1200" dirty="0" smtClean="0"/>
              <a:t>alpha and the reserve score.</a:t>
            </a:r>
            <a:endParaRPr lang="en-US" sz="1200" dirty="0"/>
          </a:p>
        </p:txBody>
      </p:sp>
      <p:sp>
        <p:nvSpPr>
          <p:cNvPr id="3" name="TextBox 2"/>
          <p:cNvSpPr txBox="1"/>
          <p:nvPr/>
        </p:nvSpPr>
        <p:spPr>
          <a:xfrm>
            <a:off x="6004230" y="2438400"/>
            <a:ext cx="3139770" cy="461665"/>
          </a:xfrm>
          <a:prstGeom prst="rect">
            <a:avLst/>
          </a:prstGeom>
          <a:noFill/>
        </p:spPr>
        <p:txBody>
          <a:bodyPr wrap="none" rtlCol="0">
            <a:spAutoFit/>
          </a:bodyPr>
          <a:lstStyle/>
          <a:p>
            <a:r>
              <a:rPr lang="en-US" sz="1200" dirty="0" smtClean="0"/>
              <a:t>For standard ranking (alpha=1),</a:t>
            </a:r>
          </a:p>
          <a:p>
            <a:r>
              <a:rPr lang="en-US" sz="1200" dirty="0" smtClean="0"/>
              <a:t>see that reserve price dominates reserve score.</a:t>
            </a:r>
            <a:endParaRPr lang="en-US" sz="1200" dirty="0"/>
          </a:p>
        </p:txBody>
      </p:sp>
    </p:spTree>
    <p:extLst>
      <p:ext uri="{BB962C8B-B14F-4D97-AF65-F5344CB8AC3E}">
        <p14:creationId xmlns:p14="http://schemas.microsoft.com/office/powerpoint/2010/main" val="1088760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200"/>
            <a:ext cx="8229600" cy="1143000"/>
          </a:xfrm>
        </p:spPr>
        <p:txBody>
          <a:bodyPr/>
          <a:lstStyle/>
          <a:p>
            <a:r>
              <a:rPr lang="en-US" dirty="0" smtClean="0"/>
              <a:t>Same results for click yield:</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1219200"/>
            <a:ext cx="5648325"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3052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2819401"/>
            <a:ext cx="2727719"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smtClean="0"/>
              <a:t>Results for a more realistic setting of Lahaie &amp; Pennock 2007</a:t>
            </a:r>
            <a:endParaRPr lang="en-US" dirty="0"/>
          </a:p>
        </p:txBody>
      </p:sp>
      <p:sp>
        <p:nvSpPr>
          <p:cNvPr id="3" name="Content Placeholder 2"/>
          <p:cNvSpPr>
            <a:spLocks noGrp="1"/>
          </p:cNvSpPr>
          <p:nvPr>
            <p:ph idx="1"/>
          </p:nvPr>
        </p:nvSpPr>
        <p:spPr>
          <a:xfrm>
            <a:off x="457200" y="1600201"/>
            <a:ext cx="8229600" cy="1066799"/>
          </a:xfrm>
        </p:spPr>
        <p:txBody>
          <a:bodyPr>
            <a:normAutofit fontScale="70000" lnSpcReduction="20000"/>
          </a:bodyPr>
          <a:lstStyle/>
          <a:p>
            <a:r>
              <a:rPr lang="en-US" dirty="0" smtClean="0"/>
              <a:t>Valuations have a lognormal distribution (doesn’t have monotone hazard rate)</a:t>
            </a:r>
          </a:p>
          <a:p>
            <a:r>
              <a:rPr lang="en-US" dirty="0" smtClean="0"/>
              <a:t>Values correlated with relevance</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667000"/>
            <a:ext cx="5867400" cy="2809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262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Simulations on real data, assuming bidders do not react to mechanism change</a:t>
            </a:r>
            <a:endParaRPr lang="en-US" sz="3600" dirty="0"/>
          </a:p>
        </p:txBody>
      </p:sp>
      <p:sp>
        <p:nvSpPr>
          <p:cNvPr id="3" name="Content Placeholder 2"/>
          <p:cNvSpPr>
            <a:spLocks noGrp="1"/>
          </p:cNvSpPr>
          <p:nvPr>
            <p:ph idx="1"/>
          </p:nvPr>
        </p:nvSpPr>
        <p:spPr>
          <a:xfrm>
            <a:off x="685800" y="5562600"/>
            <a:ext cx="3733800" cy="533400"/>
          </a:xfrm>
        </p:spPr>
        <p:txBody>
          <a:bodyPr>
            <a:normAutofit fontScale="47500" lnSpcReduction="20000"/>
          </a:bodyPr>
          <a:lstStyle/>
          <a:p>
            <a:pPr marL="0" indent="0">
              <a:buNone/>
            </a:pPr>
            <a:r>
              <a:rPr lang="en-US" dirty="0" smtClean="0"/>
              <a:t>Thick market: </a:t>
            </a:r>
          </a:p>
          <a:p>
            <a:pPr marL="0" indent="0">
              <a:buNone/>
            </a:pPr>
            <a:r>
              <a:rPr lang="en-US" dirty="0" smtClean="0"/>
              <a:t>1 Microsoft keyword with over 500 bidders</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603" y="1447800"/>
            <a:ext cx="8674997"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a:xfrm>
            <a:off x="5029200" y="5562600"/>
            <a:ext cx="3932712" cy="533400"/>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Thin market: </a:t>
            </a:r>
          </a:p>
          <a:p>
            <a:pPr marL="0" indent="0">
              <a:buFont typeface="Arial" pitchFamily="34" charset="0"/>
              <a:buNone/>
            </a:pPr>
            <a:r>
              <a:rPr lang="en-US" dirty="0" smtClean="0"/>
              <a:t>1 Microsoft keyword with fewer than 10 bidders</a:t>
            </a:r>
            <a:endParaRPr lang="en-US" dirty="0"/>
          </a:p>
        </p:txBody>
      </p:sp>
      <p:sp>
        <p:nvSpPr>
          <p:cNvPr id="4" name="TextBox 3"/>
          <p:cNvSpPr txBox="1"/>
          <p:nvPr/>
        </p:nvSpPr>
        <p:spPr>
          <a:xfrm>
            <a:off x="152400" y="6172200"/>
            <a:ext cx="8941230" cy="646331"/>
          </a:xfrm>
          <a:prstGeom prst="rect">
            <a:avLst/>
          </a:prstGeom>
          <a:noFill/>
        </p:spPr>
        <p:txBody>
          <a:bodyPr wrap="none" rtlCol="0">
            <a:spAutoFit/>
          </a:bodyPr>
          <a:lstStyle/>
          <a:p>
            <a:r>
              <a:rPr lang="en-US" dirty="0" smtClean="0">
                <a:solidFill>
                  <a:srgbClr val="3E9030"/>
                </a:solidFill>
              </a:rPr>
              <a:t>Blue line is smoother =&gt; easier to optimize.  </a:t>
            </a:r>
          </a:p>
          <a:p>
            <a:r>
              <a:rPr lang="en-US" dirty="0">
                <a:solidFill>
                  <a:srgbClr val="3E9030"/>
                </a:solidFill>
              </a:rPr>
              <a:t>I</a:t>
            </a:r>
            <a:r>
              <a:rPr lang="en-US" dirty="0" smtClean="0">
                <a:solidFill>
                  <a:srgbClr val="3E9030"/>
                </a:solidFill>
              </a:rPr>
              <a:t>n anchoring, revenue from a bidder starts to decrease before reserve reaches bid, so less risk.</a:t>
            </a:r>
            <a:endParaRPr lang="en-US" dirty="0">
              <a:solidFill>
                <a:srgbClr val="3E9030"/>
              </a:solidFill>
            </a:endParaRPr>
          </a:p>
        </p:txBody>
      </p:sp>
    </p:spTree>
    <p:extLst>
      <p:ext uri="{BB962C8B-B14F-4D97-AF65-F5344CB8AC3E}">
        <p14:creationId xmlns:p14="http://schemas.microsoft.com/office/powerpoint/2010/main" val="7878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566738"/>
            <a:ext cx="7553325" cy="572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71462"/>
            <a:ext cx="8229600" cy="414338"/>
          </a:xfrm>
        </p:spPr>
        <p:txBody>
          <a:bodyPr>
            <a:noAutofit/>
          </a:bodyPr>
          <a:lstStyle/>
          <a:p>
            <a:r>
              <a:rPr lang="en-US" sz="1800" dirty="0" smtClean="0"/>
              <a:t>Since Microsoft uses 5c reserve, here all candidates have an implicit reserve of 5c</a:t>
            </a:r>
            <a:endParaRPr lang="en-US" sz="1800"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3342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model: Assumptions</a:t>
            </a:r>
            <a:endParaRPr lang="en-US" dirty="0"/>
          </a:p>
        </p:txBody>
      </p:sp>
      <p:sp>
        <p:nvSpPr>
          <p:cNvPr id="3" name="Content Placeholder 2"/>
          <p:cNvSpPr>
            <a:spLocks noGrp="1"/>
          </p:cNvSpPr>
          <p:nvPr>
            <p:ph idx="1"/>
          </p:nvPr>
        </p:nvSpPr>
        <p:spPr>
          <a:xfrm>
            <a:off x="457200" y="1600200"/>
            <a:ext cx="8458200" cy="4525963"/>
          </a:xfrm>
        </p:spPr>
        <p:txBody>
          <a:bodyPr>
            <a:normAutofit fontScale="70000" lnSpcReduction="20000"/>
          </a:bodyPr>
          <a:lstStyle/>
          <a:p>
            <a:r>
              <a:rPr lang="en-US" dirty="0" smtClean="0"/>
              <a:t>Agent </a:t>
            </a:r>
            <a:r>
              <a:rPr lang="en-US" dirty="0" err="1" smtClean="0"/>
              <a:t>j’s</a:t>
            </a:r>
            <a:r>
              <a:rPr lang="en-US" dirty="0" smtClean="0"/>
              <a:t> value from a click is 1-dimensional: </a:t>
            </a:r>
            <a:r>
              <a:rPr lang="en-US" dirty="0" err="1" smtClean="0"/>
              <a:t>v</a:t>
            </a:r>
            <a:r>
              <a:rPr lang="en-US" baseline="-25000" dirty="0" err="1" smtClean="0"/>
              <a:t>j</a:t>
            </a:r>
            <a:endParaRPr lang="en-US" baseline="-25000" dirty="0" smtClean="0"/>
          </a:p>
          <a:p>
            <a:pPr lvl="1"/>
            <a:r>
              <a:rPr lang="en-US" dirty="0" smtClean="0"/>
              <a:t>Does not depend on which slot j gets</a:t>
            </a:r>
          </a:p>
          <a:p>
            <a:pPr lvl="2"/>
            <a:r>
              <a:rPr lang="en-US" dirty="0" smtClean="0"/>
              <a:t>There is conflicting data on whether top slot converts as well as other slots.  Some say third slot converts best.  “Position Auctions and Non-uniform Conversion Rates”, 2008, argues non-uniform conversion rates at MSN.  Others say slots convert roughly equally [</a:t>
            </a:r>
            <a:r>
              <a:rPr lang="en-US" dirty="0" err="1" smtClean="0"/>
              <a:t>Nico</a:t>
            </a:r>
            <a:r>
              <a:rPr lang="en-US" dirty="0" smtClean="0"/>
              <a:t> Brooks 2004]</a:t>
            </a:r>
          </a:p>
          <a:p>
            <a:r>
              <a:rPr lang="en-US" dirty="0" smtClean="0"/>
              <a:t>Payoff from getting no slot is 0</a:t>
            </a:r>
            <a:endParaRPr lang="en-US" baseline="-25000" dirty="0" smtClean="0"/>
          </a:p>
          <a:p>
            <a:r>
              <a:rPr lang="en-US" dirty="0" smtClean="0"/>
              <a:t>Static setting</a:t>
            </a:r>
          </a:p>
          <a:p>
            <a:r>
              <a:rPr lang="en-US" dirty="0" smtClean="0"/>
              <a:t>Bidder’s value and CTR for a slot do not depend on the other bidders</a:t>
            </a:r>
          </a:p>
          <a:p>
            <a:r>
              <a:rPr lang="en-US" dirty="0" smtClean="0"/>
              <a:t>CTRs are common knowledge</a:t>
            </a:r>
          </a:p>
          <a:p>
            <a:pPr lvl="1"/>
            <a:r>
              <a:rPr lang="en-US" dirty="0" smtClean="0"/>
              <a:t>Not true in reality: CTR prediction by the search engine is a complex (e.g., machine learning) problem</a:t>
            </a:r>
          </a:p>
          <a:p>
            <a:pPr lvl="2"/>
            <a:r>
              <a:rPr lang="en-US" dirty="0" smtClean="0"/>
              <a:t>Includes explore/exploit tradeoff [</a:t>
            </a:r>
            <a:r>
              <a:rPr lang="en-US" dirty="0" err="1" smtClean="0"/>
              <a:t>Pandey</a:t>
            </a:r>
            <a:r>
              <a:rPr lang="en-US" dirty="0" smtClean="0"/>
              <a:t> &amp; </a:t>
            </a:r>
            <a:r>
              <a:rPr lang="en-US" dirty="0" err="1" smtClean="0"/>
              <a:t>Olston</a:t>
            </a:r>
            <a:r>
              <a:rPr lang="en-US" dirty="0" smtClean="0"/>
              <a:t> 2006; Gonen &amp; Pavlov 2007]</a:t>
            </a:r>
          </a:p>
          <a:p>
            <a:r>
              <a:rPr lang="en-US" dirty="0" smtClean="0"/>
              <a:t>Bidders have </a:t>
            </a:r>
            <a:r>
              <a:rPr lang="en-US" dirty="0" err="1" smtClean="0"/>
              <a:t>quasilinear</a:t>
            </a:r>
            <a:r>
              <a:rPr lang="en-US" dirty="0" smtClean="0"/>
              <a:t> preferences</a:t>
            </a:r>
          </a:p>
          <a:p>
            <a:pPr lvl="1"/>
            <a:endParaRPr lang="en-US" dirty="0" smtClean="0"/>
          </a:p>
        </p:txBody>
      </p:sp>
    </p:spTree>
    <p:extLst>
      <p:ext uri="{BB962C8B-B14F-4D97-AF65-F5344CB8AC3E}">
        <p14:creationId xmlns:p14="http://schemas.microsoft.com/office/powerpoint/2010/main" val="1071264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Recommendation of this paper</a:t>
            </a:r>
            <a:endParaRPr lang="en-US" dirty="0"/>
          </a:p>
        </p:txBody>
      </p:sp>
      <p:sp>
        <p:nvSpPr>
          <p:cNvPr id="3" name="Content Placeholder 2"/>
          <p:cNvSpPr>
            <a:spLocks noGrp="1"/>
          </p:cNvSpPr>
          <p:nvPr>
            <p:ph idx="1"/>
          </p:nvPr>
        </p:nvSpPr>
        <p:spPr/>
        <p:txBody>
          <a:bodyPr/>
          <a:lstStyle/>
          <a:p>
            <a:r>
              <a:rPr lang="en-US" dirty="0" smtClean="0"/>
              <a:t>Use anchoring</a:t>
            </a:r>
            <a:endParaRPr lang="en-US" dirty="0"/>
          </a:p>
        </p:txBody>
      </p:sp>
    </p:spTree>
    <p:extLst>
      <p:ext uri="{BB962C8B-B14F-4D97-AF65-F5344CB8AC3E}">
        <p14:creationId xmlns:p14="http://schemas.microsoft.com/office/powerpoint/2010/main" val="15881595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0425"/>
            <a:ext cx="8229600" cy="2670175"/>
          </a:xfrm>
        </p:spPr>
        <p:txBody>
          <a:bodyPr>
            <a:normAutofit fontScale="90000"/>
          </a:bodyPr>
          <a:lstStyle/>
          <a:p>
            <a:r>
              <a:rPr lang="en-US" dirty="0" smtClean="0"/>
              <a:t>Paper 3:</a:t>
            </a:r>
            <a:br>
              <a:rPr lang="en-US" dirty="0" smtClean="0"/>
            </a:br>
            <a:r>
              <a:rPr lang="en-US" dirty="0" smtClean="0"/>
              <a:t>Revenue Enhancement in Ad Auctions</a:t>
            </a:r>
            <a:br>
              <a:rPr lang="en-US" dirty="0" smtClean="0"/>
            </a:br>
            <a:r>
              <a:rPr lang="en-US" sz="2200" dirty="0" smtClean="0"/>
              <a:t>By Feldman, Meir &amp; Tennenholtz </a:t>
            </a:r>
            <a:br>
              <a:rPr lang="en-US" sz="2200" dirty="0" smtClean="0"/>
            </a:br>
            <a:r>
              <a:rPr lang="en-US" sz="2200" dirty="0" smtClean="0"/>
              <a:t>WINE 2011</a:t>
            </a:r>
            <a:endParaRPr lang="en-US" dirty="0"/>
          </a:p>
        </p:txBody>
      </p:sp>
    </p:spTree>
    <p:extLst>
      <p:ext uri="{BB962C8B-B14F-4D97-AF65-F5344CB8AC3E}">
        <p14:creationId xmlns:p14="http://schemas.microsoft.com/office/powerpoint/2010/main" val="1184600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idea</a:t>
            </a:r>
            <a:endParaRPr lang="en-US" dirty="0"/>
          </a:p>
        </p:txBody>
      </p:sp>
      <p:sp>
        <p:nvSpPr>
          <p:cNvPr id="3" name="Content Placeholder 2"/>
          <p:cNvSpPr>
            <a:spLocks noGrp="1"/>
          </p:cNvSpPr>
          <p:nvPr>
            <p:ph idx="1"/>
          </p:nvPr>
        </p:nvSpPr>
        <p:spPr/>
        <p:txBody>
          <a:bodyPr>
            <a:normAutofit lnSpcReduction="10000"/>
          </a:bodyPr>
          <a:lstStyle/>
          <a:p>
            <a:r>
              <a:rPr lang="en-US" dirty="0" smtClean="0"/>
              <a:t>Motivation:</a:t>
            </a:r>
          </a:p>
          <a:p>
            <a:pPr lvl="1"/>
            <a:r>
              <a:rPr lang="en-US" dirty="0" smtClean="0"/>
              <a:t>Typically it is argued that GSP generates more revenue because the lowest-revenue SNE has equal revenue to VCG</a:t>
            </a:r>
          </a:p>
          <a:p>
            <a:pPr lvl="1"/>
            <a:r>
              <a:rPr lang="en-US" dirty="0" smtClean="0"/>
              <a:t>But not clear whether GSP generates more revenue than VCG due to equilibrium selection (e.g., Thompson &amp; Leyton-Brown EC-09)</a:t>
            </a:r>
          </a:p>
          <a:p>
            <a:r>
              <a:rPr lang="en-US" dirty="0" smtClean="0"/>
              <a:t>New mechanism M(q) that runs GSP with probability q and generalized third price mechanism with probability 1-q</a:t>
            </a:r>
          </a:p>
          <a:p>
            <a:pPr marL="457200" lvl="1" indent="0">
              <a:buNone/>
            </a:pPr>
            <a:endParaRPr lang="en-US" dirty="0"/>
          </a:p>
        </p:txBody>
      </p:sp>
    </p:spTree>
    <p:extLst>
      <p:ext uri="{BB962C8B-B14F-4D97-AF65-F5344CB8AC3E}">
        <p14:creationId xmlns:p14="http://schemas.microsoft.com/office/powerpoint/2010/main" val="22448685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636"/>
            <a:ext cx="8229600" cy="639164"/>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53" y="1083479"/>
            <a:ext cx="774382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3400" y="609600"/>
            <a:ext cx="7788607" cy="369332"/>
          </a:xfrm>
          <a:prstGeom prst="rect">
            <a:avLst/>
          </a:prstGeom>
          <a:noFill/>
        </p:spPr>
        <p:txBody>
          <a:bodyPr wrap="none" rtlCol="0">
            <a:spAutoFit/>
          </a:bodyPr>
          <a:lstStyle/>
          <a:p>
            <a:r>
              <a:rPr lang="en-US" dirty="0" smtClean="0"/>
              <a:t>Here S stands for symmetric, and E stand for efficient. v is value per click, x is CTR</a:t>
            </a:r>
            <a:endParaRPr lang="en-US" dirty="0"/>
          </a:p>
        </p:txBody>
      </p:sp>
      <p:sp>
        <p:nvSpPr>
          <p:cNvPr id="6" name="TextBox 5"/>
          <p:cNvSpPr txBox="1"/>
          <p:nvPr/>
        </p:nvSpPr>
        <p:spPr>
          <a:xfrm>
            <a:off x="660502" y="3124200"/>
            <a:ext cx="4806637" cy="369332"/>
          </a:xfrm>
          <a:prstGeom prst="rect">
            <a:avLst/>
          </a:prstGeom>
          <a:noFill/>
        </p:spPr>
        <p:txBody>
          <a:bodyPr wrap="none" rtlCol="0">
            <a:spAutoFit/>
          </a:bodyPr>
          <a:lstStyle/>
          <a:p>
            <a:r>
              <a:rPr lang="en-US" dirty="0" smtClean="0"/>
              <a:t>These assumptions are often satisfied in practice:</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83" y="3505200"/>
            <a:ext cx="7979685"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3696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Interesting tidbit</a:t>
            </a:r>
            <a:endParaRPr lang="en-US" dirty="0"/>
          </a:p>
        </p:txBody>
      </p:sp>
      <p:sp>
        <p:nvSpPr>
          <p:cNvPr id="3" name="Content Placeholder 2"/>
          <p:cNvSpPr>
            <a:spLocks noGrp="1"/>
          </p:cNvSpPr>
          <p:nvPr>
            <p:ph idx="1"/>
          </p:nvPr>
        </p:nvSpPr>
        <p:spPr/>
        <p:txBody>
          <a:bodyPr/>
          <a:lstStyle/>
          <a:p>
            <a:r>
              <a:rPr lang="en-US" dirty="0" smtClean="0"/>
              <a:t>[</a:t>
            </a:r>
            <a:r>
              <a:rPr lang="en-US" dirty="0" err="1" smtClean="0"/>
              <a:t>Kuminov</a:t>
            </a:r>
            <a:r>
              <a:rPr lang="en-US" dirty="0" smtClean="0"/>
              <a:t> &amp; Tennenholtz AAMAS-09] model users behavior explicitly as glancing through the ads in sequence</a:t>
            </a:r>
          </a:p>
          <a:p>
            <a:r>
              <a:rPr lang="en-US" dirty="0" smtClean="0"/>
              <a:t>In this setting, the VCG outcome coincides with the GSP equilibrium that leads to the </a:t>
            </a:r>
            <a:r>
              <a:rPr lang="en-US" i="1" dirty="0" smtClean="0"/>
              <a:t>highest</a:t>
            </a:r>
            <a:r>
              <a:rPr lang="en-US" dirty="0" smtClean="0"/>
              <a:t> revenue</a:t>
            </a:r>
            <a:endParaRPr lang="en-US" dirty="0"/>
          </a:p>
        </p:txBody>
      </p:sp>
    </p:spTree>
    <p:extLst>
      <p:ext uri="{BB962C8B-B14F-4D97-AF65-F5344CB8AC3E}">
        <p14:creationId xmlns:p14="http://schemas.microsoft.com/office/powerpoint/2010/main" val="37093765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2130425"/>
            <a:ext cx="8229600" cy="2670175"/>
          </a:xfrm>
        </p:spPr>
        <p:txBody>
          <a:bodyPr>
            <a:normAutofit fontScale="90000"/>
          </a:bodyPr>
          <a:lstStyle/>
          <a:p>
            <a:r>
              <a:rPr lang="en-US" dirty="0" smtClean="0"/>
              <a:t>Paper 4:</a:t>
            </a:r>
            <a:br>
              <a:rPr lang="en-US" dirty="0" smtClean="0"/>
            </a:br>
            <a:r>
              <a:rPr lang="en-US" dirty="0" smtClean="0"/>
              <a:t>Efficient Ranking in Sponsored Search</a:t>
            </a:r>
            <a:br>
              <a:rPr lang="en-US" dirty="0" smtClean="0"/>
            </a:br>
            <a:r>
              <a:rPr lang="en-US" sz="2700" dirty="0" smtClean="0"/>
              <a:t>By Lahaie &amp; McAfee</a:t>
            </a:r>
            <a:br>
              <a:rPr lang="en-US" sz="2700" dirty="0" smtClean="0"/>
            </a:br>
            <a:r>
              <a:rPr lang="en-US" sz="2700" dirty="0" smtClean="0"/>
              <a:t>WINE 2011</a:t>
            </a:r>
            <a:endParaRPr lang="en-US" sz="4900" dirty="0"/>
          </a:p>
        </p:txBody>
      </p:sp>
    </p:spTree>
    <p:extLst>
      <p:ext uri="{BB962C8B-B14F-4D97-AF65-F5344CB8AC3E}">
        <p14:creationId xmlns:p14="http://schemas.microsoft.com/office/powerpoint/2010/main" val="1545099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High-level point</a:t>
            </a:r>
            <a:endParaRPr lang="en-US" dirty="0"/>
          </a:p>
        </p:txBody>
      </p:sp>
      <p:sp>
        <p:nvSpPr>
          <p:cNvPr id="3" name="Content Placeholder 2"/>
          <p:cNvSpPr>
            <a:spLocks noGrp="1"/>
          </p:cNvSpPr>
          <p:nvPr>
            <p:ph idx="1"/>
          </p:nvPr>
        </p:nvSpPr>
        <p:spPr/>
        <p:txBody>
          <a:bodyPr/>
          <a:lstStyle/>
          <a:p>
            <a:r>
              <a:rPr lang="en-US" dirty="0" smtClean="0"/>
              <a:t>Squashing has been thought to increase revenue at the expense of efficiency</a:t>
            </a:r>
          </a:p>
          <a:p>
            <a:r>
              <a:rPr lang="en-US" dirty="0" smtClean="0"/>
              <a:t>If there is uncertainty in CTR prediction, squashing helps efficiency too</a:t>
            </a:r>
            <a:endParaRPr lang="en-US" dirty="0"/>
          </a:p>
        </p:txBody>
      </p:sp>
    </p:spTree>
    <p:extLst>
      <p:ext uri="{BB962C8B-B14F-4D97-AF65-F5344CB8AC3E}">
        <p14:creationId xmlns:p14="http://schemas.microsoft.com/office/powerpoint/2010/main" val="20384299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results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Separable CTR model; advertiser effect is a random variable, from which we have a finite number of observations</a:t>
            </a:r>
          </a:p>
          <a:p>
            <a:r>
              <a:rPr lang="en-US" dirty="0" smtClean="0"/>
              <a:t>Theorem. </a:t>
            </a:r>
          </a:p>
          <a:p>
            <a:pPr lvl="1"/>
            <a:r>
              <a:rPr lang="en-US" dirty="0" smtClean="0"/>
              <a:t>If advertiser effects are distributed according to a natural exponential family (e.g., normal, Poisson, gamma, exponential, Weibull, binomial, Bernoulli), and</a:t>
            </a:r>
          </a:p>
          <a:p>
            <a:pPr lvl="1"/>
            <a:r>
              <a:rPr lang="en-US" dirty="0" smtClean="0"/>
              <a:t>advertisers are ranked according to the empirical means, </a:t>
            </a:r>
          </a:p>
          <a:p>
            <a:pPr lvl="1"/>
            <a:r>
              <a:rPr lang="en-US" dirty="0" smtClean="0"/>
              <a:t>a bit of squashing increases efficiency</a:t>
            </a:r>
          </a:p>
          <a:p>
            <a:r>
              <a:rPr lang="en-US" dirty="0"/>
              <a:t>Theorem. </a:t>
            </a:r>
            <a:endParaRPr lang="en-US" dirty="0" smtClean="0"/>
          </a:p>
          <a:p>
            <a:pPr lvl="1"/>
            <a:r>
              <a:rPr lang="en-US" dirty="0" smtClean="0"/>
              <a:t>If </a:t>
            </a:r>
            <a:r>
              <a:rPr lang="en-US" dirty="0"/>
              <a:t>advertiser effects are distributed according to a </a:t>
            </a:r>
            <a:r>
              <a:rPr lang="en-US" dirty="0" smtClean="0"/>
              <a:t>lognormal distribution, and</a:t>
            </a:r>
          </a:p>
          <a:p>
            <a:pPr lvl="1"/>
            <a:r>
              <a:rPr lang="en-US" dirty="0" smtClean="0"/>
              <a:t>advertisers </a:t>
            </a:r>
            <a:r>
              <a:rPr lang="en-US" dirty="0"/>
              <a:t>are ranked according </a:t>
            </a:r>
            <a:r>
              <a:rPr lang="en-US" dirty="0" smtClean="0"/>
              <a:t>(empirical geometric mean)</a:t>
            </a:r>
            <a:r>
              <a:rPr lang="en-US" baseline="30000" dirty="0" smtClean="0">
                <a:sym typeface="Symbol"/>
              </a:rPr>
              <a:t></a:t>
            </a:r>
            <a:r>
              <a:rPr lang="en-US" dirty="0" smtClean="0"/>
              <a:t>, </a:t>
            </a:r>
          </a:p>
          <a:p>
            <a:pPr lvl="1"/>
            <a:r>
              <a:rPr lang="en-US" dirty="0" smtClean="0">
                <a:sym typeface="Symbol"/>
              </a:rPr>
              <a:t>there is a clear formula for   (0,1) that depends on the number of observations</a:t>
            </a:r>
            <a:r>
              <a:rPr lang="en-US" dirty="0" smtClean="0"/>
              <a:t> </a:t>
            </a:r>
          </a:p>
          <a:p>
            <a:pPr lvl="1"/>
            <a:r>
              <a:rPr lang="en-US" dirty="0"/>
              <a:t>t</a:t>
            </a:r>
            <a:r>
              <a:rPr lang="en-US" dirty="0" smtClean="0"/>
              <a:t>hat maximizes expected efficiency</a:t>
            </a:r>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27249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on real Yahoo! data</a:t>
            </a:r>
            <a:endParaRPr lang="en-US" dirty="0"/>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40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921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on this</a:t>
            </a:r>
            <a:endParaRPr lang="en-US" dirty="0"/>
          </a:p>
        </p:txBody>
      </p:sp>
      <p:sp>
        <p:nvSpPr>
          <p:cNvPr id="3" name="Content Placeholder 2"/>
          <p:cNvSpPr>
            <a:spLocks noGrp="1"/>
          </p:cNvSpPr>
          <p:nvPr>
            <p:ph idx="1"/>
          </p:nvPr>
        </p:nvSpPr>
        <p:spPr/>
        <p:txBody>
          <a:bodyPr/>
          <a:lstStyle/>
          <a:p>
            <a:r>
              <a:rPr lang="en-US" dirty="0" smtClean="0"/>
              <a:t>Different numbers of observations for different ads</a:t>
            </a:r>
          </a:p>
          <a:p>
            <a:r>
              <a:rPr lang="en-US" dirty="0" smtClean="0"/>
              <a:t>How does this work need to change as machine-learned advertisers effects are used instead of empirical ones?</a:t>
            </a:r>
            <a:endParaRPr lang="en-US" dirty="0"/>
          </a:p>
        </p:txBody>
      </p:sp>
    </p:spTree>
    <p:extLst>
      <p:ext uri="{BB962C8B-B14F-4D97-AF65-F5344CB8AC3E}">
        <p14:creationId xmlns:p14="http://schemas.microsoft.com/office/powerpoint/2010/main" val="179969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model: Results 1</a:t>
            </a:r>
            <a:endParaRPr lang="en-US" dirty="0"/>
          </a:p>
        </p:txBody>
      </p:sp>
      <p:sp>
        <p:nvSpPr>
          <p:cNvPr id="3" name="Content Placeholder 2"/>
          <p:cNvSpPr>
            <a:spLocks noGrp="1"/>
          </p:cNvSpPr>
          <p:nvPr>
            <p:ph idx="1"/>
          </p:nvPr>
        </p:nvSpPr>
        <p:spPr/>
        <p:txBody>
          <a:bodyPr>
            <a:normAutofit lnSpcReduction="10000"/>
          </a:bodyPr>
          <a:lstStyle/>
          <a:p>
            <a:r>
              <a:rPr lang="en-US" dirty="0" smtClean="0"/>
              <a:t>For efficiency maximization, </a:t>
            </a:r>
            <a:r>
              <a:rPr lang="en-US" i="1" dirty="0" smtClean="0"/>
              <a:t>Vickrey-Clarke-Groves (VCG)</a:t>
            </a:r>
            <a:r>
              <a:rPr lang="en-US" dirty="0" smtClean="0"/>
              <a:t> mechanism can be used</a:t>
            </a:r>
          </a:p>
          <a:p>
            <a:pPr lvl="1"/>
            <a:r>
              <a:rPr lang="en-US" dirty="0" smtClean="0"/>
              <a:t>Optimal allocation can be computed in polynomial time (maximum-weighted perfect bipartite matching)</a:t>
            </a:r>
          </a:p>
          <a:p>
            <a:pPr lvl="2"/>
            <a:r>
              <a:rPr lang="en-US" dirty="0" smtClean="0"/>
              <a:t>Will find integral solution</a:t>
            </a:r>
          </a:p>
          <a:p>
            <a:pPr lvl="2"/>
            <a:r>
              <a:rPr lang="en-US" dirty="0" smtClean="0"/>
              <a:t>Payment can be computed as a side effect from the LP dual</a:t>
            </a:r>
          </a:p>
          <a:p>
            <a:r>
              <a:rPr lang="en-US" dirty="0" smtClean="0">
                <a:solidFill>
                  <a:srgbClr val="008000"/>
                </a:solidFill>
              </a:rPr>
              <a:t>Priors not needed</a:t>
            </a:r>
          </a:p>
          <a:p>
            <a:r>
              <a:rPr lang="en-US" dirty="0" err="1" smtClean="0">
                <a:solidFill>
                  <a:srgbClr val="008000"/>
                </a:solidFill>
              </a:rPr>
              <a:t>Facebook</a:t>
            </a:r>
            <a:r>
              <a:rPr lang="en-US" dirty="0" smtClean="0">
                <a:solidFill>
                  <a:srgbClr val="008000"/>
                </a:solidFill>
              </a:rPr>
              <a:t> is first to really use VCG</a:t>
            </a:r>
            <a:endParaRPr lang="en-US" dirty="0" smtClean="0"/>
          </a:p>
          <a:p>
            <a:pPr lvl="1"/>
            <a:endParaRPr lang="en-US" dirty="0"/>
          </a:p>
        </p:txBody>
      </p:sp>
    </p:spTree>
    <p:extLst>
      <p:ext uri="{BB962C8B-B14F-4D97-AF65-F5344CB8AC3E}">
        <p14:creationId xmlns:p14="http://schemas.microsoft.com/office/powerpoint/2010/main" val="405764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Static model: Results 2</a:t>
            </a:r>
            <a:endParaRPr lang="en-US" dirty="0"/>
          </a:p>
        </p:txBody>
      </p:sp>
      <p:sp>
        <p:nvSpPr>
          <p:cNvPr id="3" name="Content Placeholder 2"/>
          <p:cNvSpPr>
            <a:spLocks noGrp="1"/>
          </p:cNvSpPr>
          <p:nvPr>
            <p:ph idx="1"/>
          </p:nvPr>
        </p:nvSpPr>
        <p:spPr>
          <a:xfrm>
            <a:off x="457200" y="1166019"/>
            <a:ext cx="8229600" cy="2567782"/>
          </a:xfrm>
        </p:spPr>
        <p:txBody>
          <a:bodyPr>
            <a:normAutofit/>
          </a:bodyPr>
          <a:lstStyle/>
          <a:p>
            <a:r>
              <a:rPr lang="en-US" sz="2000" dirty="0" smtClean="0"/>
              <a:t>For revenue maximization, </a:t>
            </a:r>
            <a:r>
              <a:rPr lang="en-US" sz="2000" i="1" dirty="0" smtClean="0"/>
              <a:t>Myerson</a:t>
            </a:r>
            <a:r>
              <a:rPr lang="en-US" sz="2000" dirty="0" smtClean="0"/>
              <a:t> </a:t>
            </a:r>
            <a:r>
              <a:rPr lang="en-US" sz="2000" i="1" dirty="0" smtClean="0"/>
              <a:t>auction</a:t>
            </a:r>
            <a:r>
              <a:rPr lang="en-US" sz="2000" dirty="0" smtClean="0"/>
              <a:t> (1981) idea can be applied (see, e.g., Section 28.3.1 of the book “Algorithmic Game Theory”)</a:t>
            </a:r>
          </a:p>
          <a:p>
            <a:pPr lvl="1"/>
            <a:r>
              <a:rPr lang="en-US" sz="1800" dirty="0" smtClean="0"/>
              <a:t>Allocation variable </a:t>
            </a:r>
            <a:r>
              <a:rPr lang="en-US" sz="1800" dirty="0" err="1" smtClean="0"/>
              <a:t>x</a:t>
            </a:r>
            <a:r>
              <a:rPr lang="en-US" sz="1800" baseline="-25000" dirty="0" err="1" smtClean="0"/>
              <a:t>j</a:t>
            </a:r>
            <a:r>
              <a:rPr lang="en-US" sz="1800" dirty="0" smtClean="0"/>
              <a:t> is now the expected CTR of bidder j </a:t>
            </a:r>
          </a:p>
          <a:p>
            <a:pPr lvl="1"/>
            <a:r>
              <a:rPr lang="en-US" sz="1800" dirty="0" smtClean="0"/>
              <a:t>VCG is applied not to the actual values </a:t>
            </a:r>
            <a:r>
              <a:rPr lang="en-US" sz="1800" dirty="0" err="1" smtClean="0"/>
              <a:t>v</a:t>
            </a:r>
            <a:r>
              <a:rPr lang="en-US" sz="1800" baseline="-25000" dirty="0" err="1" smtClean="0"/>
              <a:t>j</a:t>
            </a:r>
            <a:r>
              <a:rPr lang="en-US" sz="1800" dirty="0" smtClean="0"/>
              <a:t>, but to the virtual valuations</a:t>
            </a:r>
          </a:p>
          <a:p>
            <a:pPr lvl="1"/>
            <a:r>
              <a:rPr lang="en-US" sz="1800" dirty="0" smtClean="0"/>
              <a:t>In symmetric case, this auction amounts to VCG with reserve prices</a:t>
            </a:r>
          </a:p>
          <a:p>
            <a:pPr lvl="1"/>
            <a:r>
              <a:rPr lang="en-US" sz="1800" dirty="0" smtClean="0"/>
              <a:t>Auction design depends on priors over bidders’ valuations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4938" y="3472934"/>
            <a:ext cx="29146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013" y="4826475"/>
            <a:ext cx="462915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96538" y="3650218"/>
            <a:ext cx="1732462" cy="369332"/>
          </a:xfrm>
          <a:prstGeom prst="rect">
            <a:avLst/>
          </a:prstGeom>
          <a:noFill/>
        </p:spPr>
        <p:txBody>
          <a:bodyPr wrap="none" rtlCol="0">
            <a:spAutoFit/>
          </a:bodyPr>
          <a:lstStyle/>
          <a:p>
            <a:r>
              <a:rPr lang="en-US" dirty="0" smtClean="0"/>
              <a:t>Virtual valuation</a:t>
            </a:r>
            <a:endParaRPr lang="en-US" dirty="0"/>
          </a:p>
        </p:txBody>
      </p:sp>
      <p:sp>
        <p:nvSpPr>
          <p:cNvPr id="5" name="TextBox 4"/>
          <p:cNvSpPr txBox="1"/>
          <p:nvPr/>
        </p:nvSpPr>
        <p:spPr>
          <a:xfrm>
            <a:off x="304800" y="5105400"/>
            <a:ext cx="3892925" cy="369332"/>
          </a:xfrm>
          <a:prstGeom prst="rect">
            <a:avLst/>
          </a:prstGeom>
          <a:noFill/>
        </p:spPr>
        <p:txBody>
          <a:bodyPr wrap="none" rtlCol="0">
            <a:spAutoFit/>
          </a:bodyPr>
          <a:lstStyle/>
          <a:p>
            <a:r>
              <a:rPr lang="en-US" dirty="0" smtClean="0"/>
              <a:t>In any Bayes-Nash equilibrium, revenue</a:t>
            </a:r>
            <a:endParaRPr lang="en-US" dirty="0"/>
          </a:p>
        </p:txBody>
      </p:sp>
      <p:sp>
        <p:nvSpPr>
          <p:cNvPr id="6" name="TextBox 5"/>
          <p:cNvSpPr txBox="1"/>
          <p:nvPr/>
        </p:nvSpPr>
        <p:spPr>
          <a:xfrm>
            <a:off x="1143000" y="5879275"/>
            <a:ext cx="2289922" cy="369332"/>
          </a:xfrm>
          <a:prstGeom prst="rect">
            <a:avLst/>
          </a:prstGeom>
          <a:noFill/>
        </p:spPr>
        <p:txBody>
          <a:bodyPr wrap="none" rtlCol="0">
            <a:spAutoFit/>
          </a:bodyPr>
          <a:lstStyle/>
          <a:p>
            <a:r>
              <a:rPr lang="en-US" dirty="0" smtClean="0"/>
              <a:t>So it is best to rank by </a:t>
            </a:r>
            <a:endParaRPr lang="en-US" dirty="0"/>
          </a:p>
        </p:txBody>
      </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19" y="5896182"/>
            <a:ext cx="100012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67200" y="5875339"/>
            <a:ext cx="4790414" cy="369332"/>
          </a:xfrm>
          <a:prstGeom prst="rect">
            <a:avLst/>
          </a:prstGeom>
          <a:noFill/>
        </p:spPr>
        <p:txBody>
          <a:bodyPr wrap="none" rtlCol="0">
            <a:spAutoFit/>
          </a:bodyPr>
          <a:lstStyle/>
          <a:p>
            <a:r>
              <a:rPr lang="en-US" dirty="0" smtClean="0"/>
              <a:t>, excluding advertisers with negative virtual value</a:t>
            </a:r>
            <a:endParaRPr lang="en-US" dirty="0"/>
          </a:p>
        </p:txBody>
      </p:sp>
      <p:sp>
        <p:nvSpPr>
          <p:cNvPr id="8" name="TextBox 7"/>
          <p:cNvSpPr txBox="1"/>
          <p:nvPr/>
        </p:nvSpPr>
        <p:spPr>
          <a:xfrm>
            <a:off x="1646826" y="4433700"/>
            <a:ext cx="6469913" cy="369332"/>
          </a:xfrm>
          <a:prstGeom prst="rect">
            <a:avLst/>
          </a:prstGeom>
          <a:noFill/>
        </p:spPr>
        <p:txBody>
          <a:bodyPr wrap="none" rtlCol="0">
            <a:spAutoFit/>
          </a:bodyPr>
          <a:lstStyle/>
          <a:p>
            <a:r>
              <a:rPr lang="en-US" dirty="0" smtClean="0"/>
              <a:t>(Assume the hazard rate                                               non-decreasing)</a:t>
            </a:r>
            <a:endParaRPr lang="en-US" dirty="0"/>
          </a:p>
        </p:txBody>
      </p: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431475"/>
            <a:ext cx="22479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3647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Static model: Results 3</a:t>
            </a:r>
            <a:endParaRPr lang="en-US" dirty="0"/>
          </a:p>
        </p:txBody>
      </p:sp>
      <p:sp>
        <p:nvSpPr>
          <p:cNvPr id="3" name="Content Placeholder 2"/>
          <p:cNvSpPr>
            <a:spLocks noGrp="1"/>
          </p:cNvSpPr>
          <p:nvPr>
            <p:ph idx="1"/>
          </p:nvPr>
        </p:nvSpPr>
        <p:spPr>
          <a:xfrm>
            <a:off x="304800" y="990601"/>
            <a:ext cx="8458200" cy="2971799"/>
          </a:xfrm>
        </p:spPr>
        <p:txBody>
          <a:bodyPr>
            <a:normAutofit fontScale="70000" lnSpcReduction="20000"/>
          </a:bodyPr>
          <a:lstStyle/>
          <a:p>
            <a:r>
              <a:rPr lang="en-US" dirty="0" smtClean="0"/>
              <a:t>In a </a:t>
            </a:r>
            <a:r>
              <a:rPr lang="en-US" i="1" dirty="0" smtClean="0"/>
              <a:t>ranking auction</a:t>
            </a:r>
            <a:r>
              <a:rPr lang="en-US" dirty="0" smtClean="0"/>
              <a:t>, slots are allocated in order of weighted bids </a:t>
            </a:r>
            <a:r>
              <a:rPr lang="en-US" dirty="0" err="1" smtClean="0"/>
              <a:t>w</a:t>
            </a:r>
            <a:r>
              <a:rPr lang="en-US" baseline="-25000" dirty="0" err="1" smtClean="0"/>
              <a:t>j</a:t>
            </a:r>
            <a:r>
              <a:rPr lang="en-US" dirty="0" smtClean="0"/>
              <a:t> </a:t>
            </a:r>
            <a:r>
              <a:rPr lang="en-US" dirty="0" err="1" smtClean="0"/>
              <a:t>b</a:t>
            </a:r>
            <a:r>
              <a:rPr lang="en-US" baseline="-25000" dirty="0" err="1" smtClean="0"/>
              <a:t>j</a:t>
            </a:r>
            <a:endParaRPr lang="en-US" baseline="-25000" dirty="0" smtClean="0"/>
          </a:p>
          <a:p>
            <a:pPr lvl="1"/>
            <a:r>
              <a:rPr lang="en-US" dirty="0" smtClean="0"/>
              <a:t>Weights are independent of bids</a:t>
            </a:r>
          </a:p>
          <a:p>
            <a:r>
              <a:rPr lang="en-US" dirty="0" smtClean="0"/>
              <a:t>GSP and GFP are special cases</a:t>
            </a:r>
          </a:p>
          <a:p>
            <a:pPr lvl="1"/>
            <a:r>
              <a:rPr lang="en-US" dirty="0" smtClean="0"/>
              <a:t>Not incentive compatible</a:t>
            </a:r>
          </a:p>
          <a:p>
            <a:pPr lvl="2"/>
            <a:r>
              <a:rPr lang="en-US" dirty="0" smtClean="0"/>
              <a:t>Google claimed GSP is</a:t>
            </a:r>
          </a:p>
          <a:p>
            <a:pPr lvl="2"/>
            <a:r>
              <a:rPr lang="en-US" dirty="0" smtClean="0"/>
              <a:t>Erroneous generalization of the Vickrey auction</a:t>
            </a:r>
          </a:p>
          <a:p>
            <a:r>
              <a:rPr lang="en-US" dirty="0" smtClean="0"/>
              <a:t>Incentive compatibility is obtained by setting prices as follows:</a:t>
            </a:r>
          </a:p>
          <a:p>
            <a:pPr lvl="1"/>
            <a:endParaRPr lang="en-US" dirty="0"/>
          </a:p>
        </p:txBody>
      </p:sp>
      <p:pic>
        <p:nvPicPr>
          <p:cNvPr id="7172" name="Picture 4"/>
          <p:cNvPicPr>
            <a:picLocks noChangeAspect="1" noChangeArrowheads="1"/>
          </p:cNvPicPr>
          <p:nvPr/>
        </p:nvPicPr>
        <p:blipFill>
          <a:blip r:embed="rId2" cstate="print"/>
          <a:srcRect/>
          <a:stretch>
            <a:fillRect/>
          </a:stretch>
        </p:blipFill>
        <p:spPr bwMode="auto">
          <a:xfrm>
            <a:off x="457200" y="3155576"/>
            <a:ext cx="8534400" cy="1721224"/>
          </a:xfrm>
          <a:prstGeom prst="rect">
            <a:avLst/>
          </a:prstGeom>
          <a:noFill/>
          <a:ln w="9525">
            <a:noFill/>
            <a:miter lim="800000"/>
            <a:headEnd/>
            <a:tailEnd/>
          </a:ln>
          <a:effectLst/>
        </p:spPr>
      </p:pic>
      <p:sp>
        <p:nvSpPr>
          <p:cNvPr id="8" name="Rectangle 7"/>
          <p:cNvSpPr/>
          <p:nvPr/>
        </p:nvSpPr>
        <p:spPr>
          <a:xfrm>
            <a:off x="457200" y="3155576"/>
            <a:ext cx="4495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34495" y="4951274"/>
            <a:ext cx="8910003" cy="1754326"/>
          </a:xfrm>
          <a:prstGeom prst="rect">
            <a:avLst/>
          </a:prstGeom>
          <a:noFill/>
        </p:spPr>
        <p:txBody>
          <a:bodyPr wrap="none" rtlCol="0">
            <a:spAutoFit/>
          </a:bodyPr>
          <a:lstStyle/>
          <a:p>
            <a:r>
              <a:rPr lang="en-US" dirty="0" smtClean="0"/>
              <a:t>Generally neither efficient nor revenue maximizing.</a:t>
            </a:r>
          </a:p>
          <a:p>
            <a:r>
              <a:rPr lang="en-US" dirty="0" smtClean="0">
                <a:solidFill>
                  <a:srgbClr val="002060"/>
                </a:solidFill>
              </a:rPr>
              <a:t>GSP has equilibria with more and with less revenue than this [</a:t>
            </a:r>
            <a:r>
              <a:rPr lang="en-US" dirty="0" err="1" smtClean="0">
                <a:solidFill>
                  <a:srgbClr val="002060"/>
                </a:solidFill>
              </a:rPr>
              <a:t>Aggarwal</a:t>
            </a:r>
            <a:r>
              <a:rPr lang="en-US" dirty="0" smtClean="0">
                <a:solidFill>
                  <a:srgbClr val="002060"/>
                </a:solidFill>
              </a:rPr>
              <a:t> et al. EC-06].</a:t>
            </a:r>
          </a:p>
          <a:p>
            <a:r>
              <a:rPr lang="en-US" dirty="0">
                <a:solidFill>
                  <a:srgbClr val="7030A0"/>
                </a:solidFill>
              </a:rPr>
              <a:t>With separable CTRs, VCG with bidder weights </a:t>
            </a:r>
            <a:r>
              <a:rPr lang="en-US" dirty="0" err="1">
                <a:solidFill>
                  <a:srgbClr val="7030A0"/>
                </a:solidFill>
              </a:rPr>
              <a:t>w</a:t>
            </a:r>
            <a:r>
              <a:rPr lang="en-US" baseline="-25000" dirty="0" err="1">
                <a:solidFill>
                  <a:srgbClr val="7030A0"/>
                </a:solidFill>
              </a:rPr>
              <a:t>j</a:t>
            </a:r>
            <a:r>
              <a:rPr lang="en-US" dirty="0">
                <a:solidFill>
                  <a:srgbClr val="7030A0"/>
                </a:solidFill>
              </a:rPr>
              <a:t> / CTR</a:t>
            </a:r>
            <a:r>
              <a:rPr lang="en-US" baseline="-25000" dirty="0">
                <a:solidFill>
                  <a:srgbClr val="7030A0"/>
                </a:solidFill>
              </a:rPr>
              <a:t>1j</a:t>
            </a:r>
            <a:r>
              <a:rPr lang="en-US" dirty="0">
                <a:solidFill>
                  <a:srgbClr val="7030A0"/>
                </a:solidFill>
              </a:rPr>
              <a:t> yields same ranking.</a:t>
            </a:r>
          </a:p>
          <a:p>
            <a:r>
              <a:rPr lang="en-US" dirty="0" smtClean="0">
                <a:solidFill>
                  <a:srgbClr val="7030A0"/>
                </a:solidFill>
              </a:rPr>
              <a:t>With non-separable CTRs, ranking auction may be impossible to simulate with weighted VCG.</a:t>
            </a:r>
          </a:p>
          <a:p>
            <a:r>
              <a:rPr lang="en-US" dirty="0" smtClean="0"/>
              <a:t>“Sponsored Search Auctions With Reserve Prices: Going Beyond </a:t>
            </a:r>
            <a:r>
              <a:rPr lang="en-US" dirty="0" err="1" smtClean="0"/>
              <a:t>Separability</a:t>
            </a:r>
            <a:r>
              <a:rPr lang="en-US" dirty="0" smtClean="0"/>
              <a:t>” presents </a:t>
            </a:r>
          </a:p>
          <a:p>
            <a:r>
              <a:rPr lang="en-US" dirty="0" smtClean="0"/>
              <a:t>extended </a:t>
            </a:r>
            <a:r>
              <a:rPr lang="en-US" dirty="0" err="1" smtClean="0"/>
              <a:t>separability</a:t>
            </a:r>
            <a:r>
              <a:rPr lang="en-US" dirty="0" smtClean="0"/>
              <a:t> condition &amp; shows that equilibrium exists only if it is satisfied.</a:t>
            </a:r>
          </a:p>
        </p:txBody>
      </p:sp>
    </p:spTree>
    <p:extLst>
      <p:ext uri="{BB962C8B-B14F-4D97-AF65-F5344CB8AC3E}">
        <p14:creationId xmlns:p14="http://schemas.microsoft.com/office/powerpoint/2010/main" val="2714433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10484</TotalTime>
  <Words>3593</Words>
  <Application>Microsoft Office PowerPoint</Application>
  <PresentationFormat>On-screen Show (4:3)</PresentationFormat>
  <Paragraphs>449</Paragraphs>
  <Slides>69</Slides>
  <Notes>3</Notes>
  <HiddenSlides>2</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Recent (2011-13) results in  sponsored search auction ranking and pricing  (selected academic papers based on their real-world relevance)</vt:lpstr>
      <vt:lpstr>Outline for today’s presentation</vt:lpstr>
      <vt:lpstr>Basics of ad (sponsored search) auction design</vt:lpstr>
      <vt:lpstr>Design goals</vt:lpstr>
      <vt:lpstr>Basic model (analysis of an auction for slots on a single page)</vt:lpstr>
      <vt:lpstr>Static model: Assumptions</vt:lpstr>
      <vt:lpstr>Static model: Results 1</vt:lpstr>
      <vt:lpstr>Static model: Results 2</vt:lpstr>
      <vt:lpstr>Static model: Results 3</vt:lpstr>
      <vt:lpstr>GSP is not incentive compatible</vt:lpstr>
      <vt:lpstr>Revenue comparisons  among ranking auctions</vt:lpstr>
      <vt:lpstr>Static model: Equilibrium properties 1</vt:lpstr>
      <vt:lpstr>Static model: Equilibrium properties 2</vt:lpstr>
      <vt:lpstr>Static model: Markovian user model (aka cascade model)</vt:lpstr>
      <vt:lpstr>Outline for today’s presentation</vt:lpstr>
      <vt:lpstr>Paper 1: Revenue Optimization in the Generalized Second-Price Auction  By Thompson &amp; Leyton-Brown ACM Conference on Electronic Commerce (EC), June 2013</vt:lpstr>
      <vt:lpstr>Introduction</vt:lpstr>
      <vt:lpstr>Outline of the presentation on this paper</vt:lpstr>
      <vt:lpstr>Modeling advertisers</vt:lpstr>
      <vt:lpstr>“Vanilla” GSP</vt:lpstr>
      <vt:lpstr>GSP with squashing</vt:lpstr>
      <vt:lpstr>GSP with unweighted reserves (UWR)</vt:lpstr>
      <vt:lpstr>GSP with quality-weighted reserves (QWR)</vt:lpstr>
      <vt:lpstr>GSP with reserves and squashing</vt:lpstr>
      <vt:lpstr>New mechanism idea: “anchoring”</vt:lpstr>
      <vt:lpstr>Summary of this paper (before we dive into the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Equilibrium selection and reserve prices</vt:lpstr>
      <vt:lpstr>Equilibrium selection and squashing</vt:lpstr>
      <vt:lpstr>PowerPoint Presentation</vt:lpstr>
      <vt:lpstr>PowerPoint Presentation</vt:lpstr>
      <vt:lpstr>PowerPoint Presentation</vt:lpstr>
      <vt:lpstr>PowerPoint Presentation</vt:lpstr>
      <vt:lpstr>PowerPoint Presentation</vt:lpstr>
      <vt:lpstr>Why does squashing help QWR so much? </vt:lpstr>
      <vt:lpstr>Why does squashing help QWR so much? </vt:lpstr>
      <vt:lpstr>What should reserve prices be like when valuation and quality are not independent?</vt:lpstr>
      <vt:lpstr>PowerPoint Presentation</vt:lpstr>
      <vt:lpstr>Is QWR better at welfare vs. revenue tradeoffs?</vt:lpstr>
      <vt:lpstr>PowerPoint Presentation</vt:lpstr>
      <vt:lpstr>Comments on this paper</vt:lpstr>
      <vt:lpstr>Comments on this paper</vt:lpstr>
      <vt:lpstr>Paper 2: Ranking and Tradeoffs in Sponsored Search Auctions  By Roberts, Gunawardena, Kash &amp; Key (MSR Cambridge, England) ACM Conference on Electronic Commerce (EC), June 2013</vt:lpstr>
      <vt:lpstr>Generalizing the equivalence of VCG and lowest locally envy-free (i.e., symmetric Nash) equilibrium (SNE) in GSP</vt:lpstr>
      <vt:lpstr>Anchoring vs rank by relevance</vt:lpstr>
      <vt:lpstr>Computational equilibrium studies</vt:lpstr>
      <vt:lpstr>PowerPoint Presentation</vt:lpstr>
      <vt:lpstr>PowerPoint Presentation</vt:lpstr>
      <vt:lpstr>Same results for click yield:</vt:lpstr>
      <vt:lpstr>Results for a more realistic setting of Lahaie &amp; Pennock 2007</vt:lpstr>
      <vt:lpstr>Simulations on real data, assuming bidders do not react to mechanism change</vt:lpstr>
      <vt:lpstr>Since Microsoft uses 5c reserve, here all candidates have an implicit reserve of 5c</vt:lpstr>
      <vt:lpstr>Recommendation of this paper</vt:lpstr>
      <vt:lpstr>Paper 3: Revenue Enhancement in Ad Auctions By Feldman, Meir &amp; Tennenholtz  WINE 2011</vt:lpstr>
      <vt:lpstr>Main idea</vt:lpstr>
      <vt:lpstr>Results</vt:lpstr>
      <vt:lpstr>Interesting tidbit</vt:lpstr>
      <vt:lpstr>Paper 4: Efficient Ranking in Sponsored Search By Lahaie &amp; McAfee WINE 2011</vt:lpstr>
      <vt:lpstr>High-level point</vt:lpstr>
      <vt:lpstr>Theoretical results</vt:lpstr>
      <vt:lpstr>Experiment on real Yahoo! data</vt:lpstr>
      <vt:lpstr>Future work on this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sandholm</cp:lastModifiedBy>
  <cp:revision>1304</cp:revision>
  <dcterms:created xsi:type="dcterms:W3CDTF">2006-08-16T00:00:00Z</dcterms:created>
  <dcterms:modified xsi:type="dcterms:W3CDTF">2013-11-25T04:41:56Z</dcterms:modified>
</cp:coreProperties>
</file>