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833" r:id="rId5"/>
  </p:sldMasterIdLst>
  <p:notesMasterIdLst>
    <p:notesMasterId r:id="rId20"/>
  </p:notesMasterIdLst>
  <p:handoutMasterIdLst>
    <p:handoutMasterId r:id="rId21"/>
  </p:handoutMasterIdLst>
  <p:sldIdLst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765"/>
    <a:srgbClr val="CECB51"/>
    <a:srgbClr val="6A7CB2"/>
    <a:srgbClr val="B8FF29"/>
    <a:srgbClr val="669900"/>
    <a:srgbClr val="FF9933"/>
    <a:srgbClr val="D8ECFC"/>
    <a:srgbClr val="FFE6D5"/>
    <a:srgbClr val="008000"/>
    <a:srgbClr val="A9D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3" autoAdjust="0"/>
    <p:restoredTop sz="85561" autoAdjust="0"/>
  </p:normalViewPr>
  <p:slideViewPr>
    <p:cSldViewPr showGuides="1">
      <p:cViewPr varScale="1">
        <p:scale>
          <a:sx n="58" d="100"/>
          <a:sy n="58" d="100"/>
        </p:scale>
        <p:origin x="-1622" y="-77"/>
      </p:cViewPr>
      <p:guideLst>
        <p:guide orient="horz" pos="4222"/>
        <p:guide orient="horz" pos="672"/>
        <p:guide pos="5664"/>
        <p:guide pos="96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1860" y="-108"/>
      </p:cViewPr>
      <p:guideLst>
        <p:guide orient="horz" pos="2928"/>
        <p:guide pos="2161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27FFD6CC-CF96-48D0-8AFA-691999DD5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9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23CA0084-81AB-475F-9544-05AEAD941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D622B-08F0-4B27-8447-932128E2E0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4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A0084-81AB-475F-9544-05AEAD9414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en-US" altLang="zh-CN" baseline="0" dirty="0" smtClean="0"/>
              <a:t> model &amp; query to explain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D622B-08F0-4B27-8447-932128E2E0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0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 complex query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D622B-08F0-4B27-8447-932128E2E0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2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4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7"/>
          <p:cNvGrpSpPr>
            <a:grpSpLocks/>
          </p:cNvGrpSpPr>
          <p:nvPr userDrawn="1"/>
        </p:nvGrpSpPr>
        <p:grpSpPr bwMode="auto">
          <a:xfrm>
            <a:off x="228600" y="230188"/>
            <a:ext cx="8694738" cy="276225"/>
            <a:chOff x="144" y="145"/>
            <a:chExt cx="5477" cy="174"/>
          </a:xfrm>
        </p:grpSpPr>
        <p:sp>
          <p:nvSpPr>
            <p:cNvPr id="4" name="Rectangle 32"/>
            <p:cNvSpPr>
              <a:spLocks noChangeArrowheads="1"/>
            </p:cNvSpPr>
            <p:nvPr userDrawn="1"/>
          </p:nvSpPr>
          <p:spPr bwMode="auto">
            <a:xfrm>
              <a:off x="144" y="145"/>
              <a:ext cx="522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5000"/>
                </a:spcBef>
                <a:buFontTx/>
                <a:buChar char="•"/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 userDrawn="1"/>
          </p:nvSpPr>
          <p:spPr bwMode="auto">
            <a:xfrm>
              <a:off x="661" y="145"/>
              <a:ext cx="360" cy="174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5000"/>
                </a:spcBef>
                <a:buFontTx/>
                <a:buChar char="•"/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6" name="Rectangle 34"/>
            <p:cNvSpPr>
              <a:spLocks noChangeArrowheads="1"/>
            </p:cNvSpPr>
            <p:nvPr userDrawn="1"/>
          </p:nvSpPr>
          <p:spPr bwMode="auto">
            <a:xfrm>
              <a:off x="1012" y="145"/>
              <a:ext cx="558" cy="17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5000"/>
                </a:spcBef>
                <a:buFontTx/>
                <a:buChar char="•"/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 userDrawn="1"/>
          </p:nvSpPr>
          <p:spPr bwMode="auto">
            <a:xfrm>
              <a:off x="1565" y="145"/>
              <a:ext cx="220" cy="174"/>
            </a:xfrm>
            <a:prstGeom prst="rect">
              <a:avLst/>
            </a:prstGeom>
            <a:solidFill>
              <a:srgbClr val="CC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5000"/>
                </a:spcBef>
                <a:buFontTx/>
                <a:buChar char="•"/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8" name="Rectangle 36"/>
            <p:cNvSpPr>
              <a:spLocks noChangeArrowheads="1"/>
            </p:cNvSpPr>
            <p:nvPr userDrawn="1"/>
          </p:nvSpPr>
          <p:spPr bwMode="auto">
            <a:xfrm>
              <a:off x="1775" y="145"/>
              <a:ext cx="491" cy="17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5000"/>
                </a:spcBef>
                <a:buFontTx/>
                <a:buChar char="•"/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 userDrawn="1"/>
          </p:nvSpPr>
          <p:spPr bwMode="auto">
            <a:xfrm>
              <a:off x="2262" y="145"/>
              <a:ext cx="279" cy="174"/>
            </a:xfrm>
            <a:prstGeom prst="rect">
              <a:avLst/>
            </a:prstGeom>
            <a:solidFill>
              <a:srgbClr val="99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5000"/>
                </a:spcBef>
                <a:buFontTx/>
                <a:buChar char="•"/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10" name="Rectangle 38"/>
            <p:cNvSpPr>
              <a:spLocks noChangeArrowheads="1"/>
            </p:cNvSpPr>
            <p:nvPr userDrawn="1"/>
          </p:nvSpPr>
          <p:spPr bwMode="auto">
            <a:xfrm>
              <a:off x="2505" y="145"/>
              <a:ext cx="3116" cy="17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5000"/>
                </a:spcBef>
                <a:buFontTx/>
                <a:buChar char="•"/>
                <a:defRPr/>
              </a:pPr>
              <a:endParaRPr lang="en-US" sz="1000">
                <a:latin typeface="Verdana" pitchFamily="34" charset="0"/>
              </a:endParaRPr>
            </a:p>
          </p:txBody>
        </p:sp>
      </p:grp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 rot="10800000">
            <a:off x="1389063" y="6429375"/>
            <a:ext cx="7535862" cy="2032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5000"/>
              </a:spcBef>
              <a:buFontTx/>
              <a:buChar char="•"/>
              <a:defRPr/>
            </a:pPr>
            <a:endParaRPr lang="en-US" sz="1000">
              <a:latin typeface="Verdana" pitchFamily="34" charset="0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auto">
          <a:xfrm>
            <a:off x="234950" y="6421438"/>
            <a:ext cx="18288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chemeClr val="bg2"/>
                </a:solidFill>
              </a:rPr>
              <a:t>eBay, Inc. Proprietary &amp; Confidential</a:t>
            </a:r>
          </a:p>
        </p:txBody>
      </p:sp>
      <p:sp>
        <p:nvSpPr>
          <p:cNvPr id="13" name="Rectangle 44"/>
          <p:cNvSpPr>
            <a:spLocks noChangeArrowheads="1"/>
          </p:cNvSpPr>
          <p:nvPr userDrawn="1"/>
        </p:nvSpPr>
        <p:spPr bwMode="auto">
          <a:xfrm>
            <a:off x="220663" y="220663"/>
            <a:ext cx="8710612" cy="641667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5000"/>
              </a:spcBef>
              <a:buFontTx/>
              <a:buChar char="•"/>
              <a:defRPr/>
            </a:pPr>
            <a:endParaRPr lang="en-US" sz="1000">
              <a:latin typeface="Verdana" pitchFamily="34" charset="0"/>
            </a:endParaRPr>
          </a:p>
        </p:txBody>
      </p:sp>
      <p:sp>
        <p:nvSpPr>
          <p:cNvPr id="514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22300" y="2336800"/>
            <a:ext cx="7772400" cy="1143000"/>
          </a:xfrm>
        </p:spPr>
        <p:txBody>
          <a:bodyPr lIns="91440" tIns="45720" rIns="91440" bIns="45720"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94E41-5B6F-4C40-9B8B-0673AEA36953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ED246-041A-4F20-9704-3BFC2395F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3663"/>
            <a:ext cx="2093913" cy="6170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488" y="93663"/>
            <a:ext cx="6132512" cy="6170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F0755-FEF5-49FF-9789-180080212041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D68E4-6305-4308-B5BC-2630D7929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93663"/>
            <a:ext cx="8378825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4488" y="1120775"/>
            <a:ext cx="4094162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120775"/>
            <a:ext cx="40957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F727-D45E-4ACE-A4BB-9B28969C6BA1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8AC2-F3A6-4F7E-BA3C-C30E5C579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3F7BB-CA32-4A7B-BAE8-BC175921C983}" type="datetimeFigureOut">
              <a:rPr lang="zh-CN" altLang="en-US" smtClean="0"/>
              <a:t>2011/12/8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06E-9629-480A-A6D9-9DEE624E2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" descr="Wave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22281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5" descr="RGB_eBay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5764" y="5127039"/>
            <a:ext cx="1790893" cy="73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47707" y="1627789"/>
            <a:ext cx="8217213" cy="422900"/>
          </a:xfrm>
        </p:spPr>
        <p:txBody>
          <a:bodyPr lIns="82611" tIns="41306" rIns="82611" bIns="41306">
            <a:spAutoFit/>
          </a:bodyPr>
          <a:lstStyle>
            <a:lvl1pPr>
              <a:defRPr b="1" noProof="1"/>
            </a:lvl1pPr>
          </a:lstStyle>
          <a:p>
            <a:endParaRPr lang="en-US" noProof="1"/>
          </a:p>
        </p:txBody>
      </p:sp>
      <p:sp>
        <p:nvSpPr>
          <p:cNvPr id="3075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47708" y="2385011"/>
            <a:ext cx="8223182" cy="545088"/>
          </a:xfrm>
        </p:spPr>
        <p:txBody>
          <a:bodyPr lIns="82611" tIns="41306" rIns="82611" bIns="41306">
            <a:spAutoFit/>
          </a:bodyPr>
          <a:lstStyle>
            <a:lvl1pPr marL="0" indent="0">
              <a:spcBef>
                <a:spcPct val="0"/>
              </a:spcBef>
              <a:buFont typeface="Verdana" pitchFamily="34" charset="0"/>
              <a:buNone/>
              <a:defRPr noProof="1"/>
            </a:lvl1pPr>
          </a:lstStyle>
          <a:p>
            <a:endParaRPr lang="en-US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6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E0644D-2BE8-4A48-BD76-07FDC29F5430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6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7" y="4407148"/>
            <a:ext cx="7772474" cy="136223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7" y="2907373"/>
            <a:ext cx="7772474" cy="1499775"/>
          </a:xfrm>
        </p:spPr>
        <p:txBody>
          <a:bodyPr anchor="b"/>
          <a:lstStyle>
            <a:lvl1pPr marL="0" indent="0">
              <a:buNone/>
              <a:defRPr sz="1900"/>
            </a:lvl1pPr>
            <a:lvl2pPr marL="426137" indent="0">
              <a:buNone/>
              <a:defRPr sz="1700"/>
            </a:lvl2pPr>
            <a:lvl3pPr marL="852275" indent="0">
              <a:buNone/>
              <a:defRPr sz="1500"/>
            </a:lvl3pPr>
            <a:lvl4pPr marL="1278412" indent="0">
              <a:buNone/>
              <a:defRPr sz="1300"/>
            </a:lvl4pPr>
            <a:lvl5pPr marL="1704551" indent="0">
              <a:buNone/>
              <a:defRPr sz="1300"/>
            </a:lvl5pPr>
            <a:lvl6pPr marL="2130689" indent="0">
              <a:buNone/>
              <a:defRPr sz="1300"/>
            </a:lvl6pPr>
            <a:lvl7pPr marL="2556827" indent="0">
              <a:buNone/>
              <a:defRPr sz="1300"/>
            </a:lvl7pPr>
            <a:lvl8pPr marL="2982964" indent="0">
              <a:buNone/>
              <a:defRPr sz="1300"/>
            </a:lvl8pPr>
            <a:lvl9pPr marL="340910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7AF0D3-48EB-43A5-ABE2-54C4B04507DF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7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03" y="1293465"/>
            <a:ext cx="4148901" cy="481098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876" y="1293465"/>
            <a:ext cx="4148901" cy="481098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416170-C21F-436D-A8AA-5239084669EF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9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79" y="275082"/>
            <a:ext cx="8230645" cy="114275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78" y="1534895"/>
            <a:ext cx="4041448" cy="63941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137" indent="0">
              <a:buNone/>
              <a:defRPr sz="1900" b="1"/>
            </a:lvl2pPr>
            <a:lvl3pPr marL="852275" indent="0">
              <a:buNone/>
              <a:defRPr sz="1700" b="1"/>
            </a:lvl3pPr>
            <a:lvl4pPr marL="1278412" indent="0">
              <a:buNone/>
              <a:defRPr sz="1500" b="1"/>
            </a:lvl4pPr>
            <a:lvl5pPr marL="1704551" indent="0">
              <a:buNone/>
              <a:defRPr sz="1500" b="1"/>
            </a:lvl5pPr>
            <a:lvl6pPr marL="2130689" indent="0">
              <a:buNone/>
              <a:defRPr sz="1500" b="1"/>
            </a:lvl6pPr>
            <a:lvl7pPr marL="2556827" indent="0">
              <a:buNone/>
              <a:defRPr sz="1500" b="1"/>
            </a:lvl7pPr>
            <a:lvl8pPr marL="2982964" indent="0">
              <a:buNone/>
              <a:defRPr sz="1500" b="1"/>
            </a:lvl8pPr>
            <a:lvl9pPr marL="340910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78" y="2174309"/>
            <a:ext cx="4041448" cy="39520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82" y="1534895"/>
            <a:ext cx="4042941" cy="63941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137" indent="0">
              <a:buNone/>
              <a:defRPr sz="1900" b="1"/>
            </a:lvl2pPr>
            <a:lvl3pPr marL="852275" indent="0">
              <a:buNone/>
              <a:defRPr sz="1700" b="1"/>
            </a:lvl3pPr>
            <a:lvl4pPr marL="1278412" indent="0">
              <a:buNone/>
              <a:defRPr sz="1500" b="1"/>
            </a:lvl4pPr>
            <a:lvl5pPr marL="1704551" indent="0">
              <a:buNone/>
              <a:defRPr sz="1500" b="1"/>
            </a:lvl5pPr>
            <a:lvl6pPr marL="2130689" indent="0">
              <a:buNone/>
              <a:defRPr sz="1500" b="1"/>
            </a:lvl6pPr>
            <a:lvl7pPr marL="2556827" indent="0">
              <a:buNone/>
              <a:defRPr sz="1500" b="1"/>
            </a:lvl7pPr>
            <a:lvl8pPr marL="2982964" indent="0">
              <a:buNone/>
              <a:defRPr sz="1500" b="1"/>
            </a:lvl8pPr>
            <a:lvl9pPr marL="340910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382" y="2174309"/>
            <a:ext cx="4042941" cy="39520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56DE98-796D-4323-AF64-951A4D0F9BAA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5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97D0ED-A646-4280-A046-E1801B1FE883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eBay Confidential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F03D7A6-3CD5-4D16-A68A-09D3FEB598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4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6450C7-4C8E-4C6E-9E26-B70277692533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7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77" y="273618"/>
            <a:ext cx="3008700" cy="116177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325" y="273618"/>
            <a:ext cx="5112999" cy="58527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77" y="1435396"/>
            <a:ext cx="3008700" cy="4691006"/>
          </a:xfrm>
        </p:spPr>
        <p:txBody>
          <a:bodyPr/>
          <a:lstStyle>
            <a:lvl1pPr marL="0" indent="0">
              <a:buNone/>
              <a:defRPr sz="1300"/>
            </a:lvl1pPr>
            <a:lvl2pPr marL="426137" indent="0">
              <a:buNone/>
              <a:defRPr sz="1100"/>
            </a:lvl2pPr>
            <a:lvl3pPr marL="852275" indent="0">
              <a:buNone/>
              <a:defRPr sz="900"/>
            </a:lvl3pPr>
            <a:lvl4pPr marL="1278412" indent="0">
              <a:buNone/>
              <a:defRPr sz="800"/>
            </a:lvl4pPr>
            <a:lvl5pPr marL="1704551" indent="0">
              <a:buNone/>
              <a:defRPr sz="800"/>
            </a:lvl5pPr>
            <a:lvl6pPr marL="2130689" indent="0">
              <a:buNone/>
              <a:defRPr sz="800"/>
            </a:lvl6pPr>
            <a:lvl7pPr marL="2556827" indent="0">
              <a:buNone/>
              <a:defRPr sz="800"/>
            </a:lvl7pPr>
            <a:lvl8pPr marL="2982964" indent="0">
              <a:buNone/>
              <a:defRPr sz="800"/>
            </a:lvl8pPr>
            <a:lvl9pPr marL="340910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2DEBB8-1AA7-4BF7-A11B-0C4BF515C0F7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7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87" y="4800747"/>
            <a:ext cx="5486101" cy="56625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87" y="613081"/>
            <a:ext cx="5486101" cy="4114507"/>
          </a:xfrm>
        </p:spPr>
        <p:txBody>
          <a:bodyPr/>
          <a:lstStyle>
            <a:lvl1pPr marL="0" indent="0">
              <a:buNone/>
              <a:defRPr sz="3000"/>
            </a:lvl1pPr>
            <a:lvl2pPr marL="426137" indent="0">
              <a:buNone/>
              <a:defRPr sz="2600"/>
            </a:lvl2pPr>
            <a:lvl3pPr marL="852275" indent="0">
              <a:buNone/>
              <a:defRPr sz="2200"/>
            </a:lvl3pPr>
            <a:lvl4pPr marL="1278412" indent="0">
              <a:buNone/>
              <a:defRPr sz="1900"/>
            </a:lvl4pPr>
            <a:lvl5pPr marL="1704551" indent="0">
              <a:buNone/>
              <a:defRPr sz="1900"/>
            </a:lvl5pPr>
            <a:lvl6pPr marL="2130689" indent="0">
              <a:buNone/>
              <a:defRPr sz="1900"/>
            </a:lvl6pPr>
            <a:lvl7pPr marL="2556827" indent="0">
              <a:buNone/>
              <a:defRPr sz="1900"/>
            </a:lvl7pPr>
            <a:lvl8pPr marL="2982964" indent="0">
              <a:buNone/>
              <a:defRPr sz="1900"/>
            </a:lvl8pPr>
            <a:lvl9pPr marL="3409102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87" y="5367003"/>
            <a:ext cx="5486101" cy="804758"/>
          </a:xfrm>
        </p:spPr>
        <p:txBody>
          <a:bodyPr/>
          <a:lstStyle>
            <a:lvl1pPr marL="0" indent="0">
              <a:buNone/>
              <a:defRPr sz="1300"/>
            </a:lvl1pPr>
            <a:lvl2pPr marL="426137" indent="0">
              <a:buNone/>
              <a:defRPr sz="1100"/>
            </a:lvl2pPr>
            <a:lvl3pPr marL="852275" indent="0">
              <a:buNone/>
              <a:defRPr sz="900"/>
            </a:lvl3pPr>
            <a:lvl4pPr marL="1278412" indent="0">
              <a:buNone/>
              <a:defRPr sz="800"/>
            </a:lvl4pPr>
            <a:lvl5pPr marL="1704551" indent="0">
              <a:buNone/>
              <a:defRPr sz="800"/>
            </a:lvl5pPr>
            <a:lvl6pPr marL="2130689" indent="0">
              <a:buNone/>
              <a:defRPr sz="800"/>
            </a:lvl6pPr>
            <a:lvl7pPr marL="2556827" indent="0">
              <a:buNone/>
              <a:defRPr sz="800"/>
            </a:lvl7pPr>
            <a:lvl8pPr marL="2982964" indent="0">
              <a:buNone/>
              <a:defRPr sz="800"/>
            </a:lvl8pPr>
            <a:lvl9pPr marL="340910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9A15E0-46AC-47A2-9F38-DA905C6E220C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6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B8697-C58C-4150-B747-1B56827C24EF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6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705" y="291178"/>
            <a:ext cx="2162502" cy="58132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702" y="291178"/>
            <a:ext cx="6345730" cy="58132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462CF-58B8-4D0C-9F1C-F1BC32DC0D8F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es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6" name="Picture 62" descr="Wave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3" descr="RGB_eBay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fficeCode"/>
          <p:cNvSpPr txBox="1">
            <a:spLocks noChangeArrowheads="1"/>
          </p:cNvSpPr>
          <p:nvPr userDrawn="1"/>
        </p:nvSpPr>
        <p:spPr bwMode="auto">
          <a:xfrm>
            <a:off x="5436852" y="6468845"/>
            <a:ext cx="637259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77" y="291178"/>
            <a:ext cx="8469429" cy="4579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53702" y="1293465"/>
            <a:ext cx="8441074" cy="48109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E7B05A-776E-4715-9EA9-B506468A9A7A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B7A6D-EA64-4914-8AA6-AB0C734301DF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r>
              <a:rPr lang="en-US">
                <a:solidFill>
                  <a:srgbClr val="000000"/>
                </a:solidFill>
              </a:rPr>
              <a:t>OESC Technology Workstream Review January 2008 011609 Mark C Update FINAL post edits</a:t>
            </a:r>
            <a:endParaRPr lang="en-US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77" y="124373"/>
            <a:ext cx="8469429" cy="4579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02" y="886698"/>
            <a:ext cx="8441074" cy="5217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DB01C-1199-4F01-BDDD-557272AE8E95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r>
              <a:rPr lang="en-US">
                <a:solidFill>
                  <a:srgbClr val="000000"/>
                </a:solidFill>
              </a:rPr>
              <a:t>OESC Technology Workstream Review January 2008 011609 Mark C Update FINAL post edits</a:t>
            </a:r>
            <a:endParaRPr lang="en-US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AE4F0-838A-4232-B6C8-536A5E74D17D}" type="datetime1">
              <a:rPr lang="en-US" smtClean="0"/>
              <a:pPr>
                <a:defRPr/>
              </a:pPr>
              <a:t>12/8/2011</a:t>
            </a:fld>
            <a:endParaRPr lang="en-US" dirty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66C5-2B8C-4436-BE1A-09FE87A23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120775"/>
            <a:ext cx="4094162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120775"/>
            <a:ext cx="40957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83881-374E-4F14-B3BE-4D417DA5CD34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8DBD8-EB5D-4A7D-B929-EDD2A3B5A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F285-ACFE-4DD4-8C23-B15858CE6C66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8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9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5F120-0346-4B79-80E8-38C3465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CCB6-94B8-41FD-958E-1E522E5A5757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822AE-0D21-4CA8-A31D-DB1A05E67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14C62-AA96-495C-A48A-62F2BFF312E2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A782B-4195-4414-8A5C-33F3356A1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BA9D5-0A4E-46AB-922A-DDD1A5ED0295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39553-EB7F-4FBB-8D76-33B364EAA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EAC6B-D5BC-49AC-B707-F0D7A561857F}" type="datetime1">
              <a:rPr lang="en-US" smtClean="0"/>
              <a:pPr>
                <a:defRPr/>
              </a:pPr>
              <a:t>12/8/2011</a:t>
            </a:fld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eBay Confidential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F7BA6-AA08-4538-B67B-66051CF40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0"/>
          <p:cNvGrpSpPr>
            <a:grpSpLocks/>
          </p:cNvGrpSpPr>
          <p:nvPr/>
        </p:nvGrpSpPr>
        <p:grpSpPr bwMode="auto">
          <a:xfrm>
            <a:off x="0" y="0"/>
            <a:ext cx="9144000" cy="882650"/>
            <a:chOff x="0" y="0"/>
            <a:chExt cx="5760" cy="556"/>
          </a:xfrm>
        </p:grpSpPr>
        <p:grpSp>
          <p:nvGrpSpPr>
            <p:cNvPr id="1032" name="Group 59"/>
            <p:cNvGrpSpPr>
              <a:grpSpLocks/>
            </p:cNvGrpSpPr>
            <p:nvPr userDrawn="1"/>
          </p:nvGrpSpPr>
          <p:grpSpPr bwMode="auto">
            <a:xfrm>
              <a:off x="0" y="0"/>
              <a:ext cx="5760" cy="528"/>
              <a:chOff x="0" y="0"/>
              <a:chExt cx="5760" cy="528"/>
            </a:xfrm>
          </p:grpSpPr>
          <p:sp>
            <p:nvSpPr>
              <p:cNvPr id="4138" name="Rectangle 42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5760" cy="528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5000"/>
                  </a:spcBef>
                  <a:buFontTx/>
                  <a:buChar char="•"/>
                  <a:defRPr/>
                </a:pPr>
                <a:endParaRPr lang="en-US" sz="1000">
                  <a:latin typeface="Verdana" pitchFamily="34" charset="0"/>
                </a:endParaRPr>
              </a:p>
            </p:txBody>
          </p:sp>
          <p:grpSp>
            <p:nvGrpSpPr>
              <p:cNvPr id="1035" name="Group 58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9"/>
                <a:chOff x="0" y="0"/>
                <a:chExt cx="5760" cy="49"/>
              </a:xfrm>
            </p:grpSpPr>
            <p:sp>
              <p:nvSpPr>
                <p:cNvPr id="4140" name="Rectangle 44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522" cy="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25000"/>
                    </a:spcBef>
                    <a:buFontTx/>
                    <a:buChar char="•"/>
                    <a:defRPr/>
                  </a:pPr>
                  <a:endParaRPr lang="en-US" sz="1000">
                    <a:latin typeface="Verdana" pitchFamily="34" charset="0"/>
                  </a:endParaRPr>
                </a:p>
              </p:txBody>
            </p:sp>
            <p:sp>
              <p:nvSpPr>
                <p:cNvPr id="4141" name="Rectangle 45"/>
                <p:cNvSpPr>
                  <a:spLocks noChangeArrowheads="1"/>
                </p:cNvSpPr>
                <p:nvPr userDrawn="1"/>
              </p:nvSpPr>
              <p:spPr bwMode="auto">
                <a:xfrm>
                  <a:off x="517" y="0"/>
                  <a:ext cx="360" cy="49"/>
                </a:xfrm>
                <a:prstGeom prst="rect">
                  <a:avLst/>
                </a:prstGeom>
                <a:solidFill>
                  <a:srgbClr val="990033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25000"/>
                    </a:spcBef>
                    <a:buFontTx/>
                    <a:buChar char="•"/>
                    <a:defRPr/>
                  </a:pPr>
                  <a:endParaRPr lang="en-US" sz="1000">
                    <a:latin typeface="Verdana" pitchFamily="34" charset="0"/>
                  </a:endParaRPr>
                </a:p>
              </p:txBody>
            </p:sp>
            <p:sp>
              <p:nvSpPr>
                <p:cNvPr id="4142" name="Rectangle 46"/>
                <p:cNvSpPr>
                  <a:spLocks noChangeArrowheads="1"/>
                </p:cNvSpPr>
                <p:nvPr userDrawn="1"/>
              </p:nvSpPr>
              <p:spPr bwMode="auto">
                <a:xfrm>
                  <a:off x="868" y="0"/>
                  <a:ext cx="558" cy="49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25000"/>
                    </a:spcBef>
                    <a:buFontTx/>
                    <a:buChar char="•"/>
                    <a:defRPr/>
                  </a:pPr>
                  <a:endParaRPr lang="en-US" sz="1000">
                    <a:latin typeface="Verdana" pitchFamily="34" charset="0"/>
                  </a:endParaRPr>
                </a:p>
              </p:txBody>
            </p:sp>
            <p:sp>
              <p:nvSpPr>
                <p:cNvPr id="4143" name="Rectangle 47"/>
                <p:cNvSpPr>
                  <a:spLocks noChangeArrowheads="1"/>
                </p:cNvSpPr>
                <p:nvPr userDrawn="1"/>
              </p:nvSpPr>
              <p:spPr bwMode="auto">
                <a:xfrm>
                  <a:off x="1421" y="0"/>
                  <a:ext cx="220" cy="49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25000"/>
                    </a:spcBef>
                    <a:buFontTx/>
                    <a:buChar char="•"/>
                    <a:defRPr/>
                  </a:pPr>
                  <a:endParaRPr lang="en-US" sz="1000">
                    <a:latin typeface="Verdana" pitchFamily="34" charset="0"/>
                  </a:endParaRPr>
                </a:p>
              </p:txBody>
            </p:sp>
            <p:sp>
              <p:nvSpPr>
                <p:cNvPr id="4144" name="Rectangle 48"/>
                <p:cNvSpPr>
                  <a:spLocks noChangeArrowheads="1"/>
                </p:cNvSpPr>
                <p:nvPr userDrawn="1"/>
              </p:nvSpPr>
              <p:spPr bwMode="auto">
                <a:xfrm>
                  <a:off x="1631" y="0"/>
                  <a:ext cx="491" cy="4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25000"/>
                    </a:spcBef>
                    <a:buFontTx/>
                    <a:buChar char="•"/>
                    <a:defRPr/>
                  </a:pPr>
                  <a:endParaRPr lang="en-US" sz="1000">
                    <a:latin typeface="Verdana" pitchFamily="34" charset="0"/>
                  </a:endParaRPr>
                </a:p>
              </p:txBody>
            </p:sp>
            <p:sp>
              <p:nvSpPr>
                <p:cNvPr id="4145" name="Rectangle 49"/>
                <p:cNvSpPr>
                  <a:spLocks noChangeArrowheads="1"/>
                </p:cNvSpPr>
                <p:nvPr userDrawn="1"/>
              </p:nvSpPr>
              <p:spPr bwMode="auto">
                <a:xfrm>
                  <a:off x="2118" y="0"/>
                  <a:ext cx="279" cy="49"/>
                </a:xfrm>
                <a:prstGeom prst="rect">
                  <a:avLst/>
                </a:prstGeom>
                <a:solidFill>
                  <a:srgbClr val="9999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25000"/>
                    </a:spcBef>
                    <a:buFontTx/>
                    <a:buChar char="•"/>
                    <a:defRPr/>
                  </a:pPr>
                  <a:endParaRPr lang="en-US" sz="1000">
                    <a:latin typeface="Verdana" pitchFamily="34" charset="0"/>
                  </a:endParaRPr>
                </a:p>
              </p:txBody>
            </p:sp>
            <p:sp>
              <p:nvSpPr>
                <p:cNvPr id="4146" name="Rectangle 50"/>
                <p:cNvSpPr>
                  <a:spLocks noChangeArrowheads="1"/>
                </p:cNvSpPr>
                <p:nvPr userDrawn="1"/>
              </p:nvSpPr>
              <p:spPr bwMode="auto">
                <a:xfrm>
                  <a:off x="2361" y="0"/>
                  <a:ext cx="3399" cy="49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25000"/>
                    </a:spcBef>
                    <a:buFontTx/>
                    <a:buChar char="•"/>
                    <a:defRPr/>
                  </a:pPr>
                  <a:endParaRPr lang="en-US" sz="100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53" name="Rectangle 57"/>
            <p:cNvSpPr>
              <a:spLocks noChangeArrowheads="1"/>
            </p:cNvSpPr>
            <p:nvPr userDrawn="1"/>
          </p:nvSpPr>
          <p:spPr bwMode="auto">
            <a:xfrm>
              <a:off x="0" y="529"/>
              <a:ext cx="4877" cy="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5000"/>
                </a:spcBef>
                <a:buFontTx/>
                <a:buChar char="•"/>
                <a:defRPr/>
              </a:pPr>
              <a:endParaRPr lang="en-US" sz="1000">
                <a:latin typeface="Verdana" pitchFamily="34" charset="0"/>
              </a:endParaRPr>
            </a:p>
          </p:txBody>
        </p:sp>
      </p:grpSp>
      <p:sp>
        <p:nvSpPr>
          <p:cNvPr id="1027" name="Rectangle 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3237" y="1120775"/>
            <a:ext cx="883836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93663"/>
            <a:ext cx="88392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eBay Confidential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629400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80FE3E6-E586-47E2-BB0A-762DA8C7C4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" name="Picture 17" descr="RGB_eBay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591300"/>
            <a:ext cx="63976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4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○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▪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▫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▫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▫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▫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▫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1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535777" y="124373"/>
            <a:ext cx="8469429" cy="45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7108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1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702" y="886698"/>
            <a:ext cx="8441074" cy="521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20" tIns="43620" rIns="43620" bIns="43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</a:t>
            </a:r>
            <a:r>
              <a:rPr lang="en-CA" altLang="zh-CN" smtClean="0"/>
              <a:t> </a:t>
            </a:r>
            <a:r>
              <a:rPr lang="en-CA" noProof="1" smtClean="0"/>
              <a:t>text styles</a:t>
            </a:r>
          </a:p>
          <a:p>
            <a:pPr lvl="1"/>
            <a:r>
              <a:rPr lang="en-CA" noProof="1" smtClean="0"/>
              <a:t>Second level</a:t>
            </a:r>
          </a:p>
          <a:p>
            <a:pPr lvl="2"/>
            <a:r>
              <a:rPr lang="en-CA" noProof="1" smtClean="0"/>
              <a:t>Third level</a:t>
            </a:r>
            <a:endParaRPr lang="en-CA" altLang="zh-CN" smtClean="0"/>
          </a:p>
          <a:p>
            <a:pPr lvl="3"/>
            <a:r>
              <a:rPr lang="en-CA" altLang="zh-CN" smtClean="0"/>
              <a:t>Fourth level</a:t>
            </a:r>
            <a:endParaRPr lang="en-CA" noProof="1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1012" y="6452694"/>
            <a:ext cx="296990" cy="30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6" rIns="0" bIns="41306" numCol="1" anchor="ctr" anchorCtr="0" compatLnSpc="1">
            <a:prstTxWarp prst="textNoShape">
              <a:avLst/>
            </a:prstTxWarp>
          </a:bodyPr>
          <a:lstStyle>
            <a:lvl1pPr>
              <a:defRPr sz="900" noProof="1"/>
            </a:lvl1pPr>
          </a:lstStyle>
          <a:p>
            <a:pPr eaLnBrk="0" hangingPunct="0"/>
            <a:fld id="{850484FE-CFB3-485D-BB4B-3DD1228CAE40}" type="slidenum">
              <a:rPr b="0">
                <a:solidFill>
                  <a:srgbClr val="000000"/>
                </a:solidFill>
                <a:latin typeface="Verdana" pitchFamily="34" charset="0"/>
              </a:rPr>
              <a:pPr eaLnBrk="0" hangingPunct="0"/>
              <a:t>‹#›</a:t>
            </a:fld>
            <a:endParaRPr lang="en-US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38235" y="6414651"/>
            <a:ext cx="1341677" cy="3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6" rIns="0" bIns="41306" numCol="1" anchor="ctr" anchorCtr="0" compatLnSpc="1">
            <a:prstTxWarp prst="textNoShape">
              <a:avLst/>
            </a:prstTxWarp>
          </a:bodyPr>
          <a:lstStyle>
            <a:lvl2pPr lvl="1" algn="r">
              <a:defRPr sz="700"/>
            </a:lvl2pPr>
          </a:lstStyle>
          <a:p>
            <a:pPr marL="426137" lvl="1" eaLnBrk="0" hangingPunct="0"/>
            <a:r>
              <a:rPr lang="en-US" b="0">
                <a:solidFill>
                  <a:srgbClr val="000000"/>
                </a:solidFill>
                <a:latin typeface="Verdana" pitchFamily="34" charset="0"/>
              </a:rPr>
              <a:t>OESC Technology Workstream Review January 2008 011609 Mark C Update FINAL post edits</a:t>
            </a:r>
            <a:endParaRPr lang="en-US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82" name="Notes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0717" y="6227455"/>
            <a:ext cx="5772644" cy="14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639" indent="-171639" defTabSz="821203" eaLnBrk="0" fontAlgn="t" hangingPunct="0"/>
            <a:endParaRPr lang="en-US" sz="900" b="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85" name="Text Box 61"/>
          <p:cNvSpPr txBox="1">
            <a:spLocks noChangeArrowheads="1"/>
          </p:cNvSpPr>
          <p:nvPr/>
        </p:nvSpPr>
        <p:spPr bwMode="auto">
          <a:xfrm>
            <a:off x="770084" y="6515612"/>
            <a:ext cx="1024916" cy="19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227" tIns="42614" rIns="85227" bIns="42614">
            <a:spAutoFit/>
          </a:bodyPr>
          <a:lstStyle/>
          <a:p>
            <a:pPr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1032" name="Picture 62" descr="Wave_RGB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561867"/>
            <a:ext cx="9144000" cy="28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63" descr="RGB_eBayR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82889" y="6468791"/>
            <a:ext cx="601441" cy="2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8" name="OfficeCode"/>
          <p:cNvSpPr txBox="1">
            <a:spLocks noChangeArrowheads="1"/>
          </p:cNvSpPr>
          <p:nvPr/>
        </p:nvSpPr>
        <p:spPr bwMode="auto">
          <a:xfrm>
            <a:off x="2847521" y="6468845"/>
            <a:ext cx="637260" cy="195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41306" rIns="0" bIns="41306" anchor="ctr">
            <a:spAutoFit/>
          </a:bodyPr>
          <a:lstStyle/>
          <a:p>
            <a:pPr algn="r" eaLnBrk="0" hangingPunct="0">
              <a:defRPr/>
            </a:pPr>
            <a:r>
              <a:rPr lang="en-US" sz="700" b="0" dirty="0">
                <a:solidFill>
                  <a:srgbClr val="000000"/>
                </a:solidFill>
                <a:latin typeface="Verdana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hf hdr="0" dt="0"/>
  <p:txStyles>
    <p:titleStyle>
      <a:lvl1pPr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26137"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852275"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278412"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704551" algn="l" defTabSz="82120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253020" indent="-253020" algn="l" defTabSz="914421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35632" indent="-110974" algn="l" defTabSz="914421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500">
          <a:solidFill>
            <a:schemeClr val="tx1"/>
          </a:solidFill>
          <a:latin typeface="+mn-lt"/>
        </a:defRPr>
      </a:lvl2pPr>
      <a:lvl3pPr marL="981004" indent="-267817" algn="l" defTabSz="914421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300">
          <a:solidFill>
            <a:schemeClr val="tx1"/>
          </a:solidFill>
          <a:latin typeface="+mn-lt"/>
        </a:defRPr>
      </a:lvl3pPr>
      <a:lvl4pPr marL="1350917" indent="-192354" algn="l" defTabSz="914421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100">
          <a:solidFill>
            <a:schemeClr val="tx1"/>
          </a:solidFill>
          <a:latin typeface="+mn-lt"/>
        </a:defRPr>
      </a:lvl4pPr>
      <a:lvl5pPr marL="2010838" indent="-316645" algn="l" defTabSz="91442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36975" indent="-316645" algn="l" defTabSz="91442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863114" indent="-316645" algn="l" defTabSz="91442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289251" indent="-316645" algn="l" defTabSz="91442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715389" indent="-316645" algn="l" defTabSz="914421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137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2275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8412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1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0689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6827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2964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102" algn="l" defTabSz="8522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eBay Cloud CMS based on </a:t>
            </a:r>
            <a:r>
              <a:rPr lang="en-US" altLang="zh-CN" dirty="0" err="1" smtClean="0"/>
              <a:t>nosql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Xu Jiang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eBay COE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06E-9629-480A-A6D9-9DEE624E2E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6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Solution To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Challenge – </a:t>
            </a:r>
            <a:br>
              <a:rPr lang="en-US" altLang="zh-CN" dirty="0" smtClean="0"/>
            </a:br>
            <a:r>
              <a:rPr lang="en-US" altLang="zh-CN" dirty="0" smtClean="0"/>
              <a:t>No Concurrency Control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Hierarchy locking for tree model </a:t>
            </a:r>
          </a:p>
          <a:p>
            <a:pPr lvl="1"/>
            <a:r>
              <a:rPr lang="en-US" altLang="zh-CN" dirty="0" smtClean="0"/>
              <a:t>Resource has hierarchy</a:t>
            </a:r>
          </a:p>
          <a:p>
            <a:pPr lvl="1"/>
            <a:r>
              <a:rPr lang="en-US" altLang="zh-CN" dirty="0" smtClean="0"/>
              <a:t>Locking one resource will check all ancestors</a:t>
            </a:r>
          </a:p>
          <a:p>
            <a:endParaRPr lang="en-US" altLang="zh-CN" dirty="0"/>
          </a:p>
          <a:p>
            <a:r>
              <a:rPr lang="en-US" altLang="zh-CN" dirty="0" smtClean="0"/>
              <a:t>Advisory locking </a:t>
            </a:r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en-US" altLang="zh-CN" dirty="0"/>
              <a:t>application-defined </a:t>
            </a:r>
            <a:r>
              <a:rPr lang="en-US" altLang="zh-CN" dirty="0" smtClean="0"/>
              <a:t>meanings</a:t>
            </a:r>
          </a:p>
          <a:p>
            <a:pPr lvl="1"/>
            <a:r>
              <a:rPr lang="en-US" altLang="zh-CN" dirty="0"/>
              <a:t>Advisory </a:t>
            </a:r>
            <a:r>
              <a:rPr lang="en-US" altLang="zh-CN" dirty="0" smtClean="0"/>
              <a:t>locking is not mandatory</a:t>
            </a:r>
          </a:p>
          <a:p>
            <a:pPr lvl="1"/>
            <a:r>
              <a:rPr lang="en-US" altLang="zh-CN" dirty="0" smtClean="0"/>
              <a:t>User can use advisory locking </a:t>
            </a:r>
            <a:r>
              <a:rPr lang="en-US" altLang="zh-CN" dirty="0"/>
              <a:t>to emulate </a:t>
            </a:r>
            <a:r>
              <a:rPr lang="en-US" altLang="zh-CN" dirty="0" smtClean="0"/>
              <a:t>'pessimistic </a:t>
            </a:r>
            <a:r>
              <a:rPr lang="en-US" altLang="zh-CN" dirty="0"/>
              <a:t>locks</a:t>
            </a:r>
            <a:r>
              <a:rPr lang="en-US" altLang="zh-CN" dirty="0" smtClean="0"/>
              <a:t>'</a:t>
            </a:r>
          </a:p>
          <a:p>
            <a:endParaRPr lang="en-US" altLang="zh-CN" dirty="0"/>
          </a:p>
          <a:p>
            <a:r>
              <a:rPr lang="en-US" altLang="zh-CN" dirty="0" smtClean="0"/>
              <a:t>Lease locking for distributed environment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a distributed environment, it is always possible that a process can die and never release a </a:t>
            </a:r>
            <a:r>
              <a:rPr lang="en-US" altLang="zh-CN" dirty="0" smtClean="0"/>
              <a:t>lease</a:t>
            </a:r>
          </a:p>
          <a:p>
            <a:pPr lvl="1"/>
            <a:r>
              <a:rPr lang="en-US" altLang="zh-CN" dirty="0" smtClean="0"/>
              <a:t>Process must renew the lease before it’s expired.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864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Solution To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Challenge – </a:t>
            </a:r>
            <a:br>
              <a:rPr lang="en-US" altLang="zh-CN" dirty="0" smtClean="0"/>
            </a:br>
            <a:r>
              <a:rPr lang="en-US" altLang="zh-CN" dirty="0" smtClean="0"/>
              <a:t>No </a:t>
            </a:r>
            <a:r>
              <a:rPr lang="en-US" altLang="zh-CN" dirty="0"/>
              <a:t>Access Control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Role Based Access Control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ACL Based </a:t>
            </a:r>
            <a:r>
              <a:rPr lang="en-US" altLang="zh-CN" dirty="0" smtClean="0"/>
              <a:t>Authorization</a:t>
            </a:r>
          </a:p>
          <a:p>
            <a:pPr lvl="1"/>
            <a:r>
              <a:rPr lang="en-US" altLang="zh-CN" dirty="0" smtClean="0"/>
              <a:t>Define permission in ACL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LDAP Based Authentication</a:t>
            </a:r>
          </a:p>
          <a:p>
            <a:pPr lvl="1"/>
            <a:r>
              <a:rPr lang="en-US" altLang="zh-CN" dirty="0" smtClean="0"/>
              <a:t>Maintain user/group/role relationships in LDAP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2" y="1541450"/>
            <a:ext cx="5322625" cy="17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Solution To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Challenge – </a:t>
            </a:r>
            <a:br>
              <a:rPr lang="en-US" altLang="zh-CN" dirty="0" smtClean="0"/>
            </a:br>
            <a:r>
              <a:rPr lang="en-US" altLang="zh-CN" dirty="0" smtClean="0"/>
              <a:t>No Notification </a:t>
            </a:r>
            <a:r>
              <a:rPr lang="en-US" altLang="zh-CN" dirty="0"/>
              <a:t>Mechanism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25"/>
            <a:ext cx="8424936" cy="216024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smtClean="0"/>
              <a:t>We use asynchronous </a:t>
            </a:r>
            <a:r>
              <a:rPr lang="en-US" altLang="zh-CN" sz="2400" dirty="0"/>
              <a:t>publish/subscribe as </a:t>
            </a:r>
            <a:r>
              <a:rPr lang="en-US" altLang="zh-CN" sz="2400" dirty="0" smtClean="0"/>
              <a:t>notification mechanism that is more scalable and loosely decouple.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By introducing change log, we </a:t>
            </a:r>
            <a:r>
              <a:rPr lang="en-US" altLang="zh-CN" sz="2400" dirty="0"/>
              <a:t>can decouple the change generation and change notification.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 </a:t>
            </a:r>
            <a:r>
              <a:rPr lang="en-US" altLang="zh-CN" sz="2400" dirty="0"/>
              <a:t>can provide some advanced features, e.g. changes collapse and multi-thread </a:t>
            </a:r>
            <a:r>
              <a:rPr lang="en-US" altLang="zh-CN" sz="2400" dirty="0" smtClean="0"/>
              <a:t>processing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06387" y="3682504"/>
            <a:ext cx="8280920" cy="2448271"/>
            <a:chOff x="467544" y="4293096"/>
            <a:chExt cx="8280920" cy="2448271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67544" y="4293096"/>
              <a:ext cx="8136904" cy="2448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67544" y="4906640"/>
              <a:ext cx="1152127" cy="5361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Persistence Manager</a:t>
              </a:r>
              <a:endParaRPr lang="zh-CN" altLang="en-US" sz="1200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586407" y="5892405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Data Store</a:t>
              </a:r>
              <a:endParaRPr lang="zh-CN" alt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5736" y="4906640"/>
              <a:ext cx="936104" cy="5361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Change </a:t>
              </a:r>
              <a:r>
                <a:rPr lang="en-US" altLang="zh-CN" sz="1200" dirty="0" smtClean="0"/>
                <a:t>Logger</a:t>
              </a: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3632484" y="4906640"/>
              <a:ext cx="795500" cy="536124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Change log</a:t>
              </a:r>
              <a:endParaRPr lang="zh-CN" alt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26133" y="4906640"/>
              <a:ext cx="970003" cy="5361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Change </a:t>
              </a:r>
              <a:r>
                <a:rPr lang="en-US" altLang="zh-CN" sz="1200" dirty="0" err="1" smtClean="0"/>
                <a:t>Poller</a:t>
              </a:r>
              <a:endParaRPr lang="en-US" altLang="zh-CN" sz="1200" dirty="0" smtClean="0"/>
            </a:p>
          </p:txBody>
        </p:sp>
        <p:cxnSp>
          <p:nvCxnSpPr>
            <p:cNvPr id="7" name="Straight Arrow Connector 6"/>
            <p:cNvCxnSpPr>
              <a:stCxn id="4" idx="2"/>
              <a:endCxn id="5" idx="1"/>
            </p:cNvCxnSpPr>
            <p:nvPr/>
          </p:nvCxnSpPr>
          <p:spPr>
            <a:xfrm flipH="1">
              <a:off x="1043607" y="5442764"/>
              <a:ext cx="1" cy="4496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3"/>
              <a:endCxn id="10" idx="1"/>
            </p:cNvCxnSpPr>
            <p:nvPr/>
          </p:nvCxnSpPr>
          <p:spPr>
            <a:xfrm>
              <a:off x="1619671" y="5174702"/>
              <a:ext cx="57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1" idx="2"/>
            </p:cNvCxnSpPr>
            <p:nvPr/>
          </p:nvCxnSpPr>
          <p:spPr>
            <a:xfrm>
              <a:off x="3131840" y="5174702"/>
              <a:ext cx="500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4"/>
              <a:endCxn id="12" idx="1"/>
            </p:cNvCxnSpPr>
            <p:nvPr/>
          </p:nvCxnSpPr>
          <p:spPr>
            <a:xfrm>
              <a:off x="4427984" y="5174702"/>
              <a:ext cx="3981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156176" y="4906640"/>
              <a:ext cx="970003" cy="5361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Change Publisher</a:t>
              </a:r>
            </a:p>
          </p:txBody>
        </p:sp>
        <p:cxnSp>
          <p:nvCxnSpPr>
            <p:cNvPr id="98" name="Straight Arrow Connector 97"/>
            <p:cNvCxnSpPr>
              <a:stCxn id="12" idx="3"/>
              <a:endCxn id="96" idx="1"/>
            </p:cNvCxnSpPr>
            <p:nvPr/>
          </p:nvCxnSpPr>
          <p:spPr>
            <a:xfrm>
              <a:off x="5796136" y="517470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lowchart: Document 99"/>
            <p:cNvSpPr/>
            <p:nvPr/>
          </p:nvSpPr>
          <p:spPr>
            <a:xfrm>
              <a:off x="6065113" y="5892405"/>
              <a:ext cx="1152128" cy="61264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Registration</a:t>
              </a:r>
              <a:endParaRPr lang="zh-CN" altLang="en-US" sz="1200" dirty="0"/>
            </a:p>
          </p:txBody>
        </p:sp>
        <p:cxnSp>
          <p:nvCxnSpPr>
            <p:cNvPr id="102" name="Straight Arrow Connector 101"/>
            <p:cNvCxnSpPr>
              <a:stCxn id="96" idx="2"/>
              <a:endCxn id="100" idx="0"/>
            </p:cNvCxnSpPr>
            <p:nvPr/>
          </p:nvCxnSpPr>
          <p:spPr>
            <a:xfrm flipH="1">
              <a:off x="6641177" y="5442764"/>
              <a:ext cx="1" cy="4496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7634445" y="4299490"/>
              <a:ext cx="1114019" cy="5361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Change Subscriber 1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34445" y="5667584"/>
              <a:ext cx="1114019" cy="5361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Change </a:t>
              </a:r>
              <a:r>
                <a:rPr lang="en-US" altLang="zh-CN" sz="1100" dirty="0"/>
                <a:t>Subscriber N</a:t>
              </a:r>
            </a:p>
          </p:txBody>
        </p:sp>
        <p:cxnSp>
          <p:nvCxnSpPr>
            <p:cNvPr id="112" name="Straight Arrow Connector 111"/>
            <p:cNvCxnSpPr>
              <a:stCxn id="96" idx="3"/>
              <a:endCxn id="109" idx="1"/>
            </p:cNvCxnSpPr>
            <p:nvPr/>
          </p:nvCxnSpPr>
          <p:spPr>
            <a:xfrm flipV="1">
              <a:off x="7126179" y="4567552"/>
              <a:ext cx="508266" cy="607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6" idx="3"/>
              <a:endCxn id="110" idx="1"/>
            </p:cNvCxnSpPr>
            <p:nvPr/>
          </p:nvCxnSpPr>
          <p:spPr>
            <a:xfrm>
              <a:off x="7126179" y="5174702"/>
              <a:ext cx="508266" cy="76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88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Solution To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Challenge – </a:t>
            </a:r>
            <a:br>
              <a:rPr lang="en-US" altLang="zh-CN" dirty="0" smtClean="0"/>
            </a:br>
            <a:r>
              <a:rPr lang="en-US" altLang="zh-CN" dirty="0" smtClean="0"/>
              <a:t>Potential Writing Bottleneck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24" y="1143025"/>
            <a:ext cx="8229600" cy="227992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Document DB may have writing bottleneck. Column DB has limited query language</a:t>
            </a:r>
          </a:p>
          <a:p>
            <a:endParaRPr lang="en-US" altLang="zh-CN" dirty="0"/>
          </a:p>
          <a:p>
            <a:r>
              <a:rPr lang="en-US" altLang="zh-CN" dirty="0" smtClean="0"/>
              <a:t>We use </a:t>
            </a:r>
            <a:r>
              <a:rPr lang="en-US" altLang="zh-CN" dirty="0"/>
              <a:t>document </a:t>
            </a:r>
            <a:r>
              <a:rPr lang="en-US" altLang="zh-CN" dirty="0" smtClean="0"/>
              <a:t> store(e.g</a:t>
            </a:r>
            <a:r>
              <a:rPr lang="en-US" altLang="zh-CN" dirty="0"/>
              <a:t>. </a:t>
            </a:r>
            <a:r>
              <a:rPr lang="en-US" altLang="zh-CN" dirty="0" err="1"/>
              <a:t>MongoDB</a:t>
            </a:r>
            <a:r>
              <a:rPr lang="en-US" altLang="zh-CN" dirty="0"/>
              <a:t>) as the storage of stable data, and use </a:t>
            </a:r>
            <a:r>
              <a:rPr lang="en-US" altLang="zh-CN" dirty="0" smtClean="0"/>
              <a:t>column store (e.g</a:t>
            </a:r>
            <a:r>
              <a:rPr lang="en-US" altLang="zh-CN" dirty="0"/>
              <a:t>.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) </a:t>
            </a:r>
            <a:r>
              <a:rPr lang="en-US" altLang="zh-CN" dirty="0"/>
              <a:t>as the storage </a:t>
            </a:r>
            <a:r>
              <a:rPr lang="en-US" altLang="zh-CN"/>
              <a:t>of </a:t>
            </a:r>
            <a:r>
              <a:rPr lang="en-US" altLang="zh-CN" smtClean="0"/>
              <a:t>transient </a:t>
            </a:r>
            <a:r>
              <a:rPr lang="en-US" altLang="zh-CN" dirty="0" smtClean="0"/>
              <a:t>data.</a:t>
            </a:r>
          </a:p>
          <a:p>
            <a:endParaRPr lang="en-US" altLang="zh-CN" dirty="0"/>
          </a:p>
          <a:p>
            <a:r>
              <a:rPr lang="en-US" altLang="zh-CN" dirty="0"/>
              <a:t>We </a:t>
            </a:r>
            <a:r>
              <a:rPr lang="en-US" altLang="zh-CN" dirty="0" smtClean="0"/>
              <a:t>use </a:t>
            </a:r>
            <a:r>
              <a:rPr lang="en-US" altLang="zh-CN" dirty="0"/>
              <a:t>a data access layer to hide the different data storage.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3147" y="3940848"/>
            <a:ext cx="3657559" cy="2231321"/>
            <a:chOff x="2640460" y="4124745"/>
            <a:chExt cx="2729965" cy="1808440"/>
          </a:xfrm>
        </p:grpSpPr>
        <p:sp>
          <p:nvSpPr>
            <p:cNvPr id="4" name="Rectangle 3"/>
            <p:cNvSpPr/>
            <p:nvPr/>
          </p:nvSpPr>
          <p:spPr>
            <a:xfrm>
              <a:off x="3210186" y="4124745"/>
              <a:ext cx="1656184" cy="364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Query Engine</a:t>
              </a:r>
              <a:endParaRPr lang="zh-CN" alt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10186" y="4755967"/>
              <a:ext cx="1656184" cy="3627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Data Access Layer</a:t>
              </a:r>
              <a:endParaRPr lang="zh-CN" altLang="en-US" sz="1200" dirty="0"/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4038278" y="4489703"/>
              <a:ext cx="0" cy="26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/>
            <p:cNvSpPr/>
            <p:nvPr/>
          </p:nvSpPr>
          <p:spPr>
            <a:xfrm>
              <a:off x="2640460" y="5401853"/>
              <a:ext cx="1023664" cy="53133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MongoDB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smtClean="0"/>
                <a:t>(stable data)</a:t>
              </a:r>
              <a:endParaRPr lang="zh-CN" altLang="en-US" sz="1200" dirty="0"/>
            </a:p>
          </p:txBody>
        </p:sp>
        <p:cxnSp>
          <p:nvCxnSpPr>
            <p:cNvPr id="8" name="Straight Arrow Connector 7"/>
            <p:cNvCxnSpPr>
              <a:stCxn id="5" idx="2"/>
              <a:endCxn id="7" idx="1"/>
            </p:cNvCxnSpPr>
            <p:nvPr/>
          </p:nvCxnSpPr>
          <p:spPr>
            <a:xfrm flipH="1">
              <a:off x="3152292" y="5118729"/>
              <a:ext cx="885986" cy="283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Magnetic Disk 8"/>
            <p:cNvSpPr/>
            <p:nvPr/>
          </p:nvSpPr>
          <p:spPr>
            <a:xfrm>
              <a:off x="4362314" y="5401853"/>
              <a:ext cx="1008111" cy="53133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HBase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smtClean="0"/>
                <a:t>(transient data)</a:t>
              </a:r>
              <a:endParaRPr lang="zh-CN" altLang="en-US" sz="1200" dirty="0"/>
            </a:p>
          </p:txBody>
        </p:sp>
        <p:cxnSp>
          <p:nvCxnSpPr>
            <p:cNvPr id="10" name="Straight Arrow Connector 9"/>
            <p:cNvCxnSpPr>
              <a:stCxn id="5" idx="2"/>
              <a:endCxn id="9" idx="1"/>
            </p:cNvCxnSpPr>
            <p:nvPr/>
          </p:nvCxnSpPr>
          <p:spPr>
            <a:xfrm>
              <a:off x="4038278" y="5118729"/>
              <a:ext cx="828092" cy="283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05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Solution To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Challenge – </a:t>
            </a:r>
            <a:br>
              <a:rPr lang="en-US" altLang="zh-CN" dirty="0" smtClean="0"/>
            </a:br>
            <a:r>
              <a:rPr lang="en-US" altLang="zh-CN" dirty="0" smtClean="0"/>
              <a:t>Distributed 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85" y="1143025"/>
            <a:ext cx="3024336" cy="46371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600" dirty="0"/>
              <a:t>Isolation </a:t>
            </a:r>
            <a:r>
              <a:rPr lang="en-US" altLang="zh-CN" sz="2600" dirty="0" smtClean="0"/>
              <a:t>domain based distributed architecture</a:t>
            </a:r>
          </a:p>
          <a:p>
            <a:endParaRPr lang="en-US" altLang="zh-CN" sz="2600" dirty="0"/>
          </a:p>
          <a:p>
            <a:r>
              <a:rPr lang="en-US" altLang="zh-CN" sz="2600" dirty="0"/>
              <a:t>Network partition </a:t>
            </a:r>
            <a:r>
              <a:rPr lang="en-US" altLang="zh-CN" sz="2600" dirty="0" smtClean="0"/>
              <a:t>tolerance</a:t>
            </a:r>
          </a:p>
          <a:p>
            <a:endParaRPr lang="en-US" altLang="zh-CN" sz="2600" dirty="0"/>
          </a:p>
          <a:p>
            <a:r>
              <a:rPr lang="en-US" altLang="zh-CN" sz="2600" dirty="0"/>
              <a:t>Runtime data partition </a:t>
            </a:r>
            <a:endParaRPr lang="en-US" altLang="zh-CN" sz="2600" dirty="0" smtClean="0"/>
          </a:p>
          <a:p>
            <a:endParaRPr lang="en-US" altLang="zh-CN" sz="2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600" dirty="0" smtClean="0"/>
              <a:t>Metadata replication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600" dirty="0" smtClean="0"/>
              <a:t>Message-based </a:t>
            </a:r>
            <a:r>
              <a:rPr lang="en-US" altLang="zh-CN" sz="2600" dirty="0"/>
              <a:t>data </a:t>
            </a:r>
            <a:r>
              <a:rPr lang="en-US" altLang="zh-CN" sz="2600" dirty="0" smtClean="0"/>
              <a:t>replication</a:t>
            </a:r>
            <a:endParaRPr lang="en-US" altLang="zh-CN" sz="26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752600"/>
            <a:ext cx="4968552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250169"/>
            <a:ext cx="5616624" cy="309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3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eBay Cloud CMS?</a:t>
            </a:r>
          </a:p>
          <a:p>
            <a:endParaRPr lang="en-US" altLang="zh-CN" dirty="0"/>
          </a:p>
          <a:p>
            <a:r>
              <a:rPr lang="en-US" altLang="zh-CN" dirty="0" smtClean="0"/>
              <a:t>Why is CMS based on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How does CMS overcome the challenges of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1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</a:t>
            </a:r>
            <a:r>
              <a:rPr lang="en-US" altLang="zh-CN" dirty="0" smtClean="0"/>
              <a:t>eBay Cloud CMS?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CMS is “Configuration Management System”</a:t>
            </a:r>
          </a:p>
          <a:p>
            <a:endParaRPr lang="en-US" altLang="zh-CN" sz="3300" dirty="0"/>
          </a:p>
          <a:p>
            <a:r>
              <a:rPr lang="en-US" altLang="zh-CN" sz="2400" dirty="0"/>
              <a:t>CMS </a:t>
            </a:r>
            <a:r>
              <a:rPr lang="en-US" altLang="zh-CN" sz="2400" dirty="0" smtClean="0"/>
              <a:t>manages the state of all resources in eBay cloud environment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Metadata:  </a:t>
            </a:r>
          </a:p>
          <a:p>
            <a:pPr lvl="2"/>
            <a:r>
              <a:rPr lang="en-US" altLang="zh-CN" sz="2000" dirty="0" smtClean="0"/>
              <a:t>Data Dictionary</a:t>
            </a:r>
          </a:p>
          <a:p>
            <a:pPr lvl="1"/>
            <a:r>
              <a:rPr lang="en-US" altLang="zh-CN" sz="2000" dirty="0" smtClean="0"/>
              <a:t> Runtime Data</a:t>
            </a:r>
          </a:p>
          <a:p>
            <a:pPr lvl="2"/>
            <a:r>
              <a:rPr lang="en-US" altLang="zh-CN" sz="2000" dirty="0" smtClean="0"/>
              <a:t>Stable State</a:t>
            </a:r>
          </a:p>
          <a:p>
            <a:pPr lvl="3"/>
            <a:r>
              <a:rPr lang="en-US" altLang="zh-CN" sz="2000" dirty="0" smtClean="0"/>
              <a:t>Current State</a:t>
            </a:r>
          </a:p>
          <a:p>
            <a:pPr lvl="3"/>
            <a:r>
              <a:rPr lang="en-GB" altLang="zh-CN" sz="2000" dirty="0" smtClean="0"/>
              <a:t>Future State</a:t>
            </a:r>
          </a:p>
          <a:p>
            <a:pPr lvl="2"/>
            <a:r>
              <a:rPr lang="en-GB" altLang="zh-CN" sz="2000" dirty="0" smtClean="0"/>
              <a:t>Transient State</a:t>
            </a:r>
            <a:endParaRPr lang="en-US" altLang="zh-CN" sz="2000" dirty="0" smtClean="0"/>
          </a:p>
          <a:p>
            <a:endParaRPr lang="en-GB" altLang="zh-CN" sz="3300" dirty="0"/>
          </a:p>
        </p:txBody>
      </p:sp>
    </p:spTree>
    <p:extLst>
      <p:ext uri="{BB962C8B-B14F-4D97-AF65-F5344CB8AC3E}">
        <p14:creationId xmlns:p14="http://schemas.microsoft.com/office/powerpoint/2010/main" val="38881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 of CMS in eBay Cloud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13" y="1501585"/>
            <a:ext cx="5334162" cy="4381880"/>
          </a:xfrm>
        </p:spPr>
      </p:pic>
    </p:spTree>
    <p:extLst>
      <p:ext uri="{BB962C8B-B14F-4D97-AF65-F5344CB8AC3E}">
        <p14:creationId xmlns:p14="http://schemas.microsoft.com/office/powerpoint/2010/main" val="135251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 Design Goals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High Performance &amp; High Availability &amp; High Scalability 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Network partition tolerated distributed </a:t>
            </a:r>
            <a:r>
              <a:rPr lang="en-US" altLang="zh-CN" dirty="0"/>
              <a:t>a</a:t>
            </a:r>
            <a:r>
              <a:rPr lang="en-US" altLang="zh-CN" dirty="0" smtClean="0"/>
              <a:t>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Flexible data model that </a:t>
            </a:r>
            <a:r>
              <a:rPr lang="en-US" altLang="zh-CN" dirty="0"/>
              <a:t>support graph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en-US" altLang="zh-CN" dirty="0" smtClean="0"/>
              <a:t>Declarative query language that support filter, join and projection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Multi-row transactional </a:t>
            </a:r>
            <a:r>
              <a:rPr lang="en-US" altLang="zh-CN" dirty="0"/>
              <a:t>d</a:t>
            </a:r>
            <a:r>
              <a:rPr lang="en-US" altLang="zh-CN" dirty="0" smtClean="0"/>
              <a:t>ata </a:t>
            </a:r>
            <a:r>
              <a:rPr lang="en-US" altLang="zh-CN" dirty="0"/>
              <a:t>c</a:t>
            </a:r>
            <a:r>
              <a:rPr lang="en-US" altLang="zh-CN" dirty="0" smtClean="0"/>
              <a:t>onsistency</a:t>
            </a:r>
          </a:p>
          <a:p>
            <a:endParaRPr lang="en-US" altLang="zh-CN" dirty="0"/>
          </a:p>
          <a:p>
            <a:r>
              <a:rPr lang="en-US" altLang="zh-CN" dirty="0" smtClean="0"/>
              <a:t>Concurrency control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7877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Relational DB vs.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DB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312869"/>
              </p:ext>
            </p:extLst>
          </p:nvPr>
        </p:nvGraphicFramePr>
        <p:xfrm>
          <a:off x="159841" y="960147"/>
          <a:ext cx="8801232" cy="542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95"/>
                <a:gridCol w="2159237"/>
                <a:gridCol w="2429180"/>
                <a:gridCol w="2609120"/>
              </a:tblGrid>
              <a:tr h="633865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RDB 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smtClean="0"/>
                        <a:t>i.e. MySQL)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Document</a:t>
                      </a:r>
                      <a:r>
                        <a:rPr lang="en-US" altLang="zh-CN" sz="1600" baseline="0" dirty="0" smtClean="0"/>
                        <a:t> Store </a:t>
                      </a:r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(</a:t>
                      </a:r>
                      <a:r>
                        <a:rPr lang="en-US" altLang="zh-CN" sz="1600" baseline="0" dirty="0" smtClean="0"/>
                        <a:t>i.e. </a:t>
                      </a:r>
                      <a:r>
                        <a:rPr lang="en-US" altLang="zh-CN" sz="1600" baseline="0" dirty="0" err="1" smtClean="0"/>
                        <a:t>MongoDB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Column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Family Store </a:t>
                      </a:r>
                    </a:p>
                    <a:p>
                      <a:r>
                        <a:rPr lang="en-US" altLang="zh-CN" sz="1600" baseline="0" dirty="0" smtClean="0"/>
                        <a:t>(</a:t>
                      </a:r>
                      <a:r>
                        <a:rPr lang="en-US" altLang="zh-CN" sz="1600" baseline="0" dirty="0" smtClean="0"/>
                        <a:t>i.e. </a:t>
                      </a:r>
                      <a:r>
                        <a:rPr lang="en-US" altLang="zh-CN" sz="1600" baseline="0" dirty="0" err="1" smtClean="0"/>
                        <a:t>HBase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</a:tr>
              <a:tr h="593347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DB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Relational</a:t>
                      </a:r>
                      <a:r>
                        <a:rPr lang="en-US" altLang="zh-CN" sz="1600" baseline="0" dirty="0" smtClean="0"/>
                        <a:t> Model, </a:t>
                      </a:r>
                    </a:p>
                    <a:p>
                      <a:r>
                        <a:rPr lang="en-US" altLang="zh-CN" sz="1600" dirty="0" smtClean="0"/>
                        <a:t>Hard for graph</a:t>
                      </a:r>
                      <a:r>
                        <a:rPr lang="en-US" altLang="zh-CN" sz="1600" baseline="0" dirty="0" smtClean="0"/>
                        <a:t> model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Complete</a:t>
                      </a:r>
                      <a:r>
                        <a:rPr lang="en-US" altLang="zh-CN" sz="1600" baseline="0" dirty="0" smtClean="0"/>
                        <a:t> schema-less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Semi schema-less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796969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Performance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Too</a:t>
                      </a:r>
                      <a:r>
                        <a:rPr lang="en-US" altLang="zh-CN" sz="1600" baseline="0" dirty="0" smtClean="0"/>
                        <a:t> many join for </a:t>
                      </a:r>
                      <a:r>
                        <a:rPr lang="en-US" altLang="zh-CN" sz="1600" dirty="0" smtClean="0"/>
                        <a:t>graph model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zh-CN" sz="1600" dirty="0" smtClean="0"/>
                        <a:t>High read performance;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Potential write performance bottleneck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zh-CN" sz="1600" baseline="0" dirty="0" smtClean="0"/>
                        <a:t>High write performance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zh-CN" sz="1600" baseline="0" dirty="0" smtClean="0"/>
                        <a:t>Fast key based read &amp; Slow range query</a:t>
                      </a:r>
                    </a:p>
                  </a:txBody>
                  <a:tcPr/>
                </a:tc>
              </a:tr>
              <a:tr h="56083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Scalability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 to scale-out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(manual 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Auto-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pre-defined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shard key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tablet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96969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Query 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SQL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Limited</a:t>
                      </a:r>
                      <a:r>
                        <a:rPr lang="en-US" altLang="zh-CN" sz="1600" baseline="0" dirty="0" smtClean="0"/>
                        <a:t> query language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(no join)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Key-value access;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Pig &amp; Hive based on </a:t>
                      </a:r>
                      <a:r>
                        <a:rPr lang="en-US" altLang="zh-CN" sz="1600" dirty="0" err="1" smtClean="0"/>
                        <a:t>MapReduce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67239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Consistency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ACID Transactional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Eventual Consistency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No</a:t>
                      </a:r>
                      <a:r>
                        <a:rPr lang="en-US" altLang="zh-CN" sz="1600" baseline="0" dirty="0" smtClean="0"/>
                        <a:t> multi-row transaction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633865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Concurrency </a:t>
                      </a:r>
                      <a:r>
                        <a:rPr lang="en-US" altLang="zh-CN" sz="1600" b="1" dirty="0" smtClean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Locking or MVCC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node-level </a:t>
                      </a:r>
                      <a:r>
                        <a:rPr lang="en-US" altLang="zh-CN" sz="1600" dirty="0" smtClean="0"/>
                        <a:t>locking &amp; atomic</a:t>
                      </a:r>
                      <a:r>
                        <a:rPr lang="en-US" altLang="zh-CN" sz="1600" baseline="0" dirty="0" smtClean="0"/>
                        <a:t> operation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row-based</a:t>
                      </a:r>
                      <a:r>
                        <a:rPr lang="en-US" altLang="zh-CN" sz="1600" baseline="0" dirty="0" smtClean="0"/>
                        <a:t> atomic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392911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Security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AuthZ</a:t>
                      </a:r>
                      <a:r>
                        <a:rPr lang="en-US" altLang="zh-CN" sz="1600" baseline="0" dirty="0" smtClean="0"/>
                        <a:t> &amp; </a:t>
                      </a:r>
                      <a:r>
                        <a:rPr lang="en-US" altLang="zh-CN" sz="1600" baseline="0" dirty="0" err="1" smtClean="0"/>
                        <a:t>AuthN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  security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  security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56083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Notification Mechanism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Trigger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No build-in notification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No build-in notification</a:t>
                      </a: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Solution To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Challenge – </a:t>
            </a:r>
            <a:br>
              <a:rPr lang="en-US" altLang="zh-CN" dirty="0" smtClean="0"/>
            </a:br>
            <a:r>
              <a:rPr lang="en-US" altLang="zh-CN" dirty="0" smtClean="0"/>
              <a:t>No Metadata Management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45" y="1143025"/>
            <a:ext cx="7715200" cy="388843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Metadata-Driven Object Oriented Model</a:t>
            </a:r>
          </a:p>
          <a:p>
            <a:pPr lvl="1"/>
            <a:r>
              <a:rPr lang="en-US" altLang="zh-CN" sz="2000" dirty="0" smtClean="0"/>
              <a:t>Use object reference to define relationship in graph model</a:t>
            </a:r>
          </a:p>
          <a:p>
            <a:pPr lvl="1"/>
            <a:r>
              <a:rPr lang="en-US" altLang="zh-CN" sz="2000" dirty="0" smtClean="0"/>
              <a:t>Support inherit attributes and virtual expression attributes</a:t>
            </a:r>
          </a:p>
          <a:p>
            <a:pPr lvl="1"/>
            <a:endParaRPr lang="en-US" altLang="zh-CN" sz="2400" dirty="0" smtClean="0"/>
          </a:p>
          <a:p>
            <a:r>
              <a:rPr lang="en-US" altLang="zh-CN" sz="2400" dirty="0" smtClean="0"/>
              <a:t>Support metadata extension &amp; versioning</a:t>
            </a:r>
          </a:p>
          <a:p>
            <a:endParaRPr lang="en-US" altLang="zh-CN" sz="2800" dirty="0" smtClean="0"/>
          </a:p>
          <a:p>
            <a:r>
              <a:rPr lang="en-US" altLang="zh-CN" sz="2400" dirty="0" smtClean="0"/>
              <a:t>Support runtime data migration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05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Solution To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Challenge – </a:t>
            </a:r>
            <a:br>
              <a:rPr lang="en-US" altLang="zh-CN" dirty="0" smtClean="0"/>
            </a:br>
            <a:r>
              <a:rPr lang="en-US" altLang="zh-CN" dirty="0" smtClean="0"/>
              <a:t>Limited </a:t>
            </a:r>
            <a:r>
              <a:rPr lang="en-US" altLang="zh-CN" dirty="0"/>
              <a:t>Query Language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8" y="1143025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</a:t>
            </a:r>
            <a:r>
              <a:rPr lang="en-US" altLang="zh-CN" dirty="0"/>
              <a:t>query language</a:t>
            </a:r>
          </a:p>
          <a:p>
            <a:pPr lvl="1"/>
            <a:r>
              <a:rPr lang="en-US" altLang="zh-CN" dirty="0"/>
              <a:t>Resource Path</a:t>
            </a:r>
          </a:p>
          <a:p>
            <a:pPr lvl="1"/>
            <a:r>
              <a:rPr lang="en-US" altLang="zh-CN" dirty="0"/>
              <a:t>Implicit Join</a:t>
            </a:r>
          </a:p>
          <a:p>
            <a:pPr lvl="1"/>
            <a:r>
              <a:rPr lang="en-US" altLang="zh-CN" dirty="0"/>
              <a:t>Expression Filter</a:t>
            </a:r>
          </a:p>
          <a:p>
            <a:pPr lvl="1"/>
            <a:r>
              <a:rPr lang="en-US" altLang="zh-CN" dirty="0"/>
              <a:t>Attribute </a:t>
            </a:r>
            <a:r>
              <a:rPr lang="en-US" altLang="zh-CN" dirty="0" smtClean="0"/>
              <a:t>Selection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CMS Query Engine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7836" y="4093449"/>
            <a:ext cx="6152438" cy="720844"/>
            <a:chOff x="579802" y="5516468"/>
            <a:chExt cx="5708079" cy="516856"/>
          </a:xfrm>
        </p:grpSpPr>
        <p:sp>
          <p:nvSpPr>
            <p:cNvPr id="4" name="Rectangle 3"/>
            <p:cNvSpPr/>
            <p:nvPr/>
          </p:nvSpPr>
          <p:spPr>
            <a:xfrm>
              <a:off x="579802" y="5661248"/>
              <a:ext cx="1007745" cy="3663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Parser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3793" y="5666929"/>
              <a:ext cx="1007745" cy="3663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Translator &amp; Optimizer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80136" y="5661248"/>
              <a:ext cx="1007745" cy="3663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Executor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1587547" y="5844446"/>
              <a:ext cx="1226246" cy="5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 flipV="1">
              <a:off x="3821538" y="5844446"/>
              <a:ext cx="1458598" cy="5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73"/>
            <p:cNvSpPr txBox="1"/>
            <p:nvPr/>
          </p:nvSpPr>
          <p:spPr>
            <a:xfrm>
              <a:off x="1950507" y="5516468"/>
              <a:ext cx="508635" cy="289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/>
                  <a:ea typeface="宋体"/>
                  <a:cs typeface="Times New Roman"/>
                </a:rPr>
                <a:t>AST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TextBox 281"/>
            <p:cNvSpPr txBox="1"/>
            <p:nvPr/>
          </p:nvSpPr>
          <p:spPr>
            <a:xfrm>
              <a:off x="4136527" y="5516468"/>
              <a:ext cx="836930" cy="289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/>
                  <a:ea typeface="宋体"/>
                  <a:cs typeface="Times New Roman"/>
                </a:rPr>
                <a:t>Exec Plan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30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Solution To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Challenge – </a:t>
            </a:r>
            <a:br>
              <a:rPr lang="en-US" altLang="zh-CN" dirty="0" smtClean="0"/>
            </a:br>
            <a:r>
              <a:rPr lang="en-US" altLang="zh-CN" dirty="0" smtClean="0"/>
              <a:t>No Multi-Row Transaction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Phase Commit </a:t>
            </a:r>
          </a:p>
          <a:p>
            <a:pPr lvl="1"/>
            <a:r>
              <a:rPr lang="en-US" altLang="zh-CN" dirty="0" smtClean="0"/>
              <a:t>It’s not distributed 2PC </a:t>
            </a:r>
            <a:r>
              <a:rPr lang="en-US" altLang="zh-CN" dirty="0" smtClean="0">
                <a:sym typeface="Wingdings" pitchFamily="2" charset="2"/>
              </a:rPr>
              <a:t>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en-US" altLang="zh-CN" dirty="0" smtClean="0"/>
              <a:t>Phase 1 : Pre-Commit</a:t>
            </a:r>
          </a:p>
          <a:p>
            <a:pPr lvl="2"/>
            <a:r>
              <a:rPr lang="en-US" altLang="zh-CN" dirty="0" smtClean="0"/>
              <a:t>Optimistic Concurrency </a:t>
            </a:r>
            <a:r>
              <a:rPr lang="en-US" altLang="zh-CN" dirty="0"/>
              <a:t>C</a:t>
            </a:r>
            <a:r>
              <a:rPr lang="en-US" altLang="zh-CN" dirty="0" smtClean="0"/>
              <a:t>ontrol: check timestamp of each entity to detect writing conflict</a:t>
            </a:r>
          </a:p>
          <a:p>
            <a:pPr lvl="1"/>
            <a:r>
              <a:rPr lang="en-US" altLang="zh-CN" dirty="0" smtClean="0"/>
              <a:t>Phase 2 : Commit</a:t>
            </a:r>
          </a:p>
          <a:p>
            <a:pPr lvl="2"/>
            <a:r>
              <a:rPr lang="en-US" altLang="zh-CN" dirty="0" smtClean="0"/>
              <a:t>Write Ahead </a:t>
            </a:r>
            <a:r>
              <a:rPr lang="en-US" altLang="zh-CN" dirty="0"/>
              <a:t>L</a:t>
            </a:r>
            <a:r>
              <a:rPr lang="en-US" altLang="zh-CN" dirty="0" smtClean="0"/>
              <a:t>og: writing log before writing data</a:t>
            </a:r>
          </a:p>
          <a:p>
            <a:endParaRPr lang="en-US" altLang="zh-CN" dirty="0"/>
          </a:p>
          <a:p>
            <a:r>
              <a:rPr lang="en-US" altLang="zh-CN" dirty="0" smtClean="0"/>
              <a:t>Recovery</a:t>
            </a:r>
          </a:p>
          <a:p>
            <a:pPr lvl="1"/>
            <a:r>
              <a:rPr lang="en-US" altLang="zh-CN" dirty="0" smtClean="0"/>
              <a:t>Records all updates in transaction logs</a:t>
            </a:r>
            <a:endParaRPr lang="en-US" altLang="zh-CN" dirty="0"/>
          </a:p>
          <a:p>
            <a:pPr lvl="1"/>
            <a:r>
              <a:rPr lang="en-US" altLang="zh-CN" dirty="0" smtClean="0"/>
              <a:t>Background thread checks transaction logs to rollback the pending transaction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596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heme/theme1.xml><?xml version="1.0" encoding="utf-8"?>
<a:theme xmlns:a="http://schemas.openxmlformats.org/drawingml/2006/main" name="Custom Design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99"/>
      </a:hlink>
      <a:folHlink>
        <a:srgbClr val="0000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6D5"/>
        </a:solidFill>
        <a:ln w="12700" cap="rnd" cmpd="sng" algn="ctr">
          <a:solidFill>
            <a:srgbClr val="FF660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6D5"/>
        </a:solidFill>
        <a:ln w="12700" cap="rnd" cmpd="sng" algn="ctr">
          <a:solidFill>
            <a:srgbClr val="FF660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0B78DB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BEEA"/>
        </a:accent5>
        <a:accent6>
          <a:srgbClr val="E7B900"/>
        </a:accent6>
        <a:hlink>
          <a:srgbClr val="0000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B78DB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BEEA"/>
        </a:accent5>
        <a:accent6>
          <a:srgbClr val="E7B900"/>
        </a:accent6>
        <a:hlink>
          <a:srgbClr val="0000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hite title page">
  <a:themeElements>
    <a:clrScheme name="Custom 2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FF0000"/>
      </a:accent1>
      <a:accent2>
        <a:srgbClr val="000099"/>
      </a:accent2>
      <a:accent3>
        <a:srgbClr val="FFCC00"/>
      </a:accent3>
      <a:accent4>
        <a:srgbClr val="99CC00"/>
      </a:accent4>
      <a:accent5>
        <a:srgbClr val="CCFF33"/>
      </a:accent5>
      <a:accent6>
        <a:srgbClr val="33CCFF"/>
      </a:accent6>
      <a:hlink>
        <a:srgbClr val="FF9900"/>
      </a:hlink>
      <a:folHlink>
        <a:srgbClr val="CC0000"/>
      </a:folHlink>
    </a:clrScheme>
    <a:fontScheme name="White title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6800" tIns="46800" rIns="468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6800" tIns="46800" rIns="468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hite title p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title p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title p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title p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title p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title p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title p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title p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2E794D6EFA541AFFDA665644AC744" ma:contentTypeVersion="0" ma:contentTypeDescription="Create a new document." ma:contentTypeScope="" ma:versionID="f883f00e3684efff0f9bfeb055b7893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033C3D-D51A-4CE1-9A40-76C77A8D19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510C7CA-5C64-4F64-96A1-9D2432DF3E0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422942-D847-489F-AF34-68CBB6173E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 update</Template>
  <TotalTime>57130</TotalTime>
  <Words>614</Words>
  <Application>Microsoft Office PowerPoint</Application>
  <PresentationFormat>On-screen Show (4:3)</PresentationFormat>
  <Paragraphs>197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White title page</vt:lpstr>
      <vt:lpstr>eBay Cloud CMS based on nosql</vt:lpstr>
      <vt:lpstr>Agenda</vt:lpstr>
      <vt:lpstr>What is eBay Cloud CMS?</vt:lpstr>
      <vt:lpstr>Role of CMS in eBay Cloud</vt:lpstr>
      <vt:lpstr>CMS Design Goals</vt:lpstr>
      <vt:lpstr>Relational DB vs. Nosql DB</vt:lpstr>
      <vt:lpstr>Solution To Nosql Challenge –  No Metadata Management </vt:lpstr>
      <vt:lpstr>Solution To Nosql Challenge –  Limited Query Language </vt:lpstr>
      <vt:lpstr>Solution To Nosql Challenge –  No Multi-Row Transaction </vt:lpstr>
      <vt:lpstr>Solution To Nosql Challenge –  No Concurrency Control</vt:lpstr>
      <vt:lpstr>Solution To Nosql Challenge –  No Access Control</vt:lpstr>
      <vt:lpstr>Solution To Nosql Challenge –  No Notification Mechanism</vt:lpstr>
      <vt:lpstr>Solution To Nosql Challenge –  Potential Writing Bottleneck</vt:lpstr>
      <vt:lpstr>Solution To Nosql Challenge –  Distributed Architecture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Next Gen Architecture</dc:title>
  <dc:creator>Debashis Saha</dc:creator>
  <cp:lastModifiedBy>Jiang, Xu</cp:lastModifiedBy>
  <cp:revision>2237</cp:revision>
  <dcterms:created xsi:type="dcterms:W3CDTF">2004-07-25T18:17:58Z</dcterms:created>
  <dcterms:modified xsi:type="dcterms:W3CDTF">2011-12-08T06:40:35Z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1100.00000000000</vt:lpwstr>
  </property>
  <property fmtid="{D5CDD505-2E9C-101B-9397-08002B2CF9AE}" pid="3" name="Document Type">
    <vt:lpwstr>Template</vt:lpwstr>
  </property>
  <property fmtid="{D5CDD505-2E9C-101B-9397-08002B2CF9AE}" pid="4" name="ContentType">
    <vt:lpwstr>Document</vt:lpwstr>
  </property>
  <property fmtid="{D5CDD505-2E9C-101B-9397-08002B2CF9AE}" pid="5" name="ContentTypeId">
    <vt:lpwstr>0x0101000BF2E794D6EFA541AFFDA665644AC744</vt:lpwstr>
  </property>
</Properties>
</file>