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2"/>
  </p:notesMasterIdLst>
  <p:sldIdLst>
    <p:sldId id="256" r:id="rId2"/>
    <p:sldId id="257" r:id="rId3"/>
    <p:sldId id="264" r:id="rId4"/>
    <p:sldId id="261" r:id="rId5"/>
    <p:sldId id="262" r:id="rId6"/>
    <p:sldId id="263" r:id="rId7"/>
    <p:sldId id="259" r:id="rId8"/>
    <p:sldId id="265" r:id="rId9"/>
    <p:sldId id="266" r:id="rId10"/>
    <p:sldId id="268" r:id="rId11"/>
    <p:sldId id="269" r:id="rId12"/>
    <p:sldId id="271" r:id="rId13"/>
    <p:sldId id="272" r:id="rId14"/>
    <p:sldId id="289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285" r:id="rId32"/>
    <p:sldId id="281" r:id="rId33"/>
    <p:sldId id="294" r:id="rId34"/>
    <p:sldId id="282" r:id="rId35"/>
    <p:sldId id="293" r:id="rId36"/>
    <p:sldId id="283" r:id="rId37"/>
    <p:sldId id="286" r:id="rId38"/>
    <p:sldId id="292" r:id="rId39"/>
    <p:sldId id="291" r:id="rId40"/>
    <p:sldId id="287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98" autoAdjust="0"/>
  </p:normalViewPr>
  <p:slideViewPr>
    <p:cSldViewPr>
      <p:cViewPr varScale="1">
        <p:scale>
          <a:sx n="63" d="100"/>
          <a:sy n="63" d="100"/>
        </p:scale>
        <p:origin x="-134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reli\Desktop\Book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eli\Desktop\Book1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reli\Desktop\Book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eli\Desktop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Capacity for Simple </a:t>
            </a:r>
            <a:r>
              <a:rPr lang="en-US" dirty="0" smtClean="0"/>
              <a:t>Read – 1M objects</a:t>
            </a:r>
            <a:endParaRPr lang="en-US" dirty="0"/>
          </a:p>
        </c:rich>
      </c:tx>
      <c:layout>
        <c:manualLayout>
          <c:xMode val="edge"/>
          <c:yMode val="edge"/>
          <c:x val="0.13589333427916109"/>
          <c:y val="3.254237288135593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8.9930836348159182E-2"/>
          <c:y val="0.11308474576271187"/>
          <c:w val="0.62309600384458985"/>
          <c:h val="0.76973089550246898"/>
        </c:manualLayout>
      </c:layout>
      <c:lineChart>
        <c:grouping val="stacked"/>
        <c:varyColors val="0"/>
        <c:ser>
          <c:idx val="0"/>
          <c:order val="0"/>
          <c:tx>
            <c:v>Throughput</c:v>
          </c:tx>
          <c:marker>
            <c:symbol val="none"/>
          </c:marker>
          <c:dLbls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Sheet1!$C$26:$C$37</c:f>
              <c:numCache>
                <c:formatCode>General</c:formatCode>
                <c:ptCount val="12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</c:numCache>
            </c:numRef>
          </c:cat>
          <c:val>
            <c:numRef>
              <c:f>Sheet1!$H$26:$H$37</c:f>
              <c:numCache>
                <c:formatCode>General</c:formatCode>
                <c:ptCount val="12"/>
                <c:pt idx="0">
                  <c:v>490</c:v>
                </c:pt>
                <c:pt idx="1">
                  <c:v>980.6</c:v>
                </c:pt>
                <c:pt idx="2">
                  <c:v>1450</c:v>
                </c:pt>
                <c:pt idx="3">
                  <c:v>1852</c:v>
                </c:pt>
                <c:pt idx="4">
                  <c:v>2243.5</c:v>
                </c:pt>
                <c:pt idx="5">
                  <c:v>2574</c:v>
                </c:pt>
                <c:pt idx="6">
                  <c:v>2923.4</c:v>
                </c:pt>
                <c:pt idx="7">
                  <c:v>3227.4</c:v>
                </c:pt>
                <c:pt idx="8">
                  <c:v>3584.7</c:v>
                </c:pt>
                <c:pt idx="9">
                  <c:v>3810</c:v>
                </c:pt>
                <c:pt idx="10">
                  <c:v>4102</c:v>
                </c:pt>
                <c:pt idx="11">
                  <c:v>4245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285248"/>
        <c:axId val="139287168"/>
      </c:lineChart>
      <c:lineChart>
        <c:grouping val="stacked"/>
        <c:varyColors val="0"/>
        <c:ser>
          <c:idx val="1"/>
          <c:order val="1"/>
          <c:tx>
            <c:v>Average Latency</c:v>
          </c:tx>
          <c:marker>
            <c:symbol val="none"/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Sheet1!$C$26:$C$37</c:f>
              <c:numCache>
                <c:formatCode>General</c:formatCode>
                <c:ptCount val="12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</c:numCache>
            </c:numRef>
          </c:cat>
          <c:val>
            <c:numRef>
              <c:f>Sheet1!$D$26:$D$37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11</c:v>
                </c:pt>
                <c:pt idx="5">
                  <c:v>16</c:v>
                </c:pt>
                <c:pt idx="6">
                  <c:v>19</c:v>
                </c:pt>
                <c:pt idx="7">
                  <c:v>23</c:v>
                </c:pt>
                <c:pt idx="8">
                  <c:v>25</c:v>
                </c:pt>
                <c:pt idx="9">
                  <c:v>31</c:v>
                </c:pt>
                <c:pt idx="10">
                  <c:v>33</c:v>
                </c:pt>
                <c:pt idx="11">
                  <c:v>40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295360"/>
        <c:axId val="139293440"/>
      </c:lineChart>
      <c:catAx>
        <c:axId val="13928524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Client Thread Num(interval=100ms)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9287168"/>
        <c:crosses val="autoZero"/>
        <c:auto val="1"/>
        <c:lblAlgn val="ctr"/>
        <c:lblOffset val="100"/>
        <c:noMultiLvlLbl val="0"/>
      </c:catAx>
      <c:valAx>
        <c:axId val="13928716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QPS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9285248"/>
        <c:crosses val="autoZero"/>
        <c:crossBetween val="between"/>
      </c:valAx>
      <c:valAx>
        <c:axId val="139293440"/>
        <c:scaling>
          <c:orientation val="minMax"/>
        </c:scaling>
        <c:delete val="0"/>
        <c:axPos val="r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altLang="en-US"/>
                  <a:t>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9295360"/>
        <c:crosses val="max"/>
        <c:crossBetween val="between"/>
      </c:valAx>
      <c:catAx>
        <c:axId val="1392953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293440"/>
        <c:crosses val="autoZero"/>
        <c:auto val="1"/>
        <c:lblAlgn val="ctr"/>
        <c:lblOffset val="100"/>
        <c:noMultiLvlLbl val="0"/>
      </c:catAx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legend>
      <c:legendPos val="r"/>
      <c:layout>
        <c:manualLayout>
          <c:xMode val="edge"/>
          <c:yMode val="edge"/>
          <c:x val="0.78372372372372368"/>
          <c:y val="0.73264198585346318"/>
          <c:w val="0.15771771771771773"/>
          <c:h val="9.2546323235019351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Capacity for </a:t>
            </a:r>
            <a:r>
              <a:rPr lang="en-US" dirty="0" smtClean="0"/>
              <a:t>Write – 1M objects</a:t>
            </a:r>
            <a:endParaRPr lang="en-US" dirty="0"/>
          </a:p>
        </c:rich>
      </c:tx>
      <c:layout>
        <c:manualLayout>
          <c:xMode val="edge"/>
          <c:yMode val="edge"/>
          <c:x val="0.15477272727272728"/>
          <c:y val="4.881355932203389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4173347649725598E-2"/>
          <c:y val="0.1456271186440678"/>
          <c:w val="0.65333929849677885"/>
          <c:h val="0.73718852262111301"/>
        </c:manualLayout>
      </c:layout>
      <c:lineChart>
        <c:grouping val="stacked"/>
        <c:varyColors val="0"/>
        <c:ser>
          <c:idx val="0"/>
          <c:order val="0"/>
          <c:tx>
            <c:v>Throughput</c:v>
          </c:tx>
          <c:marker>
            <c:symbol val="none"/>
          </c:marker>
          <c:dLbls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Sheet1!$C$9:$C$16</c:f>
              <c:numCache>
                <c:formatCode>General</c:formatCode>
                <c:ptCount val="8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300</c:v>
                </c:pt>
                <c:pt idx="5">
                  <c:v>400</c:v>
                </c:pt>
                <c:pt idx="6">
                  <c:v>500</c:v>
                </c:pt>
                <c:pt idx="7">
                  <c:v>600</c:v>
                </c:pt>
              </c:numCache>
            </c:numRef>
          </c:cat>
          <c:val>
            <c:numRef>
              <c:f>Sheet1!$H$9:$H$16</c:f>
              <c:numCache>
                <c:formatCode>General</c:formatCode>
                <c:ptCount val="8"/>
                <c:pt idx="0">
                  <c:v>452.5</c:v>
                </c:pt>
                <c:pt idx="1">
                  <c:v>824.8</c:v>
                </c:pt>
                <c:pt idx="2">
                  <c:v>1137.5999999999999</c:v>
                </c:pt>
                <c:pt idx="3">
                  <c:v>1382.4</c:v>
                </c:pt>
                <c:pt idx="4">
                  <c:v>1764</c:v>
                </c:pt>
                <c:pt idx="5">
                  <c:v>1929</c:v>
                </c:pt>
                <c:pt idx="6">
                  <c:v>2127</c:v>
                </c:pt>
                <c:pt idx="7">
                  <c:v>2168.4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987584"/>
        <c:axId val="139993856"/>
      </c:lineChart>
      <c:lineChart>
        <c:grouping val="stacked"/>
        <c:varyColors val="0"/>
        <c:ser>
          <c:idx val="1"/>
          <c:order val="1"/>
          <c:tx>
            <c:v>Average Latency</c:v>
          </c:tx>
          <c:marker>
            <c:symbol val="none"/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Sheet1!$C$9:$C$16</c:f>
              <c:numCache>
                <c:formatCode>General</c:formatCode>
                <c:ptCount val="8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300</c:v>
                </c:pt>
                <c:pt idx="5">
                  <c:v>400</c:v>
                </c:pt>
                <c:pt idx="6">
                  <c:v>500</c:v>
                </c:pt>
                <c:pt idx="7">
                  <c:v>600</c:v>
                </c:pt>
              </c:numCache>
            </c:numRef>
          </c:cat>
          <c:val>
            <c:numRef>
              <c:f>Sheet1!$D$9:$D$16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31</c:v>
                </c:pt>
                <c:pt idx="3">
                  <c:v>44</c:v>
                </c:pt>
                <c:pt idx="4">
                  <c:v>69</c:v>
                </c:pt>
                <c:pt idx="5">
                  <c:v>106</c:v>
                </c:pt>
                <c:pt idx="6">
                  <c:v>134</c:v>
                </c:pt>
                <c:pt idx="7">
                  <c:v>176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014336"/>
        <c:axId val="139995776"/>
      </c:lineChart>
      <c:catAx>
        <c:axId val="139987584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en-US"/>
                  <a:t>Client</a:t>
                </a:r>
                <a:r>
                  <a:rPr lang="en-US" altLang="en-US" baseline="0"/>
                  <a:t> Thread Num</a:t>
                </a:r>
                <a:endParaRPr lang="en-US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39993856"/>
        <c:crosses val="autoZero"/>
        <c:auto val="1"/>
        <c:lblAlgn val="ctr"/>
        <c:lblOffset val="100"/>
        <c:noMultiLvlLbl val="0"/>
      </c:catAx>
      <c:valAx>
        <c:axId val="13999385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QPS</a:t>
                </a:r>
              </a:p>
            </c:rich>
          </c:tx>
          <c:layout>
            <c:manualLayout>
              <c:xMode val="edge"/>
              <c:yMode val="edge"/>
              <c:x val="1.8181818181818181E-2"/>
              <c:y val="0.4728654477512344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39987584"/>
        <c:crosses val="autoZero"/>
        <c:crossBetween val="between"/>
      </c:valAx>
      <c:valAx>
        <c:axId val="139995776"/>
        <c:scaling>
          <c:orientation val="minMax"/>
        </c:scaling>
        <c:delete val="0"/>
        <c:axPos val="r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altLang="en-US"/>
                  <a:t>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0014336"/>
        <c:crosses val="max"/>
        <c:crossBetween val="between"/>
      </c:valAx>
      <c:catAx>
        <c:axId val="1400143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995776"/>
        <c:crosses val="autoZero"/>
        <c:auto val="1"/>
        <c:lblAlgn val="ctr"/>
        <c:lblOffset val="100"/>
        <c:noMultiLvlLbl val="0"/>
      </c:catAx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dirty="0"/>
              <a:t>Capacity for </a:t>
            </a:r>
            <a:r>
              <a:rPr lang="en-US" sz="1400" dirty="0" smtClean="0"/>
              <a:t>2-Join Complex Query </a:t>
            </a:r>
            <a:r>
              <a:rPr lang="en-US" altLang="zh-CN" sz="1400" dirty="0" smtClean="0"/>
              <a:t>(1</a:t>
            </a:r>
            <a:r>
              <a:rPr lang="en-US" altLang="zh-CN" sz="1400" baseline="0" dirty="0" smtClean="0"/>
              <a:t> App Server + 3 Mongo Server</a:t>
            </a:r>
            <a:r>
              <a:rPr lang="en-US" altLang="zh-CN" sz="1400" dirty="0" smtClean="0"/>
              <a:t>)</a:t>
            </a:r>
            <a:endParaRPr lang="en-US" sz="1400" dirty="0"/>
          </a:p>
        </c:rich>
      </c:tx>
      <c:layout>
        <c:manualLayout>
          <c:xMode val="edge"/>
          <c:yMode val="edge"/>
          <c:x val="5.0637420322459693E-2"/>
          <c:y val="4.87804878048780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8.7720284964379447E-2"/>
          <c:y val="0.1950870622879457"/>
          <c:w val="0.65494200321733975"/>
          <c:h val="0.63439248447602581"/>
        </c:manualLayout>
      </c:layout>
      <c:lineChart>
        <c:grouping val="stacked"/>
        <c:varyColors val="0"/>
        <c:ser>
          <c:idx val="0"/>
          <c:order val="0"/>
          <c:tx>
            <c:v>Throughput</c:v>
          </c:tx>
          <c:marker>
            <c:symbol val="none"/>
          </c:marker>
          <c:dLbls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Sheet1!$C$42:$C$48</c:f>
              <c:numCache>
                <c:formatCode>General</c:formatCode>
                <c:ptCount val="7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</c:numCache>
            </c:numRef>
          </c:cat>
          <c:val>
            <c:numRef>
              <c:f>Sheet1!$H$42:$H$48</c:f>
              <c:numCache>
                <c:formatCode>General</c:formatCode>
                <c:ptCount val="7"/>
                <c:pt idx="0">
                  <c:v>119.5</c:v>
                </c:pt>
                <c:pt idx="1">
                  <c:v>240.2</c:v>
                </c:pt>
                <c:pt idx="2">
                  <c:v>351.1</c:v>
                </c:pt>
                <c:pt idx="3">
                  <c:v>433.2</c:v>
                </c:pt>
                <c:pt idx="4">
                  <c:v>472.3</c:v>
                </c:pt>
                <c:pt idx="5">
                  <c:v>452</c:v>
                </c:pt>
                <c:pt idx="6">
                  <c:v>441.8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067200"/>
        <c:axId val="140069120"/>
      </c:lineChart>
      <c:lineChart>
        <c:grouping val="stacked"/>
        <c:varyColors val="0"/>
        <c:ser>
          <c:idx val="1"/>
          <c:order val="1"/>
          <c:tx>
            <c:v>Average Latency</c:v>
          </c:tx>
          <c:marker>
            <c:symbol val="none"/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Sheet1!$C$42:$C$48</c:f>
              <c:numCache>
                <c:formatCode>General</c:formatCode>
                <c:ptCount val="7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</c:numCache>
            </c:numRef>
          </c:cat>
          <c:val>
            <c:numRef>
              <c:f>Sheet1!$D$42:$D$48</c:f>
              <c:numCache>
                <c:formatCode>General</c:formatCode>
                <c:ptCount val="7"/>
                <c:pt idx="0">
                  <c:v>66</c:v>
                </c:pt>
                <c:pt idx="1">
                  <c:v>66</c:v>
                </c:pt>
                <c:pt idx="2">
                  <c:v>70</c:v>
                </c:pt>
                <c:pt idx="3">
                  <c:v>84</c:v>
                </c:pt>
                <c:pt idx="4">
                  <c:v>111</c:v>
                </c:pt>
                <c:pt idx="5">
                  <c:v>165</c:v>
                </c:pt>
                <c:pt idx="6">
                  <c:v>214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076928"/>
        <c:axId val="140075392"/>
      </c:lineChart>
      <c:catAx>
        <c:axId val="140067200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>
                    <a:effectLst/>
                  </a:rPr>
                  <a:t>Client</a:t>
                </a:r>
                <a:r>
                  <a:rPr lang="en-US" altLang="zh-CN" baseline="0">
                    <a:effectLst/>
                  </a:rPr>
                  <a:t> Thread Num</a:t>
                </a:r>
                <a:endParaRPr lang="zh-CN" altLang="zh-CN">
                  <a:effectLst/>
                </a:endParaRP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0069120"/>
        <c:crosses val="autoZero"/>
        <c:auto val="1"/>
        <c:lblAlgn val="ctr"/>
        <c:lblOffset val="100"/>
        <c:noMultiLvlLbl val="0"/>
      </c:catAx>
      <c:valAx>
        <c:axId val="14006912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QPS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0067200"/>
        <c:crosses val="autoZero"/>
        <c:crossBetween val="between"/>
      </c:valAx>
      <c:valAx>
        <c:axId val="14007539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140076928"/>
        <c:crosses val="max"/>
        <c:crossBetween val="between"/>
      </c:valAx>
      <c:catAx>
        <c:axId val="1400769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0075392"/>
        <c:crosses val="autoZero"/>
        <c:auto val="1"/>
        <c:lblAlgn val="ctr"/>
        <c:lblOffset val="100"/>
        <c:noMultiLvlLbl val="0"/>
      </c:catAx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</c:plotArea>
    <c:legend>
      <c:legendPos val="r"/>
      <c:layout>
        <c:manualLayout>
          <c:xMode val="edge"/>
          <c:yMode val="edge"/>
          <c:x val="0.77894988932835008"/>
          <c:y val="0.68001504385122591"/>
          <c:w val="0.16421447319085111"/>
          <c:h val="0.14711414122015237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 dirty="0" err="1"/>
              <a:t>Cpu</a:t>
            </a:r>
            <a:r>
              <a:rPr lang="en-US" altLang="en-US" dirty="0"/>
              <a:t> </a:t>
            </a:r>
            <a:r>
              <a:rPr lang="en-US" altLang="en-US" dirty="0" smtClean="0"/>
              <a:t>Usage of</a:t>
            </a:r>
            <a:r>
              <a:rPr lang="en-US" altLang="en-US" baseline="0" dirty="0" smtClean="0"/>
              <a:t> App Server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Cpu Usage</c:v>
          </c:tx>
          <c:marker>
            <c:symbol val="none"/>
          </c:marker>
          <c:cat>
            <c:numRef>
              <c:f>Sheet1!$C$42:$C$48</c:f>
              <c:numCache>
                <c:formatCode>General</c:formatCode>
                <c:ptCount val="7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</c:numCache>
            </c:numRef>
          </c:cat>
          <c:val>
            <c:numRef>
              <c:f>Sheet1!$J$42:$J$48</c:f>
              <c:numCache>
                <c:formatCode>General</c:formatCode>
                <c:ptCount val="7"/>
                <c:pt idx="0">
                  <c:v>14</c:v>
                </c:pt>
                <c:pt idx="1">
                  <c:v>34</c:v>
                </c:pt>
                <c:pt idx="2">
                  <c:v>57</c:v>
                </c:pt>
                <c:pt idx="3">
                  <c:v>78</c:v>
                </c:pt>
                <c:pt idx="4">
                  <c:v>93</c:v>
                </c:pt>
                <c:pt idx="5">
                  <c:v>100</c:v>
                </c:pt>
                <c:pt idx="6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105984"/>
        <c:axId val="139722752"/>
      </c:lineChart>
      <c:catAx>
        <c:axId val="140105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9722752"/>
        <c:crosses val="autoZero"/>
        <c:auto val="1"/>
        <c:lblAlgn val="ctr"/>
        <c:lblOffset val="100"/>
        <c:noMultiLvlLbl val="0"/>
      </c:catAx>
      <c:valAx>
        <c:axId val="13972275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altLang="en-US"/>
                  <a:t>cpu</a:t>
                </a:r>
                <a:r>
                  <a:rPr lang="en-US" altLang="en-US" baseline="0"/>
                  <a:t> usage</a:t>
                </a:r>
                <a:r>
                  <a:rPr lang="en-US" altLang="zh-CN" baseline="0"/>
                  <a:t>(%)</a:t>
                </a:r>
                <a:endParaRPr lang="en-US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01059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0.77477</cdr:x>
      <cdr:y>0.14644</cdr:y>
    </cdr:from>
    <cdr:to>
      <cdr:x>0.98198</cdr:x>
      <cdr:y>0.26034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553160" y="685800"/>
          <a:ext cx="1752623" cy="5334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Capacity Acceptances: </a:t>
          </a:r>
        </a:p>
        <a:p xmlns:a="http://schemas.openxmlformats.org/drawingml/2006/main">
          <a:r>
            <a: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95% percentile &lt;100ms</a:t>
          </a:r>
          <a:endParaRPr lang="zh-CN" alt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0.78802</cdr:x>
      <cdr:y>0.19512</cdr:y>
    </cdr:from>
    <cdr:to>
      <cdr:x>1</cdr:x>
      <cdr:y>0.34146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515100" y="609600"/>
          <a:ext cx="17526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Capacity Acceptances: </a:t>
          </a:r>
        </a:p>
        <a:p xmlns:a="http://schemas.openxmlformats.org/drawingml/2006/main">
          <a:r>
            <a:rPr lang="en-US" altLang="zh-CN" sz="12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95</a:t>
          </a:r>
          <a:r>
            <a:rPr lang="en-US" altLang="zh-CN" sz="1200" smtClean="0">
              <a:solidFill>
                <a:schemeClr val="accent2">
                  <a:lumMod val="60000"/>
                  <a:lumOff val="40000"/>
                </a:schemeClr>
              </a:solidFill>
            </a:rPr>
            <a:t>% percentile&lt;100ms</a:t>
          </a:r>
          <a:endParaRPr lang="zh-CN" altLang="en-US" sz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DA93-C1C0-42EC-BD60-D4EA36CD212D}" type="datetimeFigureOut">
              <a:rPr lang="zh-CN" altLang="en-US" smtClean="0"/>
              <a:pPr/>
              <a:t>2012/12/7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5DDCA-48BA-4CC7-8940-41B9D529B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5DDCA-48BA-4CC7-8940-41B9D529BE6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21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3C0DF0-3AED-4AB8-B9BD-8447E4CE399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44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latin typeface="Futura Bk" pitchFamily="34" charset="0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3C0DF0-3AED-4AB8-B9BD-8447E4CE399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69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5DDCA-48BA-4CC7-8940-41B9D529BE6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01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5DDCA-48BA-4CC7-8940-41B9D529BE6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7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5DDCA-48BA-4CC7-8940-41B9D529BE6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7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5DDCA-48BA-4CC7-8940-41B9D529BE6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486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5DDCA-48BA-4CC7-8940-41B9D529BE6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531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2"/>
          <p:cNvSpPr>
            <a:spLocks/>
          </p:cNvSpPr>
          <p:nvPr/>
        </p:nvSpPr>
        <p:spPr bwMode="auto">
          <a:xfrm>
            <a:off x="-9525" y="-9525"/>
            <a:ext cx="9153525" cy="4937125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5765" y="0"/>
              </a:cxn>
              <a:cxn ang="0">
                <a:pos x="5765" y="3024"/>
              </a:cxn>
              <a:cxn ang="0">
                <a:pos x="4325" y="3104"/>
              </a:cxn>
              <a:cxn ang="0">
                <a:pos x="2405" y="3019"/>
              </a:cxn>
              <a:cxn ang="0">
                <a:pos x="1242" y="2987"/>
              </a:cxn>
              <a:cxn ang="0">
                <a:pos x="0" y="3051"/>
              </a:cxn>
              <a:cxn ang="0">
                <a:pos x="5" y="0"/>
              </a:cxn>
            </a:cxnLst>
            <a:rect l="0" t="0" r="r" b="b"/>
            <a:pathLst>
              <a:path w="5765" h="3104">
                <a:moveTo>
                  <a:pt x="5" y="0"/>
                </a:moveTo>
                <a:lnTo>
                  <a:pt x="5765" y="0"/>
                </a:lnTo>
                <a:lnTo>
                  <a:pt x="5765" y="3024"/>
                </a:lnTo>
                <a:lnTo>
                  <a:pt x="4325" y="3104"/>
                </a:lnTo>
                <a:lnTo>
                  <a:pt x="2405" y="3019"/>
                </a:lnTo>
                <a:lnTo>
                  <a:pt x="1242" y="2987"/>
                </a:lnTo>
                <a:lnTo>
                  <a:pt x="0" y="3051"/>
                </a:lnTo>
                <a:lnTo>
                  <a:pt x="5" y="0"/>
                </a:lnTo>
                <a:close/>
              </a:path>
            </a:pathLst>
          </a:custGeom>
          <a:solidFill>
            <a:srgbClr val="FFCD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600200"/>
            <a:ext cx="77724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133600"/>
            <a:ext cx="7772400" cy="533400"/>
          </a:xfrm>
        </p:spPr>
        <p:txBody>
          <a:bodyPr/>
          <a:lstStyle>
            <a:lvl1pPr marL="0" indent="0">
              <a:buFont typeface="Times" pitchFamily="18" charset="0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pic>
        <p:nvPicPr>
          <p:cNvPr id="9221" name="Picture 5" descr="Wave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89475"/>
            <a:ext cx="9144000" cy="304800"/>
          </a:xfrm>
          <a:prstGeom prst="rect">
            <a:avLst/>
          </a:prstGeom>
          <a:noFill/>
        </p:spPr>
      </p:pic>
      <p:pic>
        <p:nvPicPr>
          <p:cNvPr id="9222" name="Picture 6" descr="RGB_eBay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5562600"/>
            <a:ext cx="1905000" cy="793750"/>
          </a:xfrm>
          <a:prstGeom prst="rect">
            <a:avLst/>
          </a:prstGeom>
          <a:noFill/>
        </p:spPr>
      </p:pic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5867400" y="6500813"/>
            <a:ext cx="3048000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altLang="zh-CN" sz="1200"/>
              <a:t>eBay Inc. Proprietary &amp; Confidential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114300"/>
            <a:ext cx="2028825" cy="59404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14300"/>
            <a:ext cx="5934075" cy="59404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14300"/>
            <a:ext cx="8115300" cy="7239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71500" y="1371600"/>
            <a:ext cx="8115300" cy="468312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371600"/>
            <a:ext cx="3981450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371600"/>
            <a:ext cx="3981450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"/>
          <p:cNvSpPr>
            <a:spLocks/>
          </p:cNvSpPr>
          <p:nvPr/>
        </p:nvSpPr>
        <p:spPr bwMode="auto">
          <a:xfrm>
            <a:off x="-6350" y="0"/>
            <a:ext cx="9159875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70" y="0"/>
              </a:cxn>
              <a:cxn ang="0">
                <a:pos x="5770" y="652"/>
              </a:cxn>
              <a:cxn ang="0">
                <a:pos x="4432" y="720"/>
              </a:cxn>
              <a:cxn ang="0">
                <a:pos x="2186" y="634"/>
              </a:cxn>
              <a:cxn ang="0">
                <a:pos x="1079" y="608"/>
              </a:cxn>
              <a:cxn ang="0">
                <a:pos x="468" y="648"/>
              </a:cxn>
              <a:cxn ang="0">
                <a:pos x="4" y="668"/>
              </a:cxn>
              <a:cxn ang="0">
                <a:pos x="0" y="0"/>
              </a:cxn>
            </a:cxnLst>
            <a:rect l="0" t="0" r="r" b="b"/>
            <a:pathLst>
              <a:path w="5770" h="720">
                <a:moveTo>
                  <a:pt x="0" y="0"/>
                </a:moveTo>
                <a:lnTo>
                  <a:pt x="5770" y="0"/>
                </a:lnTo>
                <a:lnTo>
                  <a:pt x="5770" y="652"/>
                </a:lnTo>
                <a:lnTo>
                  <a:pt x="4432" y="720"/>
                </a:lnTo>
                <a:lnTo>
                  <a:pt x="2186" y="634"/>
                </a:lnTo>
                <a:lnTo>
                  <a:pt x="1079" y="608"/>
                </a:lnTo>
                <a:lnTo>
                  <a:pt x="468" y="648"/>
                </a:lnTo>
                <a:lnTo>
                  <a:pt x="4" y="668"/>
                </a:lnTo>
                <a:lnTo>
                  <a:pt x="0" y="0"/>
                </a:lnTo>
                <a:close/>
              </a:path>
            </a:pathLst>
          </a:custGeom>
          <a:solidFill>
            <a:srgbClr val="FFCD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14300"/>
            <a:ext cx="81153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371600"/>
            <a:ext cx="8115300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19150" y="6413500"/>
            <a:ext cx="10858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800">
                <a:ea typeface="MS Pゴシック" pitchFamily="-92" charset="-128"/>
              </a:rPr>
              <a:t>eBay Inc. confidential</a:t>
            </a:r>
          </a:p>
        </p:txBody>
      </p:sp>
      <p:pic>
        <p:nvPicPr>
          <p:cNvPr id="8198" name="Picture 6" descr="Wave_RG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933450"/>
            <a:ext cx="9144000" cy="304800"/>
          </a:xfrm>
          <a:prstGeom prst="rect">
            <a:avLst/>
          </a:prstGeom>
          <a:noFill/>
        </p:spPr>
      </p:pic>
      <p:pic>
        <p:nvPicPr>
          <p:cNvPr id="8199" name="Picture 7" descr="RGB_eBay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123238" y="6362700"/>
            <a:ext cx="639762" cy="266700"/>
          </a:xfrm>
          <a:prstGeom prst="rect">
            <a:avLst/>
          </a:prstGeom>
          <a:noFill/>
        </p:spPr>
      </p:pic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57200" y="6388100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fld id="{41AC4BFA-D983-4DF0-BF68-9EDDA857D38E}" type="slidenum">
              <a:rPr lang="en-US" altLang="zh-CN" sz="1000" b="1">
                <a:ea typeface="MS Pゴシック" pitchFamily="-92" charset="-128"/>
              </a:rPr>
              <a:pPr eaLnBrk="0" hangingPunct="0"/>
              <a:t>‹#›</a:t>
            </a:fld>
            <a:endParaRPr lang="en-US" altLang="zh-CN" sz="1000" b="1">
              <a:ea typeface="MS Pゴシック" pitchFamily="-9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rtl="0" fontAlgn="base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宋体" pitchFamily="2" charset="-122"/>
        </a:defRPr>
      </a:lvl2pPr>
      <a:lvl3pPr algn="l" rtl="0" fontAlgn="base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宋体" pitchFamily="2" charset="-122"/>
        </a:defRPr>
      </a:lvl3pPr>
      <a:lvl4pPr algn="l" rtl="0" fontAlgn="base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宋体" pitchFamily="2" charset="-122"/>
        </a:defRPr>
      </a:lvl4pPr>
      <a:lvl5pPr algn="l" rtl="0" fontAlgn="base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230188" indent="-230188" algn="l" rtl="0" fontAlgn="base">
        <a:lnSpc>
          <a:spcPct val="105000"/>
        </a:lnSpc>
        <a:spcBef>
          <a:spcPct val="45000"/>
        </a:spcBef>
        <a:spcAft>
          <a:spcPct val="10000"/>
        </a:spcAft>
        <a:buClr>
          <a:srgbClr val="FFCD00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lnSpc>
          <a:spcPct val="105000"/>
        </a:lnSpc>
        <a:spcBef>
          <a:spcPct val="10000"/>
        </a:spcBef>
        <a:spcAft>
          <a:spcPct val="10000"/>
        </a:spcAft>
        <a:buClr>
          <a:srgbClr val="FFCD00"/>
        </a:buClr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914400" indent="-228600" algn="l" rtl="0" fontAlgn="base">
        <a:lnSpc>
          <a:spcPct val="105000"/>
        </a:lnSpc>
        <a:spcBef>
          <a:spcPct val="25000"/>
        </a:spcBef>
        <a:spcAft>
          <a:spcPct val="10000"/>
        </a:spcAft>
        <a:buClr>
          <a:srgbClr val="FFCD00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144588" indent="-3175" algn="l" rtl="0" fontAlgn="base">
        <a:lnSpc>
          <a:spcPct val="105000"/>
        </a:lnSpc>
        <a:spcBef>
          <a:spcPct val="35000"/>
        </a:spcBef>
        <a:spcAft>
          <a:spcPct val="10000"/>
        </a:spcAft>
        <a:buClr>
          <a:schemeClr val="bg2"/>
        </a:buClr>
        <a:defRPr sz="1200">
          <a:solidFill>
            <a:schemeClr val="tx1"/>
          </a:solidFill>
          <a:latin typeface="+mn-lt"/>
          <a:ea typeface="+mn-ea"/>
        </a:defRPr>
      </a:lvl4pPr>
      <a:lvl5pPr marL="1374775" indent="3175" algn="l" rtl="0" fontAlgn="base">
        <a:lnSpc>
          <a:spcPct val="105000"/>
        </a:lnSpc>
        <a:spcBef>
          <a:spcPct val="65000"/>
        </a:spcBef>
        <a:spcAft>
          <a:spcPct val="10000"/>
        </a:spcAft>
        <a:buClr>
          <a:schemeClr val="bg2"/>
        </a:buClr>
        <a:defRPr sz="1000">
          <a:solidFill>
            <a:schemeClr val="tx1"/>
          </a:solidFill>
          <a:latin typeface="+mn-lt"/>
          <a:ea typeface="+mn-ea"/>
        </a:defRPr>
      </a:lvl5pPr>
      <a:lvl6pPr marL="1831975" indent="3175" algn="l" rtl="0" fontAlgn="base">
        <a:lnSpc>
          <a:spcPct val="105000"/>
        </a:lnSpc>
        <a:spcBef>
          <a:spcPct val="65000"/>
        </a:spcBef>
        <a:spcAft>
          <a:spcPct val="10000"/>
        </a:spcAft>
        <a:buClr>
          <a:schemeClr val="bg2"/>
        </a:buClr>
        <a:defRPr sz="1000">
          <a:solidFill>
            <a:schemeClr val="tx1"/>
          </a:solidFill>
          <a:latin typeface="+mn-lt"/>
          <a:ea typeface="+mn-ea"/>
        </a:defRPr>
      </a:lvl6pPr>
      <a:lvl7pPr marL="2289175" indent="3175" algn="l" rtl="0" fontAlgn="base">
        <a:lnSpc>
          <a:spcPct val="105000"/>
        </a:lnSpc>
        <a:spcBef>
          <a:spcPct val="65000"/>
        </a:spcBef>
        <a:spcAft>
          <a:spcPct val="10000"/>
        </a:spcAft>
        <a:buClr>
          <a:schemeClr val="bg2"/>
        </a:buClr>
        <a:defRPr sz="1000">
          <a:solidFill>
            <a:schemeClr val="tx1"/>
          </a:solidFill>
          <a:latin typeface="+mn-lt"/>
          <a:ea typeface="+mn-ea"/>
        </a:defRPr>
      </a:lvl7pPr>
      <a:lvl8pPr marL="2746375" indent="3175" algn="l" rtl="0" fontAlgn="base">
        <a:lnSpc>
          <a:spcPct val="105000"/>
        </a:lnSpc>
        <a:spcBef>
          <a:spcPct val="65000"/>
        </a:spcBef>
        <a:spcAft>
          <a:spcPct val="10000"/>
        </a:spcAft>
        <a:buClr>
          <a:schemeClr val="bg2"/>
        </a:buClr>
        <a:defRPr sz="1000">
          <a:solidFill>
            <a:schemeClr val="tx1"/>
          </a:solidFill>
          <a:latin typeface="+mn-lt"/>
          <a:ea typeface="+mn-ea"/>
        </a:defRPr>
      </a:lvl8pPr>
      <a:lvl9pPr marL="3203575" indent="3175" algn="l" rtl="0" fontAlgn="base">
        <a:lnSpc>
          <a:spcPct val="105000"/>
        </a:lnSpc>
        <a:spcBef>
          <a:spcPct val="65000"/>
        </a:spcBef>
        <a:spcAft>
          <a:spcPct val="10000"/>
        </a:spcAft>
        <a:buClr>
          <a:schemeClr val="bg2"/>
        </a:buClr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scm.corp.ebay.com/pages/cloud-cms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eBay Cloud Configuration Management System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819400"/>
            <a:ext cx="7772400" cy="990600"/>
          </a:xfrm>
        </p:spPr>
        <p:txBody>
          <a:bodyPr/>
          <a:lstStyle/>
          <a:p>
            <a:r>
              <a:rPr lang="en-US" altLang="zh-CN" dirty="0" smtClean="0"/>
              <a:t>Xu Jiang, Tony Ng</a:t>
            </a:r>
          </a:p>
          <a:p>
            <a:r>
              <a:rPr lang="en-US" altLang="zh-CN" dirty="0" smtClean="0"/>
              <a:t>Platform Infrastructure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2220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</a:t>
            </a:r>
            <a:r>
              <a:rPr lang="en-US" altLang="zh-CN" dirty="0" smtClean="0"/>
              <a:t>Driven Automation</a:t>
            </a:r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8750" y="1538287"/>
            <a:ext cx="5424560" cy="4473893"/>
            <a:chOff x="1530350" y="850900"/>
            <a:chExt cx="6083300" cy="51562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720850" y="1041400"/>
              <a:ext cx="6096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solidFill>
                    <a:srgbClr val="3C536F"/>
                  </a:solidFill>
                  <a:latin typeface="Arial Narrow" charset="0"/>
                  <a:cs typeface="Arial Narrow" charset="0"/>
                </a:rPr>
                <a:t>LB</a:t>
              </a:r>
            </a:p>
          </p:txBody>
        </p:sp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2635250" y="1041400"/>
              <a:ext cx="609600" cy="3048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3C536F"/>
                  </a:solidFill>
                  <a:latin typeface="Arial Narrow" charset="0"/>
                  <a:cs typeface="Arial Narrow" charset="0"/>
                </a:rPr>
                <a:t>Pool</a:t>
              </a:r>
            </a:p>
          </p:txBody>
        </p:sp>
        <p:cxnSp>
          <p:nvCxnSpPr>
            <p:cNvPr id="8" name="Straight Connector 7"/>
            <p:cNvCxnSpPr>
              <a:cxnSpLocks noChangeShapeType="1"/>
              <a:stCxn id="6" idx="3"/>
              <a:endCxn id="7" idx="1"/>
            </p:cNvCxnSpPr>
            <p:nvPr/>
          </p:nvCxnSpPr>
          <p:spPr bwMode="auto">
            <a:xfrm>
              <a:off x="2330450" y="1193800"/>
              <a:ext cx="304800" cy="1588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1949450" y="1727200"/>
              <a:ext cx="609600" cy="3048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solidFill>
                    <a:srgbClr val="3C536F"/>
                  </a:solidFill>
                  <a:latin typeface="Arial Narrow" charset="0"/>
                  <a:cs typeface="Arial Narrow" charset="0"/>
                </a:rPr>
                <a:t>Server</a:t>
              </a:r>
            </a:p>
          </p:txBody>
        </p:sp>
        <p:sp>
          <p:nvSpPr>
            <p:cNvPr id="10" name="Rounded Rectangle 9"/>
            <p:cNvSpPr>
              <a:spLocks noChangeArrowheads="1"/>
            </p:cNvSpPr>
            <p:nvPr/>
          </p:nvSpPr>
          <p:spPr bwMode="auto">
            <a:xfrm>
              <a:off x="2635250" y="1727200"/>
              <a:ext cx="609600" cy="3048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solidFill>
                    <a:srgbClr val="3C536F"/>
                  </a:solidFill>
                  <a:latin typeface="Arial Narrow" charset="0"/>
                  <a:cs typeface="Arial Narrow" charset="0"/>
                </a:rPr>
                <a:t>Server</a:t>
              </a:r>
            </a:p>
          </p:txBody>
        </p:sp>
        <p:sp>
          <p:nvSpPr>
            <p:cNvPr id="11" name="Rounded Rectangle 10"/>
            <p:cNvSpPr>
              <a:spLocks noChangeArrowheads="1"/>
            </p:cNvSpPr>
            <p:nvPr/>
          </p:nvSpPr>
          <p:spPr bwMode="auto">
            <a:xfrm>
              <a:off x="3321050" y="1727200"/>
              <a:ext cx="609600" cy="304800"/>
            </a:xfrm>
            <a:prstGeom prst="roundRect">
              <a:avLst>
                <a:gd name="adj" fmla="val 16667"/>
              </a:avLst>
            </a:prstGeom>
            <a:solidFill>
              <a:srgbClr val="FFCD00"/>
            </a:solidFill>
            <a:ln w="3175">
              <a:solidFill>
                <a:srgbClr val="C35212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latin typeface="Arial Narrow" charset="0"/>
                  <a:cs typeface="Arial Narrow" charset="0"/>
                </a:rPr>
                <a:t>Server</a:t>
              </a:r>
            </a:p>
          </p:txBody>
        </p:sp>
        <p:cxnSp>
          <p:nvCxnSpPr>
            <p:cNvPr id="12" name="Elbow Connector 11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 rot="5400000">
              <a:off x="2406650" y="1193800"/>
              <a:ext cx="381000" cy="685800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Elbow Connector 12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 rot="5400000">
              <a:off x="2749551" y="1536700"/>
              <a:ext cx="381000" cy="3175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Elbow Connector 13"/>
            <p:cNvCxnSpPr>
              <a:cxnSpLocks noChangeShapeType="1"/>
              <a:stCxn id="7" idx="2"/>
              <a:endCxn id="11" idx="0"/>
            </p:cNvCxnSpPr>
            <p:nvPr/>
          </p:nvCxnSpPr>
          <p:spPr bwMode="auto">
            <a:xfrm rot="16200000" flipH="1">
              <a:off x="3092450" y="1193800"/>
              <a:ext cx="381000" cy="685800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rgbClr val="C35212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530350" y="863600"/>
              <a:ext cx="2476500" cy="1295400"/>
            </a:xfrm>
            <a:prstGeom prst="rect">
              <a:avLst/>
            </a:prstGeom>
            <a:noFill/>
            <a:ln w="3175">
              <a:solidFill>
                <a:schemeClr val="hlink">
                  <a:alpha val="49019"/>
                </a:schemeClr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Can 15"/>
            <p:cNvSpPr>
              <a:spLocks noChangeArrowheads="1"/>
            </p:cNvSpPr>
            <p:nvPr/>
          </p:nvSpPr>
          <p:spPr bwMode="auto">
            <a:xfrm>
              <a:off x="5957888" y="2433638"/>
              <a:ext cx="822325" cy="822325"/>
            </a:xfrm>
            <a:prstGeom prst="can">
              <a:avLst>
                <a:gd name="adj" fmla="val 23458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rgbClr val="3C536F"/>
                  </a:solidFill>
                  <a:latin typeface="Arial Narrow" charset="0"/>
                  <a:cs typeface="Arial Narrow" charset="0"/>
                </a:rPr>
                <a:t>Current</a:t>
              </a:r>
            </a:p>
            <a:p>
              <a:pPr algn="ctr"/>
              <a:r>
                <a:rPr lang="en-US" sz="1200" dirty="0" smtClean="0">
                  <a:solidFill>
                    <a:srgbClr val="3C536F"/>
                  </a:solidFill>
                  <a:latin typeface="Arial Narrow" charset="0"/>
                  <a:cs typeface="Arial Narrow" charset="0"/>
                </a:rPr>
                <a:t>State</a:t>
              </a:r>
              <a:endParaRPr lang="en-US" sz="1200" dirty="0">
                <a:solidFill>
                  <a:srgbClr val="3C536F"/>
                </a:solidFill>
                <a:latin typeface="Arial Narrow" charset="0"/>
                <a:cs typeface="Arial Narrow" charset="0"/>
              </a:endParaRPr>
            </a:p>
          </p:txBody>
        </p:sp>
        <p:sp>
          <p:nvSpPr>
            <p:cNvPr id="17" name="Cloud 16"/>
            <p:cNvSpPr/>
            <p:nvPr/>
          </p:nvSpPr>
          <p:spPr bwMode="auto">
            <a:xfrm>
              <a:off x="3638550" y="4978400"/>
              <a:ext cx="1752600" cy="1028700"/>
            </a:xfrm>
            <a:prstGeom prst="cloud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3C536F"/>
                  </a:solidFill>
                  <a:latin typeface="Arial Narrow" charset="0"/>
                  <a:cs typeface="Arial Narrow" charset="0"/>
                </a:rPr>
                <a:t>Site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916613" y="3921125"/>
              <a:ext cx="896937" cy="4476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200" b="1">
                  <a:solidFill>
                    <a:schemeClr val="bg1"/>
                  </a:solidFill>
                  <a:latin typeface="Arial" pitchFamily="-105" charset="0"/>
                  <a:ea typeface="MS PGothic" pitchFamily="34" charset="-128"/>
                  <a:cs typeface="MS PGothic" pitchFamily="34" charset="-128"/>
                </a:rPr>
                <a:t>Discovery</a:t>
              </a:r>
            </a:p>
          </p:txBody>
        </p:sp>
        <p:cxnSp>
          <p:nvCxnSpPr>
            <p:cNvPr id="19" name="Straight Arrow Connector 18"/>
            <p:cNvCxnSpPr>
              <a:cxnSpLocks noChangeShapeType="1"/>
              <a:stCxn id="18" idx="0"/>
              <a:endCxn id="16" idx="3"/>
            </p:cNvCxnSpPr>
            <p:nvPr/>
          </p:nvCxnSpPr>
          <p:spPr bwMode="auto">
            <a:xfrm flipV="1">
              <a:off x="6365082" y="3255963"/>
              <a:ext cx="3969" cy="665162"/>
            </a:xfrm>
            <a:prstGeom prst="straightConnector1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867150" y="3136900"/>
              <a:ext cx="1308100" cy="4476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200" b="1" dirty="0" smtClean="0">
                  <a:solidFill>
                    <a:schemeClr val="bg1"/>
                  </a:solidFill>
                  <a:latin typeface="Arial" pitchFamily="-105" charset="0"/>
                  <a:ea typeface="MS PGothic" pitchFamily="34" charset="-128"/>
                  <a:cs typeface="MS PGothic" pitchFamily="34" charset="-128"/>
                </a:rPr>
                <a:t>Comparison</a:t>
              </a:r>
              <a:endParaRPr lang="en-US" sz="1200" b="1" dirty="0">
                <a:solidFill>
                  <a:schemeClr val="bg1"/>
                </a:solidFill>
                <a:latin typeface="Arial" pitchFamily="-105" charset="0"/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21" name="Can 20"/>
            <p:cNvSpPr>
              <a:spLocks noChangeArrowheads="1"/>
            </p:cNvSpPr>
            <p:nvPr/>
          </p:nvSpPr>
          <p:spPr bwMode="auto">
            <a:xfrm>
              <a:off x="2351088" y="2446338"/>
              <a:ext cx="822325" cy="822325"/>
            </a:xfrm>
            <a:prstGeom prst="can">
              <a:avLst>
                <a:gd name="adj" fmla="val 23458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rgbClr val="3C536F"/>
                  </a:solidFill>
                  <a:latin typeface="Arial Narrow" charset="0"/>
                  <a:cs typeface="Arial Narrow" charset="0"/>
                </a:rPr>
                <a:t>Expected</a:t>
              </a:r>
            </a:p>
            <a:p>
              <a:pPr algn="ctr"/>
              <a:r>
                <a:rPr lang="en-US" sz="1200" dirty="0" smtClean="0">
                  <a:solidFill>
                    <a:srgbClr val="3C536F"/>
                  </a:solidFill>
                  <a:latin typeface="Arial Narrow" charset="0"/>
                  <a:cs typeface="Arial Narrow" charset="0"/>
                </a:rPr>
                <a:t>State</a:t>
              </a:r>
              <a:endParaRPr lang="en-US" sz="1200" dirty="0">
                <a:solidFill>
                  <a:srgbClr val="3C536F"/>
                </a:solidFill>
                <a:latin typeface="Arial Narrow" charset="0"/>
                <a:cs typeface="Arial Narrow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15" idx="2"/>
              <a:endCxn id="21" idx="1"/>
            </p:cNvCxnSpPr>
            <p:nvPr/>
          </p:nvCxnSpPr>
          <p:spPr bwMode="auto">
            <a:xfrm rot="5400000">
              <a:off x="2621756" y="2299494"/>
              <a:ext cx="287338" cy="6350"/>
            </a:xfrm>
            <a:prstGeom prst="straightConnector1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892550" y="2451100"/>
              <a:ext cx="1257300" cy="4476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200" b="1" dirty="0" smtClean="0">
                  <a:solidFill>
                    <a:schemeClr val="bg1"/>
                  </a:solidFill>
                  <a:latin typeface="Arial" pitchFamily="-105" charset="0"/>
                  <a:ea typeface="MS PGothic" pitchFamily="34" charset="-128"/>
                  <a:cs typeface="MS PGothic" pitchFamily="34" charset="-128"/>
                </a:rPr>
                <a:t>Reconciliation</a:t>
              </a:r>
              <a:endParaRPr lang="en-US" sz="1200" b="1" dirty="0">
                <a:solidFill>
                  <a:schemeClr val="bg1"/>
                </a:solidFill>
                <a:latin typeface="Arial" pitchFamily="-105" charset="0"/>
                <a:ea typeface="MS PGothic" pitchFamily="34" charset="-128"/>
                <a:cs typeface="MS PGothic" pitchFamily="34" charset="-128"/>
              </a:endParaRPr>
            </a:p>
          </p:txBody>
        </p:sp>
        <p:cxnSp>
          <p:nvCxnSpPr>
            <p:cNvPr id="24" name="Elbow Connector 23"/>
            <p:cNvCxnSpPr>
              <a:cxnSpLocks noChangeShapeType="1"/>
              <a:stCxn id="21" idx="4"/>
              <a:endCxn id="23" idx="1"/>
            </p:cNvCxnSpPr>
            <p:nvPr/>
          </p:nvCxnSpPr>
          <p:spPr bwMode="auto">
            <a:xfrm flipV="1">
              <a:off x="3173413" y="2674938"/>
              <a:ext cx="719137" cy="182563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Elbow Connector 24"/>
            <p:cNvCxnSpPr>
              <a:cxnSpLocks noChangeShapeType="1"/>
              <a:stCxn id="16" idx="2"/>
              <a:endCxn id="23" idx="3"/>
            </p:cNvCxnSpPr>
            <p:nvPr/>
          </p:nvCxnSpPr>
          <p:spPr bwMode="auto">
            <a:xfrm rot="10800000">
              <a:off x="5149850" y="2674939"/>
              <a:ext cx="808038" cy="169863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975100" y="3911600"/>
              <a:ext cx="1092200" cy="4476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Arial" pitchFamily="-105" charset="0"/>
                  <a:ea typeface="MS PGothic" pitchFamily="34" charset="-128"/>
                  <a:cs typeface="MS PGothic" pitchFamily="34" charset="-128"/>
                </a:rPr>
                <a:t>Orchestration</a:t>
              </a:r>
            </a:p>
          </p:txBody>
        </p:sp>
        <p:cxnSp>
          <p:nvCxnSpPr>
            <p:cNvPr id="27" name="Shape 67"/>
            <p:cNvCxnSpPr>
              <a:cxnSpLocks noChangeShapeType="1"/>
              <a:stCxn id="26" idx="2"/>
              <a:endCxn id="17" idx="3"/>
            </p:cNvCxnSpPr>
            <p:nvPr/>
          </p:nvCxnSpPr>
          <p:spPr bwMode="auto">
            <a:xfrm flipH="1">
              <a:off x="4514850" y="4359275"/>
              <a:ext cx="6350" cy="677942"/>
            </a:xfrm>
            <a:prstGeom prst="straightConnector1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327650" y="1028700"/>
              <a:ext cx="6096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solidFill>
                    <a:srgbClr val="3C536F"/>
                  </a:solidFill>
                  <a:latin typeface="Arial Narrow" charset="0"/>
                  <a:cs typeface="Arial Narrow" charset="0"/>
                </a:rPr>
                <a:t>LB</a:t>
              </a:r>
            </a:p>
          </p:txBody>
        </p:sp>
        <p:sp>
          <p:nvSpPr>
            <p:cNvPr id="29" name="Rounded Rectangle 28"/>
            <p:cNvSpPr>
              <a:spLocks noChangeArrowheads="1"/>
            </p:cNvSpPr>
            <p:nvPr/>
          </p:nvSpPr>
          <p:spPr bwMode="auto">
            <a:xfrm>
              <a:off x="6242050" y="1028700"/>
              <a:ext cx="609600" cy="3048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solidFill>
                    <a:srgbClr val="3C536F"/>
                  </a:solidFill>
                  <a:latin typeface="Arial Narrow" charset="0"/>
                  <a:cs typeface="Arial Narrow" charset="0"/>
                </a:rPr>
                <a:t>Pool</a:t>
              </a:r>
            </a:p>
          </p:txBody>
        </p:sp>
        <p:cxnSp>
          <p:nvCxnSpPr>
            <p:cNvPr id="30" name="Straight Connector 29"/>
            <p:cNvCxnSpPr>
              <a:cxnSpLocks noChangeShapeType="1"/>
              <a:stCxn id="28" idx="3"/>
              <a:endCxn id="29" idx="1"/>
            </p:cNvCxnSpPr>
            <p:nvPr/>
          </p:nvCxnSpPr>
          <p:spPr bwMode="auto">
            <a:xfrm>
              <a:off x="5937250" y="1181100"/>
              <a:ext cx="304800" cy="1588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Rounded Rectangle 30"/>
            <p:cNvSpPr>
              <a:spLocks noChangeArrowheads="1"/>
            </p:cNvSpPr>
            <p:nvPr/>
          </p:nvSpPr>
          <p:spPr bwMode="auto">
            <a:xfrm>
              <a:off x="5556250" y="1714500"/>
              <a:ext cx="609600" cy="3048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solidFill>
                    <a:srgbClr val="3C536F"/>
                  </a:solidFill>
                  <a:latin typeface="Arial Narrow" charset="0"/>
                  <a:cs typeface="Arial Narrow" charset="0"/>
                </a:rPr>
                <a:t>Server</a:t>
              </a:r>
            </a:p>
          </p:txBody>
        </p:sp>
        <p:sp>
          <p:nvSpPr>
            <p:cNvPr id="32" name="Rounded Rectangle 31"/>
            <p:cNvSpPr>
              <a:spLocks noChangeArrowheads="1"/>
            </p:cNvSpPr>
            <p:nvPr/>
          </p:nvSpPr>
          <p:spPr bwMode="auto">
            <a:xfrm>
              <a:off x="6242050" y="1714500"/>
              <a:ext cx="609600" cy="3048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3C536F"/>
                  </a:solidFill>
                  <a:latin typeface="Arial Narrow" charset="0"/>
                  <a:cs typeface="Arial Narrow" charset="0"/>
                </a:rPr>
                <a:t>Server</a:t>
              </a:r>
            </a:p>
          </p:txBody>
        </p:sp>
        <p:sp>
          <p:nvSpPr>
            <p:cNvPr id="33" name="Rounded Rectangle 32"/>
            <p:cNvSpPr>
              <a:spLocks noChangeArrowheads="1"/>
            </p:cNvSpPr>
            <p:nvPr/>
          </p:nvSpPr>
          <p:spPr bwMode="auto">
            <a:xfrm>
              <a:off x="6927850" y="1714500"/>
              <a:ext cx="609600" cy="3048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6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3C536F"/>
                  </a:solidFill>
                  <a:latin typeface="Arial Narrow" charset="0"/>
                  <a:cs typeface="Arial Narrow" charset="0"/>
                </a:rPr>
                <a:t>Server</a:t>
              </a:r>
            </a:p>
          </p:txBody>
        </p:sp>
        <p:cxnSp>
          <p:nvCxnSpPr>
            <p:cNvPr id="34" name="Elbow Connector 33"/>
            <p:cNvCxnSpPr>
              <a:cxnSpLocks noChangeShapeType="1"/>
              <a:stCxn id="29" idx="2"/>
              <a:endCxn id="31" idx="0"/>
            </p:cNvCxnSpPr>
            <p:nvPr/>
          </p:nvCxnSpPr>
          <p:spPr bwMode="auto">
            <a:xfrm rot="5400000">
              <a:off x="6013450" y="1181100"/>
              <a:ext cx="381000" cy="685800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Elbow Connector 34"/>
            <p:cNvCxnSpPr>
              <a:cxnSpLocks noChangeShapeType="1"/>
              <a:stCxn id="29" idx="2"/>
              <a:endCxn id="32" idx="0"/>
            </p:cNvCxnSpPr>
            <p:nvPr/>
          </p:nvCxnSpPr>
          <p:spPr bwMode="auto">
            <a:xfrm rot="5400000">
              <a:off x="6356351" y="1524000"/>
              <a:ext cx="381000" cy="3175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Elbow Connector 35"/>
            <p:cNvCxnSpPr>
              <a:cxnSpLocks noChangeShapeType="1"/>
              <a:stCxn id="29" idx="2"/>
              <a:endCxn id="33" idx="0"/>
            </p:cNvCxnSpPr>
            <p:nvPr/>
          </p:nvCxnSpPr>
          <p:spPr bwMode="auto">
            <a:xfrm rot="16200000" flipH="1">
              <a:off x="6699250" y="1181100"/>
              <a:ext cx="381000" cy="685800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137150" y="850900"/>
              <a:ext cx="2476500" cy="1295400"/>
            </a:xfrm>
            <a:prstGeom prst="rect">
              <a:avLst/>
            </a:prstGeom>
            <a:noFill/>
            <a:ln w="3175">
              <a:solidFill>
                <a:schemeClr val="hlink">
                  <a:alpha val="49019"/>
                </a:schemeClr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cxnSpLocks noChangeShapeType="1"/>
              <a:stCxn id="16" idx="1"/>
              <a:endCxn id="37" idx="2"/>
            </p:cNvCxnSpPr>
            <p:nvPr/>
          </p:nvCxnSpPr>
          <p:spPr bwMode="auto">
            <a:xfrm rot="5400000" flipH="1" flipV="1">
              <a:off x="6228556" y="2286794"/>
              <a:ext cx="287338" cy="6350"/>
            </a:xfrm>
            <a:prstGeom prst="straightConnector1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Arrow Connector 38"/>
            <p:cNvCxnSpPr>
              <a:cxnSpLocks noChangeShapeType="1"/>
              <a:stCxn id="20" idx="2"/>
              <a:endCxn id="26" idx="0"/>
            </p:cNvCxnSpPr>
            <p:nvPr/>
          </p:nvCxnSpPr>
          <p:spPr bwMode="auto">
            <a:xfrm>
              <a:off x="4521200" y="3584575"/>
              <a:ext cx="0" cy="327025"/>
            </a:xfrm>
            <a:prstGeom prst="straightConnector1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hape 48"/>
            <p:cNvCxnSpPr>
              <a:cxnSpLocks noChangeShapeType="1"/>
              <a:stCxn id="17" idx="0"/>
              <a:endCxn id="18" idx="2"/>
            </p:cNvCxnSpPr>
            <p:nvPr/>
          </p:nvCxnSpPr>
          <p:spPr bwMode="auto">
            <a:xfrm flipV="1">
              <a:off x="5389690" y="4368800"/>
              <a:ext cx="975392" cy="1123950"/>
            </a:xfrm>
            <a:prstGeom prst="bentConnector2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Elbow Connector 40"/>
            <p:cNvCxnSpPr>
              <a:cxnSpLocks noChangeShapeType="1"/>
              <a:stCxn id="21" idx="4"/>
              <a:endCxn id="20" idx="1"/>
            </p:cNvCxnSpPr>
            <p:nvPr/>
          </p:nvCxnSpPr>
          <p:spPr bwMode="auto">
            <a:xfrm>
              <a:off x="3173413" y="2857501"/>
              <a:ext cx="693737" cy="503237"/>
            </a:xfrm>
            <a:prstGeom prst="bentConnector3">
              <a:avLst>
                <a:gd name="adj1" fmla="val 51777"/>
              </a:avLst>
            </a:prstGeom>
            <a:noFill/>
            <a:ln w="25400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Elbow Connector 41"/>
            <p:cNvCxnSpPr>
              <a:cxnSpLocks noChangeShapeType="1"/>
              <a:stCxn id="16" idx="2"/>
              <a:endCxn id="20" idx="3"/>
            </p:cNvCxnSpPr>
            <p:nvPr/>
          </p:nvCxnSpPr>
          <p:spPr bwMode="auto">
            <a:xfrm rot="10800000" flipV="1">
              <a:off x="5175250" y="2844800"/>
              <a:ext cx="782638" cy="515937"/>
            </a:xfrm>
            <a:prstGeom prst="bentConnector3">
              <a:avLst>
                <a:gd name="adj1" fmla="val 51575"/>
              </a:avLst>
            </a:prstGeom>
            <a:noFill/>
            <a:ln w="25400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" name="Content Placeholder 44"/>
          <p:cNvSpPr txBox="1">
            <a:spLocks/>
          </p:cNvSpPr>
          <p:nvPr/>
        </p:nvSpPr>
        <p:spPr>
          <a:xfrm>
            <a:off x="5943600" y="1454943"/>
            <a:ext cx="2895600" cy="48543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600" b="0" dirty="0" smtClean="0">
                <a:latin typeface="Arial" charset="0"/>
                <a:ea typeface="Osaka" charset="0"/>
                <a:cs typeface="Osaka" charset="0"/>
              </a:rPr>
              <a:t>Desired configuration is specified in the expected state and persisted in </a:t>
            </a:r>
            <a:r>
              <a:rPr lang="en-US" sz="1600" b="0" dirty="0" smtClean="0">
                <a:solidFill>
                  <a:srgbClr val="FF0000"/>
                </a:solidFill>
                <a:latin typeface="Arial" charset="0"/>
                <a:ea typeface="Osaka" charset="0"/>
                <a:cs typeface="Osaka" charset="0"/>
              </a:rPr>
              <a:t>CMS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b="0" dirty="0" smtClean="0">
              <a:latin typeface="Arial" charset="0"/>
              <a:ea typeface="Osaka" charset="0"/>
              <a:cs typeface="Osaka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0" dirty="0" smtClean="0">
                <a:latin typeface="Arial" charset="0"/>
                <a:ea typeface="Osaka" charset="0"/>
                <a:cs typeface="Osaka" charset="0"/>
              </a:rPr>
              <a:t>Upon approval, the orchestration will configure the site to reflect the desired configuration.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b="0" dirty="0" smtClean="0">
              <a:latin typeface="Arial" charset="0"/>
              <a:ea typeface="Osaka" charset="0"/>
              <a:cs typeface="Osaka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0" dirty="0" smtClean="0">
                <a:latin typeface="Arial" charset="0"/>
                <a:ea typeface="Osaka" charset="0"/>
                <a:cs typeface="Osaka" charset="0"/>
              </a:rPr>
              <a:t>Updated site configuration is discovered based on detection of configuration events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b="0" dirty="0" smtClean="0">
              <a:latin typeface="Arial" charset="0"/>
              <a:ea typeface="Osaka" charset="0"/>
              <a:cs typeface="Osaka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0" dirty="0" smtClean="0">
                <a:latin typeface="Arial" charset="0"/>
                <a:ea typeface="Osaka" charset="0"/>
                <a:cs typeface="Osaka" charset="0"/>
              </a:rPr>
              <a:t>Reconciliation between the expected and current state allows to verify the proper configuration.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b="0" dirty="0" smtClean="0">
              <a:latin typeface="Arial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87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362201"/>
            <a:ext cx="8115300" cy="914400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latin typeface="+mj-lt"/>
                <a:ea typeface="+mj-ea"/>
                <a:cs typeface="+mj-cs"/>
              </a:rPr>
              <a:t>Configuration Management </a:t>
            </a:r>
            <a:r>
              <a:rPr lang="en-US" altLang="zh-CN" sz="2400" b="1" dirty="0" smtClean="0">
                <a:latin typeface="+mj-lt"/>
                <a:ea typeface="+mj-ea"/>
                <a:cs typeface="+mj-cs"/>
              </a:rPr>
              <a:t>System (CMS)</a:t>
            </a:r>
            <a:endParaRPr lang="zh-CN" altLang="en-US" sz="2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683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CMS - Overview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CMS (Configuration Management System) is a high-performance metadata-driven persistence </a:t>
            </a:r>
            <a:r>
              <a:rPr lang="en-US" altLang="zh-CN" sz="2000" dirty="0" smtClean="0"/>
              <a:t>and </a:t>
            </a:r>
            <a:r>
              <a:rPr lang="en-US" altLang="zh-CN" sz="2000" dirty="0"/>
              <a:t>query service for configuration </a:t>
            </a:r>
            <a:r>
              <a:rPr lang="en-US" altLang="zh-CN" sz="2000" dirty="0" smtClean="0"/>
              <a:t>data with </a:t>
            </a:r>
            <a:r>
              <a:rPr lang="en-US" altLang="zh-CN" sz="2000" dirty="0"/>
              <a:t>supporting of </a:t>
            </a:r>
            <a:r>
              <a:rPr lang="en-US" altLang="zh-CN" sz="2000" dirty="0" err="1"/>
              <a:t>RESTful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API </a:t>
            </a:r>
            <a:r>
              <a:rPr lang="en-US" altLang="zh-CN" sz="2000" dirty="0"/>
              <a:t>and client lib (Java, Python</a:t>
            </a:r>
            <a:r>
              <a:rPr lang="en-US" altLang="zh-CN" sz="2000" dirty="0" smtClean="0"/>
              <a:t>).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en-US" altLang="zh-CN" sz="2000" dirty="0"/>
              <a:t>CMS  is a  generic system that be used for cloud configuration, as well other software needs for configuration</a:t>
            </a:r>
            <a:r>
              <a:rPr lang="en-US" altLang="zh-CN" sz="2000" dirty="0" smtClean="0"/>
              <a:t>. </a:t>
            </a:r>
          </a:p>
          <a:p>
            <a:endParaRPr lang="en-US" altLang="zh-CN" sz="2000" dirty="0"/>
          </a:p>
          <a:p>
            <a:r>
              <a:rPr lang="en-US" altLang="zh-CN" sz="2000" dirty="0"/>
              <a:t>As a by-product, CMS can be a persistence solution for real-time state data as well</a:t>
            </a:r>
            <a:r>
              <a:rPr lang="en-US" altLang="zh-CN" sz="2000" dirty="0" smtClean="0"/>
              <a:t>.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CMS </a:t>
            </a:r>
            <a:r>
              <a:rPr lang="en-US" altLang="zh-CN" sz="2000" dirty="0"/>
              <a:t>supports multiple data repositories for desired data isolation.</a:t>
            </a:r>
          </a:p>
        </p:txBody>
      </p:sp>
    </p:spTree>
    <p:extLst>
      <p:ext uri="{BB962C8B-B14F-4D97-AF65-F5344CB8AC3E}">
        <p14:creationId xmlns:p14="http://schemas.microsoft.com/office/powerpoint/2010/main" val="106279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CMS - Architecture</a:t>
            </a:r>
            <a:endParaRPr lang="zh-CN" alt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052233" y="3318414"/>
            <a:ext cx="32193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72313" y="1646486"/>
            <a:ext cx="4632885" cy="5400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0000"/>
                </a:solidFill>
              </a:rPr>
              <a:t>REST API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6169" y="2590801"/>
            <a:ext cx="576064" cy="316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zh-CN" sz="1400" dirty="0">
                <a:solidFill>
                  <a:srgbClr val="000000"/>
                </a:solidFill>
              </a:rPr>
              <a:t>Metadata Service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62483" y="2590800"/>
            <a:ext cx="2143430" cy="20800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Query Engine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71598" y="2590800"/>
            <a:ext cx="2133600" cy="20800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Entity Manager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72313" y="5030862"/>
            <a:ext cx="4632885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Data Access Layer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4577388" y="6081447"/>
            <a:ext cx="1022736" cy="612648"/>
          </a:xfrm>
          <a:prstGeom prst="flowChartMagneticDisk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000000"/>
                </a:solidFill>
              </a:rPr>
              <a:t>MongoDB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84922" y="5240801"/>
            <a:ext cx="1106951" cy="395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Persistence Service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30142" y="5240801"/>
            <a:ext cx="1008112" cy="395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Search Service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0" idx="2"/>
            <a:endCxn id="11" idx="1"/>
          </p:cNvCxnSpPr>
          <p:nvPr/>
        </p:nvCxnSpPr>
        <p:spPr>
          <a:xfrm>
            <a:off x="5088756" y="5750942"/>
            <a:ext cx="0" cy="330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4" idx="0"/>
          </p:cNvCxnSpPr>
          <p:nvPr/>
        </p:nvCxnSpPr>
        <p:spPr>
          <a:xfrm>
            <a:off x="3834198" y="4670821"/>
            <a:ext cx="0" cy="569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2" idx="0"/>
          </p:cNvCxnSpPr>
          <p:nvPr/>
        </p:nvCxnSpPr>
        <p:spPr>
          <a:xfrm>
            <a:off x="6338398" y="4670821"/>
            <a:ext cx="0" cy="569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8" idx="0"/>
          </p:cNvCxnSpPr>
          <p:nvPr/>
        </p:nvCxnSpPr>
        <p:spPr>
          <a:xfrm flipH="1">
            <a:off x="3834198" y="2186546"/>
            <a:ext cx="1254558" cy="404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9" idx="0"/>
          </p:cNvCxnSpPr>
          <p:nvPr/>
        </p:nvCxnSpPr>
        <p:spPr>
          <a:xfrm>
            <a:off x="5088756" y="2186546"/>
            <a:ext cx="1249642" cy="404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052232" y="4169355"/>
            <a:ext cx="71025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1"/>
          </p:cNvCxnSpPr>
          <p:nvPr/>
        </p:nvCxnSpPr>
        <p:spPr>
          <a:xfrm flipH="1">
            <a:off x="2052233" y="5390902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260482" y="3018183"/>
            <a:ext cx="1077772" cy="3586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Parser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260481" y="3576611"/>
            <a:ext cx="1077773" cy="3651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Translator &amp; Optimizer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260480" y="4169355"/>
            <a:ext cx="1077773" cy="3802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Executor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cxnSp>
        <p:nvCxnSpPr>
          <p:cNvPr id="30" name="Straight Arrow Connector 29"/>
          <p:cNvCxnSpPr>
            <a:stCxn id="27" idx="2"/>
            <a:endCxn id="28" idx="0"/>
          </p:cNvCxnSpPr>
          <p:nvPr/>
        </p:nvCxnSpPr>
        <p:spPr>
          <a:xfrm>
            <a:off x="3799368" y="3376794"/>
            <a:ext cx="0" cy="1998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2"/>
            <a:endCxn id="29" idx="0"/>
          </p:cNvCxnSpPr>
          <p:nvPr/>
        </p:nvCxnSpPr>
        <p:spPr>
          <a:xfrm flipH="1">
            <a:off x="3799367" y="3941752"/>
            <a:ext cx="1" cy="2276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955246" y="4169357"/>
            <a:ext cx="766299" cy="3802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Entity Mapper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cxnSp>
        <p:nvCxnSpPr>
          <p:cNvPr id="33" name="Straight Arrow Connector 32"/>
          <p:cNvCxnSpPr>
            <a:stCxn id="34" idx="2"/>
            <a:endCxn id="6" idx="0"/>
          </p:cNvCxnSpPr>
          <p:nvPr/>
        </p:nvCxnSpPr>
        <p:spPr>
          <a:xfrm>
            <a:off x="5088756" y="1389583"/>
            <a:ext cx="0" cy="2569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16690" y="1112584"/>
            <a:ext cx="134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000000"/>
                </a:solidFill>
              </a:rPr>
              <a:t>REST Request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cxnSp>
        <p:nvCxnSpPr>
          <p:cNvPr id="35" name="Elbow Connector 34"/>
          <p:cNvCxnSpPr>
            <a:stCxn id="7" idx="2"/>
            <a:endCxn id="11" idx="2"/>
          </p:cNvCxnSpPr>
          <p:nvPr/>
        </p:nvCxnSpPr>
        <p:spPr>
          <a:xfrm rot="16200000" flipH="1">
            <a:off x="2852380" y="4662763"/>
            <a:ext cx="636828" cy="281318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955247" y="3611490"/>
            <a:ext cx="766299" cy="3302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Entity Service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471441" y="3023462"/>
            <a:ext cx="766298" cy="3533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Branch Service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478052" y="3023462"/>
            <a:ext cx="766299" cy="3533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History Service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cxnSp>
        <p:nvCxnSpPr>
          <p:cNvPr id="125" name="Straight Arrow Connector 124"/>
          <p:cNvCxnSpPr>
            <a:stCxn id="48" idx="2"/>
            <a:endCxn id="36" idx="0"/>
          </p:cNvCxnSpPr>
          <p:nvPr/>
        </p:nvCxnSpPr>
        <p:spPr>
          <a:xfrm>
            <a:off x="5854590" y="3376794"/>
            <a:ext cx="483807" cy="2346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49" idx="2"/>
            <a:endCxn id="36" idx="0"/>
          </p:cNvCxnSpPr>
          <p:nvPr/>
        </p:nvCxnSpPr>
        <p:spPr>
          <a:xfrm flipH="1">
            <a:off x="6338397" y="3376794"/>
            <a:ext cx="522805" cy="2346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36" idx="2"/>
            <a:endCxn id="32" idx="0"/>
          </p:cNvCxnSpPr>
          <p:nvPr/>
        </p:nvCxnSpPr>
        <p:spPr>
          <a:xfrm flipH="1">
            <a:off x="6338396" y="3941752"/>
            <a:ext cx="1" cy="227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27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2438400"/>
            <a:ext cx="8115300" cy="914400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 smtClean="0">
                <a:latin typeface="+mj-lt"/>
                <a:ea typeface="+mj-ea"/>
                <a:cs typeface="+mj-cs"/>
              </a:rPr>
              <a:t>CMS</a:t>
            </a:r>
            <a:r>
              <a:rPr lang="en-US" altLang="zh-CN" sz="2400" b="1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2400" b="1" dirty="0" smtClean="0">
                <a:latin typeface="+mj-lt"/>
                <a:ea typeface="+mj-ea"/>
                <a:cs typeface="+mj-cs"/>
              </a:rPr>
              <a:t>Functionality &amp; Demo</a:t>
            </a:r>
            <a:endParaRPr lang="zh-CN" altLang="en-US" sz="2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9094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CMS Functionality – Try Me Page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8382000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4724400"/>
            <a:ext cx="8115300" cy="4921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https://github.scm.corp.ebay.com/pages/cloud-cms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763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Metadata Model – Try Me Page 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524000"/>
            <a:ext cx="878205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3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Metadata Model – Basic Feature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metadata </a:t>
            </a:r>
            <a:r>
              <a:rPr lang="en-US" altLang="zh-CN" dirty="0"/>
              <a:t>model is based on object-oriented paradigm that can support graph/tree data </a:t>
            </a:r>
            <a:r>
              <a:rPr lang="en-US" altLang="zh-CN" dirty="0" smtClean="0"/>
              <a:t>model</a:t>
            </a:r>
          </a:p>
          <a:p>
            <a:pPr lvl="1"/>
            <a:r>
              <a:rPr lang="en-US" altLang="zh-CN" dirty="0" err="1" smtClean="0"/>
              <a:t>MetaClass</a:t>
            </a:r>
            <a:r>
              <a:rPr lang="en-US" altLang="zh-CN" dirty="0" smtClean="0"/>
              <a:t> define the meta type of runtime data (i.e. entity)</a:t>
            </a:r>
          </a:p>
          <a:p>
            <a:pPr lvl="1"/>
            <a:r>
              <a:rPr lang="en-US" altLang="zh-CN" dirty="0" smtClean="0"/>
              <a:t>Entity represent one node in graph</a:t>
            </a:r>
          </a:p>
          <a:p>
            <a:pPr lvl="1"/>
            <a:r>
              <a:rPr lang="en-US" altLang="zh-CN" dirty="0" smtClean="0"/>
              <a:t>Relationship between entity represent the edge in graph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metadata can contain two types of field: </a:t>
            </a:r>
            <a:endParaRPr lang="en-US" altLang="zh-CN" dirty="0" smtClean="0"/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ttribute </a:t>
            </a:r>
            <a:r>
              <a:rPr lang="en-US" altLang="zh-CN" dirty="0"/>
              <a:t>field define payload of </a:t>
            </a:r>
            <a:r>
              <a:rPr lang="en-US" altLang="zh-CN" dirty="0" smtClean="0"/>
              <a:t>entity </a:t>
            </a:r>
          </a:p>
          <a:p>
            <a:pPr lvl="2"/>
            <a:r>
              <a:rPr lang="en-US" altLang="zh-CN" dirty="0" smtClean="0"/>
              <a:t>String, Boolean, Double, Integer, Long, Date</a:t>
            </a:r>
          </a:p>
          <a:p>
            <a:pPr lvl="2"/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elationship </a:t>
            </a:r>
            <a:r>
              <a:rPr lang="en-US" altLang="zh-CN" dirty="0"/>
              <a:t>field define relationship between entity.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Reference</a:t>
            </a:r>
          </a:p>
          <a:p>
            <a:pPr lvl="2"/>
            <a:r>
              <a:rPr lang="en-US" altLang="zh-CN" dirty="0" smtClean="0"/>
              <a:t>Embedded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2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Metadata </a:t>
            </a:r>
            <a:r>
              <a:rPr lang="en-US" altLang="zh-CN" dirty="0" smtClean="0"/>
              <a:t>Model – </a:t>
            </a:r>
            <a:r>
              <a:rPr lang="en-US" altLang="zh-CN" dirty="0"/>
              <a:t>Sample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7391400" cy="4114800"/>
          </a:xfrm>
        </p:spPr>
      </p:pic>
    </p:spTree>
    <p:extLst>
      <p:ext uri="{BB962C8B-B14F-4D97-AF65-F5344CB8AC3E}">
        <p14:creationId xmlns:p14="http://schemas.microsoft.com/office/powerpoint/2010/main" val="347739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Metadata Model – Advanced Feature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Metadata Inheritance </a:t>
            </a:r>
            <a:r>
              <a:rPr lang="en-US" altLang="zh-CN" dirty="0" smtClean="0"/>
              <a:t>(parent &amp; child)</a:t>
            </a:r>
          </a:p>
          <a:p>
            <a:pPr marL="344487" lvl="1" indent="0">
              <a:buNone/>
            </a:pPr>
            <a:endParaRPr lang="en-US" altLang="zh-CN" dirty="0"/>
          </a:p>
          <a:p>
            <a:r>
              <a:rPr lang="en-US" altLang="zh-CN" dirty="0"/>
              <a:t>Reference Integrity (strong &amp; weak</a:t>
            </a:r>
            <a:r>
              <a:rPr lang="en-US" altLang="zh-CN" dirty="0" smtClean="0"/>
              <a:t>)</a:t>
            </a:r>
          </a:p>
          <a:p>
            <a:endParaRPr lang="fr-FR" altLang="zh-CN" dirty="0" smtClean="0"/>
          </a:p>
          <a:p>
            <a:r>
              <a:rPr lang="fr-FR" altLang="zh-CN" dirty="0" smtClean="0"/>
              <a:t>Expression </a:t>
            </a:r>
            <a:r>
              <a:rPr lang="fr-FR" altLang="zh-CN" dirty="0" err="1" smtClean="0"/>
              <a:t>Defined</a:t>
            </a:r>
            <a:r>
              <a:rPr lang="fr-FR" altLang="zh-CN" dirty="0" smtClean="0"/>
              <a:t> Field Value</a:t>
            </a:r>
          </a:p>
          <a:p>
            <a:endParaRPr lang="fr-FR" altLang="zh-CN" dirty="0" smtClean="0"/>
          </a:p>
          <a:p>
            <a:r>
              <a:rPr lang="fr-FR" altLang="zh-CN" dirty="0" smtClean="0"/>
              <a:t>Index </a:t>
            </a:r>
            <a:r>
              <a:rPr lang="fr-FR" altLang="zh-CN" dirty="0"/>
              <a:t>Support on </a:t>
            </a:r>
            <a:r>
              <a:rPr lang="fr-FR" altLang="zh-CN" dirty="0" err="1"/>
              <a:t>Metadata</a:t>
            </a:r>
            <a:r>
              <a:rPr lang="fr-FR" altLang="zh-CN" dirty="0"/>
              <a:t> (unique contraints &amp; </a:t>
            </a:r>
            <a:r>
              <a:rPr lang="fr-FR" altLang="zh-CN" dirty="0" err="1"/>
              <a:t>query</a:t>
            </a:r>
            <a:r>
              <a:rPr lang="fr-FR" altLang="zh-CN" dirty="0"/>
              <a:t> </a:t>
            </a:r>
            <a:r>
              <a:rPr lang="fr-FR" altLang="zh-CN" dirty="0" err="1"/>
              <a:t>optimizer</a:t>
            </a:r>
            <a:r>
              <a:rPr lang="fr-FR" altLang="zh-CN" dirty="0" smtClean="0"/>
              <a:t>)</a:t>
            </a:r>
          </a:p>
          <a:p>
            <a:endParaRPr lang="fr-FR" altLang="zh-CN" dirty="0"/>
          </a:p>
          <a:p>
            <a:r>
              <a:rPr lang="en-US" altLang="zh-CN" dirty="0" err="1"/>
              <a:t>Mongodb</a:t>
            </a:r>
            <a:r>
              <a:rPr lang="en-US" altLang="zh-CN" dirty="0"/>
              <a:t> Collection Split by Metadata (break 64 index limitation)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76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eBay Cloud Overview</a:t>
            </a:r>
          </a:p>
          <a:p>
            <a:pPr lvl="1"/>
            <a:r>
              <a:rPr lang="en-US" altLang="zh-CN" dirty="0" smtClean="0"/>
              <a:t>Why eBay Need </a:t>
            </a:r>
            <a:r>
              <a:rPr lang="en-US" altLang="zh-CN" dirty="0"/>
              <a:t>C</a:t>
            </a:r>
            <a:r>
              <a:rPr lang="en-US" altLang="zh-CN" dirty="0" smtClean="0"/>
              <a:t>loud?</a:t>
            </a:r>
          </a:p>
          <a:p>
            <a:pPr lvl="1"/>
            <a:r>
              <a:rPr lang="en-US" altLang="zh-CN" dirty="0" smtClean="0"/>
              <a:t>eBay Cloud Tech Overview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CMS - Configuration Management System</a:t>
            </a:r>
          </a:p>
          <a:p>
            <a:pPr lvl="1"/>
            <a:r>
              <a:rPr lang="en-US" altLang="zh-CN" dirty="0" smtClean="0"/>
              <a:t>Architecture</a:t>
            </a:r>
          </a:p>
          <a:p>
            <a:pPr lvl="1"/>
            <a:r>
              <a:rPr lang="en-US" altLang="zh-CN" dirty="0" smtClean="0"/>
              <a:t>Try Me Page</a:t>
            </a:r>
          </a:p>
          <a:p>
            <a:pPr lvl="1"/>
            <a:r>
              <a:rPr lang="en-US" altLang="zh-CN" dirty="0" smtClean="0"/>
              <a:t>Functionality &amp; Demo</a:t>
            </a:r>
          </a:p>
          <a:p>
            <a:pPr lvl="1"/>
            <a:r>
              <a:rPr lang="en-US" altLang="zh-CN" dirty="0" smtClean="0"/>
              <a:t>Performance Test</a:t>
            </a:r>
          </a:p>
          <a:p>
            <a:pPr marL="344487" lvl="1" indent="0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NoSQL</a:t>
            </a:r>
            <a:r>
              <a:rPr lang="en-US" altLang="zh-CN" dirty="0" smtClean="0"/>
              <a:t> in CMS</a:t>
            </a:r>
          </a:p>
          <a:p>
            <a:pPr lvl="1"/>
            <a:r>
              <a:rPr lang="en-US" altLang="zh-CN" dirty="0" smtClean="0"/>
              <a:t>Why CMS choose </a:t>
            </a:r>
            <a:r>
              <a:rPr lang="en-US" altLang="zh-CN" dirty="0" err="1" smtClean="0"/>
              <a:t>NoSQL</a:t>
            </a:r>
            <a:r>
              <a:rPr lang="en-US" altLang="zh-CN" dirty="0" smtClean="0"/>
              <a:t>? </a:t>
            </a:r>
          </a:p>
          <a:p>
            <a:pPr lvl="1"/>
            <a:r>
              <a:rPr lang="en-US" altLang="zh-CN" dirty="0" smtClean="0"/>
              <a:t>Overcome </a:t>
            </a:r>
            <a:r>
              <a:rPr lang="en-US" altLang="zh-CN" dirty="0" err="1" smtClean="0"/>
              <a:t>NoSQL</a:t>
            </a:r>
            <a:r>
              <a:rPr lang="en-US" altLang="zh-CN" dirty="0" smtClean="0"/>
              <a:t> Design Challenges</a:t>
            </a:r>
          </a:p>
          <a:p>
            <a:pPr lvl="1"/>
            <a:r>
              <a:rPr lang="en-US" altLang="zh-CN" dirty="0" smtClean="0"/>
              <a:t>Resolve </a:t>
            </a:r>
            <a:r>
              <a:rPr lang="en-US" altLang="zh-CN" dirty="0"/>
              <a:t>O</a:t>
            </a:r>
            <a:r>
              <a:rPr lang="en-US" altLang="zh-CN" dirty="0" smtClean="0"/>
              <a:t>pen </a:t>
            </a:r>
            <a:r>
              <a:rPr lang="en-US" altLang="zh-CN" dirty="0"/>
              <a:t>S</a:t>
            </a:r>
            <a:r>
              <a:rPr lang="en-US" altLang="zh-CN" dirty="0" smtClean="0"/>
              <a:t>ource </a:t>
            </a:r>
            <a:r>
              <a:rPr lang="en-US" altLang="zh-CN" dirty="0" err="1" smtClean="0"/>
              <a:t>NoSQL</a:t>
            </a:r>
            <a:r>
              <a:rPr lang="en-US" altLang="zh-CN" dirty="0" smtClean="0"/>
              <a:t> Issues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13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Persistence Service </a:t>
            </a:r>
            <a:r>
              <a:rPr lang="en-US" altLang="zh-CN" dirty="0" smtClean="0"/>
              <a:t>– Try Me Page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39200" cy="50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8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Persistence Service – Basic Feature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persistence service provides CRUD API for the runtime </a:t>
            </a:r>
            <a:r>
              <a:rPr lang="en-US" altLang="zh-CN" dirty="0" smtClean="0"/>
              <a:t>data (i.e. entity) </a:t>
            </a:r>
            <a:r>
              <a:rPr lang="en-US" altLang="zh-CN" dirty="0"/>
              <a:t>of metadata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Create</a:t>
            </a:r>
          </a:p>
          <a:p>
            <a:pPr lvl="1"/>
            <a:r>
              <a:rPr lang="en-US" altLang="zh-CN" dirty="0" smtClean="0"/>
              <a:t>Retrieval</a:t>
            </a:r>
          </a:p>
          <a:p>
            <a:pPr lvl="1"/>
            <a:r>
              <a:rPr lang="en-US" altLang="zh-CN" dirty="0" smtClean="0"/>
              <a:t>Update</a:t>
            </a:r>
          </a:p>
          <a:p>
            <a:pPr lvl="1"/>
            <a:r>
              <a:rPr lang="en-US" altLang="zh-CN" dirty="0" smtClean="0"/>
              <a:t>Delete</a:t>
            </a:r>
          </a:p>
          <a:p>
            <a:endParaRPr lang="en-US" altLang="zh-CN" dirty="0"/>
          </a:p>
          <a:p>
            <a:r>
              <a:rPr lang="en-US" altLang="zh-CN" dirty="0"/>
              <a:t>The entity can be flat-structure or </a:t>
            </a:r>
            <a:r>
              <a:rPr lang="en-US" altLang="zh-CN" dirty="0" smtClean="0"/>
              <a:t>nested-structure </a:t>
            </a:r>
            <a:r>
              <a:rPr lang="en-US" altLang="zh-CN" dirty="0"/>
              <a:t>that conformed to the metadata </a:t>
            </a:r>
            <a:r>
              <a:rPr lang="en-US" altLang="zh-CN" dirty="0" smtClean="0"/>
              <a:t>definition</a:t>
            </a:r>
          </a:p>
          <a:p>
            <a:pPr lvl="1"/>
            <a:r>
              <a:rPr lang="en-US" altLang="zh-CN" dirty="0" smtClean="0"/>
              <a:t>For reference relationship, entity is flat-structure</a:t>
            </a:r>
          </a:p>
          <a:p>
            <a:pPr lvl="1"/>
            <a:r>
              <a:rPr lang="en-US" altLang="zh-CN" dirty="0" smtClean="0"/>
              <a:t>For embedded relationship, entity is nested-structure</a:t>
            </a:r>
          </a:p>
          <a:p>
            <a:pPr marL="344487" lvl="1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7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Persistence Service – Advanced Feature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Branching </a:t>
            </a:r>
            <a:r>
              <a:rPr lang="en-US" altLang="zh-CN" dirty="0"/>
              <a:t>(main &amp; sub &amp; merge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Audit Tracing (</a:t>
            </a:r>
            <a:r>
              <a:rPr lang="en-US" altLang="zh-CN" dirty="0" smtClean="0"/>
              <a:t>entity change </a:t>
            </a:r>
            <a:r>
              <a:rPr lang="en-US" altLang="zh-CN" dirty="0"/>
              <a:t>history)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Reference Integrity (strong &amp; weak)	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Conditional Update (version based optimistic locking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Security Access Control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48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 Service – Try Me Page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447800"/>
            <a:ext cx="88138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76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 Service – Basic Feature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371600"/>
            <a:ext cx="8115300" cy="4806462"/>
          </a:xfrm>
        </p:spPr>
        <p:txBody>
          <a:bodyPr/>
          <a:lstStyle/>
          <a:p>
            <a:r>
              <a:rPr lang="en-US" altLang="zh-CN" dirty="0"/>
              <a:t>The query service provides an </a:t>
            </a:r>
            <a:r>
              <a:rPr lang="en-US" altLang="zh-CN" dirty="0" smtClean="0"/>
              <a:t>declarative </a:t>
            </a:r>
            <a:r>
              <a:rPr lang="en-US" altLang="zh-CN" dirty="0"/>
              <a:t>style query language that defines the traversal path of graph/tree data </a:t>
            </a:r>
            <a:r>
              <a:rPr lang="en-US" altLang="zh-CN" dirty="0" smtClean="0"/>
              <a:t>model</a:t>
            </a:r>
            <a:r>
              <a:rPr lang="en-US" altLang="zh-CN" dirty="0"/>
              <a:t> </a:t>
            </a:r>
            <a:r>
              <a:rPr lang="en-US" altLang="zh-CN" dirty="0" smtClean="0"/>
              <a:t>and </a:t>
            </a:r>
            <a:r>
              <a:rPr lang="en-US" altLang="zh-CN" dirty="0"/>
              <a:t>will extract a sub-tree result from graph data set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The query </a:t>
            </a:r>
            <a:r>
              <a:rPr lang="en-US" altLang="zh-CN" dirty="0" smtClean="0"/>
              <a:t>language will support the following operators:</a:t>
            </a:r>
          </a:p>
          <a:p>
            <a:pPr lvl="1"/>
            <a:r>
              <a:rPr lang="en-US" altLang="zh-CN" b="1" dirty="0" smtClean="0"/>
              <a:t>Selection</a:t>
            </a:r>
          </a:p>
          <a:p>
            <a:pPr marL="344487" lvl="1" indent="0">
              <a:buNone/>
            </a:pPr>
            <a:r>
              <a:rPr lang="en-US" altLang="zh-CN" i="1" dirty="0" err="1"/>
              <a:t>ServiceInstance</a:t>
            </a:r>
            <a:r>
              <a:rPr lang="en-US" altLang="zh-CN" i="1" dirty="0"/>
              <a:t>[@name =~ "</a:t>
            </a:r>
            <a:r>
              <a:rPr lang="en-US" altLang="zh-CN" i="1" dirty="0" err="1"/>
              <a:t>srp</a:t>
            </a:r>
            <a:r>
              <a:rPr lang="en-US" altLang="zh-CN" i="1" dirty="0"/>
              <a:t>.*" and @</a:t>
            </a:r>
            <a:r>
              <a:rPr lang="en-US" altLang="zh-CN" i="1" dirty="0" err="1"/>
              <a:t>activeManifestDiff</a:t>
            </a:r>
            <a:r>
              <a:rPr lang="en-US" altLang="zh-CN" i="1" dirty="0"/>
              <a:t> = true]</a:t>
            </a:r>
          </a:p>
          <a:p>
            <a:pPr lvl="1"/>
            <a:r>
              <a:rPr lang="en-US" altLang="zh-CN" b="1" dirty="0" smtClean="0"/>
              <a:t>Projection </a:t>
            </a:r>
          </a:p>
          <a:p>
            <a:pPr marL="344487" lvl="1" indent="0">
              <a:buNone/>
            </a:pPr>
            <a:r>
              <a:rPr lang="en-US" altLang="zh-CN" i="1" dirty="0" err="1"/>
              <a:t>ApplicationService</a:t>
            </a:r>
            <a:r>
              <a:rPr lang="en-US" altLang="zh-CN" i="1" dirty="0"/>
              <a:t>{@name, @</a:t>
            </a:r>
            <a:r>
              <a:rPr lang="en-US" altLang="zh-CN" i="1" dirty="0" err="1"/>
              <a:t>activeManifestDiff</a:t>
            </a:r>
            <a:r>
              <a:rPr lang="en-US" altLang="zh-CN" i="1" dirty="0"/>
              <a:t>, @</a:t>
            </a:r>
            <a:r>
              <a:rPr lang="en-US" altLang="zh-CN" i="1" dirty="0" err="1"/>
              <a:t>updateStrategies</a:t>
            </a:r>
            <a:r>
              <a:rPr lang="en-US" altLang="zh-CN" i="1" dirty="0"/>
              <a:t>}</a:t>
            </a:r>
          </a:p>
          <a:p>
            <a:pPr lvl="1"/>
            <a:r>
              <a:rPr lang="en-US" altLang="zh-CN" b="1" dirty="0" smtClean="0"/>
              <a:t>Join</a:t>
            </a:r>
          </a:p>
          <a:p>
            <a:pPr marL="344487" lvl="1" indent="0">
              <a:buNone/>
            </a:pPr>
            <a:r>
              <a:rPr lang="en-US" altLang="zh-CN" i="1" dirty="0" err="1"/>
              <a:t>ApplicationService</a:t>
            </a:r>
            <a:r>
              <a:rPr lang="en-US" altLang="zh-CN" i="1" dirty="0"/>
              <a:t>[@name = "</a:t>
            </a:r>
            <a:r>
              <a:rPr lang="en-US" altLang="zh-CN" i="1" dirty="0" err="1"/>
              <a:t>srp-app:Raptor</a:t>
            </a:r>
            <a:r>
              <a:rPr lang="en-US" altLang="zh-CN" i="1" dirty="0"/>
              <a:t>"]{*}.services[@name = "srp-app:Raptor-00001"]{*}.</a:t>
            </a:r>
            <a:r>
              <a:rPr lang="en-US" altLang="zh-CN" i="1" dirty="0" err="1"/>
              <a:t>runsOn</a:t>
            </a:r>
            <a:r>
              <a:rPr lang="en-US" altLang="zh-CN" i="1" dirty="0"/>
              <a:t>[@</a:t>
            </a:r>
            <a:r>
              <a:rPr lang="en-US" altLang="zh-CN" i="1" dirty="0" err="1"/>
              <a:t>assetStatus</a:t>
            </a:r>
            <a:r>
              <a:rPr lang="en-US" altLang="zh-CN" i="1" dirty="0"/>
              <a:t> = "normal"]{*}</a:t>
            </a:r>
          </a:p>
          <a:p>
            <a:pPr lvl="1"/>
            <a:r>
              <a:rPr lang="en-US" altLang="zh-CN" b="1" dirty="0" smtClean="0"/>
              <a:t>Grouping + Aggregation</a:t>
            </a:r>
          </a:p>
          <a:p>
            <a:pPr marL="344487" lvl="1" indent="0">
              <a:buNone/>
            </a:pPr>
            <a:r>
              <a:rPr lang="en-US" altLang="zh-CN" dirty="0" err="1"/>
              <a:t>ServiceInstance</a:t>
            </a:r>
            <a:r>
              <a:rPr lang="en-US" altLang="zh-CN" dirty="0"/>
              <a:t>&lt;@</a:t>
            </a:r>
            <a:r>
              <a:rPr lang="en-US" altLang="zh-CN" dirty="0" err="1"/>
              <a:t>healthStatus</a:t>
            </a:r>
            <a:r>
              <a:rPr lang="en-US" altLang="zh-CN" dirty="0" smtClean="0"/>
              <a:t>&gt;{@</a:t>
            </a:r>
            <a:r>
              <a:rPr lang="en-US" altLang="zh-CN" dirty="0" err="1"/>
              <a:t>healthStatus</a:t>
            </a:r>
            <a:r>
              <a:rPr lang="en-US" altLang="zh-CN" dirty="0"/>
              <a:t>, $count</a:t>
            </a:r>
            <a:r>
              <a:rPr lang="en-US" altLang="zh-CN" dirty="0" smtClean="0"/>
              <a:t>()}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239989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 Service – Advanced Feature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371600"/>
            <a:ext cx="8115300" cy="4806462"/>
          </a:xfrm>
        </p:spPr>
        <p:txBody>
          <a:bodyPr/>
          <a:lstStyle/>
          <a:p>
            <a:r>
              <a:rPr lang="en-US" altLang="zh-CN" dirty="0" smtClean="0"/>
              <a:t>Query </a:t>
            </a:r>
            <a:r>
              <a:rPr lang="en-US" altLang="zh-CN" dirty="0"/>
              <a:t>Optimizer (cost &amp; hint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Result Pagination (</a:t>
            </a:r>
            <a:r>
              <a:rPr lang="en-US" altLang="zh-CN" dirty="0" smtClean="0"/>
              <a:t>sort / limit / skip)</a:t>
            </a:r>
          </a:p>
          <a:p>
            <a:endParaRPr lang="en-US" altLang="zh-CN" dirty="0"/>
          </a:p>
          <a:p>
            <a:r>
              <a:rPr lang="en-US" altLang="zh-CN" dirty="0"/>
              <a:t>Full Table Scan Check (query filter &amp; index info)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Query Explanation (execution plan)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60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</a:t>
            </a:r>
            <a:r>
              <a:rPr lang="en-US" altLang="zh-CN" dirty="0" smtClean="0"/>
              <a:t>Management – Try Me Page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546225"/>
            <a:ext cx="8782050" cy="376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8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Management - Features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Monitoring </a:t>
            </a:r>
            <a:r>
              <a:rPr lang="en-US" altLang="zh-CN" dirty="0" smtClean="0"/>
              <a:t>(approximate bucketing window &amp; accurate sliding window)</a:t>
            </a:r>
          </a:p>
          <a:p>
            <a:endParaRPr lang="en-US" altLang="zh-CN" dirty="0"/>
          </a:p>
          <a:p>
            <a:r>
              <a:rPr lang="en-US" altLang="zh-CN" dirty="0"/>
              <a:t>State Management (normal / maintain / overload)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Healthy Model (formula based on </a:t>
            </a:r>
            <a:r>
              <a:rPr lang="en-US" altLang="zh-CN" dirty="0" err="1"/>
              <a:t>qps</a:t>
            </a:r>
            <a:r>
              <a:rPr lang="en-US" altLang="zh-CN" dirty="0"/>
              <a:t> &amp; latency -&gt; overload state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API Throttling (overload state -&gt; priority throttling)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79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 Test </a:t>
            </a:r>
            <a:r>
              <a:rPr lang="en-US" altLang="zh-CN" dirty="0"/>
              <a:t>- Simple Read</a:t>
            </a:r>
            <a:r>
              <a:rPr lang="zh-CN" altLang="en-US" dirty="0"/>
              <a:t>（</a:t>
            </a:r>
            <a:r>
              <a:rPr lang="en-US" altLang="zh-CN" dirty="0"/>
              <a:t>By ID/Name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084912"/>
              </p:ext>
            </p:extLst>
          </p:nvPr>
        </p:nvGraphicFramePr>
        <p:xfrm>
          <a:off x="381000" y="1524000"/>
          <a:ext cx="8458200" cy="4683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76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</a:t>
            </a:r>
            <a:r>
              <a:rPr lang="en-US" altLang="zh-CN" dirty="0" smtClean="0"/>
              <a:t>Test - Write </a:t>
            </a:r>
            <a:r>
              <a:rPr lang="en-US" altLang="zh-CN" dirty="0"/>
              <a:t>Capacity &amp; </a:t>
            </a:r>
            <a:r>
              <a:rPr lang="en-US" altLang="zh-CN" dirty="0" smtClean="0"/>
              <a:t>Latency</a:t>
            </a:r>
            <a:endParaRPr lang="zh-CN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130293"/>
              </p:ext>
            </p:extLst>
          </p:nvPr>
        </p:nvGraphicFramePr>
        <p:xfrm>
          <a:off x="533400" y="1371600"/>
          <a:ext cx="8382000" cy="4683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1"/>
          <p:cNvSpPr txBox="1"/>
          <p:nvPr/>
        </p:nvSpPr>
        <p:spPr>
          <a:xfrm>
            <a:off x="7010400" y="2057400"/>
            <a:ext cx="1752600" cy="4572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Capacity Acceptances: </a:t>
            </a:r>
          </a:p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95% percentile&lt;100ms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3224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7400"/>
            <a:ext cx="5334000" cy="1752600"/>
          </a:xfrm>
        </p:spPr>
        <p:txBody>
          <a:bodyPr/>
          <a:lstStyle/>
          <a:p>
            <a:r>
              <a:rPr lang="en-US" altLang="zh-CN" sz="3200" dirty="0" smtClean="0"/>
              <a:t>Why eBay need cloud?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2882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"/>
            <a:ext cx="8305800" cy="723900"/>
          </a:xfrm>
        </p:spPr>
        <p:txBody>
          <a:bodyPr/>
          <a:lstStyle/>
          <a:p>
            <a:r>
              <a:rPr lang="en-US" altLang="zh-CN" dirty="0"/>
              <a:t>Performance </a:t>
            </a:r>
            <a:r>
              <a:rPr lang="en-US" altLang="zh-CN" dirty="0" smtClean="0"/>
              <a:t>Test - Complex Query </a:t>
            </a:r>
            <a:r>
              <a:rPr lang="en-US" altLang="zh-CN" dirty="0"/>
              <a:t>Capacity &amp; </a:t>
            </a:r>
            <a:r>
              <a:rPr lang="en-US" altLang="zh-CN" dirty="0" smtClean="0"/>
              <a:t>Latency</a:t>
            </a:r>
            <a:endParaRPr lang="zh-CN" alt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79065"/>
              </p:ext>
            </p:extLst>
          </p:nvPr>
        </p:nvGraphicFramePr>
        <p:xfrm>
          <a:off x="571500" y="1371600"/>
          <a:ext cx="82677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909504"/>
              </p:ext>
            </p:extLst>
          </p:nvPr>
        </p:nvGraphicFramePr>
        <p:xfrm>
          <a:off x="533400" y="4589584"/>
          <a:ext cx="5362575" cy="165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6019800" y="4618892"/>
            <a:ext cx="2819400" cy="167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NOTE</a:t>
            </a:r>
            <a:r>
              <a:rPr lang="en-US" altLang="zh-CN" dirty="0" smtClean="0"/>
              <a:t>:  CMS reach bottleneck when the client threads is 100.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The bottleneck is CPU of CMS server reach 100%.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The CPU of </a:t>
            </a:r>
            <a:r>
              <a:rPr lang="en-US" altLang="zh-CN" dirty="0" err="1"/>
              <a:t>mongodb</a:t>
            </a:r>
            <a:r>
              <a:rPr lang="en-US" altLang="zh-CN" dirty="0"/>
              <a:t> server is very </a:t>
            </a:r>
            <a:r>
              <a:rPr lang="en-US" altLang="zh-CN" dirty="0" smtClean="0"/>
              <a:t>low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Since the performance  test use only 1 CMS server, we can add more CMS server to improve the QPS.</a:t>
            </a:r>
            <a:endParaRPr lang="zh-CN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700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pen </a:t>
            </a:r>
            <a:r>
              <a:rPr lang="en-US" altLang="zh-CN" dirty="0"/>
              <a:t>S</a:t>
            </a:r>
            <a:r>
              <a:rPr lang="en-US" altLang="zh-CN" dirty="0" smtClean="0"/>
              <a:t>ource </a:t>
            </a:r>
            <a:r>
              <a:rPr lang="en-US" altLang="zh-CN" dirty="0"/>
              <a:t>S</a:t>
            </a:r>
            <a:r>
              <a:rPr lang="en-US" altLang="zh-CN" dirty="0" smtClean="0"/>
              <a:t>trategy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Plan to open source the core functionality of CMS</a:t>
            </a:r>
          </a:p>
          <a:p>
            <a:endParaRPr lang="en-US" altLang="zh-CN" dirty="0"/>
          </a:p>
          <a:p>
            <a:r>
              <a:rPr lang="en-US" altLang="zh-CN" dirty="0" smtClean="0"/>
              <a:t>Separate the </a:t>
            </a:r>
            <a:r>
              <a:rPr lang="en-US" altLang="zh-CN" dirty="0" err="1" smtClean="0"/>
              <a:t>ebay</a:t>
            </a:r>
            <a:r>
              <a:rPr lang="en-US" altLang="zh-CN" dirty="0" smtClean="0"/>
              <a:t>-related code (e.g. security) from open source code</a:t>
            </a:r>
          </a:p>
          <a:p>
            <a:endParaRPr lang="en-US" altLang="zh-CN" dirty="0"/>
          </a:p>
          <a:p>
            <a:r>
              <a:rPr lang="en-US" altLang="zh-CN" dirty="0" smtClean="0"/>
              <a:t>Welcome to adopt and contribute!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2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81000" y="2819400"/>
            <a:ext cx="81153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 err="1" smtClean="0"/>
              <a:t>NoSQL</a:t>
            </a:r>
            <a:r>
              <a:rPr lang="en-US" altLang="zh-CN" dirty="0" smtClean="0"/>
              <a:t> in CMS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0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CMS Requirements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primary goal of CMS is to efficiently manage the configuration data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characteristic of configuration data</a:t>
            </a:r>
          </a:p>
          <a:p>
            <a:pPr lvl="1"/>
            <a:r>
              <a:rPr lang="en-US" altLang="zh-CN" dirty="0" smtClean="0"/>
              <a:t>data model is very complex and flexible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ccess pattern is reading &gt;&gt; writing</a:t>
            </a:r>
          </a:p>
          <a:p>
            <a:pPr lvl="1"/>
            <a:r>
              <a:rPr lang="en-US" altLang="zh-CN" dirty="0" smtClean="0"/>
              <a:t>need to support very complex query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Non-functional requirements</a:t>
            </a:r>
          </a:p>
          <a:p>
            <a:pPr lvl="1"/>
            <a:r>
              <a:rPr lang="en-US" altLang="zh-CN" dirty="0" smtClean="0"/>
              <a:t>High </a:t>
            </a:r>
            <a:r>
              <a:rPr lang="en-US" altLang="zh-CN" dirty="0"/>
              <a:t>Performance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High </a:t>
            </a:r>
            <a:r>
              <a:rPr lang="en-US" altLang="zh-CN" dirty="0"/>
              <a:t>Availability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High Scalability</a:t>
            </a:r>
          </a:p>
          <a:p>
            <a:pPr lvl="1"/>
            <a:r>
              <a:rPr lang="en-US" altLang="zh-CN" dirty="0" smtClean="0"/>
              <a:t>Access Control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6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Relational DB </a:t>
            </a:r>
            <a:r>
              <a:rPr lang="en-US" altLang="zh-CN" dirty="0"/>
              <a:t>vs. </a:t>
            </a:r>
            <a:r>
              <a:rPr lang="en-US" altLang="zh-CN" dirty="0" err="1"/>
              <a:t>Nosql</a:t>
            </a:r>
            <a:r>
              <a:rPr lang="en-US" altLang="zh-CN" dirty="0"/>
              <a:t> </a:t>
            </a:r>
            <a:r>
              <a:rPr lang="en-US" altLang="zh-CN" dirty="0" smtClean="0"/>
              <a:t>DB</a:t>
            </a:r>
            <a:endParaRPr lang="zh-CN" alt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777091"/>
              </p:ext>
            </p:extLst>
          </p:nvPr>
        </p:nvGraphicFramePr>
        <p:xfrm>
          <a:off x="76200" y="1219200"/>
          <a:ext cx="8928992" cy="4876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648"/>
                <a:gridCol w="1843650"/>
                <a:gridCol w="2765877"/>
                <a:gridCol w="2823817"/>
              </a:tblGrid>
              <a:tr h="6977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RDB (i.e. MySQL)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Document</a:t>
                      </a:r>
                      <a:r>
                        <a:rPr lang="en-US" altLang="zh-CN" baseline="0" dirty="0" smtClean="0"/>
                        <a:t> Store (i.e. </a:t>
                      </a:r>
                      <a:r>
                        <a:rPr lang="en-US" altLang="zh-CN" baseline="0" dirty="0" err="1" smtClean="0"/>
                        <a:t>MongoDB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</a:t>
                      </a:r>
                      <a:r>
                        <a:rPr lang="en-US" altLang="zh-CN" baseline="0" dirty="0" smtClean="0"/>
                        <a:t> Store (i.e. Cassandra)</a:t>
                      </a:r>
                      <a:endParaRPr lang="zh-CN" altLang="en-US" dirty="0"/>
                    </a:p>
                  </a:txBody>
                  <a:tcPr/>
                </a:tc>
              </a:tr>
              <a:tr h="4042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 Schema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Rigid </a:t>
                      </a:r>
                      <a:r>
                        <a:rPr lang="en-US" altLang="zh-CN" baseline="0" dirty="0" smtClean="0"/>
                        <a:t>Schema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Schema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Flexible Schema</a:t>
                      </a:r>
                    </a:p>
                  </a:txBody>
                  <a:tcPr/>
                </a:tc>
              </a:tr>
              <a:tr h="9968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Performance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Too</a:t>
                      </a:r>
                      <a:r>
                        <a:rPr lang="en-US" altLang="zh-CN" baseline="0" dirty="0" smtClean="0"/>
                        <a:t> many join for </a:t>
                      </a:r>
                      <a:r>
                        <a:rPr lang="en-US" altLang="zh-CN" dirty="0" smtClean="0"/>
                        <a:t>graph model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altLang="zh-CN" dirty="0" smtClean="0"/>
                        <a:t>High read performance;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Potential write performance bottleneck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altLang="zh-CN" baseline="0" dirty="0" smtClean="0"/>
                        <a:t>High write performance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altLang="zh-CN" baseline="0" dirty="0" smtClean="0"/>
                        <a:t>Fast key based read &amp; Slow range query</a:t>
                      </a:r>
                    </a:p>
                  </a:txBody>
                  <a:tcPr/>
                </a:tc>
              </a:tr>
              <a:tr h="4042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Scalability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scale-out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horizontally scalable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horizontally scalable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042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Metadata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 Schema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 metadata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No metadata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3573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Query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Limited</a:t>
                      </a:r>
                      <a:r>
                        <a:rPr lang="en-US" altLang="zh-CN" baseline="0" dirty="0" smtClean="0"/>
                        <a:t> query language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Limited query language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042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Consistency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Transactional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Eventual Consistency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Eventual Consistency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315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Security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AuthZ</a:t>
                      </a:r>
                      <a:r>
                        <a:rPr lang="en-US" altLang="zh-CN" baseline="0" dirty="0" smtClean="0"/>
                        <a:t> &amp; </a:t>
                      </a:r>
                      <a:r>
                        <a:rPr lang="en-US" altLang="zh-CN" baseline="0" dirty="0" err="1" smtClean="0"/>
                        <a:t>AuthN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  security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  security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69779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Concurrency Control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Locking or MVCC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database-level locking &amp; atomic</a:t>
                      </a:r>
                      <a:r>
                        <a:rPr lang="en-US" altLang="zh-CN" baseline="0" dirty="0" smtClean="0"/>
                        <a:t> operation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row-based</a:t>
                      </a:r>
                      <a:r>
                        <a:rPr lang="en-US" altLang="zh-CN" baseline="0" dirty="0" smtClean="0"/>
                        <a:t> atomic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1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CMS choose 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High </a:t>
            </a:r>
            <a:r>
              <a:rPr lang="en-US" altLang="zh-CN" dirty="0" smtClean="0"/>
              <a:t>Performance</a:t>
            </a:r>
          </a:p>
          <a:p>
            <a:pPr lvl="1"/>
            <a:r>
              <a:rPr lang="en-US" altLang="zh-CN" dirty="0" smtClean="0"/>
              <a:t>In-Memory Storage (if work set fit in memory)</a:t>
            </a:r>
          </a:p>
          <a:p>
            <a:pPr lvl="1"/>
            <a:r>
              <a:rPr lang="en-US" altLang="zh-CN" dirty="0" smtClean="0"/>
              <a:t>B-Tree Index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High Availability &amp; High </a:t>
            </a:r>
            <a:r>
              <a:rPr lang="en-US" altLang="zh-CN" dirty="0"/>
              <a:t>Scalability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Replication Set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Flexible Schema</a:t>
            </a:r>
          </a:p>
          <a:p>
            <a:pPr lvl="1"/>
            <a:r>
              <a:rPr lang="en-US" altLang="zh-CN" smtClean="0"/>
              <a:t>JSON-Based Document Model</a:t>
            </a:r>
            <a:endParaRPr lang="en-US" altLang="zh-CN" dirty="0" smtClean="0"/>
          </a:p>
          <a:p>
            <a:pPr marL="344487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Query Support </a:t>
            </a:r>
            <a:endParaRPr lang="zh-CN" altLang="en-US" dirty="0"/>
          </a:p>
          <a:p>
            <a:pPr lvl="1"/>
            <a:r>
              <a:rPr lang="en-US" altLang="zh-CN" dirty="0"/>
              <a:t>Rich, document-based queries.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6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Overcome </a:t>
            </a:r>
            <a:r>
              <a:rPr lang="en-US" altLang="zh-CN" dirty="0" err="1" smtClean="0"/>
              <a:t>NoSQL</a:t>
            </a:r>
            <a:r>
              <a:rPr lang="en-US" altLang="zh-CN" dirty="0" smtClean="0"/>
              <a:t> Design Challenges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371600"/>
            <a:ext cx="8115300" cy="4876800"/>
          </a:xfrm>
        </p:spPr>
        <p:txBody>
          <a:bodyPr/>
          <a:lstStyle/>
          <a:p>
            <a:r>
              <a:rPr lang="en-US" altLang="zh-CN" dirty="0" smtClean="0"/>
              <a:t>No Metadata Management</a:t>
            </a:r>
          </a:p>
          <a:p>
            <a:pPr lvl="1"/>
            <a:r>
              <a:rPr lang="en-US" altLang="zh-CN" dirty="0" smtClean="0"/>
              <a:t>Metadata </a:t>
            </a:r>
            <a:r>
              <a:rPr lang="en-US" altLang="zh-CN" dirty="0" smtClean="0"/>
              <a:t>Driven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Limit Query Language</a:t>
            </a:r>
          </a:p>
          <a:p>
            <a:pPr lvl="1"/>
            <a:r>
              <a:rPr lang="en-US" altLang="zh-CN" dirty="0" smtClean="0"/>
              <a:t>Declarative </a:t>
            </a:r>
            <a:r>
              <a:rPr lang="en-US" altLang="zh-CN" dirty="0"/>
              <a:t>Query L</a:t>
            </a:r>
            <a:r>
              <a:rPr lang="en-US" altLang="zh-CN" dirty="0" smtClean="0"/>
              <a:t>anguage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/>
              <a:t>Data Integrity</a:t>
            </a:r>
          </a:p>
          <a:p>
            <a:pPr lvl="1"/>
            <a:r>
              <a:rPr lang="en-US" altLang="zh-CN" dirty="0"/>
              <a:t>Strong Reference Integrity &amp; Data Validation </a:t>
            </a:r>
            <a:r>
              <a:rPr lang="en-US" altLang="zh-CN" dirty="0" smtClean="0"/>
              <a:t>Rules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No </a:t>
            </a:r>
            <a:r>
              <a:rPr lang="en-US" altLang="zh-CN" dirty="0"/>
              <a:t>Multi-Row </a:t>
            </a:r>
            <a:r>
              <a:rPr lang="en-US" altLang="zh-CN" dirty="0" smtClean="0"/>
              <a:t>Transaction</a:t>
            </a:r>
          </a:p>
          <a:p>
            <a:pPr lvl="1"/>
            <a:r>
              <a:rPr lang="en-US" altLang="zh-CN" dirty="0" smtClean="0"/>
              <a:t>Branching &amp; Merge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No Access Control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ecurity Model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6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Resolve </a:t>
            </a:r>
            <a:r>
              <a:rPr lang="en-US" altLang="zh-CN" dirty="0" err="1" smtClean="0"/>
              <a:t>MongoDB</a:t>
            </a:r>
            <a:r>
              <a:rPr lang="en-US" altLang="zh-CN" dirty="0"/>
              <a:t> </a:t>
            </a:r>
            <a:r>
              <a:rPr lang="en-US" altLang="zh-CN" dirty="0" smtClean="0"/>
              <a:t>Issues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Open source software is great, but isn’t bug-free to use.</a:t>
            </a:r>
          </a:p>
          <a:p>
            <a:endParaRPr lang="en-US" altLang="zh-CN" dirty="0"/>
          </a:p>
          <a:p>
            <a:r>
              <a:rPr lang="en-US" altLang="zh-CN" smtClean="0"/>
              <a:t>Sometime, </a:t>
            </a:r>
            <a:r>
              <a:rPr lang="en-US" altLang="zh-CN" dirty="0" smtClean="0"/>
              <a:t>we may need to dig into source code or OS kernel to find the root cause and do some enhancement by ourselves</a:t>
            </a:r>
          </a:p>
          <a:p>
            <a:endParaRPr lang="en-US" altLang="zh-CN" dirty="0"/>
          </a:p>
          <a:p>
            <a:r>
              <a:rPr lang="en-US" altLang="zh-CN" dirty="0" smtClean="0"/>
              <a:t>Case Study</a:t>
            </a:r>
          </a:p>
          <a:p>
            <a:pPr lvl="1"/>
            <a:r>
              <a:rPr lang="en-US" altLang="zh-CN" dirty="0"/>
              <a:t>Case 1: </a:t>
            </a:r>
            <a:r>
              <a:rPr lang="en-US" altLang="zh-CN" dirty="0" smtClean="0"/>
              <a:t>High </a:t>
            </a:r>
            <a:r>
              <a:rPr lang="en-US" altLang="zh-CN" dirty="0"/>
              <a:t>system CPU for high concurrent full table scan query</a:t>
            </a:r>
          </a:p>
          <a:p>
            <a:pPr lvl="1"/>
            <a:r>
              <a:rPr lang="en-US" altLang="zh-CN" dirty="0" smtClean="0"/>
              <a:t>Case 2: High system CPU </a:t>
            </a:r>
            <a:r>
              <a:rPr lang="en-US" altLang="zh-CN" dirty="0"/>
              <a:t>for high concurrent large </a:t>
            </a:r>
            <a:r>
              <a:rPr lang="en-US" altLang="zh-CN" dirty="0" smtClean="0"/>
              <a:t>result set query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67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Resolve </a:t>
            </a:r>
            <a:r>
              <a:rPr lang="en-US" altLang="zh-CN" dirty="0" err="1" smtClean="0"/>
              <a:t>MongoDB</a:t>
            </a:r>
            <a:r>
              <a:rPr lang="en-US" altLang="zh-CN" dirty="0"/>
              <a:t> </a:t>
            </a:r>
            <a:r>
              <a:rPr lang="en-US" altLang="zh-CN" dirty="0" smtClean="0"/>
              <a:t>Issues – Case Study I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257800"/>
          </a:xfrm>
        </p:spPr>
        <p:txBody>
          <a:bodyPr/>
          <a:lstStyle/>
          <a:p>
            <a:r>
              <a:rPr lang="en-US" altLang="zh-CN" dirty="0" smtClean="0"/>
              <a:t>Case 1:  High system CPU for high concurrent full table scan query</a:t>
            </a:r>
          </a:p>
          <a:p>
            <a:r>
              <a:rPr lang="en-US" altLang="zh-CN" dirty="0" smtClean="0"/>
              <a:t>Symptom: </a:t>
            </a:r>
          </a:p>
          <a:p>
            <a:pPr lvl="1"/>
            <a:r>
              <a:rPr lang="en-US" altLang="zh-CN" dirty="0" smtClean="0"/>
              <a:t>When there are 100+ concurrent client to execute full table scan on a 100K+ collection, the system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is 80%+.</a:t>
            </a:r>
          </a:p>
          <a:p>
            <a:r>
              <a:rPr lang="en-US" altLang="zh-CN" dirty="0" smtClean="0"/>
              <a:t>Analysis:</a:t>
            </a:r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 sampling show that lost of samples are on </a:t>
            </a:r>
            <a:r>
              <a:rPr lang="en-US" altLang="zh-CN" dirty="0" err="1" smtClean="0"/>
              <a:t>pthread_mutex_lock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pthread_mutex_unlock</a:t>
            </a:r>
            <a:r>
              <a:rPr lang="en-US" altLang="zh-CN" dirty="0" smtClean="0"/>
              <a:t> that is called </a:t>
            </a:r>
            <a:r>
              <a:rPr lang="en-US" altLang="zh-CN" dirty="0"/>
              <a:t>mongo::</a:t>
            </a:r>
            <a:r>
              <a:rPr lang="en-US" altLang="zh-CN" dirty="0" err="1"/>
              <a:t>ps</a:t>
            </a:r>
            <a:r>
              <a:rPr lang="en-US" altLang="zh-CN" dirty="0"/>
              <a:t>::Rolling::access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strace</a:t>
            </a:r>
            <a:r>
              <a:rPr lang="en-US" altLang="zh-CN" dirty="0" smtClean="0"/>
              <a:t> sampling show 80%+ </a:t>
            </a:r>
            <a:r>
              <a:rPr lang="en-US" altLang="zh-CN" dirty="0" err="1" smtClean="0"/>
              <a:t>syscall</a:t>
            </a:r>
            <a:r>
              <a:rPr lang="en-US" altLang="zh-CN" dirty="0" smtClean="0"/>
              <a:t> are </a:t>
            </a:r>
            <a:r>
              <a:rPr lang="en-US" altLang="zh-CN" dirty="0" err="1" smtClean="0"/>
              <a:t>futex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After we study the 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 code, </a:t>
            </a:r>
            <a:r>
              <a:rPr lang="en-US" altLang="zh-CN" dirty="0"/>
              <a:t>mongo::</a:t>
            </a:r>
            <a:r>
              <a:rPr lang="en-US" altLang="zh-CN" dirty="0" err="1"/>
              <a:t>ps</a:t>
            </a:r>
            <a:r>
              <a:rPr lang="en-US" altLang="zh-CN" dirty="0"/>
              <a:t>::Rolling::access() will check whether the record is in memory or not; if it’s out of memory, it will load it into </a:t>
            </a:r>
            <a:r>
              <a:rPr lang="en-US" altLang="zh-CN" dirty="0" smtClean="0"/>
              <a:t>memory.</a:t>
            </a:r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he problem is that </a:t>
            </a:r>
            <a:r>
              <a:rPr lang="en-US" altLang="zh-CN" dirty="0"/>
              <a:t>mongo::</a:t>
            </a:r>
            <a:r>
              <a:rPr lang="en-US" altLang="zh-CN" dirty="0" err="1"/>
              <a:t>ps</a:t>
            </a:r>
            <a:r>
              <a:rPr lang="en-US" altLang="zh-CN" dirty="0"/>
              <a:t>::Rolling::access()</a:t>
            </a:r>
            <a:r>
              <a:rPr lang="en-US" altLang="zh-CN" dirty="0" smtClean="0"/>
              <a:t> will acquire a </a:t>
            </a:r>
            <a:r>
              <a:rPr lang="en-US" altLang="zh-CN" dirty="0" err="1" smtClean="0"/>
              <a:t>pthread</a:t>
            </a:r>
            <a:r>
              <a:rPr lang="en-US" altLang="zh-CN" dirty="0" err="1"/>
              <a:t>_</a:t>
            </a:r>
            <a:r>
              <a:rPr lang="en-US" altLang="zh-CN" dirty="0" err="1" smtClean="0"/>
              <a:t>mutex</a:t>
            </a:r>
            <a:r>
              <a:rPr lang="en-US" altLang="zh-CN" dirty="0" smtClean="0"/>
              <a:t> for each record that trigger high lock contention.</a:t>
            </a:r>
          </a:p>
          <a:p>
            <a:r>
              <a:rPr lang="en-US" altLang="zh-CN" dirty="0" smtClean="0"/>
              <a:t>Solution</a:t>
            </a:r>
          </a:p>
          <a:p>
            <a:pPr lvl="1"/>
            <a:r>
              <a:rPr lang="en-US" altLang="zh-CN" dirty="0" smtClean="0"/>
              <a:t>We add “full table scan” checking in query engine. And we will reject “full table scan” query when system is in unhealthy state</a:t>
            </a:r>
          </a:p>
          <a:p>
            <a:pPr lvl="1"/>
            <a:r>
              <a:rPr lang="en-US" altLang="zh-CN" dirty="0" smtClean="0"/>
              <a:t>We have a JIRA </a:t>
            </a:r>
            <a:r>
              <a:rPr lang="en-US" altLang="zh-CN" dirty="0"/>
              <a:t>CS-3969 </a:t>
            </a:r>
            <a:r>
              <a:rPr lang="en-US" altLang="zh-CN" dirty="0" smtClean="0"/>
              <a:t>opened with 10gen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49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Resolve </a:t>
            </a:r>
            <a:r>
              <a:rPr lang="en-US" altLang="zh-CN" dirty="0" err="1" smtClean="0"/>
              <a:t>MongoDB</a:t>
            </a:r>
            <a:r>
              <a:rPr lang="en-US" altLang="zh-CN" dirty="0"/>
              <a:t> </a:t>
            </a:r>
            <a:r>
              <a:rPr lang="en-US" altLang="zh-CN" dirty="0" smtClean="0"/>
              <a:t>Issues – Case Study II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181600"/>
          </a:xfrm>
        </p:spPr>
        <p:txBody>
          <a:bodyPr/>
          <a:lstStyle/>
          <a:p>
            <a:r>
              <a:rPr lang="en-US" altLang="zh-CN" dirty="0" smtClean="0"/>
              <a:t>Case 2: High system CPU for </a:t>
            </a:r>
            <a:r>
              <a:rPr lang="en-US" altLang="zh-CN" dirty="0"/>
              <a:t>high concurrent </a:t>
            </a:r>
            <a:r>
              <a:rPr lang="en-US" altLang="zh-CN" dirty="0" smtClean="0"/>
              <a:t>large result set </a:t>
            </a:r>
            <a:r>
              <a:rPr lang="en-US" altLang="zh-CN" dirty="0"/>
              <a:t>query</a:t>
            </a:r>
            <a:endParaRPr lang="en-US" altLang="zh-CN" dirty="0" smtClean="0"/>
          </a:p>
          <a:p>
            <a:r>
              <a:rPr lang="en-US" altLang="zh-CN" dirty="0" smtClean="0"/>
              <a:t>Symptom: </a:t>
            </a:r>
          </a:p>
          <a:p>
            <a:pPr lvl="1"/>
            <a:r>
              <a:rPr lang="en-US" altLang="zh-CN" dirty="0" smtClean="0"/>
              <a:t>When there are 100+ concurrent client to execute large query that return 1K+ result set, the system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is 90%+.</a:t>
            </a:r>
          </a:p>
          <a:p>
            <a:r>
              <a:rPr lang="en-US" altLang="zh-CN" dirty="0" smtClean="0"/>
              <a:t>Analysis:</a:t>
            </a:r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 sampling show that most </a:t>
            </a:r>
            <a:r>
              <a:rPr lang="en-US" altLang="zh-CN" dirty="0"/>
              <a:t>samples is </a:t>
            </a:r>
            <a:r>
              <a:rPr lang="en-US" altLang="zh-CN" dirty="0" smtClean="0"/>
              <a:t>on </a:t>
            </a:r>
            <a:r>
              <a:rPr lang="en-US" altLang="zh-CN" dirty="0"/>
              <a:t>socket </a:t>
            </a:r>
            <a:r>
              <a:rPr lang="en-US" altLang="zh-CN" dirty="0" err="1"/>
              <a:t>recv</a:t>
            </a:r>
            <a:r>
              <a:rPr lang="en-US" altLang="zh-CN" dirty="0" smtClean="0"/>
              <a:t>() and many samples is on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en-US" altLang="zh-CN" dirty="0" err="1"/>
              <a:t>mutex</a:t>
            </a:r>
            <a:r>
              <a:rPr lang="en-US" altLang="zh-CN" dirty="0"/>
              <a:t> that is used in allocate string </a:t>
            </a:r>
            <a:r>
              <a:rPr lang="en-US" altLang="zh-CN" dirty="0" smtClean="0"/>
              <a:t>for query result.</a:t>
            </a:r>
          </a:p>
          <a:p>
            <a:pPr lvl="1"/>
            <a:r>
              <a:rPr lang="en-US" altLang="zh-CN" dirty="0"/>
              <a:t>Since </a:t>
            </a:r>
            <a:r>
              <a:rPr lang="en-US" altLang="zh-CN" dirty="0" err="1"/>
              <a:t>recv</a:t>
            </a:r>
            <a:r>
              <a:rPr lang="en-US" altLang="zh-CN" dirty="0"/>
              <a:t> is </a:t>
            </a:r>
            <a:r>
              <a:rPr lang="en-US" altLang="zh-CN" dirty="0" err="1" smtClean="0"/>
              <a:t>io</a:t>
            </a:r>
            <a:r>
              <a:rPr lang="en-US" altLang="zh-CN" dirty="0"/>
              <a:t>-</a:t>
            </a:r>
            <a:r>
              <a:rPr lang="en-US" altLang="zh-CN" dirty="0" smtClean="0"/>
              <a:t>bound </a:t>
            </a:r>
            <a:r>
              <a:rPr lang="en-US" altLang="zh-CN" dirty="0"/>
              <a:t>that should not cause high system </a:t>
            </a:r>
            <a:r>
              <a:rPr lang="en-US" altLang="zh-CN" dirty="0" err="1"/>
              <a:t>cpu</a:t>
            </a:r>
            <a:r>
              <a:rPr lang="en-US" altLang="zh-CN" dirty="0"/>
              <a:t>, so we suspect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en-US" altLang="zh-CN" dirty="0" err="1"/>
              <a:t>mutex</a:t>
            </a:r>
            <a:r>
              <a:rPr lang="en-US" altLang="zh-CN" dirty="0"/>
              <a:t>  __</a:t>
            </a:r>
            <a:r>
              <a:rPr lang="en-US" altLang="zh-CN" dirty="0" err="1"/>
              <a:t>lll_lock_wait_private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/>
              <a:t>o</a:t>
            </a:r>
            <a:r>
              <a:rPr lang="en-US" altLang="zh-CN" dirty="0" err="1" smtClean="0"/>
              <a:t>profile</a:t>
            </a:r>
            <a:r>
              <a:rPr lang="en-US" altLang="zh-CN" dirty="0" smtClean="0"/>
              <a:t> profiling show that </a:t>
            </a:r>
            <a:r>
              <a:rPr lang="en-US" altLang="zh-CN" dirty="0"/>
              <a:t>95% sample is </a:t>
            </a:r>
            <a:r>
              <a:rPr lang="en-US" altLang="zh-CN" dirty="0" err="1"/>
              <a:t>futex_wait</a:t>
            </a:r>
            <a:r>
              <a:rPr lang="en-US" altLang="zh-CN" dirty="0"/>
              <a:t> &amp; </a:t>
            </a:r>
            <a:r>
              <a:rPr lang="en-US" altLang="zh-CN" dirty="0" err="1" smtClean="0"/>
              <a:t>futex_wake</a:t>
            </a:r>
            <a:endParaRPr lang="en-US" altLang="zh-CN" dirty="0" smtClean="0"/>
          </a:p>
          <a:p>
            <a:pPr lvl="1"/>
            <a:r>
              <a:rPr lang="en-US" altLang="zh-CN" dirty="0"/>
              <a:t>Since </a:t>
            </a:r>
            <a:r>
              <a:rPr lang="en-US" altLang="zh-CN" dirty="0" err="1"/>
              <a:t>glibc</a:t>
            </a:r>
            <a:r>
              <a:rPr lang="en-US" altLang="zh-CN" dirty="0"/>
              <a:t> </a:t>
            </a:r>
            <a:r>
              <a:rPr lang="en-US" altLang="zh-CN" dirty="0" err="1"/>
              <a:t>mutex</a:t>
            </a:r>
            <a:r>
              <a:rPr lang="en-US" altLang="zh-CN" dirty="0"/>
              <a:t> is implemented by </a:t>
            </a:r>
            <a:r>
              <a:rPr lang="en-US" altLang="zh-CN" dirty="0" err="1"/>
              <a:t>futex</a:t>
            </a:r>
            <a:r>
              <a:rPr lang="en-US" altLang="zh-CN" dirty="0"/>
              <a:t>, it’s very likely that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en-US" altLang="zh-CN" dirty="0" err="1"/>
              <a:t>mutex</a:t>
            </a:r>
            <a:r>
              <a:rPr lang="en-US" altLang="zh-CN" dirty="0"/>
              <a:t> cause high system </a:t>
            </a:r>
            <a:r>
              <a:rPr lang="en-US" altLang="zh-CN" dirty="0" err="1"/>
              <a:t>cpu</a:t>
            </a:r>
            <a:endParaRPr lang="en-US" altLang="zh-CN" dirty="0" smtClean="0"/>
          </a:p>
          <a:p>
            <a:r>
              <a:rPr lang="en-US" altLang="zh-CN" dirty="0" smtClean="0"/>
              <a:t>Solution</a:t>
            </a:r>
          </a:p>
          <a:p>
            <a:pPr lvl="1"/>
            <a:r>
              <a:rPr lang="en-US" altLang="zh-CN" dirty="0" smtClean="0"/>
              <a:t>We use 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tcmalloc</a:t>
            </a:r>
            <a:r>
              <a:rPr lang="en-US" altLang="zh-CN" dirty="0" smtClean="0"/>
              <a:t> to replace the default </a:t>
            </a:r>
            <a:r>
              <a:rPr lang="en-US" altLang="zh-CN" dirty="0" err="1" smtClean="0"/>
              <a:t>glibc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ptmalloc</a:t>
            </a:r>
            <a:r>
              <a:rPr lang="en-US" altLang="zh-CN" dirty="0" smtClean="0"/>
              <a:t> </a:t>
            </a:r>
            <a:r>
              <a:rPr lang="en-US" altLang="zh-CN" dirty="0"/>
              <a:t>by LD_PRELOAD. </a:t>
            </a:r>
            <a:r>
              <a:rPr lang="en-US" altLang="zh-CN" dirty="0" smtClean="0"/>
              <a:t>The </a:t>
            </a:r>
            <a:r>
              <a:rPr lang="en-US" altLang="zh-CN" dirty="0"/>
              <a:t>query latency is reduced from 3 second to </a:t>
            </a:r>
            <a:r>
              <a:rPr lang="en-US" altLang="zh-CN" dirty="0" smtClean="0"/>
              <a:t>300ms</a:t>
            </a:r>
          </a:p>
          <a:p>
            <a:pPr lvl="1"/>
            <a:r>
              <a:rPr lang="en-US" altLang="zh-CN" dirty="0" smtClean="0"/>
              <a:t>Since 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 2.2 already use </a:t>
            </a:r>
            <a:r>
              <a:rPr lang="en-US" altLang="zh-CN" dirty="0" err="1" smtClean="0"/>
              <a:t>tcmalloc</a:t>
            </a:r>
            <a:r>
              <a:rPr lang="en-US" altLang="zh-CN" dirty="0" smtClean="0"/>
              <a:t> as default memory allocator, you can use 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 2.2 directly.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043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eBay Scale</a:t>
            </a:r>
            <a:endParaRPr lang="zh-CN" alt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05146" y="1256020"/>
            <a:ext cx="8915603" cy="5002021"/>
            <a:chOff x="72130" y="762000"/>
            <a:chExt cx="8971167" cy="5334000"/>
          </a:xfrm>
        </p:grpSpPr>
        <p:sp>
          <p:nvSpPr>
            <p:cNvPr id="6" name="Rectangle 5"/>
            <p:cNvSpPr/>
            <p:nvPr/>
          </p:nvSpPr>
          <p:spPr>
            <a:xfrm>
              <a:off x="5437358" y="762000"/>
              <a:ext cx="3525338" cy="5334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52982" y="762000"/>
              <a:ext cx="3240360" cy="5334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1305" y="762000"/>
              <a:ext cx="1752699" cy="53005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ltGray">
            <a:xfrm>
              <a:off x="5911825" y="1495698"/>
              <a:ext cx="2074607" cy="7078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Arial" charset="0"/>
                </a:rPr>
                <a:t>2B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cs typeface="Arial" charset="0"/>
                </a:rPr>
                <a:t> 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cs typeface="Arial" charset="0"/>
                </a:rPr>
                <a:t>page views/day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ltGray">
            <a:xfrm>
              <a:off x="5986385" y="3395551"/>
              <a:ext cx="2720882" cy="7548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lang="en-US" sz="4000" b="1" kern="0" dirty="0" smtClean="0">
                  <a:solidFill>
                    <a:srgbClr val="FF0000"/>
                  </a:solidFill>
                  <a:cs typeface="Arial" charset="0"/>
                </a:rPr>
                <a:t>100</a:t>
              </a:r>
              <a:r>
                <a:rPr kumimoji="0" lang="en-US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Arial" charset="0"/>
                </a:rPr>
                <a:t>M</a:t>
              </a:r>
              <a:r>
                <a:rPr lang="en-US" sz="1800" kern="0" dirty="0" smtClean="0">
                  <a:solidFill>
                    <a:srgbClr val="FF0000"/>
                  </a:solidFill>
                  <a:cs typeface="Arial" charset="0"/>
                </a:rPr>
                <a:t> </a:t>
              </a:r>
              <a:r>
                <a:rPr lang="en-US" sz="1600" kern="0" dirty="0" smtClean="0">
                  <a:solidFill>
                    <a:srgbClr val="0070C0"/>
                  </a:solidFill>
                  <a:cs typeface="Arial" charset="0"/>
                </a:rPr>
                <a:t>active users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ltGray">
            <a:xfrm>
              <a:off x="2052982" y="1993259"/>
              <a:ext cx="2516593" cy="7548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lang="en-US" sz="4000" b="1" kern="0" noProof="0" dirty="0">
                  <a:solidFill>
                    <a:srgbClr val="FF0000"/>
                  </a:solidFill>
                  <a:cs typeface="Arial" charset="0"/>
                </a:rPr>
                <a:t>5</a:t>
              </a:r>
              <a:r>
                <a:rPr kumimoji="0" lang="en-US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Arial" charset="0"/>
                </a:rPr>
                <a:t>00M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cs typeface="Arial" charset="0"/>
                </a:rPr>
                <a:t> 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cs typeface="Arial" charset="0"/>
                </a:rPr>
                <a:t>live listings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ltGray">
            <a:xfrm>
              <a:off x="2674008" y="3361012"/>
              <a:ext cx="2930852" cy="7548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lang="en-US" sz="4000" b="1" kern="0" dirty="0" smtClean="0">
                  <a:solidFill>
                    <a:srgbClr val="FF0000"/>
                  </a:solidFill>
                  <a:cs typeface="Arial" charset="0"/>
                </a:rPr>
                <a:t>5</a:t>
              </a:r>
              <a:r>
                <a:rPr lang="en-US" sz="4000" b="1" kern="0" dirty="0">
                  <a:solidFill>
                    <a:srgbClr val="FF0000"/>
                  </a:solidFill>
                  <a:cs typeface="Arial" charset="0"/>
                </a:rPr>
                <a:t>B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Arial" charset="0"/>
                </a:rPr>
                <a:t> 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cs typeface="Arial" charset="0"/>
                </a:rPr>
                <a:t>queries/day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ltGray">
            <a:xfrm>
              <a:off x="5911825" y="5279250"/>
              <a:ext cx="2630848" cy="7078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Arial" charset="0"/>
                </a:rPr>
                <a:t>75B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Arial" charset="0"/>
                </a:rPr>
                <a:t>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cs typeface="Arial" charset="0"/>
                </a:rPr>
                <a:t> 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cs typeface="Arial" charset="0"/>
                </a:rPr>
                <a:t>database calls/day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ltGray">
            <a:xfrm>
              <a:off x="72130" y="3535297"/>
              <a:ext cx="1980852" cy="385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4488" marR="0" lvl="0" indent="-344488" defTabSz="914400" eaLnBrk="1" fontAlgn="auto" latinLnBrk="0" hangingPunct="1">
                <a:lnSpc>
                  <a:spcPts val="2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Arial" charset="0"/>
                </a:rPr>
                <a:t>9PB</a:t>
              </a:r>
              <a:r>
                <a:rPr lang="en-US" sz="1600" b="1" kern="0" noProof="0" dirty="0" smtClean="0">
                  <a:solidFill>
                    <a:srgbClr val="FF0000"/>
                  </a:solidFill>
                  <a:cs typeface="Arial" charset="0"/>
                </a:rPr>
                <a:t> 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cs typeface="Arial" charset="0"/>
                </a:rPr>
                <a:t>of data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ltGray">
            <a:xfrm>
              <a:off x="5365349" y="2203584"/>
              <a:ext cx="3677948" cy="984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lang="en-US" sz="4000" b="1" kern="0" dirty="0" smtClean="0">
                  <a:solidFill>
                    <a:srgbClr val="FF0000"/>
                  </a:solidFill>
                  <a:cs typeface="Arial" charset="0"/>
                </a:rPr>
                <a:t>14</a:t>
              </a:r>
              <a:r>
                <a:rPr kumimoji="0" lang="en-US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Arial" charset="0"/>
                </a:rPr>
                <a:t>,000</a:t>
              </a:r>
              <a:r>
                <a:rPr kumimoji="0" lang="en-US" sz="5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cs typeface="Arial" charset="0"/>
                </a:rPr>
                <a:t> 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cs typeface="Arial" charset="0"/>
                </a:rPr>
                <a:t>application servers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ltGray">
            <a:xfrm>
              <a:off x="6790306" y="4343164"/>
              <a:ext cx="2172390" cy="7078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lang="en-US" sz="4000" b="1" kern="0" dirty="0" smtClean="0">
                  <a:solidFill>
                    <a:srgbClr val="FF0000"/>
                  </a:solidFill>
                  <a:cs typeface="Arial" charset="0"/>
                </a:rPr>
                <a:t>44</a:t>
              </a:r>
              <a:r>
                <a:rPr kumimoji="0" lang="en-US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Arial" charset="0"/>
                </a:rPr>
                <a:t>M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cs typeface="Arial" charset="0"/>
                </a:rPr>
                <a:t> line of code</a:t>
              </a:r>
            </a:p>
          </p:txBody>
        </p:sp>
        <p:sp>
          <p:nvSpPr>
            <p:cNvPr id="17" name="TextBox 29"/>
            <p:cNvSpPr txBox="1"/>
            <p:nvPr/>
          </p:nvSpPr>
          <p:spPr>
            <a:xfrm>
              <a:off x="324235" y="955576"/>
              <a:ext cx="14668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>
                  <a:latin typeface="Courier"/>
                  <a:cs typeface="Courier"/>
                </a:rPr>
                <a:t>Data</a:t>
              </a:r>
            </a:p>
            <a:p>
              <a:pPr algn="ctr"/>
              <a:r>
                <a:rPr lang="en-US" b="1" dirty="0" smtClean="0">
                  <a:latin typeface="Courier"/>
                  <a:cs typeface="Courier"/>
                </a:rPr>
                <a:t>Analytics</a:t>
              </a:r>
            </a:p>
          </p:txBody>
        </p:sp>
        <p:sp>
          <p:nvSpPr>
            <p:cNvPr id="18" name="TextBox 32"/>
            <p:cNvSpPr txBox="1"/>
            <p:nvPr/>
          </p:nvSpPr>
          <p:spPr>
            <a:xfrm>
              <a:off x="2609839" y="941501"/>
              <a:ext cx="2126646" cy="660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>
                  <a:latin typeface="Courier"/>
                  <a:cs typeface="Courier"/>
                </a:rPr>
                <a:t>Search</a:t>
              </a:r>
            </a:p>
            <a:p>
              <a:pPr algn="ctr"/>
              <a:r>
                <a:rPr lang="en-US" b="1" dirty="0" smtClean="0">
                  <a:latin typeface="Courier"/>
                  <a:cs typeface="Courier"/>
                </a:rPr>
                <a:t>Infrastructure</a:t>
              </a:r>
            </a:p>
          </p:txBody>
        </p:sp>
        <p:sp>
          <p:nvSpPr>
            <p:cNvPr id="19" name="TextBox 35"/>
            <p:cNvSpPr txBox="1"/>
            <p:nvPr/>
          </p:nvSpPr>
          <p:spPr>
            <a:xfrm>
              <a:off x="6925174" y="955576"/>
              <a:ext cx="7773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>
                  <a:latin typeface="Courier"/>
                  <a:cs typeface="Courier"/>
                </a:rPr>
                <a:t>Front</a:t>
              </a:r>
            </a:p>
            <a:p>
              <a:pPr algn="ctr"/>
              <a:r>
                <a:rPr lang="en-US" b="1" dirty="0" smtClean="0">
                  <a:latin typeface="Courier"/>
                  <a:cs typeface="Courier"/>
                </a:rPr>
                <a:t>End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ltGray">
            <a:xfrm>
              <a:off x="2052981" y="4697107"/>
              <a:ext cx="3145502" cy="7548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Arial" charset="0"/>
                </a:rPr>
                <a:t>10M</a:t>
              </a:r>
              <a:r>
                <a:rPr kumimoji="0" lang="en-US" sz="1600" b="1" i="0" u="none" strike="noStrike" kern="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Arial" charset="0"/>
                </a:rPr>
                <a:t> 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cs typeface="Arial" charset="0"/>
                </a:rPr>
                <a:t>items added/day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3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971800"/>
            <a:ext cx="8115300" cy="121919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800" dirty="0" smtClean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45681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eBay Utilization</a:t>
            </a:r>
            <a:endParaRPr lang="zh-CN" altLang="en-US" dirty="0"/>
          </a:p>
        </p:txBody>
      </p:sp>
      <p:pic>
        <p:nvPicPr>
          <p:cNvPr id="8" name="Content Placeholder 5" descr="number of machines.png"/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9008" r="45577" b="1813"/>
          <a:stretch/>
        </p:blipFill>
        <p:spPr bwMode="auto">
          <a:xfrm>
            <a:off x="343646" y="1295400"/>
            <a:ext cx="8456706" cy="4586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3"/>
          <p:cNvSpPr txBox="1"/>
          <p:nvPr/>
        </p:nvSpPr>
        <p:spPr>
          <a:xfrm>
            <a:off x="1750542" y="6039788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i="1" dirty="0" smtClean="0"/>
              <a:t>Number </a:t>
            </a:r>
            <a:r>
              <a:rPr lang="en-US" altLang="zh-CN" sz="1600" b="1" i="1" dirty="0"/>
              <a:t>of servers required based on utilization for 8 </a:t>
            </a:r>
            <a:r>
              <a:rPr lang="en-US" altLang="zh-CN" sz="1600" b="1" i="1" dirty="0" smtClean="0"/>
              <a:t>pools</a:t>
            </a:r>
            <a:endParaRPr lang="en-US" altLang="zh-CN" sz="1600" b="1" i="1" dirty="0"/>
          </a:p>
        </p:txBody>
      </p:sp>
    </p:spTree>
    <p:extLst>
      <p:ext uri="{BB962C8B-B14F-4D97-AF65-F5344CB8AC3E}">
        <p14:creationId xmlns:p14="http://schemas.microsoft.com/office/powerpoint/2010/main" val="336060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eBay Global Brands</a:t>
            </a:r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2109" y="1249254"/>
            <a:ext cx="8764098" cy="4963324"/>
            <a:chOff x="-401788" y="581512"/>
            <a:chExt cx="9982200" cy="5943600"/>
          </a:xfrm>
        </p:grpSpPr>
        <p:sp>
          <p:nvSpPr>
            <p:cNvPr id="6" name="Rectangle 5"/>
            <p:cNvSpPr/>
            <p:nvPr/>
          </p:nvSpPr>
          <p:spPr>
            <a:xfrm>
              <a:off x="-401788" y="581512"/>
              <a:ext cx="9982200" cy="59436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36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22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7" name="Picture 6" descr="map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gray">
            <a:xfrm>
              <a:off x="-96988" y="810112"/>
              <a:ext cx="9457744" cy="5259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" descr="stubhub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55247" y="5031207"/>
              <a:ext cx="1562080" cy="659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0" descr="logo_shopping_com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50633" y="5997285"/>
              <a:ext cx="1283485" cy="298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 descr="C:\Users\Heather\Desktop\ebay-classifieds-logo.jp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567530" y="5164725"/>
              <a:ext cx="1342417" cy="671208"/>
            </a:xfrm>
            <a:prstGeom prst="rect">
              <a:avLst/>
            </a:prstGeom>
            <a:noFill/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6"/>
            <a:srcRect l="43793" t="70675" r="53921" b="26981"/>
            <a:stretch>
              <a:fillRect/>
            </a:stretch>
          </p:blipFill>
          <p:spPr bwMode="auto">
            <a:xfrm>
              <a:off x="7013973" y="3449024"/>
              <a:ext cx="248626" cy="203812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6"/>
            <a:srcRect l="43697" t="41476" r="53881" b="56180"/>
            <a:stretch>
              <a:fillRect/>
            </a:stretch>
          </p:blipFill>
          <p:spPr bwMode="auto">
            <a:xfrm>
              <a:off x="6465145" y="2671290"/>
              <a:ext cx="263257" cy="203812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6"/>
            <a:srcRect l="43618" t="35618" r="53882" b="61989"/>
            <a:stretch>
              <a:fillRect/>
            </a:stretch>
          </p:blipFill>
          <p:spPr bwMode="auto">
            <a:xfrm>
              <a:off x="2383303" y="4506632"/>
              <a:ext cx="271750" cy="208059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6" name="Picture 15"/>
            <p:cNvPicPr>
              <a:picLocks noChangeAspect="1" noChangeArrowheads="1"/>
            </p:cNvPicPr>
            <p:nvPr/>
          </p:nvPicPr>
          <p:blipFill>
            <a:blip r:embed="rId6"/>
            <a:srcRect l="43619" t="59152" r="53921" b="38553"/>
            <a:stretch>
              <a:fillRect/>
            </a:stretch>
          </p:blipFill>
          <p:spPr bwMode="auto">
            <a:xfrm>
              <a:off x="7421811" y="3590685"/>
              <a:ext cx="267503" cy="199565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6"/>
            <a:srcRect l="43619" t="53146" r="53921" b="44413"/>
            <a:stretch>
              <a:fillRect/>
            </a:stretch>
          </p:blipFill>
          <p:spPr bwMode="auto">
            <a:xfrm>
              <a:off x="7377422" y="2724765"/>
              <a:ext cx="267503" cy="200769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6"/>
            <a:srcRect l="43619" t="47189" r="53921" b="50516"/>
            <a:stretch>
              <a:fillRect/>
            </a:stretch>
          </p:blipFill>
          <p:spPr bwMode="auto">
            <a:xfrm>
              <a:off x="4137659" y="2358761"/>
              <a:ext cx="267503" cy="199566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9" name="Picture 18"/>
            <p:cNvPicPr>
              <a:picLocks noChangeAspect="1" noChangeArrowheads="1"/>
            </p:cNvPicPr>
            <p:nvPr/>
          </p:nvPicPr>
          <p:blipFill>
            <a:blip r:embed="rId6"/>
            <a:srcRect l="43619" t="64816" r="53921" b="32791"/>
            <a:stretch>
              <a:fillRect/>
            </a:stretch>
          </p:blipFill>
          <p:spPr bwMode="auto">
            <a:xfrm>
              <a:off x="4182048" y="1703898"/>
              <a:ext cx="267504" cy="186461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6"/>
            <a:srcRect l="49849" t="47366" r="47596" b="50193"/>
            <a:stretch>
              <a:fillRect/>
            </a:stretch>
          </p:blipFill>
          <p:spPr bwMode="auto">
            <a:xfrm>
              <a:off x="4802925" y="2437214"/>
              <a:ext cx="277722" cy="201571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21" name="Picture 20"/>
            <p:cNvPicPr>
              <a:picLocks noChangeAspect="1" noChangeArrowheads="1"/>
            </p:cNvPicPr>
            <p:nvPr/>
          </p:nvPicPr>
          <p:blipFill>
            <a:blip r:embed="rId6"/>
            <a:srcRect l="49849" t="53176" r="47596" b="44383"/>
            <a:stretch>
              <a:fillRect/>
            </a:stretch>
          </p:blipFill>
          <p:spPr bwMode="auto">
            <a:xfrm>
              <a:off x="6976000" y="3759799"/>
              <a:ext cx="277722" cy="212304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22" name="Picture 21"/>
            <p:cNvPicPr>
              <a:picLocks noChangeAspect="1" noChangeArrowheads="1"/>
            </p:cNvPicPr>
            <p:nvPr/>
          </p:nvPicPr>
          <p:blipFill>
            <a:blip r:embed="rId6"/>
            <a:srcRect l="49849" t="59087" r="47812" b="38572"/>
            <a:stretch>
              <a:fillRect/>
            </a:stretch>
          </p:blipFill>
          <p:spPr bwMode="auto">
            <a:xfrm>
              <a:off x="4680830" y="2228354"/>
              <a:ext cx="273034" cy="203588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6"/>
            <a:srcRect l="56155" t="35639" r="41345" b="62171"/>
            <a:stretch>
              <a:fillRect/>
            </a:stretch>
          </p:blipFill>
          <p:spPr bwMode="auto">
            <a:xfrm>
              <a:off x="7644339" y="4629852"/>
              <a:ext cx="271749" cy="190377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24" name="Picture 23"/>
            <p:cNvPicPr>
              <a:picLocks noChangeAspect="1" noChangeArrowheads="1"/>
            </p:cNvPicPr>
            <p:nvPr/>
          </p:nvPicPr>
          <p:blipFill>
            <a:blip r:embed="rId6"/>
            <a:srcRect l="56155" t="41481" r="41345" b="56210"/>
            <a:stretch>
              <a:fillRect/>
            </a:stretch>
          </p:blipFill>
          <p:spPr bwMode="auto">
            <a:xfrm>
              <a:off x="3930514" y="2315829"/>
              <a:ext cx="271749" cy="200770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25" name="Picture 24"/>
            <p:cNvPicPr>
              <a:picLocks noChangeAspect="1" noChangeArrowheads="1"/>
            </p:cNvPicPr>
            <p:nvPr/>
          </p:nvPicPr>
          <p:blipFill>
            <a:blip r:embed="rId6"/>
            <a:srcRect l="56155" t="47442" r="41345" b="50249"/>
            <a:stretch>
              <a:fillRect/>
            </a:stretch>
          </p:blipFill>
          <p:spPr bwMode="auto">
            <a:xfrm>
              <a:off x="7021129" y="3224399"/>
              <a:ext cx="271749" cy="191839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26" name="Picture 25"/>
            <p:cNvPicPr>
              <a:picLocks noChangeAspect="1" noChangeArrowheads="1"/>
            </p:cNvPicPr>
            <p:nvPr/>
          </p:nvPicPr>
          <p:blipFill>
            <a:blip r:embed="rId6"/>
            <a:srcRect l="56338" t="53355" r="41490" b="44609"/>
            <a:stretch>
              <a:fillRect/>
            </a:stretch>
          </p:blipFill>
          <p:spPr bwMode="auto">
            <a:xfrm>
              <a:off x="1503482" y="3083998"/>
              <a:ext cx="264804" cy="198603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27" name="Picture 26"/>
            <p:cNvPicPr>
              <a:picLocks noChangeAspect="1" noChangeArrowheads="1"/>
            </p:cNvPicPr>
            <p:nvPr/>
          </p:nvPicPr>
          <p:blipFill>
            <a:blip r:embed="rId6"/>
            <a:srcRect l="56155" t="59087" r="41495" b="38604"/>
            <a:stretch>
              <a:fillRect/>
            </a:stretch>
          </p:blipFill>
          <p:spPr bwMode="auto">
            <a:xfrm>
              <a:off x="3735320" y="2703995"/>
              <a:ext cx="255421" cy="200771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28" name="Picture 27"/>
            <p:cNvPicPr>
              <a:picLocks noChangeAspect="1" noChangeArrowheads="1"/>
            </p:cNvPicPr>
            <p:nvPr/>
          </p:nvPicPr>
          <p:blipFill>
            <a:blip r:embed="rId6"/>
            <a:srcRect l="56270" t="64855" r="41377" b="32891"/>
            <a:stretch>
              <a:fillRect/>
            </a:stretch>
          </p:blipFill>
          <p:spPr bwMode="auto">
            <a:xfrm>
              <a:off x="7262599" y="3167551"/>
              <a:ext cx="255782" cy="195985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29" name="Picture 28"/>
            <p:cNvPicPr>
              <a:picLocks noChangeAspect="1" noChangeArrowheads="1"/>
            </p:cNvPicPr>
            <p:nvPr/>
          </p:nvPicPr>
          <p:blipFill>
            <a:blip r:embed="rId6"/>
            <a:srcRect l="62393" t="64849" r="35235" b="32863"/>
            <a:stretch>
              <a:fillRect/>
            </a:stretch>
          </p:blipFill>
          <p:spPr bwMode="auto">
            <a:xfrm>
              <a:off x="6738089" y="3419575"/>
              <a:ext cx="257756" cy="198944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30" name="Picture 29"/>
            <p:cNvPicPr>
              <a:picLocks noChangeAspect="1" noChangeArrowheads="1"/>
            </p:cNvPicPr>
            <p:nvPr/>
          </p:nvPicPr>
          <p:blipFill>
            <a:blip r:embed="rId6"/>
            <a:srcRect l="62393" t="58969" r="35032" b="38726"/>
            <a:stretch>
              <a:fillRect/>
            </a:stretch>
          </p:blipFill>
          <p:spPr bwMode="auto">
            <a:xfrm>
              <a:off x="6082338" y="2078606"/>
              <a:ext cx="279861" cy="200415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31" name="Picture 30"/>
            <p:cNvPicPr>
              <a:picLocks noChangeAspect="1" noChangeArrowheads="1"/>
            </p:cNvPicPr>
            <p:nvPr/>
          </p:nvPicPr>
          <p:blipFill>
            <a:blip r:embed="rId6"/>
            <a:srcRect l="62393" t="47288" r="35210" b="50263"/>
            <a:stretch>
              <a:fillRect/>
            </a:stretch>
          </p:blipFill>
          <p:spPr bwMode="auto">
            <a:xfrm>
              <a:off x="3747264" y="2102765"/>
              <a:ext cx="260569" cy="212938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32" name="Picture 31"/>
            <p:cNvPicPr>
              <a:picLocks noChangeAspect="1" noChangeArrowheads="1"/>
            </p:cNvPicPr>
            <p:nvPr/>
          </p:nvPicPr>
          <p:blipFill>
            <a:blip r:embed="rId6"/>
            <a:srcRect l="62393" t="41458" r="35032" b="56338"/>
            <a:stretch>
              <a:fillRect/>
            </a:stretch>
          </p:blipFill>
          <p:spPr bwMode="auto">
            <a:xfrm>
              <a:off x="4465488" y="1703898"/>
              <a:ext cx="279861" cy="191644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33" name="Picture 32"/>
            <p:cNvPicPr>
              <a:picLocks noChangeAspect="1" noChangeArrowheads="1"/>
            </p:cNvPicPr>
            <p:nvPr/>
          </p:nvPicPr>
          <p:blipFill>
            <a:blip r:embed="rId6"/>
            <a:srcRect l="62393" t="35768" r="35032" b="61923"/>
            <a:stretch>
              <a:fillRect/>
            </a:stretch>
          </p:blipFill>
          <p:spPr bwMode="auto">
            <a:xfrm>
              <a:off x="4267645" y="2181008"/>
              <a:ext cx="279861" cy="218120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34" name="Picture 33"/>
            <p:cNvPicPr>
              <a:picLocks noChangeAspect="1" noChangeArrowheads="1"/>
            </p:cNvPicPr>
            <p:nvPr/>
          </p:nvPicPr>
          <p:blipFill>
            <a:blip r:embed="rId6"/>
            <a:srcRect l="68662" t="64919" r="29039" b="32772"/>
            <a:stretch>
              <a:fillRect/>
            </a:stretch>
          </p:blipFill>
          <p:spPr bwMode="auto">
            <a:xfrm>
              <a:off x="5185821" y="2759645"/>
              <a:ext cx="249847" cy="200770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35" name="Picture 34"/>
            <p:cNvPicPr>
              <a:picLocks noChangeAspect="1" noChangeArrowheads="1"/>
            </p:cNvPicPr>
            <p:nvPr/>
          </p:nvPicPr>
          <p:blipFill>
            <a:blip r:embed="rId6"/>
            <a:srcRect l="68662" t="59159" r="28819" b="38602"/>
            <a:stretch>
              <a:fillRect/>
            </a:stretch>
          </p:blipFill>
          <p:spPr bwMode="auto">
            <a:xfrm>
              <a:off x="6788359" y="3840701"/>
              <a:ext cx="273778" cy="194686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36" name="Picture 35"/>
            <p:cNvPicPr>
              <a:picLocks noChangeAspect="1" noChangeArrowheads="1"/>
            </p:cNvPicPr>
            <p:nvPr/>
          </p:nvPicPr>
          <p:blipFill>
            <a:blip r:embed="rId6"/>
            <a:srcRect l="68662" t="53189" r="28819" b="44578"/>
            <a:stretch>
              <a:fillRect/>
            </a:stretch>
          </p:blipFill>
          <p:spPr bwMode="auto">
            <a:xfrm>
              <a:off x="8235118" y="5025637"/>
              <a:ext cx="273778" cy="194180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37" name="Picture 36"/>
            <p:cNvPicPr>
              <a:picLocks noChangeAspect="1" noChangeArrowheads="1"/>
            </p:cNvPicPr>
            <p:nvPr/>
          </p:nvPicPr>
          <p:blipFill>
            <a:blip r:embed="rId6"/>
            <a:srcRect l="68662" t="47358" r="28819" b="50333"/>
            <a:stretch>
              <a:fillRect/>
            </a:stretch>
          </p:blipFill>
          <p:spPr bwMode="auto">
            <a:xfrm>
              <a:off x="6126944" y="3162587"/>
              <a:ext cx="273778" cy="200770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38" name="Picture 37"/>
            <p:cNvPicPr>
              <a:picLocks noChangeAspect="1" noChangeArrowheads="1"/>
            </p:cNvPicPr>
            <p:nvPr/>
          </p:nvPicPr>
          <p:blipFill>
            <a:blip r:embed="rId6"/>
            <a:srcRect l="68662" t="41598" r="28819" b="56163"/>
            <a:stretch>
              <a:fillRect/>
            </a:stretch>
          </p:blipFill>
          <p:spPr bwMode="auto">
            <a:xfrm>
              <a:off x="4406871" y="2339480"/>
              <a:ext cx="273778" cy="194687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6"/>
            <a:srcRect l="68662" t="35698" r="28819" b="62063"/>
            <a:stretch>
              <a:fillRect/>
            </a:stretch>
          </p:blipFill>
          <p:spPr bwMode="auto">
            <a:xfrm>
              <a:off x="2459620" y="4003148"/>
              <a:ext cx="273778" cy="194686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40" name="Picture 39"/>
            <p:cNvPicPr>
              <a:picLocks noChangeAspect="1" noChangeArrowheads="1"/>
            </p:cNvPicPr>
            <p:nvPr/>
          </p:nvPicPr>
          <p:blipFill>
            <a:blip r:embed="rId6"/>
            <a:srcRect l="75141" t="35800" r="22822" b="62164"/>
            <a:stretch>
              <a:fillRect/>
            </a:stretch>
          </p:blipFill>
          <p:spPr bwMode="auto">
            <a:xfrm>
              <a:off x="1453832" y="1966858"/>
              <a:ext cx="248253" cy="198603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41" name="Picture 40"/>
            <p:cNvPicPr>
              <a:picLocks noChangeAspect="1" noChangeArrowheads="1"/>
            </p:cNvPicPr>
            <p:nvPr/>
          </p:nvPicPr>
          <p:blipFill>
            <a:blip r:embed="rId6"/>
            <a:srcRect l="74874" t="47382" r="22663" b="50309"/>
            <a:stretch>
              <a:fillRect/>
            </a:stretch>
          </p:blipFill>
          <p:spPr bwMode="auto">
            <a:xfrm>
              <a:off x="4377358" y="2635987"/>
              <a:ext cx="267694" cy="200770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42" name="Picture 41"/>
            <p:cNvPicPr>
              <a:picLocks noChangeAspect="1" noChangeArrowheads="1"/>
            </p:cNvPicPr>
            <p:nvPr/>
          </p:nvPicPr>
          <p:blipFill>
            <a:blip r:embed="rId6"/>
            <a:srcRect l="74874" t="59089" r="22663" b="38532"/>
            <a:stretch>
              <a:fillRect/>
            </a:stretch>
          </p:blipFill>
          <p:spPr bwMode="auto">
            <a:xfrm>
              <a:off x="3952820" y="2658943"/>
              <a:ext cx="267694" cy="206854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43" name="Picture 42"/>
            <p:cNvPicPr>
              <a:picLocks noChangeAspect="1" noChangeArrowheads="1"/>
            </p:cNvPicPr>
            <p:nvPr/>
          </p:nvPicPr>
          <p:blipFill>
            <a:blip r:embed="rId6"/>
            <a:srcRect l="74874" t="64803" r="22663" b="32842"/>
            <a:stretch>
              <a:fillRect/>
            </a:stretch>
          </p:blipFill>
          <p:spPr bwMode="auto">
            <a:xfrm>
              <a:off x="4022883" y="2142847"/>
              <a:ext cx="267694" cy="204828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44" name="Picture 43"/>
            <p:cNvPicPr>
              <a:picLocks noChangeAspect="1" noChangeArrowheads="1"/>
            </p:cNvPicPr>
            <p:nvPr/>
          </p:nvPicPr>
          <p:blipFill>
            <a:blip r:embed="rId6"/>
            <a:srcRect l="49995" t="64846" r="47582" b="32761"/>
            <a:stretch>
              <a:fillRect/>
            </a:stretch>
          </p:blipFill>
          <p:spPr bwMode="auto">
            <a:xfrm>
              <a:off x="4455014" y="1898548"/>
              <a:ext cx="290335" cy="188259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45" name="Picture 44"/>
            <p:cNvPicPr>
              <a:picLocks noChangeAspect="1" noChangeArrowheads="1"/>
            </p:cNvPicPr>
            <p:nvPr/>
          </p:nvPicPr>
          <p:blipFill>
            <a:blip r:embed="rId6"/>
            <a:srcRect l="74874" t="53235" r="22663" b="44386"/>
            <a:stretch>
              <a:fillRect/>
            </a:stretch>
          </p:blipFill>
          <p:spPr bwMode="auto">
            <a:xfrm>
              <a:off x="4182048" y="1894020"/>
              <a:ext cx="267694" cy="191535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46" name="Picture 45"/>
            <p:cNvPicPr>
              <a:picLocks noChangeAspect="1" noChangeArrowheads="1"/>
            </p:cNvPicPr>
            <p:nvPr/>
          </p:nvPicPr>
          <p:blipFill>
            <a:blip r:embed="rId6"/>
            <a:srcRect l="50169" t="41554" r="47596" b="56102"/>
            <a:stretch>
              <a:fillRect/>
            </a:stretch>
          </p:blipFill>
          <p:spPr bwMode="auto">
            <a:xfrm>
              <a:off x="4551684" y="2469347"/>
              <a:ext cx="242923" cy="203813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47" name="Picture 46"/>
            <p:cNvPicPr>
              <a:picLocks noChangeAspect="1" noChangeArrowheads="1"/>
            </p:cNvPicPr>
            <p:nvPr/>
          </p:nvPicPr>
          <p:blipFill>
            <a:blip r:embed="rId6"/>
            <a:srcRect l="49849" t="35695" r="47596" b="61961"/>
            <a:stretch>
              <a:fillRect/>
            </a:stretch>
          </p:blipFill>
          <p:spPr bwMode="auto">
            <a:xfrm>
              <a:off x="4714710" y="2567048"/>
              <a:ext cx="277722" cy="203812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48" name="Picture 47"/>
            <p:cNvPicPr>
              <a:picLocks noChangeAspect="1" noChangeArrowheads="1"/>
            </p:cNvPicPr>
            <p:nvPr/>
          </p:nvPicPr>
          <p:blipFill>
            <a:blip r:embed="rId6"/>
            <a:srcRect l="75024" t="41458" r="22663" b="56023"/>
            <a:stretch>
              <a:fillRect/>
            </a:stretch>
          </p:blipFill>
          <p:spPr bwMode="auto">
            <a:xfrm>
              <a:off x="4681343" y="2727679"/>
              <a:ext cx="251368" cy="199940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49" name="Picture 48"/>
            <p:cNvPicPr>
              <a:picLocks noChangeAspect="1" noChangeArrowheads="1"/>
            </p:cNvPicPr>
            <p:nvPr/>
          </p:nvPicPr>
          <p:blipFill>
            <a:blip r:embed="rId6"/>
            <a:srcRect l="62393" t="53259" r="35032" b="44362"/>
            <a:stretch>
              <a:fillRect/>
            </a:stretch>
          </p:blipFill>
          <p:spPr bwMode="auto">
            <a:xfrm>
              <a:off x="4187745" y="2025118"/>
              <a:ext cx="279861" cy="206854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50" name="Picture 49" descr="http://www.underconsideration.com/brandnew/archives/paypal_logo.gif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2051" t="33087" b="33359"/>
            <a:stretch>
              <a:fillRect/>
            </a:stretch>
          </p:blipFill>
          <p:spPr bwMode="auto">
            <a:xfrm>
              <a:off x="63884" y="5165982"/>
              <a:ext cx="1981921" cy="590162"/>
            </a:xfrm>
            <a:prstGeom prst="rect">
              <a:avLst/>
            </a:prstGeom>
            <a:noFill/>
          </p:spPr>
        </p:pic>
        <p:pic>
          <p:nvPicPr>
            <p:cNvPr id="51" name="Picture 50" descr="http://www.logotypes101.com/files/696/be6ed2ae88ffcbd6c4fa8090dd265bfa/lrg_Half_com.gif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8738" b="33670"/>
            <a:stretch>
              <a:fillRect/>
            </a:stretch>
          </p:blipFill>
          <p:spPr bwMode="auto">
            <a:xfrm>
              <a:off x="786116" y="5974297"/>
              <a:ext cx="963012" cy="362017"/>
            </a:xfrm>
            <a:prstGeom prst="rect">
              <a:avLst/>
            </a:prstGeom>
            <a:noFill/>
          </p:spPr>
        </p:pic>
        <p:pic>
          <p:nvPicPr>
            <p:cNvPr id="52" name="Picture 51" descr="C:\Users\Heather\Desktop\us.jpg"/>
            <p:cNvPicPr>
              <a:picLocks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359936" y="2583471"/>
              <a:ext cx="265176" cy="201168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53" name="Picture 52" descr="GSICommerceLogo.png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8832" y="5926706"/>
              <a:ext cx="1797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53" descr="X_logo_horiz_bw_cmyk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0008" y="5956398"/>
              <a:ext cx="1600200" cy="379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25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115300" cy="723900"/>
          </a:xfrm>
        </p:spPr>
        <p:txBody>
          <a:bodyPr/>
          <a:lstStyle/>
          <a:p>
            <a:r>
              <a:rPr lang="en-US" altLang="zh-CN" dirty="0" smtClean="0"/>
              <a:t>eBay Cloud Tech Overview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9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eBay Cloud Technology Stack</a:t>
            </a:r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5806" y="1964370"/>
            <a:ext cx="8549584" cy="4104102"/>
            <a:chOff x="365806" y="1691659"/>
            <a:chExt cx="8549584" cy="4104102"/>
          </a:xfrm>
          <a:solidFill>
            <a:srgbClr val="0070C0"/>
          </a:solidFill>
        </p:grpSpPr>
        <p:sp>
          <p:nvSpPr>
            <p:cNvPr id="6" name="Rectangle 5"/>
            <p:cNvSpPr/>
            <p:nvPr/>
          </p:nvSpPr>
          <p:spPr>
            <a:xfrm>
              <a:off x="365806" y="1691659"/>
              <a:ext cx="3429000" cy="66141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Service Catalog</a:t>
              </a:r>
              <a:endParaRPr lang="en-US" sz="1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806" y="2574056"/>
              <a:ext cx="3429000" cy="66141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Ticket driven run book automation</a:t>
              </a:r>
              <a:endParaRPr lang="en-US" sz="1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5806" y="5134348"/>
              <a:ext cx="3429000" cy="66141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Chargeback</a:t>
              </a:r>
              <a:endParaRPr lang="en-US" sz="1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86390" y="1691659"/>
              <a:ext cx="3429000" cy="66141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REST APIs</a:t>
              </a:r>
              <a:endParaRPr lang="en-US" sz="1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86390" y="2574056"/>
              <a:ext cx="3429000" cy="66141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Model Driven Close Loop</a:t>
              </a:r>
            </a:p>
            <a:p>
              <a:pPr algn="ctr"/>
              <a:r>
                <a:rPr lang="en-US" sz="1800" dirty="0"/>
                <a:t>A</a:t>
              </a:r>
              <a:r>
                <a:rPr lang="en-US" sz="1800" dirty="0" smtClean="0"/>
                <a:t>utomation </a:t>
              </a:r>
              <a:endParaRPr lang="en-US" sz="1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390" y="5134348"/>
              <a:ext cx="3429000" cy="66141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Pay As </a:t>
              </a:r>
              <a:r>
                <a:rPr lang="en-US" sz="1800" dirty="0"/>
                <a:t>Y</a:t>
              </a:r>
              <a:r>
                <a:rPr lang="en-US" sz="1800" dirty="0" smtClean="0"/>
                <a:t>ou </a:t>
              </a:r>
              <a:r>
                <a:rPr lang="en-US" sz="1800" dirty="0"/>
                <a:t>G</a:t>
              </a:r>
              <a:r>
                <a:rPr lang="en-US" sz="1800" dirty="0" smtClean="0"/>
                <a:t>o</a:t>
              </a:r>
              <a:endParaRPr lang="en-US" sz="1800" dirty="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4191002" y="3454921"/>
              <a:ext cx="868623" cy="60960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806" y="4251951"/>
              <a:ext cx="3429000" cy="66141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Configuration Management</a:t>
              </a:r>
            </a:p>
            <a:p>
              <a:pPr algn="ctr"/>
              <a:r>
                <a:rPr lang="en-US" sz="1800" dirty="0" smtClean="0"/>
                <a:t>Database (CMDB)</a:t>
              </a:r>
              <a:endParaRPr lang="en-US" sz="1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86390" y="4251951"/>
              <a:ext cx="3429000" cy="66141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Distributed State Management</a:t>
              </a:r>
              <a:endParaRPr lang="en-US" sz="1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5806" y="3429015"/>
              <a:ext cx="3429000" cy="66141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Monitoring</a:t>
              </a:r>
              <a:endParaRPr lang="en-US" sz="1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86390" y="3429000"/>
              <a:ext cx="3429000" cy="66141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Complex Event Processing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575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eBay Cloud Architecture Overview</a:t>
            </a:r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34760" y="1514691"/>
            <a:ext cx="6804340" cy="4695060"/>
            <a:chOff x="1188756" y="1234464"/>
            <a:chExt cx="6729373" cy="5120584"/>
          </a:xfrm>
        </p:grpSpPr>
        <p:sp>
          <p:nvSpPr>
            <p:cNvPr id="6" name="Rectangle 5"/>
            <p:cNvSpPr/>
            <p:nvPr/>
          </p:nvSpPr>
          <p:spPr bwMode="auto">
            <a:xfrm>
              <a:off x="5394951" y="1508781"/>
              <a:ext cx="2103097" cy="1371585"/>
            </a:xfrm>
            <a:prstGeom prst="rect">
              <a:avLst/>
            </a:prstGeom>
            <a:ln w="19050" cmpd="sng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25000"/>
                </a:spcBef>
              </a:pPr>
              <a:r>
                <a:rPr lang="en-US" sz="1800" b="0" dirty="0" smtClean="0">
                  <a:solidFill>
                    <a:schemeClr val="tx1"/>
                  </a:solidFill>
                  <a:latin typeface="Verdana" pitchFamily="34" charset="0"/>
                </a:rPr>
                <a:t>Cloud</a:t>
              </a:r>
              <a:endParaRPr lang="en-US" sz="1800" b="0" dirty="0">
                <a:solidFill>
                  <a:schemeClr val="tx1"/>
                </a:solidFill>
                <a:latin typeface="Verdana" pitchFamily="34" charset="0"/>
              </a:endParaRPr>
            </a:p>
            <a:p>
              <a:pPr algn="ctr">
                <a:spcBef>
                  <a:spcPct val="25000"/>
                </a:spcBef>
              </a:pPr>
              <a:r>
                <a:rPr lang="en-US" sz="1800" b="0" dirty="0">
                  <a:solidFill>
                    <a:schemeClr val="tx1"/>
                  </a:solidFill>
                  <a:latin typeface="Verdana" pitchFamily="34" charset="0"/>
                </a:rPr>
                <a:t>Manager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188757" y="1508781"/>
              <a:ext cx="2103097" cy="1371585"/>
            </a:xfrm>
            <a:prstGeom prst="rect">
              <a:avLst/>
            </a:prstGeom>
            <a:ln w="19050" cmpd="sng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800" b="0" dirty="0" smtClean="0">
                  <a:solidFill>
                    <a:srgbClr val="FF0000"/>
                  </a:solidFill>
                  <a:latin typeface="Verdana" pitchFamily="34" charset="0"/>
                </a:rPr>
                <a:t>Configuration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Verdana" pitchFamily="34" charset="0"/>
                </a:rPr>
                <a:t>Management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800" b="0" dirty="0" smtClean="0">
                  <a:solidFill>
                    <a:srgbClr val="FF0000"/>
                  </a:solidFill>
                  <a:latin typeface="Verdana" pitchFamily="34" charset="0"/>
                </a:rPr>
                <a:t>Service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188757" y="3794756"/>
              <a:ext cx="2103097" cy="1371585"/>
            </a:xfrm>
            <a:prstGeom prst="rect">
              <a:avLst/>
            </a:prstGeom>
            <a:ln w="19050" cmpd="sng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25000"/>
                </a:spcBef>
              </a:pPr>
              <a:r>
                <a:rPr lang="en-US" sz="1800" b="0" dirty="0">
                  <a:solidFill>
                    <a:schemeClr val="tx1"/>
                  </a:solidFill>
                  <a:latin typeface="Verdana" pitchFamily="34" charset="0"/>
                </a:rPr>
                <a:t>Monitoring 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394951" y="3794756"/>
              <a:ext cx="2103097" cy="1371585"/>
            </a:xfrm>
            <a:prstGeom prst="rect">
              <a:avLst/>
            </a:prstGeom>
            <a:ln w="19050" cmpd="sng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25000"/>
                </a:spcBef>
              </a:pPr>
              <a:r>
                <a:rPr lang="en-US" sz="1800" b="0" dirty="0">
                  <a:solidFill>
                    <a:schemeClr val="tx1"/>
                  </a:solidFill>
                  <a:latin typeface="Verdana" pitchFamily="34" charset="0"/>
                </a:rPr>
                <a:t>Infrastructure &amp;</a:t>
              </a:r>
            </a:p>
            <a:p>
              <a:pPr algn="ctr">
                <a:spcBef>
                  <a:spcPct val="25000"/>
                </a:spcBef>
              </a:pPr>
              <a:r>
                <a:rPr lang="en-US" sz="1800" b="0" dirty="0">
                  <a:solidFill>
                    <a:schemeClr val="tx1"/>
                  </a:solidFill>
                  <a:latin typeface="Verdana" pitchFamily="34" charset="0"/>
                </a:rPr>
                <a:t>Platform </a:t>
              </a:r>
            </a:p>
            <a:p>
              <a:pPr algn="ctr">
                <a:spcBef>
                  <a:spcPct val="25000"/>
                </a:spcBef>
              </a:pPr>
              <a:r>
                <a:rPr lang="en-US" sz="1800" b="0" dirty="0" err="1">
                  <a:solidFill>
                    <a:schemeClr val="tx1"/>
                  </a:solidFill>
                  <a:latin typeface="Verdana" pitchFamily="34" charset="0"/>
                </a:rPr>
                <a:t>Mgt</a:t>
              </a:r>
              <a:r>
                <a:rPr lang="en-US" sz="1800" b="0" dirty="0">
                  <a:solidFill>
                    <a:schemeClr val="tx1"/>
                  </a:solidFill>
                  <a:latin typeface="Verdana" pitchFamily="34" charset="0"/>
                </a:rPr>
                <a:t> Services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188757" y="3520439"/>
              <a:ext cx="1005829" cy="27431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mpd="sng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25000"/>
                </a:spcBef>
              </a:pPr>
              <a:r>
                <a:rPr lang="en-US" sz="1200" b="0" dirty="0">
                  <a:solidFill>
                    <a:schemeClr val="bg1"/>
                  </a:solidFill>
                  <a:latin typeface="Verdana" pitchFamily="34" charset="0"/>
                </a:rPr>
                <a:t>REST API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194587" y="3520439"/>
              <a:ext cx="1097268" cy="27431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mpd="sng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25000"/>
                </a:spcBef>
              </a:pPr>
              <a:r>
                <a:rPr lang="en-US" sz="1200" b="0" dirty="0">
                  <a:solidFill>
                    <a:schemeClr val="bg1"/>
                  </a:solidFill>
                  <a:latin typeface="Verdana" pitchFamily="34" charset="0"/>
                </a:rPr>
                <a:t>Queue API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394950" y="3520439"/>
              <a:ext cx="1005829" cy="27431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mpd="sng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25000"/>
                </a:spcBef>
              </a:pPr>
              <a:r>
                <a:rPr lang="en-US" sz="1200" b="0" dirty="0">
                  <a:solidFill>
                    <a:schemeClr val="bg1"/>
                  </a:solidFill>
                  <a:latin typeface="Verdana" pitchFamily="34" charset="0"/>
                </a:rPr>
                <a:t>REST API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400780" y="3520439"/>
              <a:ext cx="1097268" cy="27431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mpd="sng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25000"/>
                </a:spcBef>
              </a:pPr>
              <a:r>
                <a:rPr lang="en-US" sz="1200" b="0" dirty="0">
                  <a:solidFill>
                    <a:schemeClr val="bg1"/>
                  </a:solidFill>
                  <a:latin typeface="Verdana" pitchFamily="34" charset="0"/>
                </a:rPr>
                <a:t>Queue API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394951" y="1234464"/>
              <a:ext cx="2103097" cy="27431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mpd="sng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25000"/>
                </a:spcBef>
              </a:pPr>
              <a:r>
                <a:rPr lang="en-US" sz="1200" b="0" dirty="0">
                  <a:solidFill>
                    <a:schemeClr val="bg1"/>
                  </a:solidFill>
                  <a:latin typeface="Verdana" pitchFamily="34" charset="0"/>
                </a:rPr>
                <a:t>REST API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188757" y="5440658"/>
              <a:ext cx="6309291" cy="9143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Cloud Infrastructure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291854" y="5989291"/>
              <a:ext cx="1920219" cy="27431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 cmpd="sng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25000"/>
                </a:spcBef>
              </a:pPr>
              <a:r>
                <a:rPr lang="en-US" sz="1200" b="0" dirty="0">
                  <a:solidFill>
                    <a:schemeClr val="bg1"/>
                  </a:solidFill>
                  <a:latin typeface="Verdana" pitchFamily="34" charset="0"/>
                </a:rPr>
                <a:t>Agent</a:t>
              </a:r>
            </a:p>
          </p:txBody>
        </p:sp>
        <p:cxnSp>
          <p:nvCxnSpPr>
            <p:cNvPr id="17" name="Straight Arrow Connector 36"/>
            <p:cNvCxnSpPr>
              <a:stCxn id="9" idx="2"/>
              <a:endCxn id="16" idx="3"/>
            </p:cNvCxnSpPr>
            <p:nvPr/>
          </p:nvCxnSpPr>
          <p:spPr bwMode="auto">
            <a:xfrm rot="5400000">
              <a:off x="5349233" y="5029182"/>
              <a:ext cx="960109" cy="1234427"/>
            </a:xfrm>
            <a:prstGeom prst="bentConnector2">
              <a:avLst/>
            </a:prstGeom>
            <a:solidFill>
              <a:srgbClr val="FFE6D5"/>
            </a:solidFill>
            <a:ln w="19050" cap="rnd" cmpd="sng" algn="ctr">
              <a:solidFill>
                <a:srgbClr val="FF6600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36"/>
            <p:cNvCxnSpPr>
              <a:stCxn id="8" idx="2"/>
              <a:endCxn id="16" idx="1"/>
            </p:cNvCxnSpPr>
            <p:nvPr/>
          </p:nvCxnSpPr>
          <p:spPr bwMode="auto">
            <a:xfrm rot="16200000" flipH="1">
              <a:off x="2286026" y="5120621"/>
              <a:ext cx="960109" cy="1051548"/>
            </a:xfrm>
            <a:prstGeom prst="bentConnector2">
              <a:avLst/>
            </a:prstGeom>
            <a:solidFill>
              <a:srgbClr val="FFE6D5"/>
            </a:solidFill>
            <a:ln w="19050" cap="rnd" cmpd="sng" algn="ctr">
              <a:solidFill>
                <a:srgbClr val="FF6600"/>
              </a:solidFill>
              <a:prstDash val="sysDot"/>
              <a:round/>
              <a:headEnd type="arrow" w="med" len="med"/>
              <a:tailEnd type="none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377464" y="5806414"/>
              <a:ext cx="7233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Courier"/>
                  <a:cs typeface="Courier"/>
                </a:rPr>
                <a:t>metrics</a:t>
              </a:r>
              <a:endParaRPr lang="en-US" sz="1000" b="0" dirty="0">
                <a:latin typeface="Courier"/>
                <a:cs typeface="Courier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77829" y="5834978"/>
              <a:ext cx="7233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Courier"/>
                  <a:cs typeface="Courier"/>
                </a:rPr>
                <a:t>Control</a:t>
              </a:r>
              <a:endParaRPr lang="en-US" sz="1000" b="0" dirty="0">
                <a:latin typeface="Courier"/>
                <a:cs typeface="Courier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flipH="1">
              <a:off x="3291854" y="1799084"/>
              <a:ext cx="2103097" cy="0"/>
            </a:xfrm>
            <a:prstGeom prst="straightConnector1">
              <a:avLst/>
            </a:prstGeom>
            <a:solidFill>
              <a:srgbClr val="FFE6D5"/>
            </a:solidFill>
            <a:ln w="19050" cap="rnd" cmpd="sng" algn="ctr">
              <a:solidFill>
                <a:srgbClr val="FF6600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718490" y="1429752"/>
              <a:ext cx="14285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0" dirty="0" smtClean="0">
                  <a:latin typeface="Courier"/>
                  <a:cs typeface="Courier"/>
                </a:rPr>
                <a:t>Current/expected</a:t>
              </a:r>
            </a:p>
            <a:p>
              <a:pPr algn="ctr"/>
              <a:r>
                <a:rPr lang="en-US" sz="1000" b="0" dirty="0" smtClean="0">
                  <a:latin typeface="Courier"/>
                  <a:cs typeface="Courier"/>
                </a:rPr>
                <a:t>state</a:t>
              </a:r>
              <a:endParaRPr lang="en-US" sz="1000" b="0" dirty="0">
                <a:latin typeface="Courier"/>
                <a:cs typeface="Courier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6035024" y="2880366"/>
              <a:ext cx="0" cy="548634"/>
            </a:xfrm>
            <a:prstGeom prst="straightConnector1">
              <a:avLst/>
            </a:prstGeom>
            <a:solidFill>
              <a:srgbClr val="FFE6D5"/>
            </a:solidFill>
            <a:ln w="19050" cap="rnd" cmpd="sng" algn="ctr">
              <a:solidFill>
                <a:srgbClr val="FF6600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V="1">
              <a:off x="6949414" y="2880366"/>
              <a:ext cx="0" cy="640073"/>
            </a:xfrm>
            <a:prstGeom prst="straightConnector1">
              <a:avLst/>
            </a:prstGeom>
            <a:solidFill>
              <a:srgbClr val="FFE6D5"/>
            </a:solidFill>
            <a:ln w="19050" cap="rnd" cmpd="sng" algn="ctr">
              <a:solidFill>
                <a:srgbClr val="FF6600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7040853" y="3063244"/>
              <a:ext cx="8772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Courier"/>
                  <a:cs typeface="Courier"/>
                </a:rPr>
                <a:t>Discovery</a:t>
              </a:r>
              <a:endParaRPr lang="en-US" sz="1000" b="0" dirty="0">
                <a:latin typeface="Courier"/>
                <a:cs typeface="Courier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11661" y="3063244"/>
              <a:ext cx="7233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Courier"/>
                  <a:cs typeface="Courier"/>
                </a:rPr>
                <a:t>Control</a:t>
              </a:r>
              <a:endParaRPr lang="en-US" sz="1000" b="0" dirty="0">
                <a:latin typeface="Courier"/>
                <a:cs typeface="Courier"/>
              </a:endParaRPr>
            </a:p>
          </p:txBody>
        </p:sp>
        <p:cxnSp>
          <p:nvCxnSpPr>
            <p:cNvPr id="27" name="Straight Arrow Connector 63"/>
            <p:cNvCxnSpPr>
              <a:stCxn id="11" idx="3"/>
            </p:cNvCxnSpPr>
            <p:nvPr/>
          </p:nvCxnSpPr>
          <p:spPr bwMode="auto">
            <a:xfrm flipV="1">
              <a:off x="3291855" y="2577842"/>
              <a:ext cx="2103096" cy="1079756"/>
            </a:xfrm>
            <a:prstGeom prst="bentConnector3">
              <a:avLst>
                <a:gd name="adj1" fmla="val 50000"/>
              </a:avLst>
            </a:prstGeom>
            <a:solidFill>
              <a:srgbClr val="FFE6D5"/>
            </a:solidFill>
            <a:ln w="19050" cap="rnd" cmpd="sng" algn="ctr">
              <a:solidFill>
                <a:srgbClr val="FF6600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3513622" y="3228945"/>
              <a:ext cx="800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Courier"/>
                  <a:cs typeface="Courier"/>
                </a:rPr>
                <a:t>Events &amp;</a:t>
              </a:r>
            </a:p>
            <a:p>
              <a:r>
                <a:rPr lang="en-US" sz="1000" b="0" dirty="0" smtClean="0">
                  <a:latin typeface="Courier"/>
                  <a:cs typeface="Courier"/>
                </a:rPr>
                <a:t>alerts</a:t>
              </a:r>
              <a:endParaRPr lang="en-US" sz="1000" b="0" dirty="0">
                <a:latin typeface="Courier"/>
                <a:cs typeface="Courier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1684835" y="2250895"/>
              <a:ext cx="3709151" cy="1232334"/>
            </a:xfrm>
            <a:custGeom>
              <a:avLst/>
              <a:gdLst>
                <a:gd name="connsiteX0" fmla="*/ 3709151 w 3709151"/>
                <a:gd name="connsiteY0" fmla="*/ 0 h 1232334"/>
                <a:gd name="connsiteX1" fmla="*/ 2225490 w 3709151"/>
                <a:gd name="connsiteY1" fmla="*/ 0 h 1232334"/>
                <a:gd name="connsiteX2" fmla="*/ 2225490 w 3709151"/>
                <a:gd name="connsiteY2" fmla="*/ 842514 h 1232334"/>
                <a:gd name="connsiteX3" fmla="*/ 0 w 3709151"/>
                <a:gd name="connsiteY3" fmla="*/ 842514 h 1232334"/>
                <a:gd name="connsiteX4" fmla="*/ 12573 w 3709151"/>
                <a:gd name="connsiteY4" fmla="*/ 1232334 h 123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9151" h="1232334">
                  <a:moveTo>
                    <a:pt x="3709151" y="0"/>
                  </a:moveTo>
                  <a:lnTo>
                    <a:pt x="2225490" y="0"/>
                  </a:lnTo>
                  <a:lnTo>
                    <a:pt x="2225490" y="842514"/>
                  </a:lnTo>
                  <a:lnTo>
                    <a:pt x="0" y="842514"/>
                  </a:lnTo>
                  <a:lnTo>
                    <a:pt x="12573" y="1232334"/>
                  </a:lnTo>
                </a:path>
              </a:pathLst>
            </a:custGeom>
            <a:noFill/>
            <a:ln w="19050" cap="rnd" cmpd="sng" algn="ctr">
              <a:solidFill>
                <a:srgbClr val="FF6600"/>
              </a:solidFill>
              <a:prstDash val="sysDot"/>
              <a:round/>
              <a:headEnd type="none" w="med" len="med"/>
              <a:tailEnd type="arrow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26706" y="1985185"/>
              <a:ext cx="16468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Courier"/>
                  <a:cs typeface="Courier"/>
                </a:rPr>
                <a:t>Thresholds/topology</a:t>
              </a:r>
              <a:endParaRPr lang="en-US" sz="1000" b="0" dirty="0">
                <a:latin typeface="Courier"/>
                <a:cs typeface="Courier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1188756" y="1234464"/>
              <a:ext cx="1005829" cy="27431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mpd="sng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25000"/>
                </a:spcBef>
              </a:pPr>
              <a:r>
                <a:rPr lang="en-US" sz="1200" b="0" dirty="0">
                  <a:solidFill>
                    <a:schemeClr val="bg1"/>
                  </a:solidFill>
                  <a:latin typeface="Verdana" pitchFamily="34" charset="0"/>
                </a:rPr>
                <a:t>REST API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194586" y="1234464"/>
              <a:ext cx="1097268" cy="27431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mpd="sng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25000"/>
                </a:spcBef>
              </a:pPr>
              <a:r>
                <a:rPr lang="en-US" sz="1200" b="0" dirty="0">
                  <a:solidFill>
                    <a:schemeClr val="bg1"/>
                  </a:solidFill>
                  <a:latin typeface="Verdana" pitchFamily="34" charset="0"/>
                </a:rPr>
                <a:t>Queue 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9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CB4C4"/>
      </a:accent1>
      <a:accent2>
        <a:srgbClr val="000099"/>
      </a:accent2>
      <a:accent3>
        <a:srgbClr val="FFFFFF"/>
      </a:accent3>
      <a:accent4>
        <a:srgbClr val="000000"/>
      </a:accent4>
      <a:accent5>
        <a:srgbClr val="CBD6DE"/>
      </a:accent5>
      <a:accent6>
        <a:srgbClr val="00008A"/>
      </a:accent6>
      <a:hlink>
        <a:srgbClr val="3366FF"/>
      </a:hlink>
      <a:folHlink>
        <a:srgbClr val="0099FF"/>
      </a:folHlink>
    </a:clrScheme>
    <a:fontScheme name="Blan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CB4C4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CBD6DE"/>
        </a:accent5>
        <a:accent6>
          <a:srgbClr val="00008A"/>
        </a:accent6>
        <a:hlink>
          <a:srgbClr val="BDE6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9740</TotalTime>
  <Words>1585</Words>
  <Application>Microsoft Office PowerPoint</Application>
  <PresentationFormat>On-screen Show (4:3)</PresentationFormat>
  <Paragraphs>371</Paragraphs>
  <Slides>40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Blank</vt:lpstr>
      <vt:lpstr>eBay Cloud Configuration Management System</vt:lpstr>
      <vt:lpstr>Agenda</vt:lpstr>
      <vt:lpstr>Why eBay need cloud?</vt:lpstr>
      <vt:lpstr>eBay Scale</vt:lpstr>
      <vt:lpstr>eBay Utilization</vt:lpstr>
      <vt:lpstr>eBay Global Brands</vt:lpstr>
      <vt:lpstr>eBay Cloud Tech Overview</vt:lpstr>
      <vt:lpstr>eBay Cloud Technology Stack</vt:lpstr>
      <vt:lpstr>eBay Cloud Architecture Overview</vt:lpstr>
      <vt:lpstr>Model Driven Automation</vt:lpstr>
      <vt:lpstr>PowerPoint Presentation</vt:lpstr>
      <vt:lpstr>CMS - Overview</vt:lpstr>
      <vt:lpstr>CMS - Architecture</vt:lpstr>
      <vt:lpstr>PowerPoint Presentation</vt:lpstr>
      <vt:lpstr>CMS Functionality – Try Me Page</vt:lpstr>
      <vt:lpstr>Metadata Model – Try Me Page </vt:lpstr>
      <vt:lpstr>Metadata Model – Basic Feature</vt:lpstr>
      <vt:lpstr>Metadata Model – Sample</vt:lpstr>
      <vt:lpstr>Metadata Model – Advanced Feature</vt:lpstr>
      <vt:lpstr>Persistence Service – Try Me Page</vt:lpstr>
      <vt:lpstr>Persistence Service – Basic Feature</vt:lpstr>
      <vt:lpstr>Persistence Service – Advanced Feature</vt:lpstr>
      <vt:lpstr>Query Service – Try Me Page</vt:lpstr>
      <vt:lpstr>Query Service – Basic Feature</vt:lpstr>
      <vt:lpstr>Query Service – Advanced Feature</vt:lpstr>
      <vt:lpstr>System Management – Try Me Page</vt:lpstr>
      <vt:lpstr>System Management - Features</vt:lpstr>
      <vt:lpstr>Performance Test - Simple Read（By ID/Name）</vt:lpstr>
      <vt:lpstr>Performance Test - Write Capacity &amp; Latency</vt:lpstr>
      <vt:lpstr>Performance Test - Complex Query Capacity &amp; Latency</vt:lpstr>
      <vt:lpstr>Open Source Strategy</vt:lpstr>
      <vt:lpstr>PowerPoint Presentation</vt:lpstr>
      <vt:lpstr>CMS Requirements</vt:lpstr>
      <vt:lpstr>Relational DB vs. Nosql DB</vt:lpstr>
      <vt:lpstr>Why CMS choose MongoDB?</vt:lpstr>
      <vt:lpstr>Overcome NoSQL Design Challenges</vt:lpstr>
      <vt:lpstr>Resolve MongoDB Issues</vt:lpstr>
      <vt:lpstr>Resolve MongoDB Issues – Case Study I</vt:lpstr>
      <vt:lpstr>Resolve MongoDB Issues – Case Study II</vt:lpstr>
      <vt:lpstr>Q &amp; A</vt:lpstr>
    </vt:vector>
  </TitlesOfParts>
  <Company>eBay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 Changes Tool TOI</dc:title>
  <dc:creator>Ju, Andrew</dc:creator>
  <cp:lastModifiedBy>Jiang, Xu</cp:lastModifiedBy>
  <cp:revision>368</cp:revision>
  <dcterms:created xsi:type="dcterms:W3CDTF">2010-09-24T08:32:26Z</dcterms:created>
  <dcterms:modified xsi:type="dcterms:W3CDTF">2012-12-07T22:43:10Z</dcterms:modified>
</cp:coreProperties>
</file>