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60" r:id="rId5"/>
    <p:sldId id="261" r:id="rId6"/>
    <p:sldId id="262" r:id="rId7"/>
    <p:sldId id="267" r:id="rId8"/>
    <p:sldId id="266" r:id="rId9"/>
    <p:sldId id="259" r:id="rId10"/>
    <p:sldId id="268" r:id="rId11"/>
    <p:sldId id="274" r:id="rId12"/>
    <p:sldId id="270" r:id="rId13"/>
    <p:sldId id="273" r:id="rId14"/>
    <p:sldId id="271" r:id="rId15"/>
    <p:sldId id="269"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880110"/>
            <a:ext cx="9144000" cy="3839210"/>
          </a:xfrm>
        </p:spPr>
        <p:txBody>
          <a:bodyPr>
            <a:normAutofit fontScale="90000"/>
          </a:bodyPr>
          <a:p>
            <a:br>
              <a:rPr lang="zh-CN" altLang="en-US"/>
            </a:br>
            <a:br>
              <a:rPr lang="zh-CN" altLang="en-US"/>
            </a:br>
            <a:br>
              <a:rPr lang="zh-CN" altLang="en-US"/>
            </a:br>
            <a:br>
              <a:rPr lang="zh-CN" altLang="en-US"/>
            </a:br>
            <a:br>
              <a:rPr lang="zh-CN" altLang="en-US"/>
            </a:br>
            <a:r>
              <a:rPr lang="zh-CN" altLang="en-US"/>
              <a:t>Analytic Programming</a:t>
            </a:r>
            <a:br>
              <a:rPr lang="en-US" altLang="zh-CN"/>
            </a:br>
            <a:endParaRPr lang="en-US" altLang="zh-CN"/>
          </a:p>
        </p:txBody>
      </p:sp>
      <p:sp>
        <p:nvSpPr>
          <p:cNvPr id="3" name="副标题 2"/>
          <p:cNvSpPr>
            <a:spLocks noGrp="1"/>
          </p:cNvSpPr>
          <p:nvPr>
            <p:ph type="subTitle" idx="1"/>
          </p:nvPr>
        </p:nvSpPr>
        <p:spPr>
          <a:xfrm>
            <a:off x="1524000" y="2721610"/>
            <a:ext cx="9144000" cy="2536190"/>
          </a:xfrm>
        </p:spPr>
        <p:txBody>
          <a:bodyPr>
            <a:normAutofit lnSpcReduction="20000"/>
          </a:bodyPr>
          <a:p>
            <a:r>
              <a:rPr lang="en-US" altLang="zh-CN"/>
              <a:t>Final project</a:t>
            </a:r>
            <a:endParaRPr lang="en-US" altLang="zh-CN"/>
          </a:p>
          <a:p>
            <a:endParaRPr lang="en-US" altLang="zh-CN"/>
          </a:p>
          <a:p>
            <a:endParaRPr lang="en-US" altLang="zh-CN"/>
          </a:p>
          <a:p>
            <a:endParaRPr lang="en-US" altLang="zh-CN"/>
          </a:p>
          <a:p>
            <a:endParaRPr lang="en-US" altLang="zh-CN"/>
          </a:p>
          <a:p>
            <a:r>
              <a:rPr lang="en-US" altLang="zh-CN"/>
              <a:t>Zhijing Zhang</a:t>
            </a:r>
            <a:endParaRPr lang="en-US" altLang="zh-CN"/>
          </a:p>
        </p:txBody>
      </p:sp>
      <p:sp>
        <p:nvSpPr>
          <p:cNvPr id="4" name="矩形 3"/>
          <p:cNvSpPr/>
          <p:nvPr/>
        </p:nvSpPr>
        <p:spPr>
          <a:xfrm>
            <a:off x="1416050" y="3412780"/>
            <a:ext cx="9359900"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p>
            <a:pPr algn="ctr">
              <a:defRPr/>
            </a:pPr>
            <a:r>
              <a:rPr lang="en-US" altLang="zh-CN" sz="2800">
                <a:sym typeface="+mn-ea"/>
              </a:rPr>
              <a:t> Predictive Modeling of Camp Town fire Using fire Data</a:t>
            </a:r>
            <a:endParaRPr lang="zh-CN" altLang="en-US" sz="2800" dirty="0">
              <a:solidFill>
                <a:srgbClr val="CEEAB0"/>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eiryo" panose="020B0604030504040204" pitchFamily="34"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5" name="矩形 84"/>
          <p:cNvSpPr/>
          <p:nvPr/>
        </p:nvSpPr>
        <p:spPr>
          <a:xfrm>
            <a:off x="1381760" y="1337310"/>
            <a:ext cx="2938145" cy="4182745"/>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lvl="0" algn="ctr" defTabSz="609600">
              <a:lnSpc>
                <a:spcPct val="130000"/>
              </a:lnSpc>
            </a:pPr>
            <a:endParaRPr lang="en-US" altLang="zh-CN" sz="1600" b="1" dirty="0">
              <a:solidFill>
                <a:schemeClr val="bg1"/>
              </a:solidFill>
              <a:ea typeface="微软雅黑" panose="020B0503020204020204" charset="-122"/>
            </a:endParaRPr>
          </a:p>
        </p:txBody>
      </p:sp>
      <p:sp>
        <p:nvSpPr>
          <p:cNvPr id="86" name="文本框 8"/>
          <p:cNvSpPr txBox="1"/>
          <p:nvPr/>
        </p:nvSpPr>
        <p:spPr>
          <a:xfrm>
            <a:off x="1657985" y="2982595"/>
            <a:ext cx="2385695" cy="8915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en-US" sz="4000" b="1" dirty="0">
                <a:solidFill>
                  <a:schemeClr val="bg1"/>
                </a:solidFill>
                <a:latin typeface="微软雅黑" panose="020B0503020204020204" charset="-122"/>
                <a:ea typeface="微软雅黑" panose="020B0503020204020204" charset="-122"/>
                <a:sym typeface="+mn-ea"/>
              </a:rPr>
              <a:t>Result</a:t>
            </a:r>
            <a:endParaRPr lang="en-US" sz="4000" b="1" dirty="0">
              <a:solidFill>
                <a:schemeClr val="bg1"/>
              </a:solidFill>
              <a:latin typeface="微软雅黑" panose="020B0503020204020204" charset="-122"/>
              <a:ea typeface="微软雅黑" panose="020B0503020204020204" charset="-122"/>
              <a:sym typeface="+mn-ea"/>
            </a:endParaRPr>
          </a:p>
        </p:txBody>
      </p:sp>
      <p:sp>
        <p:nvSpPr>
          <p:cNvPr id="5" name="文本框 4"/>
          <p:cNvSpPr txBox="1"/>
          <p:nvPr/>
        </p:nvSpPr>
        <p:spPr>
          <a:xfrm>
            <a:off x="6217285" y="1303020"/>
            <a:ext cx="4479925" cy="4050030"/>
          </a:xfrm>
          <a:prstGeom prst="rect">
            <a:avLst/>
          </a:prstGeom>
          <a:noFill/>
        </p:spPr>
        <p:txBody>
          <a:bodyPr wrap="square" rtlCol="0" anchor="t">
            <a:spAutoFit/>
          </a:bodyPr>
          <a:p>
            <a:pPr>
              <a:lnSpc>
                <a:spcPct val="130000"/>
              </a:lnSpc>
            </a:pPr>
            <a:r>
              <a:rPr lang="en-US" b="1" dirty="0">
                <a:solidFill>
                  <a:schemeClr val="accent5"/>
                </a:solidFill>
                <a:latin typeface="微软雅黑" panose="020B0503020204020204" charset="-122"/>
                <a:ea typeface="微软雅黑" panose="020B0503020204020204" charset="-122"/>
                <a:sym typeface="+mn-ea"/>
              </a:rPr>
              <a:t>Summer</a:t>
            </a:r>
            <a:endParaRPr lang="en-US" b="1" dirty="0">
              <a:solidFill>
                <a:schemeClr val="accent5"/>
              </a:solidFill>
              <a:latin typeface="微软雅黑" panose="020B0503020204020204" charset="-122"/>
              <a:ea typeface="微软雅黑" panose="020B0503020204020204" charset="-122"/>
              <a:sym typeface="+mn-ea"/>
            </a:endParaRPr>
          </a:p>
          <a:p>
            <a:pPr>
              <a:lnSpc>
                <a:spcPct val="130000"/>
              </a:lnSpc>
            </a:pPr>
            <a:r>
              <a:rPr lang="en-US" b="1" dirty="0">
                <a:solidFill>
                  <a:schemeClr val="accent5"/>
                </a:solidFill>
                <a:latin typeface="微软雅黑" panose="020B0503020204020204" charset="-122"/>
                <a:ea typeface="微软雅黑" panose="020B0503020204020204" charset="-122"/>
                <a:sym typeface="+mn-ea"/>
              </a:rPr>
              <a:t>20-25</a:t>
            </a:r>
            <a:endParaRPr lang="en-US" b="1" dirty="0">
              <a:solidFill>
                <a:schemeClr val="accent5"/>
              </a:solidFill>
              <a:latin typeface="微软雅黑" panose="020B0503020204020204" charset="-122"/>
              <a:ea typeface="微软雅黑" panose="020B0503020204020204" charset="-122"/>
              <a:sym typeface="+mn-ea"/>
            </a:endParaRPr>
          </a:p>
          <a:p>
            <a:pPr>
              <a:lnSpc>
                <a:spcPct val="130000"/>
              </a:lnSpc>
            </a:pPr>
            <a:r>
              <a:rPr lang="en-US" b="1" dirty="0">
                <a:solidFill>
                  <a:schemeClr val="accent5"/>
                </a:solidFill>
                <a:latin typeface="微软雅黑" panose="020B0503020204020204" charset="-122"/>
                <a:ea typeface="微软雅黑" panose="020B0503020204020204" charset="-122"/>
                <a:sym typeface="+mn-ea"/>
              </a:rPr>
              <a:t>Light Breeze</a:t>
            </a:r>
            <a:endParaRPr lang="en-US" b="1" dirty="0">
              <a:solidFill>
                <a:schemeClr val="accent5"/>
              </a:solidFill>
              <a:latin typeface="微软雅黑" panose="020B0503020204020204" charset="-122"/>
              <a:ea typeface="微软雅黑" panose="020B0503020204020204" charset="-122"/>
              <a:sym typeface="+mn-ea"/>
            </a:endParaRPr>
          </a:p>
          <a:p>
            <a:pPr>
              <a:lnSpc>
                <a:spcPct val="130000"/>
              </a:lnSpc>
            </a:pPr>
            <a:endParaRPr lang="en-US" sz="1600" dirty="0">
              <a:latin typeface="微软雅黑" panose="020B0503020204020204" charset="-122"/>
              <a:ea typeface="微软雅黑" panose="020B0503020204020204" charset="-122"/>
              <a:sym typeface="+mn-ea"/>
            </a:endParaRPr>
          </a:p>
          <a:p>
            <a:pPr>
              <a:lnSpc>
                <a:spcPct val="130000"/>
              </a:lnSpc>
            </a:pPr>
            <a:endParaRPr lang="en-US" sz="1600" dirty="0">
              <a:latin typeface="微软雅黑" panose="020B0503020204020204" charset="-122"/>
              <a:ea typeface="微软雅黑" panose="020B0503020204020204" charset="-122"/>
              <a:sym typeface="+mn-ea"/>
            </a:endParaRPr>
          </a:p>
          <a:p>
            <a:pPr>
              <a:lnSpc>
                <a:spcPct val="130000"/>
              </a:lnSpc>
            </a:pPr>
            <a:r>
              <a:rPr lang="en-US" sz="1600" dirty="0">
                <a:latin typeface="微软雅黑" panose="020B0503020204020204" charset="-122"/>
                <a:ea typeface="微软雅黑" panose="020B0503020204020204" charset="-122"/>
                <a:sym typeface="+mn-ea"/>
              </a:rPr>
              <a:t>Wind Speed（Scale）</a:t>
            </a:r>
            <a:endParaRPr lang="en-US" sz="1600" dirty="0">
              <a:latin typeface="微软雅黑" panose="020B0503020204020204" charset="-122"/>
              <a:ea typeface="微软雅黑" panose="020B0503020204020204" charset="-122"/>
              <a:sym typeface="+mn-ea"/>
            </a:endParaRPr>
          </a:p>
          <a:p>
            <a:pPr>
              <a:lnSpc>
                <a:spcPct val="130000"/>
              </a:lnSpc>
            </a:pPr>
            <a:r>
              <a:rPr lang="en-US" sz="1600" dirty="0">
                <a:latin typeface="微软雅黑" panose="020B0503020204020204" charset="-122"/>
                <a:ea typeface="微软雅黑" panose="020B0503020204020204" charset="-122"/>
                <a:sym typeface="+mn-ea"/>
              </a:rPr>
              <a:t>Gale-Force （8） 17-20m/s</a:t>
            </a:r>
            <a:endParaRPr lang="en-US" sz="1600" dirty="0">
              <a:latin typeface="微软雅黑" panose="020B0503020204020204" charset="-122"/>
              <a:ea typeface="微软雅黑" panose="020B0503020204020204" charset="-122"/>
              <a:sym typeface="+mn-ea"/>
            </a:endParaRPr>
          </a:p>
          <a:p>
            <a:pPr>
              <a:lnSpc>
                <a:spcPct val="130000"/>
              </a:lnSpc>
            </a:pPr>
            <a:r>
              <a:rPr lang="en-US" sz="1600" dirty="0">
                <a:latin typeface="微软雅黑" panose="020B0503020204020204" charset="-122"/>
                <a:ea typeface="微软雅黑" panose="020B0503020204020204" charset="-122"/>
                <a:sym typeface="+mn-ea"/>
              </a:rPr>
              <a:t>Strong （6） 11-13.5m/s</a:t>
            </a:r>
            <a:endParaRPr lang="en-US" sz="1600" dirty="0">
              <a:latin typeface="微软雅黑" panose="020B0503020204020204" charset="-122"/>
              <a:ea typeface="微软雅黑" panose="020B0503020204020204" charset="-122"/>
              <a:sym typeface="+mn-ea"/>
            </a:endParaRPr>
          </a:p>
          <a:p>
            <a:pPr>
              <a:lnSpc>
                <a:spcPct val="130000"/>
              </a:lnSpc>
            </a:pPr>
            <a:r>
              <a:rPr lang="en-US" sz="1600" dirty="0">
                <a:latin typeface="微软雅黑" panose="020B0503020204020204" charset="-122"/>
                <a:ea typeface="微软雅黑" panose="020B0503020204020204" charset="-122"/>
                <a:sym typeface="+mn-ea"/>
              </a:rPr>
              <a:t>Moderate （4） 5.5-8m/s</a:t>
            </a:r>
            <a:endParaRPr lang="en-US" sz="1600" dirty="0">
              <a:latin typeface="微软雅黑" panose="020B0503020204020204" charset="-122"/>
              <a:ea typeface="微软雅黑" panose="020B0503020204020204" charset="-122"/>
              <a:sym typeface="+mn-ea"/>
            </a:endParaRPr>
          </a:p>
          <a:p>
            <a:pPr>
              <a:lnSpc>
                <a:spcPct val="130000"/>
              </a:lnSpc>
            </a:pPr>
            <a:r>
              <a:rPr lang="en-US" sz="1600" dirty="0">
                <a:latin typeface="微软雅黑" panose="020B0503020204020204" charset="-122"/>
                <a:ea typeface="微软雅黑" panose="020B0503020204020204" charset="-122"/>
                <a:sym typeface="+mn-ea"/>
              </a:rPr>
              <a:t>Light Breeze （2） 2-3m/s</a:t>
            </a:r>
            <a:endParaRPr lang="en-US" sz="1600" dirty="0">
              <a:latin typeface="微软雅黑" panose="020B0503020204020204" charset="-122"/>
              <a:ea typeface="微软雅黑" panose="020B0503020204020204" charset="-122"/>
              <a:sym typeface="+mn-ea"/>
            </a:endParaRPr>
          </a:p>
          <a:p>
            <a:pPr>
              <a:lnSpc>
                <a:spcPct val="130000"/>
              </a:lnSpc>
            </a:pPr>
            <a:r>
              <a:rPr lang="en-US" sz="1600" dirty="0">
                <a:latin typeface="微软雅黑" panose="020B0503020204020204" charset="-122"/>
                <a:ea typeface="微软雅黑" panose="020B0503020204020204" charset="-122"/>
                <a:sym typeface="+mn-ea"/>
              </a:rPr>
              <a:t>Nil &lt;（0） 0.5-1.5m/s</a:t>
            </a:r>
            <a:endParaRPr lang="en-US" sz="1600" dirty="0">
              <a:latin typeface="微软雅黑" panose="020B0503020204020204" charset="-122"/>
              <a:ea typeface="微软雅黑" panose="020B0503020204020204" charset="-122"/>
              <a:sym typeface="+mn-ea"/>
            </a:endParaRPr>
          </a:p>
          <a:p>
            <a:pPr>
              <a:lnSpc>
                <a:spcPct val="130000"/>
              </a:lnSpc>
            </a:pPr>
            <a:endParaRPr lang="en-US" altLang="zh-CN" sz="1600" dirty="0">
              <a:latin typeface="微软雅黑" panose="020B0503020204020204" charset="-122"/>
              <a:ea typeface="微软雅黑" panose="020B0503020204020204" charset="-122"/>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 name="矩形 60"/>
          <p:cNvSpPr/>
          <p:nvPr/>
        </p:nvSpPr>
        <p:spPr>
          <a:xfrm>
            <a:off x="1052195" y="728345"/>
            <a:ext cx="3758565" cy="542099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lvl="0" algn="ctr" defTabSz="609600">
              <a:lnSpc>
                <a:spcPct val="130000"/>
              </a:lnSpc>
            </a:pPr>
            <a:endParaRPr lang="en-US" altLang="zh-CN" sz="1600" b="1" dirty="0">
              <a:solidFill>
                <a:schemeClr val="bg1"/>
              </a:solidFill>
              <a:ea typeface="微软雅黑" panose="020B0503020204020204" charset="-122"/>
            </a:endParaRPr>
          </a:p>
        </p:txBody>
      </p:sp>
      <p:sp>
        <p:nvSpPr>
          <p:cNvPr id="86" name="文本框 8"/>
          <p:cNvSpPr txBox="1"/>
          <p:nvPr/>
        </p:nvSpPr>
        <p:spPr>
          <a:xfrm>
            <a:off x="1477010" y="2303145"/>
            <a:ext cx="2908935" cy="22517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en-US" sz="3600" b="1" dirty="0">
                <a:solidFill>
                  <a:schemeClr val="bg1"/>
                </a:solidFill>
                <a:latin typeface="微软雅黑" panose="020B0503020204020204" charset="-122"/>
                <a:ea typeface="微软雅黑" panose="020B0503020204020204" charset="-122"/>
                <a:sym typeface="+mn-ea"/>
              </a:rPr>
              <a:t>Linear Regression Modeling:</a:t>
            </a:r>
            <a:endParaRPr lang="en-US" sz="3600" b="1" dirty="0">
              <a:solidFill>
                <a:schemeClr val="bg1"/>
              </a:solidFill>
              <a:latin typeface="微软雅黑" panose="020B0503020204020204" charset="-122"/>
              <a:ea typeface="微软雅黑" panose="020B0503020204020204" charset="-122"/>
              <a:sym typeface="+mn-ea"/>
            </a:endParaRPr>
          </a:p>
        </p:txBody>
      </p:sp>
      <p:sp>
        <p:nvSpPr>
          <p:cNvPr id="5" name="文本框 4"/>
          <p:cNvSpPr txBox="1"/>
          <p:nvPr/>
        </p:nvSpPr>
        <p:spPr>
          <a:xfrm>
            <a:off x="6327140" y="1953260"/>
            <a:ext cx="4479925" cy="2971165"/>
          </a:xfrm>
          <a:prstGeom prst="rect">
            <a:avLst/>
          </a:prstGeom>
          <a:noFill/>
        </p:spPr>
        <p:txBody>
          <a:bodyPr wrap="square" rtlCol="0" anchor="t">
            <a:spAutoFit/>
          </a:bodyPr>
          <a:p>
            <a:pPr>
              <a:lnSpc>
                <a:spcPct val="130000"/>
              </a:lnSpc>
            </a:pPr>
            <a:r>
              <a:rPr lang="en-US" sz="1600" dirty="0">
                <a:latin typeface="微软雅黑" panose="020B0503020204020204" charset="-122"/>
                <a:ea typeface="微软雅黑" panose="020B0503020204020204" charset="-122"/>
                <a:sym typeface="+mn-ea"/>
              </a:rPr>
              <a:t>1. create a new dataframe to do the preidiction</a:t>
            </a:r>
            <a:endParaRPr lang="en-US" sz="1600" dirty="0">
              <a:latin typeface="微软雅黑" panose="020B0503020204020204" charset="-122"/>
              <a:ea typeface="微软雅黑" panose="020B0503020204020204" charset="-122"/>
              <a:sym typeface="+mn-ea"/>
            </a:endParaRPr>
          </a:p>
          <a:p>
            <a:pPr>
              <a:lnSpc>
                <a:spcPct val="130000"/>
              </a:lnSpc>
            </a:pPr>
            <a:endParaRPr lang="en-US" sz="1600" dirty="0">
              <a:latin typeface="微软雅黑" panose="020B0503020204020204" charset="-122"/>
              <a:ea typeface="微软雅黑" panose="020B0503020204020204" charset="-122"/>
              <a:sym typeface="+mn-ea"/>
            </a:endParaRPr>
          </a:p>
          <a:p>
            <a:pPr>
              <a:lnSpc>
                <a:spcPct val="130000"/>
              </a:lnSpc>
            </a:pPr>
            <a:r>
              <a:rPr lang="en-US" sz="1600" dirty="0">
                <a:latin typeface="微软雅黑" panose="020B0503020204020204" charset="-122"/>
                <a:ea typeface="微软雅黑" panose="020B0503020204020204" charset="-122"/>
                <a:sym typeface="+mn-ea"/>
              </a:rPr>
              <a:t>2. </a:t>
            </a:r>
            <a:r>
              <a:rPr lang="en-US" sz="1600" dirty="0">
                <a:latin typeface="微软雅黑" panose="020B0503020204020204" charset="-122"/>
                <a:ea typeface="微软雅黑" panose="020B0503020204020204" charset="-122"/>
                <a:sym typeface="+mn-ea"/>
              </a:rPr>
              <a:t>get_dummies() to create a new "0/1" binary indicator variable for some categorical data value</a:t>
            </a:r>
            <a:endParaRPr lang="en-US" sz="1600" dirty="0">
              <a:latin typeface="微软雅黑" panose="020B0503020204020204" charset="-122"/>
              <a:ea typeface="微软雅黑" panose="020B0503020204020204" charset="-122"/>
              <a:sym typeface="+mn-ea"/>
            </a:endParaRPr>
          </a:p>
          <a:p>
            <a:pPr>
              <a:lnSpc>
                <a:spcPct val="130000"/>
              </a:lnSpc>
            </a:pPr>
            <a:endParaRPr lang="en-US" sz="1600" dirty="0">
              <a:latin typeface="微软雅黑" panose="020B0503020204020204" charset="-122"/>
              <a:ea typeface="微软雅黑" panose="020B0503020204020204" charset="-122"/>
              <a:sym typeface="+mn-ea"/>
            </a:endParaRPr>
          </a:p>
          <a:p>
            <a:pPr>
              <a:lnSpc>
                <a:spcPct val="130000"/>
              </a:lnSpc>
            </a:pPr>
            <a:r>
              <a:rPr lang="en-US" sz="1600" dirty="0">
                <a:latin typeface="微软雅黑" panose="020B0503020204020204" charset="-122"/>
                <a:ea typeface="微软雅黑" panose="020B0503020204020204" charset="-122"/>
                <a:sym typeface="+mn-ea"/>
              </a:rPr>
              <a:t>3. import statsmodels.api as sm</a:t>
            </a:r>
            <a:r>
              <a:rPr lang="zh-CN" altLang="en-US" sz="1600" dirty="0">
                <a:latin typeface="微软雅黑" panose="020B0503020204020204" charset="-122"/>
                <a:ea typeface="微软雅黑" panose="020B0503020204020204" charset="-122"/>
                <a:sym typeface="+mn-ea"/>
              </a:rPr>
              <a:t>（</a:t>
            </a:r>
            <a:r>
              <a:rPr lang="en-US" altLang="zh-CN" sz="1600" dirty="0">
                <a:latin typeface="微软雅黑" panose="020B0503020204020204" charset="-122"/>
                <a:ea typeface="微软雅黑" panose="020B0503020204020204" charset="-122"/>
                <a:sym typeface="+mn-ea"/>
              </a:rPr>
              <a:t>new part</a:t>
            </a:r>
            <a:r>
              <a:rPr lang="zh-CN" altLang="en-US" sz="1600" dirty="0">
                <a:latin typeface="微软雅黑" panose="020B0503020204020204" charset="-122"/>
                <a:ea typeface="微软雅黑" panose="020B0503020204020204" charset="-122"/>
                <a:sym typeface="+mn-ea"/>
              </a:rPr>
              <a:t>）</a:t>
            </a:r>
            <a:endParaRPr lang="zh-CN" altLang="en-US" sz="1600" dirty="0">
              <a:latin typeface="微软雅黑" panose="020B0503020204020204" charset="-122"/>
              <a:ea typeface="微软雅黑" panose="020B0503020204020204" charset="-122"/>
              <a:sym typeface="+mn-ea"/>
            </a:endParaRPr>
          </a:p>
          <a:p>
            <a:pPr>
              <a:lnSpc>
                <a:spcPct val="130000"/>
              </a:lnSpc>
            </a:pPr>
            <a:r>
              <a:rPr lang="en-US" altLang="zh-CN" sz="1600" dirty="0">
                <a:latin typeface="微软雅黑" panose="020B0503020204020204" charset="-122"/>
                <a:ea typeface="微软雅黑" panose="020B0503020204020204" charset="-122"/>
                <a:sym typeface="+mn-ea"/>
              </a:rPr>
              <a:t>	OLS </a:t>
            </a:r>
            <a:endParaRPr lang="en-US" altLang="zh-CN" sz="1600" dirty="0">
              <a:latin typeface="微软雅黑" panose="020B0503020204020204" charset="-122"/>
              <a:ea typeface="微软雅黑" panose="020B0503020204020204" charset="-122"/>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66666666666666666666666666666666"/>
          <p:cNvPicPr>
            <a:picLocks noChangeAspect="1"/>
          </p:cNvPicPr>
          <p:nvPr/>
        </p:nvPicPr>
        <p:blipFill>
          <a:blip r:embed="rId1"/>
          <a:stretch>
            <a:fillRect/>
          </a:stretch>
        </p:blipFill>
        <p:spPr>
          <a:xfrm>
            <a:off x="1600200" y="811530"/>
            <a:ext cx="9339580" cy="2339340"/>
          </a:xfrm>
          <a:prstGeom prst="rect">
            <a:avLst/>
          </a:prstGeom>
        </p:spPr>
      </p:pic>
      <p:pic>
        <p:nvPicPr>
          <p:cNvPr id="5" name="图片 4" descr="999999999999"/>
          <p:cNvPicPr>
            <a:picLocks noChangeAspect="1"/>
          </p:cNvPicPr>
          <p:nvPr/>
        </p:nvPicPr>
        <p:blipFill>
          <a:blip r:embed="rId2"/>
          <a:stretch>
            <a:fillRect/>
          </a:stretch>
        </p:blipFill>
        <p:spPr>
          <a:xfrm>
            <a:off x="3166110" y="3526790"/>
            <a:ext cx="5860415" cy="287464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 name="矩形 75"/>
          <p:cNvSpPr/>
          <p:nvPr/>
        </p:nvSpPr>
        <p:spPr>
          <a:xfrm>
            <a:off x="1414780" y="1326515"/>
            <a:ext cx="3047365" cy="46228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lvl="0" algn="ctr" defTabSz="609600">
              <a:lnSpc>
                <a:spcPct val="130000"/>
              </a:lnSpc>
            </a:pPr>
            <a:endParaRPr lang="en-US" altLang="zh-CN" sz="1600" b="1" dirty="0">
              <a:solidFill>
                <a:schemeClr val="bg1"/>
              </a:solidFill>
              <a:ea typeface="微软雅黑" panose="020B0503020204020204" charset="-122"/>
            </a:endParaRPr>
          </a:p>
        </p:txBody>
      </p:sp>
      <p:sp>
        <p:nvSpPr>
          <p:cNvPr id="86" name="文本框 8"/>
          <p:cNvSpPr txBox="1"/>
          <p:nvPr/>
        </p:nvSpPr>
        <p:spPr>
          <a:xfrm>
            <a:off x="1745615" y="3032760"/>
            <a:ext cx="2385695" cy="8915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en-US" sz="4000" b="1" dirty="0">
                <a:solidFill>
                  <a:schemeClr val="bg1"/>
                </a:solidFill>
                <a:latin typeface="微软雅黑" panose="020B0503020204020204" charset="-122"/>
                <a:ea typeface="微软雅黑" panose="020B0503020204020204" charset="-122"/>
                <a:sym typeface="+mn-ea"/>
              </a:rPr>
              <a:t>API</a:t>
            </a:r>
            <a:endParaRPr lang="en-US" sz="4000" b="1" dirty="0">
              <a:solidFill>
                <a:schemeClr val="bg1"/>
              </a:solidFill>
              <a:latin typeface="微软雅黑" panose="020B0503020204020204" charset="-122"/>
              <a:ea typeface="微软雅黑" panose="020B0503020204020204" charset="-122"/>
              <a:sym typeface="+mn-ea"/>
            </a:endParaRPr>
          </a:p>
        </p:txBody>
      </p:sp>
      <p:sp>
        <p:nvSpPr>
          <p:cNvPr id="5" name="文本框 4"/>
          <p:cNvSpPr txBox="1"/>
          <p:nvPr/>
        </p:nvSpPr>
        <p:spPr>
          <a:xfrm>
            <a:off x="5596890" y="2051685"/>
            <a:ext cx="5760085" cy="3610610"/>
          </a:xfrm>
          <a:prstGeom prst="rect">
            <a:avLst/>
          </a:prstGeom>
          <a:noFill/>
        </p:spPr>
        <p:txBody>
          <a:bodyPr wrap="square" rtlCol="0" anchor="t">
            <a:spAutoFit/>
          </a:bodyPr>
          <a:p>
            <a:pPr>
              <a:lnSpc>
                <a:spcPct val="130000"/>
              </a:lnSpc>
            </a:pPr>
            <a:r>
              <a:rPr lang="en-US" sz="1600" dirty="0">
                <a:latin typeface="微软雅黑" panose="020B0503020204020204" charset="-122"/>
                <a:ea typeface="微软雅黑" panose="020B0503020204020204" charset="-122"/>
                <a:sym typeface="+mn-ea"/>
              </a:rPr>
              <a:t>Example: </a:t>
            </a:r>
            <a:endParaRPr lang="en-US" sz="1600" dirty="0">
              <a:latin typeface="微软雅黑" panose="020B0503020204020204" charset="-122"/>
              <a:ea typeface="微软雅黑" panose="020B0503020204020204" charset="-122"/>
              <a:sym typeface="+mn-ea"/>
            </a:endParaRPr>
          </a:p>
          <a:p>
            <a:pPr>
              <a:lnSpc>
                <a:spcPct val="130000"/>
              </a:lnSpc>
            </a:pPr>
            <a:endParaRPr lang="en-US" sz="1600" dirty="0">
              <a:latin typeface="微软雅黑" panose="020B0503020204020204" charset="-122"/>
              <a:ea typeface="微软雅黑" panose="020B0503020204020204" charset="-122"/>
              <a:sym typeface="+mn-ea"/>
            </a:endParaRPr>
          </a:p>
          <a:p>
            <a:pPr>
              <a:lnSpc>
                <a:spcPct val="130000"/>
              </a:lnSpc>
            </a:pPr>
            <a:r>
              <a:rPr lang="en-US" sz="1600" dirty="0">
                <a:latin typeface="微软雅黑" panose="020B0503020204020204" charset="-122"/>
                <a:ea typeface="微软雅黑" panose="020B0503020204020204" charset="-122"/>
                <a:sym typeface="+mn-ea"/>
              </a:rPr>
              <a:t>2019-12-16 16:02:18.151377</a:t>
            </a:r>
            <a:endParaRPr lang="en-US" sz="1600" dirty="0">
              <a:latin typeface="微软雅黑" panose="020B0503020204020204" charset="-122"/>
              <a:ea typeface="微软雅黑" panose="020B0503020204020204" charset="-122"/>
              <a:sym typeface="+mn-ea"/>
            </a:endParaRPr>
          </a:p>
          <a:p>
            <a:pPr>
              <a:lnSpc>
                <a:spcPct val="130000"/>
              </a:lnSpc>
            </a:pPr>
            <a:r>
              <a:rPr lang="en-US" sz="1600" dirty="0">
                <a:latin typeface="微软雅黑" panose="020B0503020204020204" charset="-122"/>
                <a:ea typeface="微软雅黑" panose="020B0503020204020204" charset="-122"/>
                <a:sym typeface="+mn-ea"/>
              </a:rPr>
              <a:t>Cape Town's temperature: 18.28°C </a:t>
            </a:r>
            <a:endParaRPr lang="en-US" sz="1600" dirty="0">
              <a:latin typeface="微软雅黑" panose="020B0503020204020204" charset="-122"/>
              <a:ea typeface="微软雅黑" panose="020B0503020204020204" charset="-122"/>
              <a:sym typeface="+mn-ea"/>
            </a:endParaRPr>
          </a:p>
          <a:p>
            <a:pPr>
              <a:lnSpc>
                <a:spcPct val="130000"/>
              </a:lnSpc>
            </a:pPr>
            <a:r>
              <a:rPr lang="en-US" sz="1600" dirty="0">
                <a:latin typeface="微软雅黑" panose="020B0503020204020204" charset="-122"/>
                <a:ea typeface="微软雅黑" panose="020B0503020204020204" charset="-122"/>
                <a:sym typeface="+mn-ea"/>
              </a:rPr>
              <a:t>Wind speed: 4.1 m/s</a:t>
            </a:r>
            <a:endParaRPr lang="en-US" sz="1600" dirty="0">
              <a:latin typeface="微软雅黑" panose="020B0503020204020204" charset="-122"/>
              <a:ea typeface="微软雅黑" panose="020B0503020204020204" charset="-122"/>
              <a:sym typeface="+mn-ea"/>
            </a:endParaRPr>
          </a:p>
          <a:p>
            <a:pPr>
              <a:lnSpc>
                <a:spcPct val="130000"/>
              </a:lnSpc>
            </a:pPr>
            <a:r>
              <a:rPr lang="en-US" sz="1600" dirty="0">
                <a:latin typeface="微软雅黑" panose="020B0503020204020204" charset="-122"/>
                <a:ea typeface="微软雅黑" panose="020B0503020204020204" charset="-122"/>
                <a:sym typeface="+mn-ea"/>
              </a:rPr>
              <a:t>Description: overcast clouds</a:t>
            </a:r>
            <a:endParaRPr lang="en-US" sz="1600" dirty="0">
              <a:latin typeface="微软雅黑" panose="020B0503020204020204" charset="-122"/>
              <a:ea typeface="微软雅黑" panose="020B0503020204020204" charset="-122"/>
              <a:sym typeface="+mn-ea"/>
            </a:endParaRPr>
          </a:p>
          <a:p>
            <a:pPr>
              <a:lnSpc>
                <a:spcPct val="130000"/>
              </a:lnSpc>
            </a:pPr>
            <a:endParaRPr lang="en-US" sz="1600" dirty="0">
              <a:latin typeface="微软雅黑" panose="020B0503020204020204" charset="-122"/>
              <a:ea typeface="微软雅黑" panose="020B0503020204020204" charset="-122"/>
              <a:sym typeface="+mn-ea"/>
            </a:endParaRPr>
          </a:p>
          <a:p>
            <a:pPr>
              <a:lnSpc>
                <a:spcPct val="130000"/>
              </a:lnSpc>
            </a:pPr>
            <a:endParaRPr lang="en-US" sz="1600" dirty="0">
              <a:latin typeface="微软雅黑" panose="020B0503020204020204" charset="-122"/>
              <a:ea typeface="微软雅黑" panose="020B0503020204020204" charset="-122"/>
              <a:sym typeface="+mn-ea"/>
            </a:endParaRPr>
          </a:p>
          <a:p>
            <a:pPr>
              <a:lnSpc>
                <a:spcPct val="130000"/>
              </a:lnSpc>
            </a:pPr>
            <a:r>
              <a:rPr lang="en-US" sz="1600" dirty="0">
                <a:latin typeface="微软雅黑" panose="020B0503020204020204" charset="-122"/>
                <a:ea typeface="微软雅黑" panose="020B0503020204020204" charset="-122"/>
                <a:sym typeface="+mn-ea"/>
              </a:rPr>
              <a:t>Possibility of vegeetation fire &lt; 1%</a:t>
            </a:r>
            <a:endParaRPr lang="en-US" sz="1600" dirty="0">
              <a:latin typeface="微软雅黑" panose="020B0503020204020204" charset="-122"/>
              <a:ea typeface="微软雅黑" panose="020B0503020204020204" charset="-122"/>
              <a:sym typeface="+mn-ea"/>
            </a:endParaRPr>
          </a:p>
          <a:p>
            <a:pPr>
              <a:lnSpc>
                <a:spcPct val="130000"/>
              </a:lnSpc>
            </a:pPr>
            <a:endParaRPr lang="en-US" sz="1600" dirty="0">
              <a:latin typeface="微软雅黑" panose="020B0503020204020204" charset="-122"/>
              <a:ea typeface="微软雅黑" panose="020B0503020204020204" charset="-122"/>
              <a:sym typeface="+mn-ea"/>
            </a:endParaRPr>
          </a:p>
          <a:p>
            <a:pPr>
              <a:lnSpc>
                <a:spcPct val="130000"/>
              </a:lnSpc>
            </a:pPr>
            <a:endParaRPr lang="en-US" sz="1600" dirty="0">
              <a:latin typeface="微软雅黑" panose="020B0503020204020204" charset="-122"/>
              <a:ea typeface="微软雅黑" panose="020B0503020204020204" charset="-122"/>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1416050" y="2798445"/>
            <a:ext cx="9359900" cy="148209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p>
            <a:pPr algn="ctr">
              <a:defRPr/>
            </a:pPr>
            <a:r>
              <a:rPr lang="en-US" altLang="zh-CN" sz="4000" b="1" dirty="0">
                <a:ln w="0"/>
                <a:latin typeface="微软雅黑" panose="020B0503020204020204" charset="-122"/>
                <a:ea typeface="微软雅黑" panose="020B0503020204020204" charset="-122"/>
                <a:sym typeface="+mn-ea"/>
              </a:rPr>
              <a:t>THANK</a:t>
            </a:r>
            <a:r>
              <a:rPr lang="zh-CN" altLang="en-US" sz="4000" b="1" dirty="0">
                <a:ln w="0"/>
                <a:latin typeface="微软雅黑" panose="020B0503020204020204" charset="-122"/>
                <a:ea typeface="微软雅黑" panose="020B0503020204020204" charset="-122"/>
                <a:sym typeface="+mn-ea"/>
              </a:rPr>
              <a:t> </a:t>
            </a:r>
            <a:r>
              <a:rPr lang="en-US" altLang="zh-CN" sz="4000" b="1" dirty="0">
                <a:ln w="0"/>
                <a:latin typeface="微软雅黑" panose="020B0503020204020204" charset="-122"/>
                <a:ea typeface="微软雅黑" panose="020B0503020204020204" charset="-122"/>
                <a:sym typeface="+mn-ea"/>
              </a:rPr>
              <a:t>YOU</a:t>
            </a:r>
            <a:endParaRPr lang="zh-CN" altLang="en-US" sz="4000" b="1" dirty="0">
              <a:ln w="0"/>
              <a:solidFill>
                <a:srgbClr val="CEEAB0"/>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eiryo" panose="020B0604030504040204" pitchFamily="34" charset="-12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 name="矩形 75"/>
          <p:cNvSpPr/>
          <p:nvPr/>
        </p:nvSpPr>
        <p:spPr>
          <a:xfrm>
            <a:off x="1276985" y="1305560"/>
            <a:ext cx="3571240" cy="488442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lvl="0" algn="ctr" defTabSz="609600">
              <a:lnSpc>
                <a:spcPct val="130000"/>
              </a:lnSpc>
            </a:pPr>
            <a:endParaRPr lang="en-US" altLang="zh-CN" sz="1600" b="1" dirty="0">
              <a:solidFill>
                <a:schemeClr val="bg1"/>
              </a:solidFill>
              <a:ea typeface="微软雅黑" panose="020B0503020204020204" charset="-122"/>
            </a:endParaRPr>
          </a:p>
        </p:txBody>
      </p:sp>
      <p:sp>
        <p:nvSpPr>
          <p:cNvPr id="86" name="文本框 8"/>
          <p:cNvSpPr txBox="1"/>
          <p:nvPr/>
        </p:nvSpPr>
        <p:spPr>
          <a:xfrm>
            <a:off x="1883410" y="3302000"/>
            <a:ext cx="2110105" cy="8915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en-US" sz="4000" b="1" dirty="0">
                <a:solidFill>
                  <a:schemeClr val="bg1"/>
                </a:solidFill>
                <a:latin typeface="微软雅黑" panose="020B0503020204020204" charset="-122"/>
                <a:ea typeface="微软雅黑" panose="020B0503020204020204" charset="-122"/>
                <a:sym typeface="+mn-ea"/>
              </a:rPr>
              <a:t>Topic</a:t>
            </a:r>
            <a:endParaRPr lang="en-US" sz="4000" b="1" dirty="0">
              <a:solidFill>
                <a:schemeClr val="bg1"/>
              </a:solidFill>
              <a:latin typeface="微软雅黑" panose="020B0503020204020204" charset="-122"/>
              <a:ea typeface="微软雅黑" panose="020B0503020204020204" charset="-122"/>
              <a:sym typeface="+mn-ea"/>
            </a:endParaRPr>
          </a:p>
        </p:txBody>
      </p:sp>
      <p:sp>
        <p:nvSpPr>
          <p:cNvPr id="5" name="文本框 4"/>
          <p:cNvSpPr txBox="1"/>
          <p:nvPr/>
        </p:nvSpPr>
        <p:spPr>
          <a:xfrm>
            <a:off x="6271895" y="1422400"/>
            <a:ext cx="4839335" cy="4767580"/>
          </a:xfrm>
          <a:prstGeom prst="rect">
            <a:avLst/>
          </a:prstGeom>
          <a:noFill/>
        </p:spPr>
        <p:txBody>
          <a:bodyPr wrap="square" rtlCol="0" anchor="t">
            <a:spAutoFit/>
          </a:bodyPr>
          <a:p>
            <a:pPr>
              <a:lnSpc>
                <a:spcPct val="130000"/>
              </a:lnSpc>
            </a:pPr>
            <a:r>
              <a:rPr lang="en-US" dirty="0">
                <a:latin typeface="微软雅黑" panose="020B0503020204020204" charset="-122"/>
                <a:ea typeface="微软雅黑" panose="020B0503020204020204" charset="-122"/>
                <a:sym typeface="+mn-ea"/>
              </a:rPr>
              <a:t>Cape Town is a very beautiful city but </a:t>
            </a:r>
            <a:r>
              <a:rPr lang="en-US" dirty="0">
                <a:latin typeface="微软雅黑" panose="020B0503020204020204" charset="-122"/>
                <a:ea typeface="微软雅黑" panose="020B0503020204020204" charset="-122"/>
                <a:sym typeface="+mn-ea"/>
              </a:rPr>
              <a:t>the bush fire is the </a:t>
            </a:r>
            <a:r>
              <a:rPr lang="en-US" dirty="0">
                <a:latin typeface="微软雅黑" panose="020B0503020204020204" charset="-122"/>
                <a:ea typeface="微软雅黑" panose="020B0503020204020204" charset="-122"/>
                <a:sym typeface="+mn-ea"/>
              </a:rPr>
              <a:t>very important part of there.</a:t>
            </a:r>
            <a:endParaRPr lang="en-US" dirty="0">
              <a:solidFill>
                <a:schemeClr val="tx1"/>
              </a:solidFill>
              <a:latin typeface="微软雅黑" panose="020B0503020204020204" charset="-122"/>
              <a:ea typeface="微软雅黑" panose="020B0503020204020204" charset="-122"/>
            </a:endParaRPr>
          </a:p>
          <a:p>
            <a:pPr>
              <a:lnSpc>
                <a:spcPct val="130000"/>
              </a:lnSpc>
            </a:pPr>
            <a:endParaRPr lang="en-US" dirty="0">
              <a:solidFill>
                <a:schemeClr val="tx1"/>
              </a:solidFill>
              <a:latin typeface="微软雅黑" panose="020B0503020204020204" charset="-122"/>
              <a:ea typeface="微软雅黑" panose="020B0503020204020204" charset="-122"/>
            </a:endParaRPr>
          </a:p>
          <a:p>
            <a:pPr>
              <a:lnSpc>
                <a:spcPct val="130000"/>
              </a:lnSpc>
            </a:pPr>
            <a:r>
              <a:rPr lang="en-US" dirty="0">
                <a:latin typeface="微软雅黑" panose="020B0503020204020204" charset="-122"/>
                <a:ea typeface="微软雅黑" panose="020B0503020204020204" charset="-122"/>
                <a:sym typeface="+mn-ea"/>
              </a:rPr>
              <a:t>About 10% of </a:t>
            </a:r>
            <a:r>
              <a:rPr lang="en-US" dirty="0">
                <a:latin typeface="微软雅黑" panose="020B0503020204020204" charset="-122"/>
                <a:ea typeface="微软雅黑" panose="020B0503020204020204" charset="-122"/>
                <a:sym typeface="+mn-ea"/>
              </a:rPr>
              <a:t>bush fire</a:t>
            </a:r>
            <a:r>
              <a:rPr lang="en-US" dirty="0">
                <a:latin typeface="微软雅黑" panose="020B0503020204020204" charset="-122"/>
                <a:ea typeface="微软雅黑" panose="020B0503020204020204" charset="-122"/>
                <a:sym typeface="+mn-ea"/>
              </a:rPr>
              <a:t> are caused by certain environmental factors, including hurricanes, high temperatures, excessive dryness, Seasonal climate change, lightning and more.</a:t>
            </a:r>
            <a:endParaRPr lang="en-US" dirty="0">
              <a:solidFill>
                <a:schemeClr val="tx1"/>
              </a:solidFill>
              <a:latin typeface="微软雅黑" panose="020B0503020204020204" charset="-122"/>
              <a:ea typeface="微软雅黑" panose="020B0503020204020204" charset="-122"/>
            </a:endParaRPr>
          </a:p>
          <a:p>
            <a:pPr>
              <a:lnSpc>
                <a:spcPct val="130000"/>
              </a:lnSpc>
            </a:pPr>
            <a:endParaRPr lang="en-US" dirty="0">
              <a:solidFill>
                <a:schemeClr val="tx1"/>
              </a:solidFill>
              <a:latin typeface="微软雅黑" panose="020B0503020204020204" charset="-122"/>
              <a:ea typeface="微软雅黑" panose="020B0503020204020204" charset="-122"/>
            </a:endParaRPr>
          </a:p>
          <a:p>
            <a:pPr>
              <a:lnSpc>
                <a:spcPct val="130000"/>
              </a:lnSpc>
            </a:pPr>
            <a:r>
              <a:rPr lang="en-US" dirty="0">
                <a:latin typeface="微软雅黑" panose="020B0503020204020204" charset="-122"/>
                <a:ea typeface="微软雅黑" panose="020B0503020204020204" charset="-122"/>
                <a:sym typeface="+mn-ea"/>
              </a:rPr>
              <a:t>bush fire could cause </a:t>
            </a:r>
            <a:r>
              <a:rPr lang="en-US" dirty="0">
                <a:latin typeface="微软雅黑" panose="020B0503020204020204" charset="-122"/>
                <a:ea typeface="微软雅黑" panose="020B0503020204020204" charset="-122"/>
                <a:sym typeface="+mn-ea"/>
              </a:rPr>
              <a:t>irreversible losses.Predicting in advance can reduce casualties and property damage</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 name="矩形 75"/>
          <p:cNvSpPr/>
          <p:nvPr/>
        </p:nvSpPr>
        <p:spPr>
          <a:xfrm>
            <a:off x="1276985" y="1305560"/>
            <a:ext cx="3571240" cy="488442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lvl="0" algn="ctr" defTabSz="609600">
              <a:lnSpc>
                <a:spcPct val="130000"/>
              </a:lnSpc>
            </a:pPr>
            <a:endParaRPr lang="en-US" altLang="zh-CN" sz="1600" b="1" dirty="0">
              <a:solidFill>
                <a:schemeClr val="bg1"/>
              </a:solidFill>
              <a:ea typeface="微软雅黑" panose="020B0503020204020204" charset="-122"/>
            </a:endParaRPr>
          </a:p>
        </p:txBody>
      </p:sp>
      <p:sp>
        <p:nvSpPr>
          <p:cNvPr id="86" name="文本框 8"/>
          <p:cNvSpPr txBox="1"/>
          <p:nvPr/>
        </p:nvSpPr>
        <p:spPr>
          <a:xfrm>
            <a:off x="1684655" y="2583180"/>
            <a:ext cx="2756535" cy="16916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en-US" sz="4000" b="1" dirty="0">
                <a:solidFill>
                  <a:schemeClr val="bg1"/>
                </a:solidFill>
                <a:latin typeface="微软雅黑" panose="020B0503020204020204" charset="-122"/>
                <a:ea typeface="微软雅黑" panose="020B0503020204020204" charset="-122"/>
                <a:sym typeface="+mn-ea"/>
              </a:rPr>
              <a:t>Research Questions</a:t>
            </a:r>
            <a:endParaRPr lang="en-US" sz="4000" b="1" dirty="0">
              <a:solidFill>
                <a:schemeClr val="bg1"/>
              </a:solidFill>
              <a:latin typeface="微软雅黑" panose="020B0503020204020204" charset="-122"/>
              <a:ea typeface="微软雅黑" panose="020B0503020204020204" charset="-122"/>
              <a:sym typeface="+mn-ea"/>
            </a:endParaRPr>
          </a:p>
        </p:txBody>
      </p:sp>
      <p:sp>
        <p:nvSpPr>
          <p:cNvPr id="5" name="文本框 4"/>
          <p:cNvSpPr txBox="1"/>
          <p:nvPr/>
        </p:nvSpPr>
        <p:spPr>
          <a:xfrm>
            <a:off x="6271895" y="1422400"/>
            <a:ext cx="4839335" cy="4407535"/>
          </a:xfrm>
          <a:prstGeom prst="rect">
            <a:avLst/>
          </a:prstGeom>
          <a:noFill/>
        </p:spPr>
        <p:txBody>
          <a:bodyPr wrap="square" rtlCol="0" anchor="t">
            <a:spAutoFit/>
          </a:bodyPr>
          <a:p>
            <a:pPr>
              <a:lnSpc>
                <a:spcPct val="130000"/>
              </a:lnSpc>
            </a:pPr>
            <a:r>
              <a:rPr lang="en-US" dirty="0">
                <a:latin typeface="微软雅黑" panose="020B0503020204020204" charset="-122"/>
                <a:ea typeface="微软雅黑" panose="020B0503020204020204" charset="-122"/>
                <a:sym typeface="+mn-ea"/>
              </a:rPr>
              <a:t>Using weather data from Cape Town ’s historical bush fire, the main problem I study for this project is to create a model of provide for Cape Town locals or tourists who have plans to go to Cape Town. </a:t>
            </a:r>
            <a:endParaRPr lang="en-US" dirty="0">
              <a:latin typeface="微软雅黑" panose="020B0503020204020204" charset="-122"/>
              <a:ea typeface="微软雅黑" panose="020B0503020204020204" charset="-122"/>
              <a:sym typeface="+mn-ea"/>
            </a:endParaRPr>
          </a:p>
          <a:p>
            <a:pPr>
              <a:lnSpc>
                <a:spcPct val="130000"/>
              </a:lnSpc>
            </a:pPr>
            <a:endParaRPr lang="en-US" dirty="0">
              <a:latin typeface="微软雅黑" panose="020B0503020204020204" charset="-122"/>
              <a:ea typeface="微软雅黑" panose="020B0503020204020204" charset="-122"/>
              <a:sym typeface="+mn-ea"/>
            </a:endParaRPr>
          </a:p>
          <a:p>
            <a:pPr>
              <a:lnSpc>
                <a:spcPct val="130000"/>
              </a:lnSpc>
            </a:pPr>
            <a:r>
              <a:rPr lang="en-US" dirty="0">
                <a:latin typeface="微软雅黑" panose="020B0503020204020204" charset="-122"/>
                <a:ea typeface="微软雅黑" panose="020B0503020204020204" charset="-122"/>
                <a:sym typeface="+mn-ea"/>
              </a:rPr>
              <a:t>It can predict whether a bush fire may occur in today(time when you use this model) or within five days (timed from the time you use this model), and contains an analysis of trends ( For seasons, months and certain days, etc.).</a:t>
            </a:r>
            <a:endParaRPr lang="en-US" dirty="0">
              <a:latin typeface="微软雅黑" panose="020B0503020204020204" charset="-122"/>
              <a:ea typeface="微软雅黑" panose="020B0503020204020204" charset="-122"/>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 name="矩形 75"/>
          <p:cNvSpPr/>
          <p:nvPr/>
        </p:nvSpPr>
        <p:spPr>
          <a:xfrm>
            <a:off x="1318260" y="822325"/>
            <a:ext cx="3571240" cy="536765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lvl="0" algn="ctr" defTabSz="609600">
              <a:lnSpc>
                <a:spcPct val="130000"/>
              </a:lnSpc>
            </a:pPr>
            <a:endParaRPr lang="en-US" altLang="zh-CN" sz="1600" b="1" dirty="0">
              <a:solidFill>
                <a:schemeClr val="bg1"/>
              </a:solidFill>
              <a:ea typeface="微软雅黑" panose="020B0503020204020204" charset="-122"/>
            </a:endParaRPr>
          </a:p>
        </p:txBody>
      </p:sp>
      <p:sp>
        <p:nvSpPr>
          <p:cNvPr id="86" name="文本框 8"/>
          <p:cNvSpPr txBox="1"/>
          <p:nvPr/>
        </p:nvSpPr>
        <p:spPr>
          <a:xfrm>
            <a:off x="1883410" y="2983230"/>
            <a:ext cx="2110105" cy="8915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en-US" sz="4000" b="1" dirty="0">
                <a:solidFill>
                  <a:schemeClr val="bg1"/>
                </a:solidFill>
                <a:latin typeface="微软雅黑" panose="020B0503020204020204" charset="-122"/>
                <a:ea typeface="微软雅黑" panose="020B0503020204020204" charset="-122"/>
                <a:sym typeface="+mn-ea"/>
              </a:rPr>
              <a:t>Data</a:t>
            </a:r>
            <a:endParaRPr lang="en-US" sz="4000" b="1" dirty="0">
              <a:solidFill>
                <a:schemeClr val="bg1"/>
              </a:solidFill>
              <a:latin typeface="微软雅黑" panose="020B0503020204020204" charset="-122"/>
              <a:ea typeface="微软雅黑" panose="020B0503020204020204" charset="-122"/>
              <a:sym typeface="+mn-ea"/>
            </a:endParaRPr>
          </a:p>
        </p:txBody>
      </p:sp>
      <p:sp>
        <p:nvSpPr>
          <p:cNvPr id="5" name="文本框 4"/>
          <p:cNvSpPr txBox="1"/>
          <p:nvPr/>
        </p:nvSpPr>
        <p:spPr>
          <a:xfrm>
            <a:off x="6257925" y="822325"/>
            <a:ext cx="4839335" cy="5367655"/>
          </a:xfrm>
          <a:prstGeom prst="rect">
            <a:avLst/>
          </a:prstGeom>
          <a:noFill/>
        </p:spPr>
        <p:txBody>
          <a:bodyPr wrap="square" rtlCol="0" anchor="t">
            <a:spAutoFit/>
          </a:bodyPr>
          <a:p>
            <a:pPr>
              <a:lnSpc>
                <a:spcPct val="130000"/>
              </a:lnSpc>
            </a:pPr>
            <a:r>
              <a:rPr lang="en-US" dirty="0">
                <a:latin typeface="微软雅黑" panose="020B0503020204020204" charset="-122"/>
                <a:ea typeface="微软雅黑" panose="020B0503020204020204" charset="-122"/>
                <a:sym typeface="+mn-ea"/>
              </a:rPr>
              <a:t>1. Dataset:</a:t>
            </a:r>
            <a:endParaRPr lang="en-US" dirty="0">
              <a:latin typeface="微软雅黑" panose="020B0503020204020204" charset="-122"/>
              <a:ea typeface="微软雅黑" panose="020B0503020204020204" charset="-122"/>
              <a:sym typeface="+mn-ea"/>
            </a:endParaRPr>
          </a:p>
          <a:p>
            <a:pPr>
              <a:lnSpc>
                <a:spcPct val="130000"/>
              </a:lnSpc>
            </a:pPr>
            <a:r>
              <a:rPr lang="en-US" dirty="0">
                <a:latin typeface="微软雅黑" panose="020B0503020204020204" charset="-122"/>
                <a:ea typeface="微软雅黑" panose="020B0503020204020204" charset="-122"/>
                <a:sym typeface="+mn-ea"/>
              </a:rPr>
              <a:t>original data from [City of Cape Town Open Data Portal-Fire incidence] </a:t>
            </a:r>
            <a:r>
              <a:rPr lang="en-US" sz="1000" dirty="0">
                <a:latin typeface="微软雅黑" panose="020B0503020204020204" charset="-122"/>
                <a:ea typeface="微软雅黑" panose="020B0503020204020204" charset="-122"/>
                <a:sym typeface="+mn-ea"/>
              </a:rPr>
              <a:t>(https://web1.capetown.gov.za/web1/OpenDataPortal/DatasetDetail?DatasetName=Fire%20incidence):</a:t>
            </a:r>
            <a:endParaRPr lang="en-US" sz="1000" dirty="0">
              <a:latin typeface="微软雅黑" panose="020B0503020204020204" charset="-122"/>
              <a:ea typeface="微软雅黑" panose="020B0503020204020204" charset="-122"/>
              <a:sym typeface="+mn-ea"/>
            </a:endParaRPr>
          </a:p>
          <a:p>
            <a:pPr>
              <a:lnSpc>
                <a:spcPct val="130000"/>
              </a:lnSpc>
            </a:pPr>
            <a:endParaRPr lang="en-US" sz="1000" dirty="0">
              <a:latin typeface="微软雅黑" panose="020B0503020204020204" charset="-122"/>
              <a:ea typeface="微软雅黑" panose="020B0503020204020204" charset="-122"/>
              <a:sym typeface="+mn-ea"/>
            </a:endParaRPr>
          </a:p>
          <a:p>
            <a:pPr>
              <a:lnSpc>
                <a:spcPct val="130000"/>
              </a:lnSpc>
            </a:pPr>
            <a:r>
              <a:rPr lang="en-US" dirty="0">
                <a:latin typeface="微软雅黑" panose="020B0503020204020204" charset="-122"/>
                <a:ea typeface="微软雅黑" panose="020B0503020204020204" charset="-122"/>
                <a:sym typeface="+mn-ea"/>
              </a:rPr>
              <a:t>2. API:</a:t>
            </a:r>
            <a:endParaRPr lang="en-US" dirty="0">
              <a:latin typeface="微软雅黑" panose="020B0503020204020204" charset="-122"/>
              <a:ea typeface="微软雅黑" panose="020B0503020204020204" charset="-122"/>
              <a:sym typeface="+mn-ea"/>
            </a:endParaRPr>
          </a:p>
          <a:p>
            <a:pPr>
              <a:lnSpc>
                <a:spcPct val="130000"/>
              </a:lnSpc>
            </a:pPr>
            <a:r>
              <a:rPr lang="en-US" dirty="0">
                <a:latin typeface="微软雅黑" panose="020B0503020204020204" charset="-122"/>
                <a:ea typeface="微软雅黑" panose="020B0503020204020204" charset="-122"/>
                <a:sym typeface="+mn-ea"/>
              </a:rPr>
              <a:t>openWeather API used to get the current weather condition, or the future five days' .</a:t>
            </a:r>
            <a:endParaRPr lang="en-US" dirty="0">
              <a:latin typeface="微软雅黑" panose="020B0503020204020204" charset="-122"/>
              <a:ea typeface="微软雅黑" panose="020B0503020204020204" charset="-122"/>
              <a:sym typeface="+mn-ea"/>
            </a:endParaRPr>
          </a:p>
          <a:p>
            <a:pPr>
              <a:lnSpc>
                <a:spcPct val="130000"/>
              </a:lnSpc>
            </a:pPr>
            <a:endParaRPr lang="en-US" dirty="0">
              <a:latin typeface="微软雅黑" panose="020B0503020204020204" charset="-122"/>
              <a:ea typeface="微软雅黑" panose="020B0503020204020204" charset="-122"/>
              <a:sym typeface="+mn-ea"/>
            </a:endParaRPr>
          </a:p>
          <a:p>
            <a:pPr>
              <a:lnSpc>
                <a:spcPct val="130000"/>
              </a:lnSpc>
            </a:pPr>
            <a:r>
              <a:rPr lang="en-US" dirty="0">
                <a:latin typeface="微软雅黑" panose="020B0503020204020204" charset="-122"/>
                <a:ea typeface="微软雅黑" panose="020B0503020204020204" charset="-122"/>
                <a:sym typeface="+mn-ea"/>
              </a:rPr>
              <a:t>input name of the city, return real-time weather conditions. The return value is a json file containing a description of the weather conditions, temperature, humidity, wind speed, wind direction, visibility and other information</a:t>
            </a:r>
            <a:endParaRPr lang="en-US" dirty="0">
              <a:latin typeface="微软雅黑" panose="020B0503020204020204" charset="-122"/>
              <a:ea typeface="微软雅黑" panose="020B0503020204020204" charset="-122"/>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1345565" y="1254125"/>
            <a:ext cx="3185795" cy="4768215"/>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lvl="0" algn="ctr" defTabSz="609600">
              <a:lnSpc>
                <a:spcPct val="130000"/>
              </a:lnSpc>
            </a:pPr>
            <a:endParaRPr lang="en-US" altLang="zh-CN" sz="1600" b="1" dirty="0">
              <a:solidFill>
                <a:schemeClr val="bg1"/>
              </a:solidFill>
              <a:ea typeface="微软雅黑" panose="020B0503020204020204" charset="-122"/>
            </a:endParaRPr>
          </a:p>
        </p:txBody>
      </p:sp>
      <p:sp>
        <p:nvSpPr>
          <p:cNvPr id="86" name="文本框 8"/>
          <p:cNvSpPr txBox="1"/>
          <p:nvPr/>
        </p:nvSpPr>
        <p:spPr>
          <a:xfrm>
            <a:off x="1745615" y="2792730"/>
            <a:ext cx="2385695" cy="16916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en-US" sz="4000" b="1" dirty="0">
                <a:solidFill>
                  <a:schemeClr val="bg1"/>
                </a:solidFill>
                <a:latin typeface="微软雅黑" panose="020B0503020204020204" charset="-122"/>
                <a:ea typeface="微软雅黑" panose="020B0503020204020204" charset="-122"/>
                <a:sym typeface="+mn-ea"/>
              </a:rPr>
              <a:t>Data Prepare</a:t>
            </a:r>
            <a:endParaRPr lang="en-US" sz="4000" b="1" dirty="0">
              <a:solidFill>
                <a:schemeClr val="bg1"/>
              </a:solidFill>
              <a:latin typeface="微软雅黑" panose="020B0503020204020204" charset="-122"/>
              <a:ea typeface="微软雅黑" panose="020B0503020204020204" charset="-122"/>
              <a:sym typeface="+mn-ea"/>
            </a:endParaRPr>
          </a:p>
        </p:txBody>
      </p:sp>
      <p:sp>
        <p:nvSpPr>
          <p:cNvPr id="5" name="文本框 4"/>
          <p:cNvSpPr txBox="1"/>
          <p:nvPr/>
        </p:nvSpPr>
        <p:spPr>
          <a:xfrm>
            <a:off x="5624830" y="1032510"/>
            <a:ext cx="5760085" cy="5210810"/>
          </a:xfrm>
          <a:prstGeom prst="rect">
            <a:avLst/>
          </a:prstGeom>
          <a:noFill/>
        </p:spPr>
        <p:txBody>
          <a:bodyPr wrap="square" rtlCol="0" anchor="t">
            <a:spAutoFit/>
          </a:bodyPr>
          <a:p>
            <a:pPr>
              <a:lnSpc>
                <a:spcPct val="130000"/>
              </a:lnSpc>
            </a:pPr>
            <a:r>
              <a:rPr lang="en-US" sz="1600" dirty="0">
                <a:latin typeface="微软雅黑" panose="020B0503020204020204" charset="-122"/>
                <a:ea typeface="微软雅黑" panose="020B0503020204020204" charset="-122"/>
                <a:sym typeface="+mn-ea"/>
              </a:rPr>
              <a:t>1. Import and read CSV file</a:t>
            </a:r>
            <a:endParaRPr lang="en-US" sz="1600" dirty="0">
              <a:latin typeface="微软雅黑" panose="020B0503020204020204" charset="-122"/>
              <a:ea typeface="微软雅黑" panose="020B0503020204020204" charset="-122"/>
              <a:sym typeface="+mn-ea"/>
            </a:endParaRPr>
          </a:p>
          <a:p>
            <a:pPr>
              <a:lnSpc>
                <a:spcPct val="130000"/>
              </a:lnSpc>
            </a:pPr>
            <a:endParaRPr lang="en-US" sz="1600" dirty="0">
              <a:latin typeface="微软雅黑" panose="020B0503020204020204" charset="-122"/>
              <a:ea typeface="微软雅黑" panose="020B0503020204020204" charset="-122"/>
              <a:sym typeface="+mn-ea"/>
            </a:endParaRPr>
          </a:p>
          <a:p>
            <a:pPr>
              <a:lnSpc>
                <a:spcPct val="130000"/>
              </a:lnSpc>
            </a:pPr>
            <a:r>
              <a:rPr lang="en-US" sz="1600" dirty="0">
                <a:latin typeface="微软雅黑" panose="020B0503020204020204" charset="-122"/>
                <a:ea typeface="微软雅黑" panose="020B0503020204020204" charset="-122"/>
                <a:sym typeface="+mn-ea"/>
              </a:rPr>
              <a:t>2. Clean 'Description_of_Incident', 'Wind', 'Temperature' column to remove whitespaces and special characters.</a:t>
            </a:r>
            <a:endParaRPr lang="en-US" sz="1600" dirty="0">
              <a:latin typeface="微软雅黑" panose="020B0503020204020204" charset="-122"/>
              <a:ea typeface="微软雅黑" panose="020B0503020204020204" charset="-122"/>
              <a:sym typeface="+mn-ea"/>
            </a:endParaRPr>
          </a:p>
          <a:p>
            <a:pPr>
              <a:lnSpc>
                <a:spcPct val="130000"/>
              </a:lnSpc>
            </a:pPr>
            <a:endParaRPr lang="en-US" sz="1600" dirty="0">
              <a:latin typeface="微软雅黑" panose="020B0503020204020204" charset="-122"/>
              <a:ea typeface="微软雅黑" panose="020B0503020204020204" charset="-122"/>
              <a:sym typeface="+mn-ea"/>
            </a:endParaRPr>
          </a:p>
          <a:p>
            <a:pPr>
              <a:lnSpc>
                <a:spcPct val="130000"/>
              </a:lnSpc>
            </a:pPr>
            <a:r>
              <a:rPr lang="en-US" sz="1600" dirty="0">
                <a:latin typeface="微软雅黑" panose="020B0503020204020204" charset="-122"/>
                <a:ea typeface="微软雅黑" panose="020B0503020204020204" charset="-122"/>
                <a:sym typeface="+mn-ea"/>
              </a:rPr>
              <a:t>3. Drops extra and unnecessary columns from new dataframe</a:t>
            </a:r>
            <a:endParaRPr lang="en-US" sz="1600" dirty="0">
              <a:latin typeface="微软雅黑" panose="020B0503020204020204" charset="-122"/>
              <a:ea typeface="微软雅黑" panose="020B0503020204020204" charset="-122"/>
              <a:sym typeface="+mn-ea"/>
            </a:endParaRPr>
          </a:p>
          <a:p>
            <a:pPr>
              <a:lnSpc>
                <a:spcPct val="130000"/>
              </a:lnSpc>
            </a:pPr>
            <a:endParaRPr lang="en-US" sz="1600" dirty="0">
              <a:latin typeface="微软雅黑" panose="020B0503020204020204" charset="-122"/>
              <a:ea typeface="微软雅黑" panose="020B0503020204020204" charset="-122"/>
              <a:sym typeface="+mn-ea"/>
            </a:endParaRPr>
          </a:p>
          <a:p>
            <a:pPr>
              <a:lnSpc>
                <a:spcPct val="130000"/>
              </a:lnSpc>
            </a:pPr>
            <a:r>
              <a:rPr lang="en-US" sz="1600" dirty="0">
                <a:latin typeface="微软雅黑" panose="020B0503020204020204" charset="-122"/>
                <a:ea typeface="微软雅黑" panose="020B0503020204020204" charset="-122"/>
                <a:sym typeface="+mn-ea"/>
              </a:rPr>
              <a:t>4. Transform Datetime columns from string to Date and Time to be able to next analysis</a:t>
            </a:r>
            <a:endParaRPr lang="en-US" sz="1600" dirty="0">
              <a:latin typeface="微软雅黑" panose="020B0503020204020204" charset="-122"/>
              <a:ea typeface="微软雅黑" panose="020B0503020204020204" charset="-122"/>
              <a:sym typeface="+mn-ea"/>
            </a:endParaRPr>
          </a:p>
          <a:p>
            <a:pPr>
              <a:lnSpc>
                <a:spcPct val="130000"/>
              </a:lnSpc>
            </a:pPr>
            <a:endParaRPr lang="en-US" sz="1600" dirty="0">
              <a:latin typeface="微软雅黑" panose="020B0503020204020204" charset="-122"/>
              <a:ea typeface="微软雅黑" panose="020B0503020204020204" charset="-122"/>
              <a:sym typeface="+mn-ea"/>
            </a:endParaRPr>
          </a:p>
          <a:p>
            <a:pPr>
              <a:lnSpc>
                <a:spcPct val="130000"/>
              </a:lnSpc>
            </a:pPr>
            <a:r>
              <a:rPr lang="en-US" sz="1600" dirty="0">
                <a:latin typeface="微软雅黑" panose="020B0503020204020204" charset="-122"/>
                <a:ea typeface="微软雅黑" panose="020B0503020204020204" charset="-122"/>
                <a:sym typeface="+mn-ea"/>
              </a:rPr>
              <a:t>5. Extract month, weekday and replace columns to the names of the actual months and weekdays</a:t>
            </a:r>
            <a:endParaRPr lang="en-US" sz="1600" dirty="0">
              <a:latin typeface="微软雅黑" panose="020B0503020204020204" charset="-122"/>
              <a:ea typeface="微软雅黑" panose="020B0503020204020204" charset="-122"/>
              <a:sym typeface="+mn-ea"/>
            </a:endParaRPr>
          </a:p>
          <a:p>
            <a:pPr>
              <a:lnSpc>
                <a:spcPct val="130000"/>
              </a:lnSpc>
            </a:pPr>
            <a:endParaRPr lang="en-US" sz="1600" dirty="0">
              <a:latin typeface="微软雅黑" panose="020B0503020204020204" charset="-122"/>
              <a:ea typeface="微软雅黑" panose="020B0503020204020204" charset="-122"/>
              <a:sym typeface="+mn-ea"/>
            </a:endParaRPr>
          </a:p>
          <a:p>
            <a:pPr>
              <a:lnSpc>
                <a:spcPct val="130000"/>
              </a:lnSpc>
            </a:pPr>
            <a:r>
              <a:rPr lang="en-US" sz="1600" dirty="0">
                <a:latin typeface="微软雅黑" panose="020B0503020204020204" charset="-122"/>
                <a:ea typeface="微软雅黑" panose="020B0503020204020204" charset="-122"/>
                <a:sym typeface="+mn-ea"/>
              </a:rPr>
              <a:t>6. Devide the months into four seasons</a:t>
            </a:r>
            <a:endParaRPr lang="en-US" sz="1600" dirty="0">
              <a:latin typeface="微软雅黑" panose="020B0503020204020204" charset="-122"/>
              <a:ea typeface="微软雅黑" panose="020B0503020204020204" charset="-122"/>
              <a:sym typeface="+mn-ea"/>
            </a:endParaRPr>
          </a:p>
          <a:p>
            <a:pPr>
              <a:lnSpc>
                <a:spcPct val="130000"/>
              </a:lnSpc>
            </a:pPr>
            <a:r>
              <a:rPr lang="en-US" sz="1600" dirty="0">
                <a:latin typeface="微软雅黑" panose="020B0503020204020204" charset="-122"/>
                <a:ea typeface="微软雅黑" panose="020B0503020204020204" charset="-122"/>
                <a:sym typeface="+mn-ea"/>
              </a:rPr>
              <a:t>7. Replace the Temperature column into number string</a:t>
            </a:r>
            <a:endParaRPr lang="en-US" sz="1600" dirty="0">
              <a:latin typeface="微软雅黑" panose="020B0503020204020204" charset="-122"/>
              <a:ea typeface="微软雅黑" panose="020B0503020204020204" charset="-122"/>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11111111"/>
          <p:cNvPicPr>
            <a:picLocks noChangeAspect="1"/>
          </p:cNvPicPr>
          <p:nvPr/>
        </p:nvPicPr>
        <p:blipFill>
          <a:blip r:embed="rId1"/>
          <a:stretch>
            <a:fillRect/>
          </a:stretch>
        </p:blipFill>
        <p:spPr>
          <a:xfrm>
            <a:off x="1276350" y="4126865"/>
            <a:ext cx="9638030" cy="2265045"/>
          </a:xfrm>
          <a:prstGeom prst="rect">
            <a:avLst/>
          </a:prstGeom>
        </p:spPr>
      </p:pic>
      <p:pic>
        <p:nvPicPr>
          <p:cNvPr id="5" name="图片 4" descr="222222222222222222222"/>
          <p:cNvPicPr>
            <a:picLocks noChangeAspect="1"/>
          </p:cNvPicPr>
          <p:nvPr/>
        </p:nvPicPr>
        <p:blipFill>
          <a:blip r:embed="rId2"/>
          <a:stretch>
            <a:fillRect/>
          </a:stretch>
        </p:blipFill>
        <p:spPr>
          <a:xfrm>
            <a:off x="1066800" y="197485"/>
            <a:ext cx="10057765" cy="2277110"/>
          </a:xfrm>
          <a:prstGeom prst="rect">
            <a:avLst/>
          </a:prstGeom>
        </p:spPr>
      </p:pic>
      <p:sp>
        <p:nvSpPr>
          <p:cNvPr id="6" name="矩形 5"/>
          <p:cNvSpPr/>
          <p:nvPr/>
        </p:nvSpPr>
        <p:spPr>
          <a:xfrm>
            <a:off x="4894580" y="2708910"/>
            <a:ext cx="2400935" cy="953135"/>
          </a:xfrm>
          <a:prstGeom prst="rect">
            <a:avLst/>
          </a:prstGeom>
          <a:solidFill>
            <a:schemeClr val="accent1">
              <a:lumMod val="75000"/>
            </a:schemeClr>
          </a:solidFill>
        </p:spPr>
        <p:txBody>
          <a:bodyPr wrap="square">
            <a:spAutoFit/>
          </a:bodyPr>
          <a:p>
            <a:pPr algn="ctr" defTabSz="609600"/>
            <a:r>
              <a:rPr lang="en-US" altLang="zh-CN" sz="2800" b="1" dirty="0">
                <a:solidFill>
                  <a:schemeClr val="bg1"/>
                </a:solidFill>
                <a:ea typeface="微软雅黑" panose="020B0503020204020204" charset="-122"/>
              </a:rPr>
              <a:t>before</a:t>
            </a:r>
            <a:endParaRPr lang="en-US" altLang="zh-CN" sz="2800" b="1" dirty="0">
              <a:solidFill>
                <a:schemeClr val="bg1"/>
              </a:solidFill>
              <a:ea typeface="微软雅黑" panose="020B0503020204020204" charset="-122"/>
            </a:endParaRPr>
          </a:p>
          <a:p>
            <a:pPr algn="ctr" defTabSz="609600"/>
            <a:r>
              <a:rPr lang="en-US" altLang="zh-CN" sz="2800" b="1" dirty="0">
                <a:solidFill>
                  <a:schemeClr val="bg1"/>
                </a:solidFill>
                <a:ea typeface="微软雅黑" panose="020B0503020204020204" charset="-122"/>
              </a:rPr>
              <a:t>after</a:t>
            </a:r>
            <a:endParaRPr lang="en-US" altLang="zh-CN" sz="2800" b="1" dirty="0">
              <a:solidFill>
                <a:schemeClr val="bg1"/>
              </a:solidFill>
              <a:ea typeface="微软雅黑" panose="020B050302020402020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1345565" y="1254125"/>
            <a:ext cx="3185795" cy="4768215"/>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lvl="0" algn="ctr" defTabSz="609600">
              <a:lnSpc>
                <a:spcPct val="130000"/>
              </a:lnSpc>
            </a:pPr>
            <a:endParaRPr lang="en-US" altLang="zh-CN" sz="1600" b="1" dirty="0">
              <a:solidFill>
                <a:schemeClr val="bg1"/>
              </a:solidFill>
              <a:ea typeface="微软雅黑" panose="020B0503020204020204" charset="-122"/>
            </a:endParaRPr>
          </a:p>
        </p:txBody>
      </p:sp>
      <p:sp>
        <p:nvSpPr>
          <p:cNvPr id="86" name="文本框 8"/>
          <p:cNvSpPr txBox="1"/>
          <p:nvPr/>
        </p:nvSpPr>
        <p:spPr>
          <a:xfrm>
            <a:off x="1745615" y="2983230"/>
            <a:ext cx="2385695" cy="8915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en-US" sz="4000" b="1" dirty="0">
                <a:solidFill>
                  <a:schemeClr val="bg1"/>
                </a:solidFill>
                <a:latin typeface="微软雅黑" panose="020B0503020204020204" charset="-122"/>
                <a:ea typeface="微软雅黑" panose="020B0503020204020204" charset="-122"/>
                <a:sym typeface="+mn-ea"/>
              </a:rPr>
              <a:t>EDA</a:t>
            </a:r>
            <a:endParaRPr lang="en-US" sz="4000" b="1" dirty="0">
              <a:solidFill>
                <a:schemeClr val="bg1"/>
              </a:solidFill>
              <a:latin typeface="微软雅黑" panose="020B0503020204020204" charset="-122"/>
              <a:ea typeface="微软雅黑" panose="020B0503020204020204" charset="-122"/>
              <a:sym typeface="+mn-ea"/>
            </a:endParaRPr>
          </a:p>
        </p:txBody>
      </p:sp>
      <p:sp>
        <p:nvSpPr>
          <p:cNvPr id="5" name="文本框 4"/>
          <p:cNvSpPr txBox="1"/>
          <p:nvPr/>
        </p:nvSpPr>
        <p:spPr>
          <a:xfrm>
            <a:off x="5610225" y="1353185"/>
            <a:ext cx="5760085" cy="4570730"/>
          </a:xfrm>
          <a:prstGeom prst="rect">
            <a:avLst/>
          </a:prstGeom>
          <a:noFill/>
        </p:spPr>
        <p:txBody>
          <a:bodyPr wrap="square" rtlCol="0" anchor="t">
            <a:spAutoFit/>
          </a:bodyPr>
          <a:p>
            <a:pPr>
              <a:lnSpc>
                <a:spcPct val="130000"/>
              </a:lnSpc>
            </a:pPr>
            <a:r>
              <a:rPr lang="en-US" sz="1600" dirty="0">
                <a:latin typeface="微软雅黑" panose="020B0503020204020204" charset="-122"/>
                <a:ea typeface="微软雅黑" panose="020B0503020204020204" charset="-122"/>
                <a:sym typeface="+mn-ea"/>
              </a:rPr>
              <a:t>1.Do describe() for the discrete values</a:t>
            </a:r>
            <a:endParaRPr lang="en-US" sz="1600" dirty="0">
              <a:latin typeface="微软雅黑" panose="020B0503020204020204" charset="-122"/>
              <a:ea typeface="微软雅黑" panose="020B0503020204020204" charset="-122"/>
              <a:sym typeface="+mn-ea"/>
            </a:endParaRPr>
          </a:p>
          <a:p>
            <a:pPr>
              <a:lnSpc>
                <a:spcPct val="130000"/>
              </a:lnSpc>
            </a:pPr>
            <a:r>
              <a:rPr lang="en-US" sz="1600" b="1" dirty="0">
                <a:solidFill>
                  <a:schemeClr val="accent5"/>
                </a:solidFill>
                <a:latin typeface="微软雅黑" panose="020B0503020204020204" charset="-122"/>
                <a:ea typeface="微软雅黑" panose="020B0503020204020204" charset="-122"/>
                <a:sym typeface="+mn-ea"/>
              </a:rPr>
              <a:t>Although most of my data exists in the form of discrete values, it does not affect our analysis of the data and subsequent predictions, because the discrete values also exist in the form of intervals. Enough to learn from</a:t>
            </a:r>
            <a:endParaRPr lang="en-US" sz="1600" dirty="0">
              <a:latin typeface="微软雅黑" panose="020B0503020204020204" charset="-122"/>
              <a:ea typeface="微软雅黑" panose="020B0503020204020204" charset="-122"/>
              <a:sym typeface="+mn-ea"/>
            </a:endParaRPr>
          </a:p>
          <a:p>
            <a:pPr>
              <a:lnSpc>
                <a:spcPct val="130000"/>
              </a:lnSpc>
            </a:pPr>
            <a:endParaRPr lang="en-US" sz="1600" dirty="0">
              <a:latin typeface="微软雅黑" panose="020B0503020204020204" charset="-122"/>
              <a:ea typeface="微软雅黑" panose="020B0503020204020204" charset="-122"/>
              <a:sym typeface="+mn-ea"/>
            </a:endParaRPr>
          </a:p>
          <a:p>
            <a:pPr>
              <a:lnSpc>
                <a:spcPct val="130000"/>
              </a:lnSpc>
            </a:pPr>
            <a:r>
              <a:rPr lang="en-US" sz="1600" dirty="0">
                <a:latin typeface="微软雅黑" panose="020B0503020204020204" charset="-122"/>
                <a:ea typeface="微软雅黑" panose="020B0503020204020204" charset="-122"/>
                <a:sym typeface="+mn-ea"/>
              </a:rPr>
              <a:t>2.Show the distribution of data for each of the columns：Season, Month, weekday, Wind, Temperature, for the fire number and vegetation fire number</a:t>
            </a:r>
            <a:endParaRPr lang="en-US" sz="1600" dirty="0">
              <a:latin typeface="微软雅黑" panose="020B0503020204020204" charset="-122"/>
              <a:ea typeface="微软雅黑" panose="020B0503020204020204" charset="-122"/>
              <a:sym typeface="+mn-ea"/>
            </a:endParaRPr>
          </a:p>
          <a:p>
            <a:pPr>
              <a:lnSpc>
                <a:spcPct val="130000"/>
              </a:lnSpc>
            </a:pPr>
            <a:endParaRPr lang="en-US" sz="1600" dirty="0">
              <a:latin typeface="微软雅黑" panose="020B0503020204020204" charset="-122"/>
              <a:ea typeface="微软雅黑" panose="020B0503020204020204" charset="-122"/>
              <a:sym typeface="+mn-ea"/>
            </a:endParaRPr>
          </a:p>
          <a:p>
            <a:pPr>
              <a:lnSpc>
                <a:spcPct val="130000"/>
              </a:lnSpc>
            </a:pPr>
            <a:r>
              <a:rPr lang="en-US" sz="1600" dirty="0">
                <a:latin typeface="微软雅黑" panose="020B0503020204020204" charset="-122"/>
                <a:ea typeface="微软雅黑" panose="020B0503020204020204" charset="-122"/>
                <a:sym typeface="+mn-ea"/>
              </a:rPr>
              <a:t>3.Show combined </a:t>
            </a:r>
            <a:r>
              <a:rPr lang="en-US" sz="1600" dirty="0">
                <a:latin typeface="微软雅黑" panose="020B0503020204020204" charset="-122"/>
                <a:ea typeface="微软雅黑" panose="020B0503020204020204" charset="-122"/>
                <a:sym typeface="+mn-ea"/>
              </a:rPr>
              <a:t>distribution </a:t>
            </a:r>
            <a:endParaRPr lang="en-US" sz="1600" dirty="0">
              <a:latin typeface="微软雅黑" panose="020B0503020204020204" charset="-122"/>
              <a:ea typeface="微软雅黑" panose="020B0503020204020204" charset="-122"/>
              <a:sym typeface="+mn-ea"/>
            </a:endParaRPr>
          </a:p>
          <a:p>
            <a:pPr>
              <a:lnSpc>
                <a:spcPct val="130000"/>
              </a:lnSpc>
            </a:pPr>
            <a:endParaRPr lang="en-US" sz="1600" dirty="0">
              <a:latin typeface="微软雅黑" panose="020B0503020204020204" charset="-122"/>
              <a:ea typeface="微软雅黑" panose="020B0503020204020204" charset="-122"/>
              <a:sym typeface="+mn-ea"/>
            </a:endParaRPr>
          </a:p>
          <a:p>
            <a:pPr>
              <a:lnSpc>
                <a:spcPct val="130000"/>
              </a:lnSpc>
            </a:pPr>
            <a:r>
              <a:rPr lang="en-US" sz="1600" dirty="0">
                <a:latin typeface="微软雅黑" panose="020B0503020204020204" charset="-122"/>
                <a:ea typeface="微软雅黑" panose="020B0503020204020204" charset="-122"/>
                <a:sym typeface="+mn-ea"/>
              </a:rPr>
              <a:t>4.Analyze every predictors</a:t>
            </a:r>
            <a:endParaRPr lang="en-US" sz="1600" dirty="0">
              <a:latin typeface="微软雅黑" panose="020B0503020204020204" charset="-122"/>
              <a:ea typeface="微软雅黑" panose="020B0503020204020204" charset="-122"/>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887095" y="569595"/>
            <a:ext cx="3515995" cy="521970"/>
          </a:xfrm>
          <a:prstGeom prst="rect">
            <a:avLst/>
          </a:prstGeom>
          <a:solidFill>
            <a:schemeClr val="accent1">
              <a:lumMod val="75000"/>
            </a:schemeClr>
          </a:solidFill>
        </p:spPr>
        <p:txBody>
          <a:bodyPr wrap="square">
            <a:spAutoFit/>
          </a:bodyPr>
          <a:p>
            <a:pPr algn="ctr" defTabSz="609600"/>
            <a:r>
              <a:rPr lang="en-US" altLang="zh-CN" sz="2800" b="1" dirty="0">
                <a:solidFill>
                  <a:schemeClr val="bg1"/>
                </a:solidFill>
                <a:ea typeface="微软雅黑" panose="020B0503020204020204" charset="-122"/>
              </a:rPr>
              <a:t>examples of EDA</a:t>
            </a:r>
            <a:endParaRPr lang="en-US" altLang="zh-CN" sz="2800" b="1" dirty="0">
              <a:solidFill>
                <a:schemeClr val="bg1"/>
              </a:solidFill>
              <a:ea typeface="微软雅黑" panose="020B0503020204020204" charset="-122"/>
            </a:endParaRPr>
          </a:p>
        </p:txBody>
      </p:sp>
      <p:pic>
        <p:nvPicPr>
          <p:cNvPr id="5" name="图片 4" descr="66666666666666666666"/>
          <p:cNvPicPr>
            <a:picLocks noChangeAspect="1"/>
          </p:cNvPicPr>
          <p:nvPr/>
        </p:nvPicPr>
        <p:blipFill>
          <a:blip r:embed="rId1"/>
          <a:stretch>
            <a:fillRect/>
          </a:stretch>
        </p:blipFill>
        <p:spPr>
          <a:xfrm>
            <a:off x="789940" y="1477010"/>
            <a:ext cx="10612120" cy="420560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88888888888888888888"/>
          <p:cNvPicPr>
            <a:picLocks noChangeAspect="1"/>
          </p:cNvPicPr>
          <p:nvPr/>
        </p:nvPicPr>
        <p:blipFill>
          <a:blip r:embed="rId1"/>
          <a:stretch>
            <a:fillRect/>
          </a:stretch>
        </p:blipFill>
        <p:spPr>
          <a:xfrm>
            <a:off x="369570" y="1275715"/>
            <a:ext cx="11452225" cy="3961130"/>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2918</Words>
  <Application>WPS 演示</Application>
  <PresentationFormat>宽屏</PresentationFormat>
  <Paragraphs>106</Paragraphs>
  <Slides>14</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14</vt:i4>
      </vt:variant>
    </vt:vector>
  </HeadingPairs>
  <TitlesOfParts>
    <vt:vector size="22" baseType="lpstr">
      <vt:lpstr>Arial</vt:lpstr>
      <vt:lpstr>宋体</vt:lpstr>
      <vt:lpstr>Wingdings</vt:lpstr>
      <vt:lpstr>Arial Unicode MS</vt:lpstr>
      <vt:lpstr>Calibri</vt:lpstr>
      <vt:lpstr>微软雅黑</vt:lpstr>
      <vt:lpstr>Meiryo</vt:lpstr>
      <vt:lpstr>Office 主题</vt:lpstr>
      <vt:lpstr>PowerPoint 演示文稿</vt:lpstr>
      <vt:lpstr>PowerPoint 演示文稿</vt:lpstr>
      <vt:lpstr>Introduction</vt:lpstr>
      <vt:lpstr>Introduction</vt:lpstr>
      <vt:lpstr>Introduction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张之婧</dc:creator>
  <cp:lastModifiedBy>lenovo</cp:lastModifiedBy>
  <cp:revision>69</cp:revision>
  <dcterms:created xsi:type="dcterms:W3CDTF">2019-12-16T21:04:00Z</dcterms:created>
  <dcterms:modified xsi:type="dcterms:W3CDTF">2019-12-16T22:15:55Z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2052-11.1.0.9098</vt:lpwstr>
  </property>
</Properties>
</file>