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62d955330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62d955330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62d95533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62d95533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62d955330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62d955330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62d955330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62d955330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2d95533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2d955330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62d95533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62d95533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62d955330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62d955330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62d95533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62d95533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62d955330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62d955330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62d955330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62d955330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62d955330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62d955330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62d955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62d955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642950" y="1135850"/>
            <a:ext cx="79188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cap="small" dirty="0">
                <a:solidFill>
                  <a:schemeClr val="lt1"/>
                </a:solidFill>
              </a:rPr>
              <a:t>NTD/NTM DATA AUTO FETCH  SYSTEM </a:t>
            </a:r>
            <a:endParaRPr sz="2400" b="1" cap="small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Task 3: Transportation Data Discovery, Evaluation, Compilation, and Publication</a:t>
            </a:r>
            <a:endParaRPr sz="2400" b="1" cap="small" dirty="0">
              <a:solidFill>
                <a:schemeClr val="lt1"/>
              </a:solidFill>
            </a:endParaRPr>
          </a:p>
        </p:txBody>
      </p:sp>
      <p:pic>
        <p:nvPicPr>
          <p:cNvPr id="278" name="Google Shape;278;p13" descr="C:\Users\jennifer.davis\Google Drive\Logos\Spatial Front Logos\SpatialFront_Small\SpatialFront_Logo_Small - Crop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775" y="4545750"/>
            <a:ext cx="24669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/>
        </p:nvSpPr>
        <p:spPr>
          <a:xfrm>
            <a:off x="357200" y="178600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Requirements Traceability Matrix (RTM)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Task Breakdown Progress Tracking Sheet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F6716-567F-4642-975B-1A895307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0" y="1081261"/>
            <a:ext cx="8496199" cy="38219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00" y="1036851"/>
            <a:ext cx="6761700" cy="403779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3"/>
          <p:cNvSpPr txBox="1"/>
          <p:nvPr/>
        </p:nvSpPr>
        <p:spPr>
          <a:xfrm>
            <a:off x="357200" y="178600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Technical Requirements Document (TRD)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PaxTravel GitHub (code, DOCs etc.)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0" y="1037377"/>
            <a:ext cx="6858001" cy="397527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4"/>
          <p:cNvSpPr txBox="1"/>
          <p:nvPr/>
        </p:nvSpPr>
        <p:spPr>
          <a:xfrm>
            <a:off x="357200" y="178600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Technical Requirements Document (TRD)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Task DOCs in Google Drive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ctrTitle"/>
          </p:nvPr>
        </p:nvSpPr>
        <p:spPr>
          <a:xfrm>
            <a:off x="1216900" y="2161500"/>
            <a:ext cx="5200500" cy="11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88400" y="0"/>
            <a:ext cx="89556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Task 3: Transportation Data Discovery, Evaluation, Compilation, and Publication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4752725" y="1121550"/>
            <a:ext cx="2218200" cy="381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5085125" y="1425975"/>
            <a:ext cx="1553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5103425" y="2173900"/>
            <a:ext cx="1553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Compilation</a:t>
            </a:r>
            <a:endParaRPr sz="1200"/>
          </a:p>
        </p:txBody>
      </p:sp>
      <p:sp>
        <p:nvSpPr>
          <p:cNvPr id="287" name="Google Shape;287;p14"/>
          <p:cNvSpPr/>
          <p:nvPr/>
        </p:nvSpPr>
        <p:spPr>
          <a:xfrm>
            <a:off x="5121725" y="2769688"/>
            <a:ext cx="15171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Analysis</a:t>
            </a:r>
            <a:endParaRPr sz="1200"/>
          </a:p>
        </p:txBody>
      </p:sp>
      <p:sp>
        <p:nvSpPr>
          <p:cNvPr id="288" name="Google Shape;288;p14"/>
          <p:cNvSpPr/>
          <p:nvPr/>
        </p:nvSpPr>
        <p:spPr>
          <a:xfrm>
            <a:off x="5121725" y="3472650"/>
            <a:ext cx="15171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Publication</a:t>
            </a:r>
            <a:endParaRPr sz="1200"/>
          </a:p>
        </p:txBody>
      </p:sp>
      <p:sp>
        <p:nvSpPr>
          <p:cNvPr id="289" name="Google Shape;289;p14"/>
          <p:cNvSpPr/>
          <p:nvPr/>
        </p:nvSpPr>
        <p:spPr>
          <a:xfrm>
            <a:off x="5103425" y="4175550"/>
            <a:ext cx="1517100" cy="40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Visualization</a:t>
            </a:r>
            <a:endParaRPr sz="1200"/>
          </a:p>
        </p:txBody>
      </p:sp>
      <p:sp>
        <p:nvSpPr>
          <p:cNvPr id="290" name="Google Shape;290;p14"/>
          <p:cNvSpPr/>
          <p:nvPr/>
        </p:nvSpPr>
        <p:spPr>
          <a:xfrm>
            <a:off x="2084525" y="1399125"/>
            <a:ext cx="1517100" cy="460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2084525" y="2709075"/>
            <a:ext cx="1517100" cy="460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Analyst</a:t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2084525" y="4175550"/>
            <a:ext cx="1517100" cy="460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cxnSp>
        <p:nvCxnSpPr>
          <p:cNvPr id="293" name="Google Shape;293;p14"/>
          <p:cNvCxnSpPr>
            <a:stCxn id="290" idx="6"/>
            <a:endCxn id="288" idx="1"/>
          </p:cNvCxnSpPr>
          <p:nvPr/>
        </p:nvCxnSpPr>
        <p:spPr>
          <a:xfrm>
            <a:off x="3601625" y="1629525"/>
            <a:ext cx="1520100" cy="204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14"/>
          <p:cNvCxnSpPr>
            <a:stCxn id="290" idx="6"/>
            <a:endCxn id="289" idx="1"/>
          </p:cNvCxnSpPr>
          <p:nvPr/>
        </p:nvCxnSpPr>
        <p:spPr>
          <a:xfrm>
            <a:off x="3601625" y="1629525"/>
            <a:ext cx="1501800" cy="2749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14"/>
          <p:cNvCxnSpPr>
            <a:stCxn id="292" idx="6"/>
            <a:endCxn id="285" idx="1"/>
          </p:cNvCxnSpPr>
          <p:nvPr/>
        </p:nvCxnSpPr>
        <p:spPr>
          <a:xfrm rot="10800000" flipH="1">
            <a:off x="3601625" y="1629450"/>
            <a:ext cx="1483500" cy="2776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14"/>
          <p:cNvCxnSpPr>
            <a:stCxn id="292" idx="6"/>
            <a:endCxn id="286" idx="1"/>
          </p:cNvCxnSpPr>
          <p:nvPr/>
        </p:nvCxnSpPr>
        <p:spPr>
          <a:xfrm rot="10800000" flipH="1">
            <a:off x="3601625" y="2377350"/>
            <a:ext cx="1501800" cy="2028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14"/>
          <p:cNvCxnSpPr>
            <a:endCxn id="287" idx="1"/>
          </p:cNvCxnSpPr>
          <p:nvPr/>
        </p:nvCxnSpPr>
        <p:spPr>
          <a:xfrm rot="10800000" flipH="1">
            <a:off x="3601625" y="2973238"/>
            <a:ext cx="1520100" cy="143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14"/>
          <p:cNvCxnSpPr>
            <a:stCxn id="292" idx="6"/>
            <a:endCxn id="288" idx="1"/>
          </p:cNvCxnSpPr>
          <p:nvPr/>
        </p:nvCxnSpPr>
        <p:spPr>
          <a:xfrm rot="10800000" flipH="1">
            <a:off x="3601625" y="3676350"/>
            <a:ext cx="1520100" cy="72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14"/>
          <p:cNvCxnSpPr>
            <a:stCxn id="292" idx="6"/>
            <a:endCxn id="289" idx="1"/>
          </p:cNvCxnSpPr>
          <p:nvPr/>
        </p:nvCxnSpPr>
        <p:spPr>
          <a:xfrm rot="10800000" flipH="1">
            <a:off x="3601625" y="4379250"/>
            <a:ext cx="1501800" cy="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14"/>
          <p:cNvCxnSpPr>
            <a:stCxn id="291" idx="6"/>
            <a:endCxn id="287" idx="1"/>
          </p:cNvCxnSpPr>
          <p:nvPr/>
        </p:nvCxnSpPr>
        <p:spPr>
          <a:xfrm>
            <a:off x="3601625" y="2939475"/>
            <a:ext cx="1520100" cy="3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14"/>
          <p:cNvCxnSpPr>
            <a:stCxn id="291" idx="6"/>
            <a:endCxn id="288" idx="1"/>
          </p:cNvCxnSpPr>
          <p:nvPr/>
        </p:nvCxnSpPr>
        <p:spPr>
          <a:xfrm>
            <a:off x="3601625" y="2939475"/>
            <a:ext cx="1520100" cy="736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14"/>
          <p:cNvCxnSpPr>
            <a:stCxn id="291" idx="6"/>
            <a:endCxn id="289" idx="1"/>
          </p:cNvCxnSpPr>
          <p:nvPr/>
        </p:nvCxnSpPr>
        <p:spPr>
          <a:xfrm>
            <a:off x="3601625" y="2939475"/>
            <a:ext cx="1501800" cy="1439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14"/>
          <p:cNvSpPr txBox="1"/>
          <p:nvPr/>
        </p:nvSpPr>
        <p:spPr>
          <a:xfrm>
            <a:off x="3028324" y="420900"/>
            <a:ext cx="3880475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USER CASE ANALYSIS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4865510" y="3774200"/>
            <a:ext cx="3448489" cy="503700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621500" y="2642000"/>
            <a:ext cx="3729000" cy="72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2251000" y="507425"/>
            <a:ext cx="4330200" cy="720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 UI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Django (MVT)/Python/JavaScript/HTML/etc.</a:t>
            </a:r>
            <a:endParaRPr b="1"/>
          </a:p>
        </p:txBody>
      </p:sp>
      <p:sp>
        <p:nvSpPr>
          <p:cNvPr id="311" name="Google Shape;311;p15"/>
          <p:cNvSpPr/>
          <p:nvPr/>
        </p:nvSpPr>
        <p:spPr>
          <a:xfrm>
            <a:off x="559600" y="2543525"/>
            <a:ext cx="6609000" cy="912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894375" y="4506375"/>
            <a:ext cx="2003650" cy="588525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SQLite/MongoDB</a:t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5329663" y="4591200"/>
            <a:ext cx="2003675" cy="5037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  DB Server /GeoDB</a:t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4479175" y="2737288"/>
            <a:ext cx="2402700" cy="503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ArcGIS JavaScript API</a:t>
            </a:r>
            <a:endParaRPr/>
          </a:p>
        </p:txBody>
      </p:sp>
      <p:sp>
        <p:nvSpPr>
          <p:cNvPr id="315" name="Google Shape;315;p15"/>
          <p:cNvSpPr/>
          <p:nvPr/>
        </p:nvSpPr>
        <p:spPr>
          <a:xfrm>
            <a:off x="707225" y="2737338"/>
            <a:ext cx="1650300" cy="503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2695000" y="2737338"/>
            <a:ext cx="1553700" cy="503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View</a:t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559600" y="1510250"/>
            <a:ext cx="7713000" cy="75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5"/>
          <p:cNvSpPr/>
          <p:nvPr/>
        </p:nvSpPr>
        <p:spPr>
          <a:xfrm>
            <a:off x="7431100" y="2543525"/>
            <a:ext cx="841500" cy="912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Web Server</a:t>
            </a: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651925" y="1666900"/>
            <a:ext cx="13908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2141200" y="1666900"/>
            <a:ext cx="1553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Compilation</a:t>
            </a:r>
            <a:endParaRPr sz="1200"/>
          </a:p>
        </p:txBody>
      </p:sp>
      <p:sp>
        <p:nvSpPr>
          <p:cNvPr id="321" name="Google Shape;321;p15"/>
          <p:cNvSpPr/>
          <p:nvPr/>
        </p:nvSpPr>
        <p:spPr>
          <a:xfrm>
            <a:off x="3793375" y="1666875"/>
            <a:ext cx="1316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Analysis</a:t>
            </a:r>
            <a:endParaRPr sz="1200"/>
          </a:p>
        </p:txBody>
      </p:sp>
      <p:sp>
        <p:nvSpPr>
          <p:cNvPr id="322" name="Google Shape;322;p15"/>
          <p:cNvSpPr/>
          <p:nvPr/>
        </p:nvSpPr>
        <p:spPr>
          <a:xfrm>
            <a:off x="5242300" y="1681925"/>
            <a:ext cx="1316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Publication</a:t>
            </a:r>
            <a:endParaRPr sz="1200"/>
          </a:p>
        </p:txBody>
      </p:sp>
      <p:cxnSp>
        <p:nvCxnSpPr>
          <p:cNvPr id="323" name="Google Shape;323;p15"/>
          <p:cNvCxnSpPr>
            <a:stCxn id="310" idx="2"/>
            <a:endCxn id="317" idx="0"/>
          </p:cNvCxnSpPr>
          <p:nvPr/>
        </p:nvCxnSpPr>
        <p:spPr>
          <a:xfrm>
            <a:off x="4416100" y="12274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5"/>
          <p:cNvCxnSpPr>
            <a:stCxn id="317" idx="0"/>
            <a:endCxn id="310" idx="2"/>
          </p:cNvCxnSpPr>
          <p:nvPr/>
        </p:nvCxnSpPr>
        <p:spPr>
          <a:xfrm rot="10800000">
            <a:off x="4416100" y="1227350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5"/>
          <p:cNvCxnSpPr>
            <a:stCxn id="317" idx="2"/>
          </p:cNvCxnSpPr>
          <p:nvPr/>
        </p:nvCxnSpPr>
        <p:spPr>
          <a:xfrm flipH="1">
            <a:off x="4414900" y="2266850"/>
            <a:ext cx="1200" cy="267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15"/>
          <p:cNvSpPr txBox="1"/>
          <p:nvPr/>
        </p:nvSpPr>
        <p:spPr>
          <a:xfrm>
            <a:off x="559600" y="-116300"/>
            <a:ext cx="8132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cap="small">
                <a:solidFill>
                  <a:schemeClr val="lt1"/>
                </a:solidFill>
              </a:rPr>
              <a:t>NTD/NTM DATA AUTO FETCH  APPLICATION ARCHITECTURE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6691225" y="1666925"/>
            <a:ext cx="1517100" cy="40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Visualization</a:t>
            </a:r>
            <a:endParaRPr sz="1200"/>
          </a:p>
        </p:txBody>
      </p:sp>
      <p:sp>
        <p:nvSpPr>
          <p:cNvPr id="328" name="Google Shape;328;p15"/>
          <p:cNvSpPr/>
          <p:nvPr/>
        </p:nvSpPr>
        <p:spPr>
          <a:xfrm>
            <a:off x="5074995" y="3942400"/>
            <a:ext cx="1451400" cy="235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ArcGIS Server</a:t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6805675" y="3942400"/>
            <a:ext cx="1402650" cy="235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Tableau Server</a:t>
            </a:r>
            <a:endParaRPr dirty="0"/>
          </a:p>
        </p:txBody>
      </p:sp>
      <p:sp>
        <p:nvSpPr>
          <p:cNvPr id="331" name="Google Shape;331;p15"/>
          <p:cNvSpPr/>
          <p:nvPr/>
        </p:nvSpPr>
        <p:spPr>
          <a:xfrm>
            <a:off x="2982838" y="4763425"/>
            <a:ext cx="22620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 txBox="1"/>
          <p:nvPr/>
        </p:nvSpPr>
        <p:spPr>
          <a:xfrm>
            <a:off x="3735900" y="4430050"/>
            <a:ext cx="5115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cxnSp>
        <p:nvCxnSpPr>
          <p:cNvPr id="333" name="Google Shape;333;p15"/>
          <p:cNvCxnSpPr>
            <a:stCxn id="311" idx="2"/>
            <a:endCxn id="312" idx="1"/>
          </p:cNvCxnSpPr>
          <p:nvPr/>
        </p:nvCxnSpPr>
        <p:spPr>
          <a:xfrm flipH="1">
            <a:off x="1896100" y="3456425"/>
            <a:ext cx="1968000" cy="1050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5"/>
          <p:cNvCxnSpPr>
            <a:stCxn id="312" idx="1"/>
            <a:endCxn id="311" idx="2"/>
          </p:cNvCxnSpPr>
          <p:nvPr/>
        </p:nvCxnSpPr>
        <p:spPr>
          <a:xfrm rot="10800000" flipH="1">
            <a:off x="1896200" y="3456375"/>
            <a:ext cx="1968000" cy="1050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15"/>
          <p:cNvCxnSpPr>
            <a:endCxn id="308" idx="2"/>
          </p:cNvCxnSpPr>
          <p:nvPr/>
        </p:nvCxnSpPr>
        <p:spPr>
          <a:xfrm rot="16200000" flipV="1">
            <a:off x="6432894" y="4434761"/>
            <a:ext cx="316678" cy="295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15"/>
          <p:cNvCxnSpPr>
            <a:stCxn id="318" idx="2"/>
            <a:endCxn id="308" idx="0"/>
          </p:cNvCxnSpPr>
          <p:nvPr/>
        </p:nvCxnSpPr>
        <p:spPr>
          <a:xfrm rot="5400000">
            <a:off x="7061916" y="2984265"/>
            <a:ext cx="317775" cy="12620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15"/>
          <p:cNvCxnSpPr>
            <a:stCxn id="308" idx="0"/>
            <a:endCxn id="318" idx="2"/>
          </p:cNvCxnSpPr>
          <p:nvPr/>
        </p:nvCxnSpPr>
        <p:spPr>
          <a:xfrm rot="5400000" flipH="1" flipV="1">
            <a:off x="7061915" y="2984266"/>
            <a:ext cx="317775" cy="12620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15"/>
          <p:cNvCxnSpPr>
            <a:endCxn id="317" idx="2"/>
          </p:cNvCxnSpPr>
          <p:nvPr/>
        </p:nvCxnSpPr>
        <p:spPr>
          <a:xfrm rot="10800000">
            <a:off x="4416100" y="2266850"/>
            <a:ext cx="9600" cy="277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15"/>
          <p:cNvCxnSpPr>
            <a:stCxn id="311" idx="2"/>
            <a:endCxn id="308" idx="0"/>
          </p:cNvCxnSpPr>
          <p:nvPr/>
        </p:nvCxnSpPr>
        <p:spPr>
          <a:xfrm rot="16200000" flipH="1">
            <a:off x="5068040" y="2252484"/>
            <a:ext cx="317775" cy="272565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1" name="Google Shape;341;p15"/>
          <p:cNvCxnSpPr>
            <a:stCxn id="308" idx="0"/>
            <a:endCxn id="311" idx="2"/>
          </p:cNvCxnSpPr>
          <p:nvPr/>
        </p:nvCxnSpPr>
        <p:spPr>
          <a:xfrm rot="16200000" flipV="1">
            <a:off x="5068041" y="2252485"/>
            <a:ext cx="317775" cy="272565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/>
          <p:nvPr/>
        </p:nvSpPr>
        <p:spPr>
          <a:xfrm>
            <a:off x="7047600" y="844500"/>
            <a:ext cx="1935300" cy="3375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PUBLICATION</a:t>
            </a:r>
            <a:endParaRPr b="1"/>
          </a:p>
        </p:txBody>
      </p:sp>
      <p:sp>
        <p:nvSpPr>
          <p:cNvPr id="347" name="Google Shape;347;p16"/>
          <p:cNvSpPr/>
          <p:nvPr/>
        </p:nvSpPr>
        <p:spPr>
          <a:xfrm>
            <a:off x="5031450" y="835975"/>
            <a:ext cx="1756500" cy="3375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ANALYSIS</a:t>
            </a:r>
            <a:endParaRPr b="1"/>
          </a:p>
        </p:txBody>
      </p:sp>
      <p:sp>
        <p:nvSpPr>
          <p:cNvPr id="348" name="Google Shape;348;p16"/>
          <p:cNvSpPr/>
          <p:nvPr/>
        </p:nvSpPr>
        <p:spPr>
          <a:xfrm>
            <a:off x="272900" y="844500"/>
            <a:ext cx="1935300" cy="4144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COLLECTION</a:t>
            </a:r>
            <a:endParaRPr b="1"/>
          </a:p>
        </p:txBody>
      </p:sp>
      <p:sp>
        <p:nvSpPr>
          <p:cNvPr id="349" name="Google Shape;349;p16"/>
          <p:cNvSpPr/>
          <p:nvPr/>
        </p:nvSpPr>
        <p:spPr>
          <a:xfrm>
            <a:off x="3036100" y="90350"/>
            <a:ext cx="3214800" cy="5571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Data Flow Logic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507175" y="2266950"/>
            <a:ext cx="14145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Tracking</a:t>
            </a:r>
            <a:endParaRPr/>
          </a:p>
        </p:txBody>
      </p:sp>
      <p:sp>
        <p:nvSpPr>
          <p:cNvPr id="351" name="Google Shape;351;p16"/>
          <p:cNvSpPr/>
          <p:nvPr/>
        </p:nvSpPr>
        <p:spPr>
          <a:xfrm>
            <a:off x="507175" y="3001238"/>
            <a:ext cx="14145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Downloading</a:t>
            </a:r>
            <a:endParaRPr/>
          </a:p>
        </p:txBody>
      </p:sp>
      <p:sp>
        <p:nvSpPr>
          <p:cNvPr id="352" name="Google Shape;352;p16"/>
          <p:cNvSpPr/>
          <p:nvPr/>
        </p:nvSpPr>
        <p:spPr>
          <a:xfrm>
            <a:off x="2615550" y="844500"/>
            <a:ext cx="2109000" cy="4144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COMPILATION</a:t>
            </a:r>
            <a:endParaRPr b="1"/>
          </a:p>
        </p:txBody>
      </p:sp>
      <p:sp>
        <p:nvSpPr>
          <p:cNvPr id="353" name="Google Shape;353;p16"/>
          <p:cNvSpPr/>
          <p:nvPr/>
        </p:nvSpPr>
        <p:spPr>
          <a:xfrm>
            <a:off x="2804425" y="2380025"/>
            <a:ext cx="1775100" cy="5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(Standarzition, ML/NLP)</a:t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2814575" y="1520200"/>
            <a:ext cx="1756500" cy="72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Processing (QA/QC)</a:t>
            </a:r>
            <a:endParaRPr/>
          </a:p>
        </p:txBody>
      </p:sp>
      <p:sp>
        <p:nvSpPr>
          <p:cNvPr id="355" name="Google Shape;355;p16"/>
          <p:cNvSpPr/>
          <p:nvPr/>
        </p:nvSpPr>
        <p:spPr>
          <a:xfrm>
            <a:off x="2805275" y="3114450"/>
            <a:ext cx="17751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Spatial/Table Builds</a:t>
            </a:r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507175" y="3729350"/>
            <a:ext cx="1414500" cy="72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Uploading to DB</a:t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7236525" y="1262200"/>
            <a:ext cx="1557900" cy="28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GTFS Data and Analytical Results to Public Websites to Allow Users to View or to Download etc.</a:t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2833025" y="3819050"/>
            <a:ext cx="1738200" cy="63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Processed Results to GeoDB or DB</a:t>
            </a: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5177450" y="1262075"/>
            <a:ext cx="1467000" cy="28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to Other Formats or Provide DB Connections to Other Software (ArcGIS, Tableau etc.) to Generate Data Visualization Products (Maps, Charts, etc.) and Reports</a:t>
            </a:r>
            <a:endParaRPr/>
          </a:p>
        </p:txBody>
      </p:sp>
      <p:cxnSp>
        <p:nvCxnSpPr>
          <p:cNvPr id="360" name="Google Shape;360;p16"/>
          <p:cNvCxnSpPr>
            <a:stCxn id="348" idx="3"/>
            <a:endCxn id="352" idx="1"/>
          </p:cNvCxnSpPr>
          <p:nvPr/>
        </p:nvCxnSpPr>
        <p:spPr>
          <a:xfrm>
            <a:off x="2208200" y="2916600"/>
            <a:ext cx="407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16"/>
          <p:cNvCxnSpPr>
            <a:stCxn id="352" idx="3"/>
            <a:endCxn id="347" idx="1"/>
          </p:cNvCxnSpPr>
          <p:nvPr/>
        </p:nvCxnSpPr>
        <p:spPr>
          <a:xfrm rot="10800000" flipH="1">
            <a:off x="4724550" y="2523600"/>
            <a:ext cx="306900" cy="39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16"/>
          <p:cNvCxnSpPr>
            <a:stCxn id="347" idx="3"/>
            <a:endCxn id="346" idx="1"/>
          </p:cNvCxnSpPr>
          <p:nvPr/>
        </p:nvCxnSpPr>
        <p:spPr>
          <a:xfrm>
            <a:off x="6787950" y="2523475"/>
            <a:ext cx="259800" cy="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16"/>
          <p:cNvSpPr/>
          <p:nvPr/>
        </p:nvSpPr>
        <p:spPr>
          <a:xfrm>
            <a:off x="507175" y="1520200"/>
            <a:ext cx="1414500" cy="5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Data Web Scraping</a:t>
            </a:r>
            <a:endParaRPr/>
          </a:p>
        </p:txBody>
      </p:sp>
      <p:cxnSp>
        <p:nvCxnSpPr>
          <p:cNvPr id="364" name="Google Shape;364;p16"/>
          <p:cNvCxnSpPr>
            <a:stCxn id="363" idx="2"/>
            <a:endCxn id="350" idx="0"/>
          </p:cNvCxnSpPr>
          <p:nvPr/>
        </p:nvCxnSpPr>
        <p:spPr>
          <a:xfrm>
            <a:off x="1214425" y="2116300"/>
            <a:ext cx="0" cy="15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16"/>
          <p:cNvCxnSpPr>
            <a:stCxn id="350" idx="2"/>
            <a:endCxn id="351" idx="0"/>
          </p:cNvCxnSpPr>
          <p:nvPr/>
        </p:nvCxnSpPr>
        <p:spPr>
          <a:xfrm>
            <a:off x="1214425" y="2824050"/>
            <a:ext cx="0" cy="17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16"/>
          <p:cNvCxnSpPr>
            <a:stCxn id="351" idx="2"/>
            <a:endCxn id="356" idx="0"/>
          </p:cNvCxnSpPr>
          <p:nvPr/>
        </p:nvCxnSpPr>
        <p:spPr>
          <a:xfrm>
            <a:off x="1214425" y="3558338"/>
            <a:ext cx="0" cy="17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16"/>
          <p:cNvCxnSpPr>
            <a:stCxn id="354" idx="2"/>
            <a:endCxn id="353" idx="0"/>
          </p:cNvCxnSpPr>
          <p:nvPr/>
        </p:nvCxnSpPr>
        <p:spPr>
          <a:xfrm flipH="1">
            <a:off x="3691925" y="2241700"/>
            <a:ext cx="900" cy="13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p16"/>
          <p:cNvCxnSpPr>
            <a:stCxn id="353" idx="2"/>
            <a:endCxn id="355" idx="0"/>
          </p:cNvCxnSpPr>
          <p:nvPr/>
        </p:nvCxnSpPr>
        <p:spPr>
          <a:xfrm>
            <a:off x="3691975" y="2976125"/>
            <a:ext cx="900" cy="13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16"/>
          <p:cNvCxnSpPr>
            <a:endCxn id="358" idx="0"/>
          </p:cNvCxnSpPr>
          <p:nvPr/>
        </p:nvCxnSpPr>
        <p:spPr>
          <a:xfrm>
            <a:off x="3692825" y="3671450"/>
            <a:ext cx="9300" cy="1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16"/>
          <p:cNvSpPr/>
          <p:nvPr/>
        </p:nvSpPr>
        <p:spPr>
          <a:xfrm>
            <a:off x="5031450" y="4450850"/>
            <a:ext cx="3951600" cy="537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VISUALIZATION</a:t>
            </a:r>
            <a:endParaRPr b="1"/>
          </a:p>
        </p:txBody>
      </p:sp>
      <p:cxnSp>
        <p:nvCxnSpPr>
          <p:cNvPr id="371" name="Google Shape;371;p16"/>
          <p:cNvCxnSpPr>
            <a:stCxn id="370" idx="1"/>
          </p:cNvCxnSpPr>
          <p:nvPr/>
        </p:nvCxnSpPr>
        <p:spPr>
          <a:xfrm flipH="1">
            <a:off x="4737750" y="4719800"/>
            <a:ext cx="293700" cy="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16"/>
          <p:cNvCxnSpPr>
            <a:endCxn id="370" idx="1"/>
          </p:cNvCxnSpPr>
          <p:nvPr/>
        </p:nvCxnSpPr>
        <p:spPr>
          <a:xfrm rot="10800000" flipH="1">
            <a:off x="4845150" y="4719800"/>
            <a:ext cx="186300" cy="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16"/>
          <p:cNvCxnSpPr>
            <a:endCxn id="359" idx="2"/>
          </p:cNvCxnSpPr>
          <p:nvPr/>
        </p:nvCxnSpPr>
        <p:spPr>
          <a:xfrm rot="10800000">
            <a:off x="5910950" y="4112375"/>
            <a:ext cx="8400" cy="356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16"/>
          <p:cNvCxnSpPr>
            <a:stCxn id="359" idx="2"/>
          </p:cNvCxnSpPr>
          <p:nvPr/>
        </p:nvCxnSpPr>
        <p:spPr>
          <a:xfrm>
            <a:off x="5910950" y="4112375"/>
            <a:ext cx="8400" cy="344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16"/>
          <p:cNvCxnSpPr>
            <a:stCxn id="357" idx="2"/>
          </p:cNvCxnSpPr>
          <p:nvPr/>
        </p:nvCxnSpPr>
        <p:spPr>
          <a:xfrm>
            <a:off x="8015475" y="4112500"/>
            <a:ext cx="4200" cy="356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16"/>
          <p:cNvCxnSpPr>
            <a:endCxn id="357" idx="2"/>
          </p:cNvCxnSpPr>
          <p:nvPr/>
        </p:nvCxnSpPr>
        <p:spPr>
          <a:xfrm rot="10800000">
            <a:off x="8015475" y="4112500"/>
            <a:ext cx="15900" cy="344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" y="791150"/>
            <a:ext cx="2655672" cy="18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7"/>
          <p:cNvSpPr txBox="1"/>
          <p:nvPr/>
        </p:nvSpPr>
        <p:spPr>
          <a:xfrm>
            <a:off x="547700" y="214325"/>
            <a:ext cx="3678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Django MVT Framework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383" name="Google Shape;3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" y="2785125"/>
            <a:ext cx="8265325" cy="22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375" y="130975"/>
            <a:ext cx="4433801" cy="25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>
            <a:spLocks noGrp="1"/>
          </p:cNvSpPr>
          <p:nvPr>
            <p:ph type="subTitle" idx="1"/>
          </p:nvPr>
        </p:nvSpPr>
        <p:spPr>
          <a:xfrm>
            <a:off x="847825" y="322075"/>
            <a:ext cx="4255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Dev Environments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990700" y="1119175"/>
            <a:ext cx="68580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PyCharm (IDE, 2019.3.1)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Python (3.7)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Django (2.1)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SQLite3 (3.27.2)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MongoDB (1.19.12)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ML Packages for Python (Mahout with Python API)</a:t>
            </a:r>
            <a:endParaRPr b="1" dirty="0"/>
          </a:p>
          <a:p>
            <a:pPr marL="457200" lvl="0" indent="-317500">
              <a:buSzPts val="1400"/>
              <a:buChar char="●"/>
            </a:pPr>
            <a:r>
              <a:rPr lang="en" b="1" dirty="0"/>
              <a:t>NLP Package for Python (</a:t>
            </a:r>
            <a:r>
              <a:rPr lang="en-US" b="1" dirty="0"/>
              <a:t>Natural language toolkit (NLTK))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JavaScript (datatable JQuery etc.)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CSS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HTML</a:t>
            </a:r>
            <a:endParaRPr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Jupyter Notebook (5.7.8)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ArcGIS Server 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ArcGIS Desktop 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Tableau Desktop and Server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SQL DB Server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GitHub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/>
        </p:nvSpPr>
        <p:spPr>
          <a:xfrm>
            <a:off x="214350" y="142525"/>
            <a:ext cx="84297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Runtime Architecture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BB484F-0316-430F-A276-A5F9165189C2}"/>
              </a:ext>
            </a:extLst>
          </p:cNvPr>
          <p:cNvSpPr/>
          <p:nvPr/>
        </p:nvSpPr>
        <p:spPr>
          <a:xfrm>
            <a:off x="380444" y="747539"/>
            <a:ext cx="7809109" cy="70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Client :  </a:t>
            </a:r>
            <a:r>
              <a:rPr lang="en-US" dirty="0">
                <a:solidFill>
                  <a:srgbClr val="FFFF00"/>
                </a:solidFill>
              </a:rPr>
              <a:t>Web Bowsers (Chrome, FF, IE,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4AC45-C443-40E5-926C-7CF20EC4F39B}"/>
              </a:ext>
            </a:extLst>
          </p:cNvPr>
          <p:cNvSpPr/>
          <p:nvPr/>
        </p:nvSpPr>
        <p:spPr>
          <a:xfrm>
            <a:off x="380440" y="1903004"/>
            <a:ext cx="7809109" cy="70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App:</a:t>
            </a: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Django (2.1), Python (3.7), </a:t>
            </a:r>
            <a:r>
              <a:rPr lang="en-US" dirty="0" err="1">
                <a:solidFill>
                  <a:srgbClr val="FFFF00"/>
                </a:solidFill>
              </a:rPr>
              <a:t>Beautifulsoup</a:t>
            </a:r>
            <a:r>
              <a:rPr lang="en-US" dirty="0">
                <a:solidFill>
                  <a:srgbClr val="FFFF00"/>
                </a:solidFill>
              </a:rPr>
              <a:t>, Mahout with Python API, NLTK, JavaScript, CSS, HTML, JavaScript API for </a:t>
            </a:r>
            <a:r>
              <a:rPr lang="en-US" dirty="0" err="1">
                <a:solidFill>
                  <a:srgbClr val="FFFF00"/>
                </a:solidFill>
              </a:rPr>
              <a:t>ArcGIS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ArcPy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datatable</a:t>
            </a:r>
            <a:r>
              <a:rPr lang="en-US" dirty="0">
                <a:solidFill>
                  <a:srgbClr val="FFFF00"/>
                </a:solidFill>
              </a:rPr>
              <a:t>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155D6-DB32-4230-A0D5-3A0196B08270}"/>
              </a:ext>
            </a:extLst>
          </p:cNvPr>
          <p:cNvSpPr/>
          <p:nvPr/>
        </p:nvSpPr>
        <p:spPr>
          <a:xfrm>
            <a:off x="380441" y="2988441"/>
            <a:ext cx="7809109" cy="60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Servers:  </a:t>
            </a:r>
            <a:r>
              <a:rPr lang="en-US" dirty="0" err="1">
                <a:solidFill>
                  <a:srgbClr val="FFFF00"/>
                </a:solidFill>
              </a:rPr>
              <a:t>ArcGIS</a:t>
            </a:r>
            <a:r>
              <a:rPr lang="en-US" dirty="0">
                <a:solidFill>
                  <a:srgbClr val="FFFF00"/>
                </a:solidFill>
              </a:rPr>
              <a:t> server (10.7), Tableau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3975C-DCE4-4666-A60F-3DC8FD05A8F7}"/>
              </a:ext>
            </a:extLst>
          </p:cNvPr>
          <p:cNvSpPr/>
          <p:nvPr/>
        </p:nvSpPr>
        <p:spPr>
          <a:xfrm>
            <a:off x="380441" y="4092212"/>
            <a:ext cx="7809109" cy="61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Database:  </a:t>
            </a:r>
            <a:r>
              <a:rPr lang="en-US" dirty="0">
                <a:solidFill>
                  <a:srgbClr val="FFFF00"/>
                </a:solidFill>
              </a:rPr>
              <a:t>SQLit3 (3.27.2), MongoDB (1.19.12), SQL (</a:t>
            </a:r>
            <a:r>
              <a:rPr lang="en-US" dirty="0" err="1">
                <a:solidFill>
                  <a:srgbClr val="FFFF00"/>
                </a:solidFill>
              </a:rPr>
              <a:t>GeoDB</a:t>
            </a:r>
            <a:r>
              <a:rPr lang="en-US" dirty="0">
                <a:solidFill>
                  <a:srgbClr val="FFFF00"/>
                </a:solidFill>
              </a:rPr>
              <a:t>), etc.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654053D9-87E9-447B-8E8B-19285D7A0E44}"/>
              </a:ext>
            </a:extLst>
          </p:cNvPr>
          <p:cNvSpPr/>
          <p:nvPr/>
        </p:nvSpPr>
        <p:spPr>
          <a:xfrm>
            <a:off x="3717670" y="1455018"/>
            <a:ext cx="45719" cy="44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2A46835-F529-49ED-B0D4-7D2F8260AB24}"/>
              </a:ext>
            </a:extLst>
          </p:cNvPr>
          <p:cNvSpPr/>
          <p:nvPr/>
        </p:nvSpPr>
        <p:spPr>
          <a:xfrm>
            <a:off x="3694810" y="2610485"/>
            <a:ext cx="45719" cy="3779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2B090EDA-2018-4EF4-9BF7-620D0FA49351}"/>
              </a:ext>
            </a:extLst>
          </p:cNvPr>
          <p:cNvSpPr/>
          <p:nvPr/>
        </p:nvSpPr>
        <p:spPr>
          <a:xfrm>
            <a:off x="3694810" y="3590834"/>
            <a:ext cx="45719" cy="5013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/>
        </p:nvSpPr>
        <p:spPr>
          <a:xfrm>
            <a:off x="453475" y="203275"/>
            <a:ext cx="47736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Dev Environments (screenshots)</a:t>
            </a:r>
            <a:endParaRPr sz="2400"/>
          </a:p>
        </p:txBody>
      </p:sp>
      <p:pic>
        <p:nvPicPr>
          <p:cNvPr id="401" name="Google Shape;4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750" y="614151"/>
            <a:ext cx="3197778" cy="23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72" y="805075"/>
            <a:ext cx="3940925" cy="28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075" y="2571750"/>
            <a:ext cx="4555326" cy="16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5325" y="3138600"/>
            <a:ext cx="5573176" cy="18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5375"/>
            <a:ext cx="8839200" cy="2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1"/>
          <p:cNvSpPr txBox="1"/>
          <p:nvPr/>
        </p:nvSpPr>
        <p:spPr>
          <a:xfrm>
            <a:off x="261625" y="214400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Requirements Traceability Matrix (RTM)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Task Plan in Smartsheet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410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Nunito</vt:lpstr>
      <vt:lpstr>Maven Pro</vt:lpstr>
      <vt:lpstr>Arial</vt:lpstr>
      <vt:lpstr>Momentum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kzhang</dc:creator>
  <cp:lastModifiedBy>Liu, Zhi CTR (OST)</cp:lastModifiedBy>
  <cp:revision>18</cp:revision>
  <dcterms:modified xsi:type="dcterms:W3CDTF">2020-01-02T18:52:39Z</dcterms:modified>
</cp:coreProperties>
</file>