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Notebook for EpiMethods</a:t>
            </a:r>
            <a:endParaRPr lang="zh-CN" altLang="en-US"/>
          </a:p>
        </p:txBody>
      </p:sp>
      <p:sp>
        <p:nvSpPr>
          <p:cNvPr id="3" name="副标题 2"/>
          <p:cNvSpPr>
            <a:spLocks noGrp="1"/>
          </p:cNvSpPr>
          <p:nvPr>
            <p:ph type="subTitle" idx="1"/>
          </p:nvPr>
        </p:nvSpPr>
        <p:spPr/>
        <p:txBody>
          <a:bodyPr/>
          <a:p>
            <a:r>
              <a:rPr lang="zh-CN" altLang="en-US"/>
              <a:t>Advanced Epidemiological</a:t>
            </a:r>
            <a:r>
              <a:rPr lang="x-none" altLang="zh-CN"/>
              <a:t> </a:t>
            </a:r>
            <a:r>
              <a:rPr lang="zh-CN" altLang="en-US"/>
              <a:t>Methods</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5080" y="76200"/>
            <a:ext cx="8353425" cy="1390650"/>
          </a:xfrm>
          <a:prstGeom prst="rect">
            <a:avLst/>
          </a:prstGeom>
        </p:spPr>
      </p:pic>
      <p:pic>
        <p:nvPicPr>
          <p:cNvPr id="5" name="图片 4"/>
          <p:cNvPicPr>
            <a:picLocks noChangeAspect="1"/>
          </p:cNvPicPr>
          <p:nvPr/>
        </p:nvPicPr>
        <p:blipFill>
          <a:blip r:embed="rId2"/>
          <a:stretch>
            <a:fillRect/>
          </a:stretch>
        </p:blipFill>
        <p:spPr>
          <a:xfrm>
            <a:off x="278765" y="4136390"/>
            <a:ext cx="5822315" cy="1533525"/>
          </a:xfrm>
          <a:prstGeom prst="rect">
            <a:avLst/>
          </a:prstGeom>
        </p:spPr>
      </p:pic>
      <p:pic>
        <p:nvPicPr>
          <p:cNvPr id="6" name="图片 5"/>
          <p:cNvPicPr>
            <a:picLocks noChangeAspect="1"/>
          </p:cNvPicPr>
          <p:nvPr/>
        </p:nvPicPr>
        <p:blipFill>
          <a:blip r:embed="rId3"/>
          <a:stretch>
            <a:fillRect/>
          </a:stretch>
        </p:blipFill>
        <p:spPr>
          <a:xfrm>
            <a:off x="6048375" y="1365250"/>
            <a:ext cx="6143625" cy="45948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440690"/>
            <a:ext cx="10515600" cy="5736590"/>
          </a:xfrm>
        </p:spPr>
        <p:txBody>
          <a:bodyPr/>
          <a:p>
            <a:r>
              <a:rPr lang="zh-CN" altLang="en-US">
                <a:sym typeface="+mn-ea"/>
              </a:rPr>
              <a:t>Confounding</a:t>
            </a:r>
            <a:endParaRPr lang="zh-CN" altLang="en-US">
              <a:sym typeface="+mn-ea"/>
            </a:endParaRPr>
          </a:p>
          <a:p>
            <a:endParaRPr lang="zh-CN" altLang="en-US"/>
          </a:p>
          <a:p>
            <a:r>
              <a:rPr lang="zh-CN" altLang="en-US"/>
              <a:t>Mediator</a:t>
            </a:r>
            <a:r>
              <a:rPr lang="x-none" altLang="zh-CN"/>
              <a:t>: </a:t>
            </a:r>
            <a:endParaRPr lang="x-none" altLang="zh-CN"/>
          </a:p>
          <a:p>
            <a:pPr lvl="1"/>
            <a:r>
              <a:rPr lang="x-none" altLang="zh-CN"/>
              <a:t>Mediators play a crucial role in understanding how a treatment variable aff ects an outcome. A mediator variable lies in the pathway between the treatment and outcome, essentially transmitting or explaining the eff ect of the treatment variable.</a:t>
            </a:r>
            <a:endParaRPr lang="x-none" altLang="zh-CN"/>
          </a:p>
          <a:p>
            <a:pPr lvl="1"/>
            <a:r>
              <a:rPr lang="x-none" altLang="zh-CN"/>
              <a:t>the true direct and indirect effects when a mediator is present</a:t>
            </a:r>
            <a:endParaRPr lang="x-none" altLang="zh-CN"/>
          </a:p>
        </p:txBody>
      </p:sp>
      <p:pic>
        <p:nvPicPr>
          <p:cNvPr id="4" name="图片 3"/>
          <p:cNvPicPr>
            <a:picLocks noChangeAspect="1"/>
          </p:cNvPicPr>
          <p:nvPr/>
        </p:nvPicPr>
        <p:blipFill>
          <a:blip r:embed="rId1"/>
          <a:stretch>
            <a:fillRect/>
          </a:stretch>
        </p:blipFill>
        <p:spPr>
          <a:xfrm>
            <a:off x="1693545" y="4046220"/>
            <a:ext cx="9572625" cy="2524125"/>
          </a:xfrm>
          <a:prstGeom prst="rect">
            <a:avLst/>
          </a:prstGeom>
        </p:spPr>
      </p:pic>
      <p:pic>
        <p:nvPicPr>
          <p:cNvPr id="5" name="图片 4"/>
          <p:cNvPicPr>
            <a:picLocks noChangeAspect="1"/>
          </p:cNvPicPr>
          <p:nvPr/>
        </p:nvPicPr>
        <p:blipFill>
          <a:blip r:embed="rId2"/>
          <a:stretch>
            <a:fillRect/>
          </a:stretch>
        </p:blipFill>
        <p:spPr>
          <a:xfrm>
            <a:off x="4623435" y="117475"/>
            <a:ext cx="7249160" cy="19113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53085"/>
            <a:ext cx="10515600" cy="5624195"/>
          </a:xfrm>
        </p:spPr>
        <p:txBody>
          <a:bodyPr>
            <a:normAutofit lnSpcReduction="10000"/>
          </a:bodyPr>
          <a:p>
            <a:r>
              <a:rPr lang="zh-CN" altLang="en-US"/>
              <a:t>Collider</a:t>
            </a:r>
            <a:endParaRPr lang="zh-CN" altLang="en-US"/>
          </a:p>
          <a:p>
            <a:pPr lvl="1"/>
            <a:r>
              <a:rPr lang="zh-CN" altLang="en-US"/>
              <a:t>A collider is a variable that is a common eff ect of two or more</a:t>
            </a:r>
            <a:r>
              <a:rPr lang="x-none" altLang="zh-CN"/>
              <a:t> </a:t>
            </a:r>
            <a:r>
              <a:rPr lang="zh-CN" altLang="en-US"/>
              <a:t>variables.</a:t>
            </a:r>
            <a:endParaRPr lang="zh-CN" altLang="en-US"/>
          </a:p>
          <a:p>
            <a:pPr lvl="1"/>
            <a:r>
              <a:rPr lang="zh-CN" altLang="en-US"/>
              <a:t>Adjusting for a collider can introduce bias into your</a:t>
            </a:r>
            <a:r>
              <a:rPr lang="x-none" altLang="zh-CN"/>
              <a:t> </a:t>
            </a:r>
            <a:r>
              <a:rPr lang="zh-CN" altLang="en-US"/>
              <a:t>estimates. </a:t>
            </a:r>
            <a:endParaRPr lang="zh-CN" altLang="en-US"/>
          </a:p>
          <a:p>
            <a:pPr lvl="1"/>
            <a:endParaRPr lang="zh-CN" altLang="en-US"/>
          </a:p>
          <a:p>
            <a:pPr lvl="1"/>
            <a:endParaRPr lang="zh-CN" altLang="en-US"/>
          </a:p>
          <a:p>
            <a:pPr lvl="1"/>
            <a:endParaRPr lang="zh-CN" altLang="en-US"/>
          </a:p>
          <a:p>
            <a:pPr lvl="1"/>
            <a:endParaRPr lang="zh-CN" altLang="en-US"/>
          </a:p>
          <a:p>
            <a:pPr marL="457200" lvl="1" indent="0">
              <a:buNone/>
            </a:pPr>
            <a:endParaRPr lang="zh-CN" altLang="en-US"/>
          </a:p>
          <a:p>
            <a:pPr lvl="0"/>
            <a:r>
              <a:rPr lang="zh-CN" altLang="en-US"/>
              <a:t>Z-bias</a:t>
            </a:r>
            <a:endParaRPr lang="zh-CN" altLang="en-US"/>
          </a:p>
          <a:p>
            <a:pPr lvl="1"/>
            <a:r>
              <a:rPr lang="zh-CN" altLang="en-US"/>
              <a:t>Instrumental variables (IVs) are used to isolate the variation</a:t>
            </a:r>
            <a:r>
              <a:rPr lang="x-none" altLang="zh-CN"/>
              <a:t> </a:t>
            </a:r>
            <a:r>
              <a:rPr lang="zh-CN" altLang="en-US"/>
              <a:t>in the treatment variable that is unrelated to the confounding</a:t>
            </a:r>
            <a:r>
              <a:rPr lang="x-none" altLang="zh-CN"/>
              <a:t> </a:t>
            </a:r>
            <a:r>
              <a:rPr lang="zh-CN" altLang="en-US"/>
              <a:t>factors, thus providing a pathway to estimate causal effects.</a:t>
            </a:r>
            <a:endParaRPr lang="zh-CN" altLang="en-US"/>
          </a:p>
        </p:txBody>
      </p:sp>
      <p:pic>
        <p:nvPicPr>
          <p:cNvPr id="4" name="图片 3"/>
          <p:cNvPicPr>
            <a:picLocks noChangeAspect="1"/>
          </p:cNvPicPr>
          <p:nvPr/>
        </p:nvPicPr>
        <p:blipFill>
          <a:blip r:embed="rId1"/>
          <a:stretch>
            <a:fillRect/>
          </a:stretch>
        </p:blipFill>
        <p:spPr>
          <a:xfrm>
            <a:off x="3661410" y="1663065"/>
            <a:ext cx="6766560" cy="1637030"/>
          </a:xfrm>
          <a:prstGeom prst="rect">
            <a:avLst/>
          </a:prstGeom>
        </p:spPr>
      </p:pic>
      <p:pic>
        <p:nvPicPr>
          <p:cNvPr id="5" name="图片 4"/>
          <p:cNvPicPr>
            <a:picLocks noChangeAspect="1"/>
          </p:cNvPicPr>
          <p:nvPr/>
        </p:nvPicPr>
        <p:blipFill>
          <a:blip r:embed="rId2"/>
          <a:stretch>
            <a:fillRect/>
          </a:stretch>
        </p:blipFill>
        <p:spPr>
          <a:xfrm>
            <a:off x="5361305" y="4918075"/>
            <a:ext cx="6423660" cy="18605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483870"/>
            <a:ext cx="10515600" cy="5684520"/>
          </a:xfrm>
        </p:spPr>
        <p:txBody>
          <a:bodyPr/>
          <a:p>
            <a:r>
              <a:rPr lang="zh-CN" altLang="en-US"/>
              <a:t>Collapsibility</a:t>
            </a:r>
            <a:endParaRPr lang="zh-CN" altLang="en-US"/>
          </a:p>
          <a:p>
            <a:pPr lvl="1"/>
            <a:r>
              <a:rPr lang="zh-CN" altLang="en-US"/>
              <a:t>A measure of association (say, risk diff erence) is collapsible</a:t>
            </a:r>
            <a:r>
              <a:rPr lang="x-none" altLang="zh-CN"/>
              <a:t> </a:t>
            </a:r>
            <a:r>
              <a:rPr lang="zh-CN" altLang="en-US"/>
              <a:t>if the marginal measure of association is equal to a weighted</a:t>
            </a:r>
            <a:r>
              <a:rPr lang="x-none" altLang="zh-CN"/>
              <a:t> </a:t>
            </a:r>
            <a:r>
              <a:rPr lang="zh-CN" altLang="en-US"/>
              <a:t>average of the stratum-specifi c measures of association.</a:t>
            </a:r>
            <a:endParaRPr lang="zh-CN" altLang="en-US"/>
          </a:p>
          <a:p>
            <a:pPr lvl="1"/>
            <a:r>
              <a:rPr lang="zh-CN" altLang="en-US"/>
              <a:t>Odds ratio can be non-collapsible.</a:t>
            </a:r>
            <a:endParaRPr lang="zh-CN" altLang="en-US"/>
          </a:p>
          <a:p>
            <a:pPr lvl="1"/>
            <a:r>
              <a:rPr lang="zh-CN" altLang="en-US"/>
              <a:t>risk diff erence (RD)</a:t>
            </a:r>
            <a:r>
              <a:rPr lang="x-none" altLang="zh-CN"/>
              <a:t> is a collapsible measure, the marginal and conditional estimate should be approximately the same.</a:t>
            </a:r>
            <a:endParaRPr lang="x-none" altLang="zh-CN"/>
          </a:p>
        </p:txBody>
      </p:sp>
      <p:pic>
        <p:nvPicPr>
          <p:cNvPr id="4" name="图片 3"/>
          <p:cNvPicPr>
            <a:picLocks noChangeAspect="1"/>
          </p:cNvPicPr>
          <p:nvPr/>
        </p:nvPicPr>
        <p:blipFill>
          <a:blip r:embed="rId1"/>
          <a:stretch>
            <a:fillRect/>
          </a:stretch>
        </p:blipFill>
        <p:spPr>
          <a:xfrm>
            <a:off x="1050925" y="3733165"/>
            <a:ext cx="10910570" cy="28441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5" name="图片 4"/>
          <p:cNvPicPr>
            <a:picLocks noChangeAspect="1"/>
          </p:cNvPicPr>
          <p:nvPr/>
        </p:nvPicPr>
        <p:blipFill>
          <a:blip r:embed="rId1"/>
          <a:stretch>
            <a:fillRect/>
          </a:stretch>
        </p:blipFill>
        <p:spPr>
          <a:xfrm>
            <a:off x="3550920" y="144780"/>
            <a:ext cx="7172325" cy="2466975"/>
          </a:xfrm>
          <a:prstGeom prst="rect">
            <a:avLst/>
          </a:prstGeom>
        </p:spPr>
      </p:pic>
      <p:pic>
        <p:nvPicPr>
          <p:cNvPr id="6" name="图片 5"/>
          <p:cNvPicPr>
            <a:picLocks noChangeAspect="1"/>
          </p:cNvPicPr>
          <p:nvPr/>
        </p:nvPicPr>
        <p:blipFill>
          <a:blip r:embed="rId2"/>
          <a:stretch>
            <a:fillRect/>
          </a:stretch>
        </p:blipFill>
        <p:spPr>
          <a:xfrm>
            <a:off x="3740150" y="2447925"/>
            <a:ext cx="7096125" cy="1962150"/>
          </a:xfrm>
          <a:prstGeom prst="rect">
            <a:avLst/>
          </a:prstGeom>
        </p:spPr>
      </p:pic>
      <p:pic>
        <p:nvPicPr>
          <p:cNvPr id="4" name="内容占位符 3"/>
          <p:cNvPicPr>
            <a:picLocks noChangeAspect="1"/>
          </p:cNvPicPr>
          <p:nvPr>
            <p:ph idx="1"/>
          </p:nvPr>
        </p:nvPicPr>
        <p:blipFill>
          <a:blip r:embed="rId3"/>
          <a:stretch>
            <a:fillRect/>
          </a:stretch>
        </p:blipFill>
        <p:spPr>
          <a:xfrm>
            <a:off x="3131820" y="4808855"/>
            <a:ext cx="8010525" cy="1066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效应改变法（Change-in-Estimate,CIE）</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5547360" y="365125"/>
            <a:ext cx="4154170" cy="5505450"/>
          </a:xfrm>
          <a:prstGeom prst="rect">
            <a:avLst/>
          </a:prstGeom>
        </p:spPr>
      </p:pic>
      <p:sp>
        <p:nvSpPr>
          <p:cNvPr id="5" name="文本框 4"/>
          <p:cNvSpPr txBox="1"/>
          <p:nvPr/>
        </p:nvSpPr>
        <p:spPr>
          <a:xfrm>
            <a:off x="494665" y="6059170"/>
            <a:ext cx="10057765" cy="368300"/>
          </a:xfrm>
          <a:prstGeom prst="rect">
            <a:avLst/>
          </a:prstGeom>
          <a:noFill/>
        </p:spPr>
        <p:txBody>
          <a:bodyPr wrap="square" rtlCol="0" anchor="t">
            <a:spAutoFit/>
          </a:bodyPr>
          <a:p>
            <a:r>
              <a:rPr lang="zh-CN" altLang="en-US"/>
              <a:t>https://blog.perillaroc.wang/post/2021/02/2021-02-18-r-in-action-chap13-glm/</a:t>
            </a:r>
            <a:endParaRPr lang="zh-CN" altLang="en-US"/>
          </a:p>
        </p:txBody>
      </p:sp>
      <p:sp>
        <p:nvSpPr>
          <p:cNvPr id="3" name="文本框 2"/>
          <p:cNvSpPr txBox="1"/>
          <p:nvPr/>
        </p:nvSpPr>
        <p:spPr>
          <a:xfrm>
            <a:off x="1126490" y="2056130"/>
            <a:ext cx="3514090" cy="1198880"/>
          </a:xfrm>
          <a:prstGeom prst="rect">
            <a:avLst/>
          </a:prstGeom>
          <a:noFill/>
        </p:spPr>
        <p:txBody>
          <a:bodyPr wrap="square" rtlCol="0" anchor="t">
            <a:spAutoFit/>
          </a:bodyPr>
          <a:p>
            <a:r>
              <a:rPr lang="zh-CN" altLang="en-US"/>
              <a:t>当出现过度离势时，仍可使用glm()函数拟合Logistic回归，但此时需要将二项分布改为类二项分布（quasibinomial distribution）。</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2441575" y="894080"/>
            <a:ext cx="7068820" cy="4351655"/>
          </a:xfrm>
          <a:prstGeom prst="rect">
            <a:avLst/>
          </a:prstGeom>
        </p:spPr>
      </p:pic>
      <p:pic>
        <p:nvPicPr>
          <p:cNvPr id="5" name="图片 4"/>
          <p:cNvPicPr>
            <a:picLocks noChangeAspect="1"/>
          </p:cNvPicPr>
          <p:nvPr/>
        </p:nvPicPr>
        <p:blipFill>
          <a:blip r:embed="rId2"/>
          <a:stretch>
            <a:fillRect/>
          </a:stretch>
        </p:blipFill>
        <p:spPr>
          <a:xfrm>
            <a:off x="2614295" y="5355590"/>
            <a:ext cx="7696200" cy="13239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Criteria to determine the appropriate reference level for a</a:t>
            </a:r>
            <a:r>
              <a:rPr lang="x-none" altLang="zh-CN"/>
              <a:t> </a:t>
            </a:r>
            <a:r>
              <a:rPr lang="zh-CN" altLang="en-US"/>
              <a:t>categorical covariate:</a:t>
            </a:r>
            <a:endParaRPr lang="zh-CN" altLang="en-US"/>
          </a:p>
        </p:txBody>
      </p:sp>
      <p:pic>
        <p:nvPicPr>
          <p:cNvPr id="4" name="内容占位符 3"/>
          <p:cNvPicPr>
            <a:picLocks noChangeAspect="1"/>
          </p:cNvPicPr>
          <p:nvPr>
            <p:ph idx="1"/>
          </p:nvPr>
        </p:nvPicPr>
        <p:blipFill>
          <a:blip r:embed="rId1"/>
          <a:stretch>
            <a:fillRect/>
          </a:stretch>
        </p:blipFill>
        <p:spPr>
          <a:xfrm>
            <a:off x="718185" y="2520315"/>
            <a:ext cx="5372100" cy="3425825"/>
          </a:xfrm>
          <a:prstGeom prst="rect">
            <a:avLst/>
          </a:prstGeom>
        </p:spPr>
      </p:pic>
      <p:pic>
        <p:nvPicPr>
          <p:cNvPr id="5" name="图片 4"/>
          <p:cNvPicPr>
            <a:picLocks noChangeAspect="1"/>
          </p:cNvPicPr>
          <p:nvPr/>
        </p:nvPicPr>
        <p:blipFill>
          <a:blip r:embed="rId2"/>
          <a:stretch>
            <a:fillRect/>
          </a:stretch>
        </p:blipFill>
        <p:spPr>
          <a:xfrm>
            <a:off x="6036945" y="3262630"/>
            <a:ext cx="5437505" cy="19411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Multicollinearity Diagnostics</a:t>
            </a:r>
            <a:endParaRPr lang="zh-CN" altLang="en-US"/>
          </a:p>
        </p:txBody>
      </p:sp>
      <p:pic>
        <p:nvPicPr>
          <p:cNvPr id="4" name="内容占位符 3"/>
          <p:cNvPicPr>
            <a:picLocks noChangeAspect="1"/>
          </p:cNvPicPr>
          <p:nvPr>
            <p:ph idx="1"/>
          </p:nvPr>
        </p:nvPicPr>
        <p:blipFill>
          <a:blip r:embed="rId1"/>
          <a:stretch>
            <a:fillRect/>
          </a:stretch>
        </p:blipFill>
        <p:spPr>
          <a:xfrm>
            <a:off x="1377950" y="1936115"/>
            <a:ext cx="6701155" cy="43516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6065520" y="283845"/>
            <a:ext cx="3582670" cy="6394450"/>
          </a:xfrm>
          <a:prstGeom prst="rect">
            <a:avLst/>
          </a:prstGeom>
        </p:spPr>
      </p:pic>
      <p:pic>
        <p:nvPicPr>
          <p:cNvPr id="6" name="图片 5"/>
          <p:cNvPicPr>
            <a:picLocks noChangeAspect="1"/>
          </p:cNvPicPr>
          <p:nvPr/>
        </p:nvPicPr>
        <p:blipFill>
          <a:blip r:embed="rId2"/>
          <a:stretch>
            <a:fillRect/>
          </a:stretch>
        </p:blipFill>
        <p:spPr>
          <a:xfrm>
            <a:off x="551180" y="75565"/>
            <a:ext cx="4457700" cy="6810375"/>
          </a:xfrm>
          <a:prstGeom prst="rect">
            <a:avLst/>
          </a:prstGeom>
        </p:spPr>
      </p:pic>
      <p:pic>
        <p:nvPicPr>
          <p:cNvPr id="8" name="图片 7"/>
          <p:cNvPicPr>
            <a:picLocks noChangeAspect="1"/>
          </p:cNvPicPr>
          <p:nvPr/>
        </p:nvPicPr>
        <p:blipFill>
          <a:blip r:embed="rId3"/>
          <a:stretch>
            <a:fillRect/>
          </a:stretch>
        </p:blipFill>
        <p:spPr>
          <a:xfrm>
            <a:off x="8780145" y="4005580"/>
            <a:ext cx="3305175" cy="20383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709545" y="1825625"/>
            <a:ext cx="6771640" cy="43516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Diagnosis</a:t>
            </a:r>
            <a:endParaRPr lang="zh-CN" altLang="en-US"/>
          </a:p>
        </p:txBody>
      </p:sp>
      <p:pic>
        <p:nvPicPr>
          <p:cNvPr id="4" name="内容占位符 3"/>
          <p:cNvPicPr>
            <a:picLocks noChangeAspect="1"/>
          </p:cNvPicPr>
          <p:nvPr>
            <p:ph idx="1"/>
          </p:nvPr>
        </p:nvPicPr>
        <p:blipFill>
          <a:blip r:embed="rId1"/>
          <a:stretch>
            <a:fillRect/>
          </a:stretch>
        </p:blipFill>
        <p:spPr>
          <a:xfrm>
            <a:off x="742950" y="1552575"/>
            <a:ext cx="8039100" cy="2828925"/>
          </a:xfrm>
          <a:prstGeom prst="rect">
            <a:avLst/>
          </a:prstGeom>
        </p:spPr>
      </p:pic>
      <p:pic>
        <p:nvPicPr>
          <p:cNvPr id="5" name="图片 4"/>
          <p:cNvPicPr>
            <a:picLocks noChangeAspect="1"/>
          </p:cNvPicPr>
          <p:nvPr/>
        </p:nvPicPr>
        <p:blipFill>
          <a:blip r:embed="rId2"/>
          <a:stretch>
            <a:fillRect/>
          </a:stretch>
        </p:blipFill>
        <p:spPr>
          <a:xfrm>
            <a:off x="838200" y="4799965"/>
            <a:ext cx="8334375" cy="10858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56870"/>
            <a:ext cx="10515600" cy="847725"/>
          </a:xfrm>
        </p:spPr>
        <p:txBody>
          <a:bodyPr>
            <a:normAutofit fontScale="90000"/>
          </a:bodyPr>
          <a:p>
            <a:r>
              <a:rPr lang="zh-CN" altLang="en-US">
                <a:sym typeface="+mn-ea"/>
              </a:rPr>
              <a:t>Design-based analysis</a:t>
            </a:r>
            <a:r>
              <a:rPr lang="x-none" altLang="zh-CN">
                <a:sym typeface="+mn-ea"/>
              </a:rPr>
              <a:t> Vs </a:t>
            </a:r>
            <a:r>
              <a:rPr lang="zh-CN" altLang="en-US">
                <a:sym typeface="+mn-ea"/>
              </a:rPr>
              <a:t>model-based analysis</a:t>
            </a:r>
            <a:endParaRPr lang="x-none" altLang="zh-CN">
              <a:sym typeface="+mn-ea"/>
            </a:endParaRPr>
          </a:p>
        </p:txBody>
      </p:sp>
      <p:sp>
        <p:nvSpPr>
          <p:cNvPr id="3" name="内容占位符 2"/>
          <p:cNvSpPr>
            <a:spLocks noGrp="1"/>
          </p:cNvSpPr>
          <p:nvPr>
            <p:ph idx="1"/>
          </p:nvPr>
        </p:nvSpPr>
        <p:spPr>
          <a:xfrm>
            <a:off x="838200" y="1382395"/>
            <a:ext cx="10515600" cy="4786630"/>
          </a:xfrm>
        </p:spPr>
        <p:txBody>
          <a:bodyPr/>
          <a:p>
            <a:r>
              <a:rPr lang="zh-CN" altLang="en-US"/>
              <a:t>Design-based analysis differs from model-based analysis in its approach to handling survey data. </a:t>
            </a:r>
            <a:endParaRPr lang="zh-CN" altLang="en-US"/>
          </a:p>
          <a:p>
            <a:r>
              <a:rPr lang="zh-CN" altLang="en-US"/>
              <a:t>Design-based analysis emphasizes </a:t>
            </a:r>
            <a:r>
              <a:rPr lang="zh-CN" altLang="en-US">
                <a:solidFill>
                  <a:srgbClr val="FF0000"/>
                </a:solidFill>
              </a:rPr>
              <a:t>the importance of the survey</a:t>
            </a:r>
            <a:r>
              <a:rPr lang="x-none" altLang="zh-CN">
                <a:solidFill>
                  <a:srgbClr val="FF0000"/>
                </a:solidFill>
              </a:rPr>
              <a:t>’</a:t>
            </a:r>
            <a:r>
              <a:rPr lang="zh-CN" altLang="en-US">
                <a:solidFill>
                  <a:srgbClr val="FF0000"/>
                </a:solidFill>
              </a:rPr>
              <a:t>s sampling method and structure, focusing on representativeness and accurate variance estimation according to how the data was collected. </a:t>
            </a:r>
            <a:r>
              <a:rPr lang="zh-CN" altLang="en-US"/>
              <a:t>It accounts for the complexities of the sampling design, e.g., stratification and clustering, to ensure that results are representative of the entire population. </a:t>
            </a:r>
            <a:endParaRPr lang="zh-CN" altLang="en-US"/>
          </a:p>
          <a:p>
            <a:r>
              <a:rPr lang="zh-CN" altLang="en-US"/>
              <a:t>model-based analysis uses statistical models to understand relationships and patterns, </a:t>
            </a:r>
            <a:r>
              <a:rPr lang="zh-CN" altLang="en-US">
                <a:solidFill>
                  <a:srgbClr val="FF0000"/>
                </a:solidFill>
              </a:rPr>
              <a:t>assuming data come from a specific distribution and often relying on random sampling</a:t>
            </a:r>
            <a:r>
              <a:rPr lang="zh-CN" altLang="en-US"/>
              <a:t>.</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survey features such as weights, strata, and clusters</a:t>
            </a:r>
            <a:endParaRPr lang="zh-CN" altLang="en-US"/>
          </a:p>
        </p:txBody>
      </p:sp>
      <p:sp>
        <p:nvSpPr>
          <p:cNvPr id="3" name="内容占位符 2"/>
          <p:cNvSpPr>
            <a:spLocks noGrp="1"/>
          </p:cNvSpPr>
          <p:nvPr>
            <p:ph idx="1"/>
          </p:nvPr>
        </p:nvSpPr>
        <p:spPr/>
        <p:txBody>
          <a:bodyPr>
            <a:normAutofit lnSpcReduction="10000"/>
          </a:bodyPr>
          <a:p>
            <a:r>
              <a:rPr lang="zh-CN" altLang="en-US"/>
              <a:t>Survey </a:t>
            </a:r>
            <a:r>
              <a:rPr lang="zh-CN" altLang="en-US">
                <a:solidFill>
                  <a:srgbClr val="FF0000"/>
                </a:solidFill>
              </a:rPr>
              <a:t>weights </a:t>
            </a:r>
            <a:r>
              <a:rPr lang="zh-CN" altLang="en-US"/>
              <a:t>adjust for </a:t>
            </a:r>
            <a:r>
              <a:rPr lang="zh-CN" altLang="en-US">
                <a:solidFill>
                  <a:srgbClr val="FF0000"/>
                </a:solidFill>
              </a:rPr>
              <a:t>unequal probabilities of selection and nonresponse</a:t>
            </a:r>
            <a:r>
              <a:rPr lang="zh-CN" altLang="en-US"/>
              <a:t>, ensuring that the sample represents the population accurately. </a:t>
            </a:r>
            <a:endParaRPr lang="zh-CN" altLang="en-US"/>
          </a:p>
          <a:p>
            <a:r>
              <a:rPr lang="zh-CN" altLang="en-US">
                <a:solidFill>
                  <a:srgbClr val="FF0000"/>
                </a:solidFill>
              </a:rPr>
              <a:t>Stratification </a:t>
            </a:r>
            <a:r>
              <a:rPr lang="zh-CN" altLang="en-US"/>
              <a:t>improves </a:t>
            </a:r>
            <a:r>
              <a:rPr lang="zh-CN" altLang="en-US">
                <a:solidFill>
                  <a:srgbClr val="FF0000"/>
                </a:solidFill>
              </a:rPr>
              <a:t>precision and representation of subgroups,</a:t>
            </a:r>
            <a:r>
              <a:rPr lang="zh-CN" altLang="en-US"/>
              <a:t> </a:t>
            </a:r>
            <a:endParaRPr lang="zh-CN" altLang="en-US"/>
          </a:p>
          <a:p>
            <a:r>
              <a:rPr lang="zh-CN" altLang="en-US"/>
              <a:t>while clustering, often used for practicality and cost considerations, must be accounted for to </a:t>
            </a:r>
            <a:r>
              <a:rPr lang="zh-CN" altLang="en-US">
                <a:solidFill>
                  <a:srgbClr val="FF0000"/>
                </a:solidFill>
              </a:rPr>
              <a:t>avoid underestimating standard errors.</a:t>
            </a:r>
            <a:r>
              <a:rPr lang="zh-CN" altLang="en-US"/>
              <a:t> </a:t>
            </a:r>
            <a:endParaRPr lang="zh-CN" altLang="en-US"/>
          </a:p>
          <a:p>
            <a:r>
              <a:rPr lang="zh-CN" altLang="en-US"/>
              <a:t>These features are vital in design-based analysis to provide unbiased, reliable estimates and are what fundamentally distinguish it from model-based approaches, which may not reflect the difficulties of complex survey structures. </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47725"/>
          </a:xfrm>
        </p:spPr>
        <p:txBody>
          <a:bodyPr/>
          <a:p>
            <a:r>
              <a:rPr lang="x-none" altLang="zh-CN"/>
              <a:t>Steps</a:t>
            </a:r>
            <a:endParaRPr lang="x-none" altLang="zh-CN"/>
          </a:p>
        </p:txBody>
      </p:sp>
      <p:sp>
        <p:nvSpPr>
          <p:cNvPr id="3" name="内容占位符 2"/>
          <p:cNvSpPr>
            <a:spLocks noGrp="1"/>
          </p:cNvSpPr>
          <p:nvPr>
            <p:ph idx="1"/>
          </p:nvPr>
        </p:nvSpPr>
        <p:spPr>
          <a:xfrm>
            <a:off x="838200" y="1212850"/>
            <a:ext cx="10515600" cy="4964430"/>
          </a:xfrm>
        </p:spPr>
        <p:txBody>
          <a:bodyPr>
            <a:normAutofit fontScale="50000"/>
          </a:bodyPr>
          <a:p>
            <a:r>
              <a:rPr lang="zh-CN" altLang="en-US"/>
              <a:t>PICOT</a:t>
            </a:r>
            <a:endParaRPr lang="zh-CN" altLang="en-US"/>
          </a:p>
          <a:p>
            <a:r>
              <a:rPr lang="zh-CN" altLang="en-US"/>
              <a:t>Subset the data (subset variables)</a:t>
            </a:r>
            <a:endParaRPr lang="zh-CN" altLang="en-US"/>
          </a:p>
          <a:p>
            <a:r>
              <a:rPr lang="zh-CN" altLang="en-US"/>
              <a:t>Making variable names the same</a:t>
            </a:r>
            <a:endParaRPr lang="zh-CN" altLang="en-US"/>
          </a:p>
          <a:p>
            <a:r>
              <a:rPr lang="zh-CN" altLang="en-US"/>
              <a:t>Variables</a:t>
            </a:r>
            <a:r>
              <a:rPr lang="x-none" altLang="zh-CN"/>
              <a:t>, Covariates code</a:t>
            </a:r>
            <a:endParaRPr lang="x-none" altLang="zh-CN"/>
          </a:p>
          <a:p>
            <a:r>
              <a:rPr lang="x-none" altLang="zh-CN"/>
              <a:t>Dimension testing</a:t>
            </a:r>
            <a:endParaRPr lang="x-none" altLang="zh-CN"/>
          </a:p>
          <a:p>
            <a:r>
              <a:rPr lang="x-none" altLang="zh-CN"/>
              <a:t>Check the data for missingness</a:t>
            </a:r>
            <a:endParaRPr lang="x-none" altLang="zh-CN"/>
          </a:p>
          <a:p>
            <a:r>
              <a:rPr lang="x-none" altLang="zh-CN"/>
              <a:t>Look for zero-cells</a:t>
            </a:r>
            <a:endParaRPr lang="x-none" altLang="zh-CN"/>
          </a:p>
          <a:p>
            <a:r>
              <a:rPr lang="x-none" altLang="zh-CN"/>
              <a:t>Set appropriate reference</a:t>
            </a:r>
            <a:endParaRPr lang="x-none" altLang="zh-CN"/>
          </a:p>
          <a:p>
            <a:r>
              <a:rPr lang="x-none" altLang="zh-CN"/>
              <a:t>Complete data options</a:t>
            </a:r>
            <a:endParaRPr lang="x-none" altLang="zh-CN"/>
          </a:p>
          <a:p>
            <a:r>
              <a:rPr lang="x-none" altLang="zh-CN"/>
              <a:t>Fixing variable types</a:t>
            </a:r>
            <a:endParaRPr lang="x-none" altLang="zh-CN"/>
          </a:p>
          <a:p>
            <a:r>
              <a:rPr lang="x-none" altLang="zh-CN"/>
              <a:t>Setting Design</a:t>
            </a:r>
            <a:endParaRPr lang="x-none" altLang="zh-CN"/>
          </a:p>
          <a:p>
            <a:r>
              <a:rPr lang="x-none" altLang="zh-CN"/>
              <a:t>Bivariate analysis (Stratified by exposure &amp; outcome)</a:t>
            </a:r>
            <a:endParaRPr lang="x-none" altLang="zh-CN"/>
          </a:p>
          <a:p>
            <a:r>
              <a:rPr lang="x-none" altLang="zh-CN"/>
              <a:t>Testing association (Rao-Scott and Thomas-Rao modifications Chi-square tests )</a:t>
            </a:r>
            <a:endParaRPr lang="x-none" altLang="zh-CN"/>
          </a:p>
          <a:p>
            <a:r>
              <a:rPr lang="x-none" altLang="zh-CN"/>
              <a:t>Regression</a:t>
            </a:r>
            <a:endParaRPr lang="x-none"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a:t>Performance</a:t>
            </a:r>
            <a:endParaRPr lang="x-none" altLang="zh-CN"/>
          </a:p>
        </p:txBody>
      </p:sp>
      <p:sp>
        <p:nvSpPr>
          <p:cNvPr id="3" name="内容占位符 2"/>
          <p:cNvSpPr>
            <a:spLocks noGrp="1"/>
          </p:cNvSpPr>
          <p:nvPr>
            <p:ph idx="1"/>
          </p:nvPr>
        </p:nvSpPr>
        <p:spPr/>
        <p:txBody>
          <a:bodyPr>
            <a:normAutofit lnSpcReduction="20000"/>
          </a:bodyPr>
          <a:p>
            <a:r>
              <a:rPr lang="zh-CN" altLang="en-US"/>
              <a:t>Pseudo-R-square values indicate how much of the total variability in the outcomes is explainable by the fi tted model (analogous to R-square). </a:t>
            </a:r>
            <a:endParaRPr lang="zh-CN" altLang="en-US"/>
          </a:p>
          <a:p>
            <a:pPr lvl="1"/>
            <a:r>
              <a:rPr lang="zh-CN" altLang="en-US"/>
              <a:t>1. Cox/Snell (never reaches max 1)</a:t>
            </a:r>
            <a:endParaRPr lang="zh-CN" altLang="en-US"/>
          </a:p>
          <a:p>
            <a:pPr lvl="1"/>
            <a:r>
              <a:rPr lang="zh-CN" altLang="en-US"/>
              <a:t>2. Nagelkerke R-square (scaled to max 1)</a:t>
            </a:r>
            <a:endParaRPr lang="zh-CN" altLang="en-US"/>
          </a:p>
          <a:p>
            <a:r>
              <a:rPr lang="zh-CN" altLang="en-US"/>
              <a:t>For a continuous outcome, we can compute</a:t>
            </a:r>
            <a:r>
              <a:rPr lang="x-none" altLang="zh-CN"/>
              <a:t> </a:t>
            </a:r>
            <a:r>
              <a:rPr lang="zh-CN" altLang="en-US"/>
              <a:t>R-square</a:t>
            </a:r>
            <a:r>
              <a:rPr lang="x-none" altLang="zh-CN"/>
              <a:t>.</a:t>
            </a:r>
            <a:endParaRPr lang="x-none" altLang="zh-CN"/>
          </a:p>
          <a:p>
            <a:r>
              <a:rPr lang="x-none" altLang="zh-CN"/>
              <a:t>AUC is a measure to evaluate the predictive accuracy of the model, </a:t>
            </a:r>
            <a:endParaRPr lang="x-none" altLang="zh-CN"/>
          </a:p>
          <a:p>
            <a:r>
              <a:rPr lang="x-none" altLang="zh-CN"/>
              <a:t>Archer and Lemeshow test is a statistical test to evaluate how well your ( greater than 0.05 means that there is no evidence of lack of fi t to this model.)</a:t>
            </a:r>
            <a:endParaRPr lang="x-none" altLang="zh-CN"/>
          </a:p>
          <a:p>
            <a:r>
              <a:rPr lang="x-none" altLang="zh-CN"/>
              <a:t>AIC值越小，表示模型的拟合效果越好，同时模型的复杂度也较低。</a:t>
            </a:r>
            <a:endParaRPr lang="x-none"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Missing Data Analysis</a:t>
            </a:r>
            <a:endParaRPr lang="zh-CN" altLang="en-US"/>
          </a:p>
        </p:txBody>
      </p:sp>
      <p:sp>
        <p:nvSpPr>
          <p:cNvPr id="3" name="内容占位符 2"/>
          <p:cNvSpPr>
            <a:spLocks noGrp="1"/>
          </p:cNvSpPr>
          <p:nvPr>
            <p:ph idx="1"/>
          </p:nvPr>
        </p:nvSpPr>
        <p:spPr/>
        <p:txBody>
          <a:bodyPr/>
          <a:p>
            <a:r>
              <a:rPr lang="zh-CN" altLang="en-US"/>
              <a:t>Missing Completely at Random (MCAR)</a:t>
            </a:r>
            <a:endParaRPr lang="zh-CN" altLang="en-US"/>
          </a:p>
          <a:p>
            <a:pPr lvl="1"/>
            <a:r>
              <a:rPr lang="zh-CN" altLang="en-US"/>
              <a:t>missing is completely random and not related to any measured or unmeasured variables. </a:t>
            </a:r>
            <a:endParaRPr lang="zh-CN" altLang="en-US"/>
          </a:p>
          <a:p>
            <a:r>
              <a:rPr lang="zh-CN" altLang="en-US"/>
              <a:t>Missing at Random (MAR)</a:t>
            </a:r>
            <a:endParaRPr lang="zh-CN" altLang="en-US"/>
          </a:p>
          <a:p>
            <a:pPr lvl="1"/>
            <a:r>
              <a:rPr lang="zh-CN" altLang="en-US"/>
              <a:t>missing data is related to variables that are observed</a:t>
            </a:r>
            <a:endParaRPr lang="zh-CN" altLang="en-US"/>
          </a:p>
          <a:p>
            <a:r>
              <a:rPr lang="zh-CN" altLang="en-US"/>
              <a:t>Not Missing at Random (NMAR)</a:t>
            </a:r>
            <a:endParaRPr lang="zh-CN" altLang="en-US"/>
          </a:p>
          <a:p>
            <a:pPr lvl="1"/>
            <a:r>
              <a:rPr lang="zh-CN" altLang="en-US"/>
              <a:t>missing data is related to variables that are not observed.</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a:bodyPr>
          <a:p>
            <a:r>
              <a:rPr lang="zh-CN" altLang="en-US"/>
              <a:t>The “Predictive Mean Matching” (PMM) method in Multiple Imputation (MI) is a widely used technique to handle missing data, particularly well-suited for continuous variables.</a:t>
            </a:r>
            <a:endParaRPr lang="zh-CN" altLang="en-US"/>
          </a:p>
          <a:p>
            <a:r>
              <a:rPr lang="zh-CN" altLang="en-US"/>
              <a:t>Multiple imputation then delete (MID):</a:t>
            </a:r>
            <a:endParaRPr lang="zh-CN" altLang="en-US"/>
          </a:p>
          <a:p>
            <a:pPr lvl="1"/>
            <a:r>
              <a:rPr lang="zh-CN" altLang="en-US"/>
              <a:t>MID is a specific approach used in the context of multiple imputation (MI) when dealing with missing outcome data. All missing values, including those in the outcome variable, are imputed to create several complete datasets. In subsequent analyses, the imputed values for the outcome variable are deleted, so that only observed outcome values are analyzed. Each dataset (with observed outcome values and imputed predictor values) is analyzed separately, and results are pooled to provide a single estimate.</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standardized mean</a:t>
            </a:r>
            <a:r>
              <a:rPr lang="x-none" altLang="zh-CN">
                <a:sym typeface="+mn-ea"/>
              </a:rPr>
              <a:t> </a:t>
            </a:r>
            <a:r>
              <a:rPr lang="zh-CN" altLang="en-US">
                <a:sym typeface="+mn-ea"/>
              </a:rPr>
              <a:t>diff erences (SMD) </a:t>
            </a:r>
            <a:endParaRPr lang="zh-CN" altLang="en-US"/>
          </a:p>
        </p:txBody>
      </p:sp>
      <p:sp>
        <p:nvSpPr>
          <p:cNvPr id="3" name="内容占位符 2"/>
          <p:cNvSpPr>
            <a:spLocks noGrp="1"/>
          </p:cNvSpPr>
          <p:nvPr>
            <p:ph idx="1"/>
          </p:nvPr>
        </p:nvSpPr>
        <p:spPr/>
        <p:txBody>
          <a:bodyPr>
            <a:normAutofit fontScale="90000"/>
          </a:bodyPr>
          <a:p>
            <a:r>
              <a:rPr lang="zh-CN" altLang="en-US"/>
              <a:t>Standardized mean differences: SMD is a versatile and widely used statistical measure that facilitates the comparison of groups in research by providing a scale-free metric of difference and balance. In the context of propensity score matching, achieving low SMD values for covariates after matching is crucial to ensuring the validity of causal inferences drawn from the matched sample.</a:t>
            </a:r>
            <a:endParaRPr lang="zh-CN" altLang="en-US"/>
          </a:p>
          <a:p>
            <a:r>
              <a:rPr lang="zh-CN" altLang="en-US"/>
              <a:t>Benifits:</a:t>
            </a:r>
            <a:endParaRPr lang="zh-CN" altLang="en-US"/>
          </a:p>
          <a:p>
            <a:pPr lvl="1"/>
            <a:r>
              <a:rPr lang="zh-CN" altLang="en-US"/>
              <a:t>SMD is not influenced by the scale of the measured variable, making it suitable for comparing the balance of different variables measured on different scales.</a:t>
            </a:r>
            <a:endParaRPr lang="zh-CN" altLang="en-US"/>
          </a:p>
          <a:p>
            <a:pPr lvl="1"/>
            <a:r>
              <a:rPr lang="zh-CN" altLang="en-US"/>
              <a:t>Unlike hypothesis testing, SMD is not affected by sample size, making it a reliable measure for assessing balance in matched samples.</a:t>
            </a:r>
            <a:endParaRPr lang="zh-CN" altLang="en-US"/>
          </a:p>
          <a:p>
            <a:endParaRPr lang="zh-CN" altLang="en-US"/>
          </a:p>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70815" y="20320"/>
            <a:ext cx="7134225" cy="1123950"/>
          </a:xfrm>
          <a:prstGeom prst="rect">
            <a:avLst/>
          </a:prstGeom>
        </p:spPr>
      </p:pic>
      <p:pic>
        <p:nvPicPr>
          <p:cNvPr id="5" name="图片 4"/>
          <p:cNvPicPr>
            <a:picLocks noChangeAspect="1"/>
          </p:cNvPicPr>
          <p:nvPr/>
        </p:nvPicPr>
        <p:blipFill>
          <a:blip r:embed="rId2"/>
          <a:stretch>
            <a:fillRect/>
          </a:stretch>
        </p:blipFill>
        <p:spPr>
          <a:xfrm>
            <a:off x="231140" y="1308735"/>
            <a:ext cx="6648450" cy="1571625"/>
          </a:xfrm>
          <a:prstGeom prst="rect">
            <a:avLst/>
          </a:prstGeom>
        </p:spPr>
      </p:pic>
      <p:pic>
        <p:nvPicPr>
          <p:cNvPr id="7" name="图片 6"/>
          <p:cNvPicPr>
            <a:picLocks noChangeAspect="1"/>
          </p:cNvPicPr>
          <p:nvPr/>
        </p:nvPicPr>
        <p:blipFill>
          <a:blip r:embed="rId3"/>
          <a:stretch>
            <a:fillRect/>
          </a:stretch>
        </p:blipFill>
        <p:spPr>
          <a:xfrm>
            <a:off x="5388610" y="2636520"/>
            <a:ext cx="6677025" cy="4114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nvPicPr>
        <p:blipFill>
          <a:blip r:embed="rId1"/>
          <a:stretch>
            <a:fillRect/>
          </a:stretch>
        </p:blipFill>
        <p:spPr>
          <a:xfrm>
            <a:off x="6874510" y="1492885"/>
            <a:ext cx="4975860" cy="4351655"/>
          </a:xfrm>
          <a:prstGeom prst="rect">
            <a:avLst/>
          </a:prstGeom>
        </p:spPr>
      </p:pic>
      <p:pic>
        <p:nvPicPr>
          <p:cNvPr id="5" name="内容占位符 4"/>
          <p:cNvPicPr>
            <a:picLocks noChangeAspect="1"/>
          </p:cNvPicPr>
          <p:nvPr>
            <p:ph idx="1"/>
          </p:nvPr>
        </p:nvPicPr>
        <p:blipFill>
          <a:blip r:embed="rId2"/>
          <a:stretch>
            <a:fillRect/>
          </a:stretch>
        </p:blipFill>
        <p:spPr>
          <a:xfrm>
            <a:off x="186690" y="116840"/>
            <a:ext cx="6467475" cy="1636395"/>
          </a:xfrm>
          <a:prstGeom prst="rect">
            <a:avLst/>
          </a:prstGeom>
        </p:spPr>
      </p:pic>
      <p:sp>
        <p:nvSpPr>
          <p:cNvPr id="3" name="文本框 2"/>
          <p:cNvSpPr txBox="1"/>
          <p:nvPr/>
        </p:nvSpPr>
        <p:spPr>
          <a:xfrm>
            <a:off x="622935" y="6172200"/>
            <a:ext cx="6435725" cy="368300"/>
          </a:xfrm>
          <a:prstGeom prst="rect">
            <a:avLst/>
          </a:prstGeom>
          <a:noFill/>
        </p:spPr>
        <p:txBody>
          <a:bodyPr wrap="square" rtlCol="0" anchor="t">
            <a:spAutoFit/>
          </a:bodyPr>
          <a:p>
            <a:r>
              <a:rPr lang="zh-CN" altLang="en-US"/>
              <a:t>https://wwwn.cdc.gov/nchs/nhanes/tutorials/weighting.aspx</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6" name="图片 5"/>
          <p:cNvPicPr>
            <a:picLocks noChangeAspect="1"/>
          </p:cNvPicPr>
          <p:nvPr/>
        </p:nvPicPr>
        <p:blipFill>
          <a:blip r:embed="rId1"/>
          <a:stretch>
            <a:fillRect/>
          </a:stretch>
        </p:blipFill>
        <p:spPr>
          <a:xfrm>
            <a:off x="3129915" y="2564130"/>
            <a:ext cx="7743825" cy="34956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x-none" altLang="zh-CN"/>
              <a:t>TMLE</a:t>
            </a:r>
            <a:endParaRPr lang="x-none" altLang="zh-CN"/>
          </a:p>
        </p:txBody>
      </p:sp>
      <p:pic>
        <p:nvPicPr>
          <p:cNvPr id="4" name="内容占位符 3"/>
          <p:cNvPicPr>
            <a:picLocks noChangeAspect="1"/>
          </p:cNvPicPr>
          <p:nvPr>
            <p:ph idx="1"/>
          </p:nvPr>
        </p:nvPicPr>
        <p:blipFill>
          <a:blip r:embed="rId1"/>
          <a:stretch>
            <a:fillRect/>
          </a:stretch>
        </p:blipFill>
        <p:spPr>
          <a:xfrm>
            <a:off x="838200" y="2526030"/>
            <a:ext cx="10515600" cy="295021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271905" y="1800225"/>
            <a:ext cx="6862445" cy="43516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575310" y="1381760"/>
            <a:ext cx="2510790" cy="4351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https://ftp.cdc.gov/pub/Health_Statistics/NCHS/datalinkage/linked_mortality/</a:t>
            </a:r>
            <a:endParaRPr lang="zh-CN" altLang="en-US"/>
          </a:p>
        </p:txBody>
      </p:sp>
      <p:pic>
        <p:nvPicPr>
          <p:cNvPr id="4" name="内容占位符 3"/>
          <p:cNvPicPr>
            <a:picLocks noChangeAspect="1"/>
          </p:cNvPicPr>
          <p:nvPr>
            <p:ph idx="1"/>
          </p:nvPr>
        </p:nvPicPr>
        <p:blipFill>
          <a:blip r:embed="rId1"/>
          <a:stretch>
            <a:fillRect/>
          </a:stretch>
        </p:blipFill>
        <p:spPr>
          <a:xfrm>
            <a:off x="3247390" y="1825625"/>
            <a:ext cx="5696585" cy="43516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86385" y="176530"/>
            <a:ext cx="5500370" cy="3611245"/>
          </a:xfrm>
          <a:prstGeom prst="rect">
            <a:avLst/>
          </a:prstGeom>
        </p:spPr>
      </p:pic>
      <p:pic>
        <p:nvPicPr>
          <p:cNvPr id="5" name="图片 4"/>
          <p:cNvPicPr>
            <a:picLocks noChangeAspect="1"/>
          </p:cNvPicPr>
          <p:nvPr/>
        </p:nvPicPr>
        <p:blipFill>
          <a:blip r:embed="rId2"/>
          <a:stretch>
            <a:fillRect/>
          </a:stretch>
        </p:blipFill>
        <p:spPr>
          <a:xfrm>
            <a:off x="5786755" y="3299460"/>
            <a:ext cx="6284595" cy="35585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x-none" altLang="zh-CN"/>
              <a:t>A</a:t>
            </a:r>
            <a:r>
              <a:rPr lang="zh-CN" altLang="en-US"/>
              <a:t> predictive model for Diastolic blood pressure</a:t>
            </a:r>
            <a:br>
              <a:rPr lang="zh-CN" altLang="en-US"/>
            </a:br>
            <a:r>
              <a:rPr lang="zh-CN" altLang="en-US"/>
              <a:t>from 2013-14 NHANES data.</a:t>
            </a:r>
            <a:endParaRPr lang="zh-CN" altLang="en-US"/>
          </a:p>
        </p:txBody>
      </p:sp>
      <p:sp>
        <p:nvSpPr>
          <p:cNvPr id="3" name="内容占位符 2"/>
          <p:cNvSpPr>
            <a:spLocks noGrp="1"/>
          </p:cNvSpPr>
          <p:nvPr>
            <p:ph idx="1"/>
          </p:nvPr>
        </p:nvSpPr>
        <p:spPr/>
        <p:txBody>
          <a:bodyPr>
            <a:normAutofit fontScale="60000"/>
          </a:bodyPr>
          <a:p>
            <a:r>
              <a:rPr lang="zh-CN" altLang="en-US"/>
              <a:t>outcome (Diastolic blood pressure)</a:t>
            </a:r>
            <a:endParaRPr lang="zh-CN" altLang="en-US"/>
          </a:p>
          <a:p>
            <a:r>
              <a:rPr lang="zh-CN" altLang="en-US"/>
              <a:t>Covariates</a:t>
            </a:r>
            <a:r>
              <a:rPr lang="x-none" altLang="zh-CN"/>
              <a:t>: (that are known to influence this outcome) )</a:t>
            </a:r>
            <a:endParaRPr lang="x-none" altLang="zh-CN"/>
          </a:p>
          <a:p>
            <a:pPr lvl="1"/>
            <a:r>
              <a:rPr lang="x-none" altLang="zh-CN"/>
              <a:t>• sex</a:t>
            </a:r>
            <a:endParaRPr lang="x-none" altLang="zh-CN"/>
          </a:p>
          <a:p>
            <a:pPr lvl="1"/>
            <a:r>
              <a:rPr lang="x-none" altLang="zh-CN"/>
              <a:t>• age</a:t>
            </a:r>
            <a:endParaRPr lang="x-none" altLang="zh-CN"/>
          </a:p>
          <a:p>
            <a:pPr lvl="1"/>
            <a:r>
              <a:rPr lang="x-none" altLang="zh-CN"/>
              <a:t>• race</a:t>
            </a:r>
            <a:endParaRPr lang="x-none" altLang="zh-CN"/>
          </a:p>
          <a:p>
            <a:pPr lvl="1"/>
            <a:r>
              <a:rPr lang="x-none" altLang="zh-CN"/>
              <a:t>• marital status</a:t>
            </a:r>
            <a:endParaRPr lang="x-none" altLang="zh-CN"/>
          </a:p>
          <a:p>
            <a:pPr lvl="1"/>
            <a:r>
              <a:rPr lang="x-none" altLang="zh-CN"/>
              <a:t>• Systolic blood pressure</a:t>
            </a:r>
            <a:endParaRPr lang="x-none" altLang="zh-CN"/>
          </a:p>
          <a:p>
            <a:pPr lvl="1"/>
            <a:r>
              <a:rPr lang="x-none" altLang="zh-CN"/>
              <a:t>• smoking</a:t>
            </a:r>
            <a:endParaRPr lang="x-none" altLang="zh-CN"/>
          </a:p>
          <a:p>
            <a:pPr lvl="1"/>
            <a:r>
              <a:rPr lang="x-none" altLang="zh-CN"/>
              <a:t>• alcohol</a:t>
            </a:r>
            <a:endParaRPr lang="x-none" altLang="zh-CN"/>
          </a:p>
          <a:p>
            <a:pPr lvl="1"/>
            <a:r>
              <a:rPr lang="x-none" altLang="zh-CN"/>
              <a:t>• education level</a:t>
            </a:r>
            <a:endParaRPr lang="x-none" altLang="zh-CN"/>
          </a:p>
          <a:p>
            <a:pPr lvl="1"/>
            <a:r>
              <a:rPr lang="x-none" altLang="zh-CN"/>
              <a:t>• poverty income ratio</a:t>
            </a:r>
            <a:endParaRPr lang="x-none" altLang="zh-CN"/>
          </a:p>
          <a:p>
            <a:pPr lvl="1"/>
            <a:r>
              <a:rPr lang="x-none" altLang="zh-CN"/>
              <a:t>• Sodium intake (mg)</a:t>
            </a:r>
            <a:endParaRPr lang="x-none" altLang="zh-CN"/>
          </a:p>
          <a:p>
            <a:pPr lvl="1"/>
            <a:r>
              <a:rPr lang="x-none" altLang="zh-CN"/>
              <a:t>• Potassium intake (mg)</a:t>
            </a:r>
            <a:endParaRPr lang="x-none" altLang="zh-CN"/>
          </a:p>
          <a:p>
            <a:pPr lvl="0"/>
            <a:r>
              <a:rPr lang="x-none" altLang="zh-CN"/>
              <a:t>survey features: weights, strata,  cluster</a:t>
            </a:r>
            <a:endParaRPr lang="x-none" altLang="zh-CN"/>
          </a:p>
        </p:txBody>
      </p:sp>
      <p:sp>
        <p:nvSpPr>
          <p:cNvPr id="4" name="文本框 3"/>
          <p:cNvSpPr txBox="1"/>
          <p:nvPr/>
        </p:nvSpPr>
        <p:spPr>
          <a:xfrm>
            <a:off x="8559800" y="5987415"/>
            <a:ext cx="2540000" cy="368300"/>
          </a:xfrm>
          <a:prstGeom prst="rect">
            <a:avLst/>
          </a:prstGeom>
          <a:noFill/>
        </p:spPr>
        <p:txBody>
          <a:bodyPr wrap="square" rtlCol="0" anchor="t">
            <a:spAutoFit/>
          </a:bodyPr>
          <a:p>
            <a:r>
              <a:rPr lang="zh-CN" altLang="en-US"/>
              <a:t>NHANES 2015-2016</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7593965" cy="1325880"/>
          </a:xfrm>
        </p:spPr>
        <p:txBody>
          <a:bodyPr>
            <a:normAutofit fontScale="90000"/>
          </a:bodyPr>
          <a:p>
            <a:r>
              <a:rPr lang="zh-CN" altLang="en-US"/>
              <a:t>relationship between diabetes and cholesterol</a:t>
            </a:r>
            <a:endParaRPr lang="zh-CN" altLang="en-US"/>
          </a:p>
        </p:txBody>
      </p:sp>
      <p:pic>
        <p:nvPicPr>
          <p:cNvPr id="4" name="内容占位符 3"/>
          <p:cNvPicPr>
            <a:picLocks noChangeAspect="1"/>
          </p:cNvPicPr>
          <p:nvPr>
            <p:ph idx="1"/>
          </p:nvPr>
        </p:nvPicPr>
        <p:blipFill>
          <a:blip r:embed="rId1"/>
          <a:stretch>
            <a:fillRect/>
          </a:stretch>
        </p:blipFill>
        <p:spPr>
          <a:xfrm>
            <a:off x="8928735" y="-36830"/>
            <a:ext cx="1876425" cy="68948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128520" y="1825625"/>
            <a:ext cx="7933690" cy="435165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5908</Words>
  <Application>WPS 演示</Application>
  <PresentationFormat>宽屏</PresentationFormat>
  <Paragraphs>127</Paragraphs>
  <Slides>32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Arial</vt:lpstr>
      <vt:lpstr>宋体</vt:lpstr>
      <vt:lpstr>Wingdings</vt:lpstr>
      <vt:lpstr>Calibri Light</vt:lpstr>
      <vt:lpstr>Calibri</vt:lpstr>
      <vt:lpstr>微软雅黑</vt:lpstr>
      <vt:lpstr>Arial Unicode MS</vt:lpstr>
      <vt:lpstr>Office 主题</vt:lpstr>
      <vt:lpstr>Notebook for EpiMethods</vt:lpstr>
      <vt:lpstr>PowerPoint 演示文稿</vt:lpstr>
      <vt:lpstr>PowerPoint 演示文稿</vt:lpstr>
      <vt:lpstr>PowerPoint 演示文稿</vt:lpstr>
      <vt:lpstr>https://ftp.cdc.gov/pub/Health_Statistics/NCHS/datalinkage/linked_mortality/</vt:lpstr>
      <vt:lpstr>PowerPoint 演示文稿</vt:lpstr>
      <vt:lpstr>A predictive model for Diastolic blood pressure from 2013-14 NHANES data.</vt:lpstr>
      <vt:lpstr>relationship between diabetes and cholesterol</vt:lpstr>
      <vt:lpstr>PowerPoint 演示文稿</vt:lpstr>
      <vt:lpstr>PowerPoint 演示文稿</vt:lpstr>
      <vt:lpstr>PowerPoint 演示文稿</vt:lpstr>
      <vt:lpstr>PowerPoint 演示文稿</vt:lpstr>
      <vt:lpstr>PowerPoint 演示文稿</vt:lpstr>
      <vt:lpstr>PowerPoint 演示文稿</vt:lpstr>
      <vt:lpstr>效应改变法（Change-in-Estimate,CIE）</vt:lpstr>
      <vt:lpstr>PowerPoint 演示文稿</vt:lpstr>
      <vt:lpstr>PowerPoint 演示文稿</vt:lpstr>
      <vt:lpstr>Criteria to determine the appropriate reference level for a categorical covariate:</vt:lpstr>
      <vt:lpstr>Multicollinearity Diagnostics</vt:lpstr>
      <vt:lpstr>PowerPoint 演示文稿</vt:lpstr>
      <vt:lpstr>Diagnosis</vt:lpstr>
      <vt:lpstr>Design-based analysis Vs model-based analysis</vt:lpstr>
      <vt:lpstr>survey features such as weights, strata, and clusters</vt:lpstr>
      <vt:lpstr>Steps</vt:lpstr>
      <vt:lpstr>Performance</vt:lpstr>
      <vt:lpstr>Missing Data Analysis</vt:lpstr>
      <vt:lpstr>PowerPoint 演示文稿</vt:lpstr>
      <vt:lpstr>standardized mean diff erences (SMD) </vt:lpstr>
      <vt:lpstr>PowerPoint 演示文稿</vt:lpstr>
      <vt:lpstr>PowerPoint 演示文稿</vt:lpstr>
      <vt:lpstr>TMLE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Zhilong</cp:lastModifiedBy>
  <cp:revision>79</cp:revision>
  <dcterms:created xsi:type="dcterms:W3CDTF">2024-08-23T09:00:37Z</dcterms:created>
  <dcterms:modified xsi:type="dcterms:W3CDTF">2024-08-23T09:00:37Z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2052-11.1.0.11723</vt:lpwstr>
  </property>
</Properties>
</file>