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7f55ff054e2344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75" r:id="rId4"/>
    <p:sldId id="276" r:id="rId5"/>
    <p:sldId id="277" r:id="rId6"/>
    <p:sldId id="279" r:id="rId7"/>
    <p:sldId id="278" r:id="rId8"/>
    <p:sldId id="285" r:id="rId9"/>
    <p:sldId id="286" r:id="rId10"/>
    <p:sldId id="260" r:id="rId11"/>
    <p:sldId id="288" r:id="rId12"/>
    <p:sldId id="287" r:id="rId13"/>
    <p:sldId id="280" r:id="rId14"/>
    <p:sldId id="281" r:id="rId15"/>
    <p:sldId id="289" r:id="rId16"/>
    <p:sldId id="290" r:id="rId17"/>
    <p:sldId id="298" r:id="rId18"/>
    <p:sldId id="262" r:id="rId19"/>
    <p:sldId id="261" r:id="rId20"/>
    <p:sldId id="294" r:id="rId21"/>
    <p:sldId id="282" r:id="rId22"/>
    <p:sldId id="283" r:id="rId23"/>
    <p:sldId id="295" r:id="rId24"/>
    <p:sldId id="284" r:id="rId25"/>
    <p:sldId id="296" r:id="rId26"/>
    <p:sldId id="297" r:id="rId27"/>
    <p:sldId id="300" r:id="rId28"/>
    <p:sldId id="299" r:id="rId29"/>
    <p:sldId id="271" r:id="rId30"/>
    <p:sldId id="293" r:id="rId31"/>
    <p:sldId id="263" r:id="rId32"/>
  </p:sldIdLst>
  <p:sldSz cx="11522075" cy="6480175"/>
  <p:notesSz cx="6799263" cy="9929813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BDAE2-69E2-40E1-ACB2-7687E09066A6}">
          <p14:sldIdLst>
            <p14:sldId id="256"/>
            <p14:sldId id="269"/>
            <p14:sldId id="275"/>
            <p14:sldId id="276"/>
            <p14:sldId id="277"/>
            <p14:sldId id="279"/>
            <p14:sldId id="278"/>
            <p14:sldId id="285"/>
            <p14:sldId id="286"/>
            <p14:sldId id="260"/>
            <p14:sldId id="288"/>
            <p14:sldId id="287"/>
            <p14:sldId id="280"/>
            <p14:sldId id="281"/>
            <p14:sldId id="289"/>
            <p14:sldId id="290"/>
            <p14:sldId id="298"/>
            <p14:sldId id="262"/>
            <p14:sldId id="261"/>
            <p14:sldId id="294"/>
            <p14:sldId id="282"/>
            <p14:sldId id="283"/>
            <p14:sldId id="295"/>
            <p14:sldId id="284"/>
            <p14:sldId id="296"/>
            <p14:sldId id="297"/>
            <p14:sldId id="300"/>
            <p14:sldId id="299"/>
            <p14:sldId id="271"/>
            <p14:sldId id="293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D1A"/>
    <a:srgbClr val="E2231A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 autoAdjust="0"/>
    <p:restoredTop sz="86871" autoAdjust="0"/>
  </p:normalViewPr>
  <p:slideViewPr>
    <p:cSldViewPr>
      <p:cViewPr varScale="1">
        <p:scale>
          <a:sx n="78" d="100"/>
          <a:sy n="78" d="100"/>
        </p:scale>
        <p:origin x="1128" y="67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5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6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4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82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1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47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6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05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1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7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06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90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0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67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85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6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77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0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3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0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6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0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7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7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493" y="1151855"/>
            <a:ext cx="9073008" cy="72008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国内机票搜索设计</a:t>
            </a:r>
            <a:endParaRPr kumimoji="1" lang="zh-CN" altLang="en-US" dirty="0"/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80517" y="3168079"/>
            <a:ext cx="9073008" cy="1224136"/>
          </a:xfrm>
        </p:spPr>
        <p:txBody>
          <a:bodyPr/>
          <a:lstStyle/>
          <a:p>
            <a:r>
              <a:rPr kumimoji="1" lang="zh-CN" altLang="en-US" sz="2000" b="0" dirty="0" smtClean="0"/>
              <a:t>人员：杨艳平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部门</a:t>
            </a:r>
            <a:r>
              <a:rPr kumimoji="1" lang="zh-CN" altLang="en-US" sz="2000" b="0" dirty="0"/>
              <a:t>：国内机票研发部</a:t>
            </a:r>
            <a:endParaRPr kumimoji="1" lang="en-US" altLang="zh-CN" sz="2000" b="0" dirty="0" smtClean="0"/>
          </a:p>
          <a:p>
            <a:r>
              <a:rPr kumimoji="1" lang="zh-CN" altLang="en-US" sz="2000" b="0" dirty="0" smtClean="0"/>
              <a:t>时间：</a:t>
            </a:r>
            <a:r>
              <a:rPr kumimoji="1" lang="en-US" altLang="zh-CN" sz="2000" b="0" dirty="0" smtClean="0"/>
              <a:t>2018-04-10</a:t>
            </a:r>
            <a:endParaRPr kumimoji="1"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753" y="123778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</a:t>
            </a:r>
            <a:r>
              <a:rPr lang="zh-CN" altLang="en-US" dirty="0" smtClean="0"/>
              <a:t>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步骤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04453" y="2159967"/>
            <a:ext cx="1168220" cy="1168220"/>
            <a:chOff x="1528455" y="2054888"/>
            <a:chExt cx="1168220" cy="1168220"/>
          </a:xfrm>
          <a:effectLst/>
        </p:grpSpPr>
        <p:sp>
          <p:nvSpPr>
            <p:cNvPr id="16" name="椭圆 15"/>
            <p:cNvSpPr/>
            <p:nvPr/>
          </p:nvSpPr>
          <p:spPr>
            <a:xfrm>
              <a:off x="1623913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28455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84639" y="2159967"/>
            <a:ext cx="1168220" cy="1168220"/>
            <a:chOff x="4318180" y="2054888"/>
            <a:chExt cx="1168220" cy="1168220"/>
          </a:xfrm>
        </p:grpSpPr>
        <p:sp>
          <p:nvSpPr>
            <p:cNvPr id="19" name="椭圆 18"/>
            <p:cNvSpPr/>
            <p:nvPr/>
          </p:nvSpPr>
          <p:spPr>
            <a:xfrm>
              <a:off x="4413638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Segoe UI Emoji" panose="020B0502040204020203" pitchFamily="34" charset="0"/>
                  <a:ea typeface="Segoe UI Emoji" panose="020B0502040204020203" pitchFamily="34" charset="0"/>
                </a:rPr>
                <a:t>2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18180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31962" y="2156619"/>
            <a:ext cx="1168220" cy="1168220"/>
            <a:chOff x="6630976" y="2054888"/>
            <a:chExt cx="1168220" cy="1168220"/>
          </a:xfrm>
        </p:grpSpPr>
        <p:sp>
          <p:nvSpPr>
            <p:cNvPr id="22" name="椭圆 21"/>
            <p:cNvSpPr/>
            <p:nvPr/>
          </p:nvSpPr>
          <p:spPr>
            <a:xfrm>
              <a:off x="6726434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egoe UI Emoji" panose="020B0502040204020203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30976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721477" y="2163984"/>
            <a:ext cx="1168220" cy="1168220"/>
            <a:chOff x="9737591" y="2054888"/>
            <a:chExt cx="1168220" cy="1168220"/>
          </a:xfrm>
        </p:grpSpPr>
        <p:sp>
          <p:nvSpPr>
            <p:cNvPr id="25" name="椭圆 24"/>
            <p:cNvSpPr/>
            <p:nvPr/>
          </p:nvSpPr>
          <p:spPr>
            <a:xfrm>
              <a:off x="9833049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egoe UI Emoji" panose="020B0502040204020203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37591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64779" y="3743635"/>
            <a:ext cx="200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和序列化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3354" y="373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接口拆分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771058" y="37172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缓存优化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673229" y="3677571"/>
            <a:ext cx="156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规则预热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878187" y="2156619"/>
            <a:ext cx="1168220" cy="1168220"/>
            <a:chOff x="6630976" y="2054888"/>
            <a:chExt cx="1168220" cy="1168220"/>
          </a:xfrm>
        </p:grpSpPr>
        <p:sp>
          <p:nvSpPr>
            <p:cNvPr id="32" name="椭圆 31"/>
            <p:cNvSpPr/>
            <p:nvPr/>
          </p:nvSpPr>
          <p:spPr>
            <a:xfrm>
              <a:off x="6726434" y="2150347"/>
              <a:ext cx="973954" cy="973954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Segoe UI Emoji" panose="020B0502040204020203" pitchFamily="34" charset="0"/>
                  <a:ea typeface="Segoe UI Emoji" panose="020B0502040204020203" pitchFamily="34" charset="0"/>
                </a:rPr>
                <a:t>3</a:t>
              </a:r>
              <a:endParaRPr lang="zh-CN" altLang="en-US" sz="2000" dirty="0">
                <a:latin typeface="Segoe UI Emoj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630976" y="2054888"/>
              <a:ext cx="1168220" cy="1168220"/>
            </a:xfrm>
            <a:prstGeom prst="ellipse">
              <a:avLst/>
            </a:prstGeom>
            <a:noFill/>
            <a:ln w="38100">
              <a:solidFill>
                <a:srgbClr val="2B57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942390" y="3677571"/>
            <a:ext cx="177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航班数据抓取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69" y="125253"/>
            <a:ext cx="7117044" cy="647700"/>
          </a:xfrm>
        </p:spPr>
        <p:txBody>
          <a:bodyPr/>
          <a:lstStyle/>
          <a:p>
            <a:r>
              <a:rPr lang="zh-CN" altLang="en-US" dirty="0" smtClean="0"/>
              <a:t>搜索优化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接口拆分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 bwMode="ltGray">
          <a:xfrm>
            <a:off x="1535395" y="2930351"/>
            <a:ext cx="1921386" cy="885800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744813" y="2087959"/>
            <a:ext cx="288032" cy="24482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 bwMode="ltGray">
          <a:xfrm>
            <a:off x="4518486" y="1746046"/>
            <a:ext cx="2485102" cy="1008112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4518486" y="4106573"/>
            <a:ext cx="2463398" cy="927276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4313" y="31731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航班搜索接口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774629" y="20500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航班最低价接口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18486" y="437015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指定航班的价格列表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19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69" y="125253"/>
            <a:ext cx="7837124" cy="647700"/>
          </a:xfrm>
        </p:spPr>
        <p:txBody>
          <a:bodyPr/>
          <a:lstStyle/>
          <a:p>
            <a:r>
              <a:rPr lang="zh-CN" altLang="en-US" dirty="0"/>
              <a:t>减少</a:t>
            </a:r>
            <a:r>
              <a:rPr lang="en-US" altLang="zh-CN" dirty="0"/>
              <a:t>IO</a:t>
            </a:r>
            <a:r>
              <a:rPr lang="zh-CN" altLang="en-US" dirty="0"/>
              <a:t>和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航班搜索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定义</a:t>
            </a:r>
            <a:endParaRPr lang="en-US" altLang="zh-CN" dirty="0"/>
          </a:p>
        </p:txBody>
      </p:sp>
      <p:pic>
        <p:nvPicPr>
          <p:cNvPr id="3078" name="Picture 6" descr="c:\users\yangyanping\documents\jddongdong\jimenterprise\yangyanping9\temp\jdonline201804101621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892104"/>
            <a:ext cx="6912768" cy="46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减少</a:t>
            </a:r>
            <a:r>
              <a:rPr lang="en-US" altLang="zh-CN" dirty="0"/>
              <a:t>IO</a:t>
            </a:r>
            <a:r>
              <a:rPr lang="zh-CN" altLang="en-US" dirty="0"/>
              <a:t>和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基础数据本地化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 bwMode="ltGray">
          <a:xfrm>
            <a:off x="3214003" y="1934715"/>
            <a:ext cx="1483230" cy="914400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1872605" y="3769295"/>
            <a:ext cx="1317218" cy="792088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4931111" y="3769295"/>
            <a:ext cx="1512168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8510" y="2261939"/>
            <a:ext cx="12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zookeeper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979235" y="39652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搜索服务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859887" y="399494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基础数据服务</a:t>
            </a:r>
            <a:endParaRPr lang="zh-CN" altLang="en-US" b="1" dirty="0"/>
          </a:p>
        </p:txBody>
      </p:sp>
      <p:sp>
        <p:nvSpPr>
          <p:cNvPr id="11" name="右箭头 10"/>
          <p:cNvSpPr/>
          <p:nvPr/>
        </p:nvSpPr>
        <p:spPr bwMode="ltGray">
          <a:xfrm rot="19046775">
            <a:off x="2200556" y="2961129"/>
            <a:ext cx="978408" cy="484632"/>
          </a:xfrm>
          <a:prstGeom prst="right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ltGray">
          <a:xfrm rot="13243929">
            <a:off x="4669838" y="2922571"/>
            <a:ext cx="978408" cy="484632"/>
          </a:xfrm>
          <a:prstGeom prst="rightArrow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ltGray">
          <a:xfrm>
            <a:off x="3468658" y="3914678"/>
            <a:ext cx="1388861" cy="484632"/>
          </a:xfrm>
          <a:prstGeom prst="rightArrow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ltGray">
          <a:xfrm>
            <a:off x="5278558" y="2488610"/>
            <a:ext cx="719986" cy="714215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45570" y="26956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注册</a:t>
            </a:r>
            <a:endParaRPr lang="zh-CN" altLang="en-US" sz="1600" b="1" dirty="0"/>
          </a:p>
        </p:txBody>
      </p:sp>
      <p:sp>
        <p:nvSpPr>
          <p:cNvPr id="19" name="椭圆 18"/>
          <p:cNvSpPr/>
          <p:nvPr/>
        </p:nvSpPr>
        <p:spPr bwMode="ltGray">
          <a:xfrm>
            <a:off x="1785831" y="2488610"/>
            <a:ext cx="719986" cy="714214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pic>
        <p:nvPicPr>
          <p:cNvPr id="3074" name="Picture 2" descr="c:\users\yangyanping\documents\jddongdong\jimenterprise\yangyanping9\temp\jdonline201804091721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37" y="1079847"/>
            <a:ext cx="3409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1842449" y="269161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监听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375460" y="436904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初始化数据</a:t>
            </a:r>
            <a:endParaRPr lang="zh-CN" altLang="en-US" sz="1600" b="1" dirty="0"/>
          </a:p>
        </p:txBody>
      </p:sp>
      <p:sp>
        <p:nvSpPr>
          <p:cNvPr id="4" name="圆角矩形 3"/>
          <p:cNvSpPr/>
          <p:nvPr/>
        </p:nvSpPr>
        <p:spPr bwMode="ltGray">
          <a:xfrm>
            <a:off x="720477" y="1079475"/>
            <a:ext cx="1152128" cy="48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5692" y="11625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服务启动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2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减少</a:t>
            </a:r>
            <a:r>
              <a:rPr lang="en-US" altLang="zh-CN" dirty="0"/>
              <a:t>IO</a:t>
            </a:r>
            <a:r>
              <a:rPr lang="zh-CN" altLang="en-US" dirty="0"/>
              <a:t>和序列化</a:t>
            </a:r>
            <a:r>
              <a:rPr lang="en-US" altLang="zh-CN" dirty="0"/>
              <a:t>-</a:t>
            </a:r>
            <a:r>
              <a:rPr lang="zh-CN" altLang="en-US" dirty="0"/>
              <a:t>基础数据本地化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 bwMode="ltGray">
          <a:xfrm>
            <a:off x="3214003" y="1934715"/>
            <a:ext cx="1483230" cy="914400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1872605" y="3769295"/>
            <a:ext cx="1317218" cy="792088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4931111" y="3769295"/>
            <a:ext cx="1512168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8510" y="2261939"/>
            <a:ext cx="12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zookeeper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979235" y="39652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搜索服务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857519" y="394867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基础数据服务</a:t>
            </a:r>
            <a:endParaRPr lang="zh-CN" altLang="en-US" b="1" dirty="0"/>
          </a:p>
        </p:txBody>
      </p:sp>
      <p:sp>
        <p:nvSpPr>
          <p:cNvPr id="11" name="右箭头 10"/>
          <p:cNvSpPr/>
          <p:nvPr/>
        </p:nvSpPr>
        <p:spPr bwMode="ltGray">
          <a:xfrm rot="19046775">
            <a:off x="2200556" y="2961129"/>
            <a:ext cx="978408" cy="484632"/>
          </a:xfrm>
          <a:prstGeom prst="right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ltGray">
          <a:xfrm rot="13243929">
            <a:off x="4669838" y="2922571"/>
            <a:ext cx="978408" cy="484632"/>
          </a:xfrm>
          <a:prstGeom prst="rightArrow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ltGray">
          <a:xfrm>
            <a:off x="3296454" y="3914678"/>
            <a:ext cx="1561066" cy="484632"/>
          </a:xfrm>
          <a:prstGeom prst="rightArrow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ltGray">
          <a:xfrm>
            <a:off x="5278558" y="2488610"/>
            <a:ext cx="719986" cy="714215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45570" y="269561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通知</a:t>
            </a:r>
          </a:p>
        </p:txBody>
      </p:sp>
      <p:sp>
        <p:nvSpPr>
          <p:cNvPr id="19" name="椭圆 18"/>
          <p:cNvSpPr/>
          <p:nvPr/>
        </p:nvSpPr>
        <p:spPr bwMode="ltGray">
          <a:xfrm>
            <a:off x="1785831" y="2488610"/>
            <a:ext cx="719986" cy="714214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pic>
        <p:nvPicPr>
          <p:cNvPr id="3074" name="Picture 2" descr="c:\users\yangyanping\documents\jddongdong\jimenterprise\yangyanping9\temp\jdonline201804091721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37" y="1079847"/>
            <a:ext cx="34099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1842449" y="269161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监听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127016" y="4409410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异步更新</a:t>
            </a:r>
            <a:r>
              <a:rPr lang="zh-CN" altLang="en-US" sz="1600" b="1" dirty="0" smtClean="0"/>
              <a:t>变化数据</a:t>
            </a:r>
            <a:endParaRPr lang="zh-CN" altLang="en-US" sz="1600" b="1" dirty="0"/>
          </a:p>
        </p:txBody>
      </p:sp>
      <p:sp>
        <p:nvSpPr>
          <p:cNvPr id="4" name="圆角矩形 3"/>
          <p:cNvSpPr/>
          <p:nvPr/>
        </p:nvSpPr>
        <p:spPr bwMode="ltGray">
          <a:xfrm>
            <a:off x="593284" y="1104175"/>
            <a:ext cx="1368152" cy="504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3826" y="11786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服务运行中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80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缓存优化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变与不变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 bwMode="ltGray">
          <a:xfrm>
            <a:off x="2232645" y="2592015"/>
            <a:ext cx="1368152" cy="864096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4653" y="28491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航班搜索</a:t>
            </a:r>
            <a:endParaRPr lang="zh-CN" altLang="en-US" b="1" dirty="0"/>
          </a:p>
        </p:txBody>
      </p:sp>
      <p:sp>
        <p:nvSpPr>
          <p:cNvPr id="6" name="左大括号 5"/>
          <p:cNvSpPr/>
          <p:nvPr/>
        </p:nvSpPr>
        <p:spPr>
          <a:xfrm>
            <a:off x="3960837" y="1943943"/>
            <a:ext cx="504056" cy="21602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 bwMode="ltGray">
          <a:xfrm>
            <a:off x="4867944" y="1686174"/>
            <a:ext cx="1754866" cy="86409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ltGray">
          <a:xfrm>
            <a:off x="4824932" y="3672135"/>
            <a:ext cx="1872209" cy="864096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38262" y="19439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航班信息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899261" y="390412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库存</a:t>
            </a:r>
            <a:r>
              <a:rPr lang="zh-CN" altLang="en-US" b="1" dirty="0" smtClean="0"/>
              <a:t>价格信息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缓存优化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缓存数据</a:t>
            </a:r>
            <a:endParaRPr lang="en-US" altLang="zh-CN" dirty="0"/>
          </a:p>
        </p:txBody>
      </p:sp>
      <p:sp>
        <p:nvSpPr>
          <p:cNvPr id="3" name="圆柱形 2"/>
          <p:cNvSpPr/>
          <p:nvPr/>
        </p:nvSpPr>
        <p:spPr bwMode="ltGray">
          <a:xfrm>
            <a:off x="1728589" y="1871935"/>
            <a:ext cx="1062494" cy="1216152"/>
          </a:xfrm>
          <a:prstGeom prst="can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柱形 5"/>
          <p:cNvSpPr/>
          <p:nvPr/>
        </p:nvSpPr>
        <p:spPr bwMode="ltGray">
          <a:xfrm>
            <a:off x="4294525" y="1967970"/>
            <a:ext cx="1033264" cy="121615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圆柱形 8"/>
          <p:cNvSpPr/>
          <p:nvPr/>
        </p:nvSpPr>
        <p:spPr bwMode="ltGray">
          <a:xfrm>
            <a:off x="6800519" y="1967970"/>
            <a:ext cx="1088845" cy="12161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8012" y="23759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航班信息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82042" y="248015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最低价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4584" y="24801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价格集合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05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缓存优化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航班信息缓存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200292" y="1655911"/>
            <a:ext cx="11152946" cy="38229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7439" y="1871935"/>
            <a:ext cx="10358651" cy="50496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OW|BJS|SHA|20180430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720477" y="2444515"/>
            <a:ext cx="3422861" cy="7248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Field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4835349" y="2444515"/>
            <a:ext cx="6141493" cy="7248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</a:t>
            </a:r>
            <a:r>
              <a:rPr lang="en-US" altLang="zh-CN" b="1" dirty="0" smtClean="0"/>
              <a:t>alue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755632" y="3296665"/>
            <a:ext cx="3422861" cy="729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CA1883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758109" y="4153905"/>
            <a:ext cx="3422860" cy="6414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HU7611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4804043" y="3296665"/>
            <a:ext cx="6319596" cy="729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航班信息</a:t>
            </a:r>
            <a:r>
              <a:rPr lang="en-US" altLang="zh-CN" b="1" dirty="0" smtClean="0"/>
              <a:t>JSON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4804043" y="4153905"/>
            <a:ext cx="6319596" cy="6414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航班信息</a:t>
            </a:r>
            <a:r>
              <a:rPr lang="en-US" altLang="zh-CN" b="1" dirty="0" smtClean="0"/>
              <a:t>JSON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31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解析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228170" y="3085202"/>
            <a:ext cx="4524755" cy="9234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OW|BJS|SHA|0-3:5|0|Shopping,Ctrip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5761037" y="1511895"/>
            <a:ext cx="4910767" cy="52899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OW|BJS|SHA|20180411|5|Shopping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765307" y="2278124"/>
            <a:ext cx="4910767" cy="52899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OW|BJS|SHA|20180412|5|Shopping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761037" y="2991857"/>
            <a:ext cx="4910767" cy="5289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OW|BJS|SHA|20180413|5|Shopping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725978" y="3744143"/>
            <a:ext cx="4910767" cy="52899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OW|BJS|SHA|20180414|5|Shopping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725977" y="4496429"/>
            <a:ext cx="4910767" cy="52899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OW|BJS|SHA|20180411|5|Ctrip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5761036" y="5171609"/>
            <a:ext cx="4910767" cy="52899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OW|BJS|SHA|20180412|5|Ctrip</a:t>
            </a:r>
            <a:endParaRPr lang="zh-CN" altLang="en-US" b="1" dirty="0"/>
          </a:p>
        </p:txBody>
      </p:sp>
      <p:sp>
        <p:nvSpPr>
          <p:cNvPr id="3" name="左大括号 2"/>
          <p:cNvSpPr/>
          <p:nvPr/>
        </p:nvSpPr>
        <p:spPr>
          <a:xfrm>
            <a:off x="5040957" y="1727919"/>
            <a:ext cx="216024" cy="38164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endParaRPr lang="en-US" altLang="zh-CN" dirty="0"/>
          </a:p>
        </p:txBody>
      </p:sp>
      <p:pic>
        <p:nvPicPr>
          <p:cNvPr id="5" name="Picture 2" descr="http://h.hiphotos.baidu.com/baike/c0%3Dbaike80%2C5%2C5%2C80%2C26/sign=1581a1c0e950352aa56c2d5a322a9097/4610b912c8fcc3ceec8f67449245d688d43f207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3" y="863451"/>
            <a:ext cx="6769204" cy="53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899139" y="2228409"/>
            <a:ext cx="1219200" cy="2012743"/>
            <a:chOff x="1899138" y="1774372"/>
            <a:chExt cx="1219200" cy="201274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9138" y="1774372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017257" y="3206058"/>
              <a:ext cx="982961" cy="5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5310195" y="1911227"/>
            <a:ext cx="634363" cy="634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362681" y="2917439"/>
            <a:ext cx="634363" cy="634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62681" y="3923651"/>
            <a:ext cx="634363" cy="634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310195" y="826558"/>
            <a:ext cx="634363" cy="634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65093" y="991643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机票</a:t>
            </a:r>
            <a:r>
              <a:rPr lang="zh-CN" altLang="en-US" sz="2800" b="1" dirty="0"/>
              <a:t>搜索</a:t>
            </a:r>
            <a:r>
              <a:rPr lang="zh-CN" altLang="en-US" sz="2800" b="1" dirty="0" smtClean="0"/>
              <a:t>系统</a:t>
            </a:r>
            <a:r>
              <a:rPr lang="zh-CN" altLang="en-US" sz="2800" b="1" dirty="0"/>
              <a:t>设计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86131" y="194139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航班搜索接口调优</a:t>
            </a:r>
            <a:endParaRPr kumimoji="1" lang="zh-CN" altLang="en-US" sz="28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332396" y="30285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数据抓取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362680" y="4824263"/>
            <a:ext cx="634363" cy="634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09109" y="40290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总结</a:t>
            </a:r>
            <a:endParaRPr kumimoji="1"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6131" y="493540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支持人员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66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虚拟节点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7" y="1476865"/>
            <a:ext cx="5894160" cy="37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注册机器临时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 bwMode="ltGray">
          <a:xfrm>
            <a:off x="2185772" y="2356099"/>
            <a:ext cx="4439361" cy="78800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  <a:p>
            <a:pPr algn="ctr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Zookeeper</a:t>
            </a:r>
          </a:p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1987697" y="450432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Server_0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3175496" y="450432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Server_1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4502652" y="4471622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Server_2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ltGray">
          <a:xfrm>
            <a:off x="5873906" y="447939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Server_3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ltGray">
          <a:xfrm rot="16200000">
            <a:off x="2037942" y="3657830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ltGray">
          <a:xfrm rot="16200000">
            <a:off x="3267351" y="364134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7" name="右箭头 26"/>
          <p:cNvSpPr/>
          <p:nvPr/>
        </p:nvSpPr>
        <p:spPr bwMode="ltGray">
          <a:xfrm rot="16200000">
            <a:off x="4515620" y="3641349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ltGray">
          <a:xfrm rot="16200000">
            <a:off x="5808912" y="364134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59869" y="3740116"/>
            <a:ext cx="920176" cy="347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注册</a:t>
            </a:r>
            <a:r>
              <a:rPr lang="en-US" altLang="zh-CN" b="1" dirty="0" smtClean="0">
                <a:solidFill>
                  <a:schemeClr val="tx1"/>
                </a:solidFill>
              </a:rPr>
              <a:t>IP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40432" y="3864908"/>
            <a:ext cx="920176" cy="347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注册</a:t>
            </a:r>
            <a:r>
              <a:rPr lang="en-US" altLang="zh-CN" b="1" dirty="0" smtClean="0">
                <a:solidFill>
                  <a:schemeClr val="tx1"/>
                </a:solidFill>
              </a:rPr>
              <a:t>IP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200371" y="1014439"/>
            <a:ext cx="3965943" cy="5007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720" y="1115112"/>
            <a:ext cx="3951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Path=flight/background/grab/server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观察节点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 bwMode="ltGray">
          <a:xfrm>
            <a:off x="2098023" y="2375990"/>
            <a:ext cx="4780227" cy="71688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  <a:p>
            <a:pPr algn="ctr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Zookeeper</a:t>
            </a:r>
          </a:p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1987697" y="450432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Server_0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3175496" y="450432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Server_1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4502652" y="4471622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Server_2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ltGray">
          <a:xfrm>
            <a:off x="5873906" y="447939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Server_3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ltGray">
          <a:xfrm rot="16200000">
            <a:off x="2037942" y="3657830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ltGray">
          <a:xfrm rot="16200000">
            <a:off x="3267351" y="364134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7" name="右箭头 26"/>
          <p:cNvSpPr/>
          <p:nvPr/>
        </p:nvSpPr>
        <p:spPr bwMode="ltGray">
          <a:xfrm rot="16200000">
            <a:off x="4515620" y="3641349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ltGray">
          <a:xfrm rot="16200000">
            <a:off x="5808912" y="364134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59869" y="3740116"/>
            <a:ext cx="920176" cy="347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监听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40432" y="3864908"/>
            <a:ext cx="920176" cy="347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监听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7705253" y="1074164"/>
            <a:ext cx="3384376" cy="562244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ltGray">
          <a:xfrm>
            <a:off x="7736083" y="1769490"/>
            <a:ext cx="3353546" cy="462485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6083" y="1177203"/>
            <a:ext cx="3353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flight/background/grab/server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59632" y="1761706"/>
            <a:ext cx="3075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flight/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/rule/GRAB_RULE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抓取流程</a:t>
            </a:r>
            <a:endParaRPr lang="en-US" altLang="zh-CN" dirty="0"/>
          </a:p>
        </p:txBody>
      </p:sp>
      <p:sp>
        <p:nvSpPr>
          <p:cNvPr id="24" name="圆角矩形 23"/>
          <p:cNvSpPr/>
          <p:nvPr/>
        </p:nvSpPr>
        <p:spPr>
          <a:xfrm>
            <a:off x="2016621" y="1727919"/>
            <a:ext cx="1673352" cy="6195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GrabWork</a:t>
            </a:r>
            <a:endParaRPr lang="zh-CN" altLang="en-US" b="1" dirty="0"/>
          </a:p>
        </p:txBody>
      </p:sp>
      <p:sp>
        <p:nvSpPr>
          <p:cNvPr id="25" name="右箭头 24"/>
          <p:cNvSpPr/>
          <p:nvPr/>
        </p:nvSpPr>
        <p:spPr>
          <a:xfrm>
            <a:off x="3982613" y="1842219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71365" y="1742778"/>
            <a:ext cx="1719040" cy="6412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Base</a:t>
            </a:r>
            <a:r>
              <a:rPr lang="en-US" altLang="zh-CN" b="1" dirty="0" err="1" smtClean="0"/>
              <a:t>Servie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672485" y="1243287"/>
            <a:ext cx="2834640" cy="338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     </a:t>
            </a:r>
            <a:r>
              <a:rPr lang="zh-CN" altLang="en-US" dirty="0" smtClean="0"/>
              <a:t>获取抓取规则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51149" y="2898351"/>
            <a:ext cx="2855976" cy="3383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    </a:t>
            </a:r>
            <a:r>
              <a:rPr lang="zh-CN" altLang="en-US" dirty="0" smtClean="0"/>
              <a:t>获取注册机票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016621" y="3382983"/>
            <a:ext cx="1581912" cy="5829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GrabWork</a:t>
            </a:r>
            <a:endParaRPr lang="zh-CN" altLang="en-US" b="1" dirty="0"/>
          </a:p>
        </p:txBody>
      </p:sp>
      <p:sp>
        <p:nvSpPr>
          <p:cNvPr id="30" name="右箭头 29"/>
          <p:cNvSpPr/>
          <p:nvPr/>
        </p:nvSpPr>
        <p:spPr>
          <a:xfrm>
            <a:off x="3767665" y="3458421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171365" y="3295543"/>
            <a:ext cx="1719040" cy="6412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zookeeper</a:t>
            </a:r>
            <a:endParaRPr lang="zh-CN" altLang="en-US" b="1" dirty="0"/>
          </a:p>
        </p:txBody>
      </p:sp>
      <p:sp>
        <p:nvSpPr>
          <p:cNvPr id="32" name="圆角矩形 31"/>
          <p:cNvSpPr/>
          <p:nvPr/>
        </p:nvSpPr>
        <p:spPr>
          <a:xfrm>
            <a:off x="591664" y="4483692"/>
            <a:ext cx="3310128" cy="3383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算法分配规则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1149" y="5120343"/>
            <a:ext cx="2926048" cy="33832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4  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corn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quartz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16113" y="5700987"/>
            <a:ext cx="3649964" cy="3383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5  Watcher</a:t>
            </a:r>
            <a:r>
              <a:rPr lang="zh-CN" altLang="en-US" dirty="0" smtClean="0"/>
              <a:t>临时节点和规则节点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/>
              <a:t>抓取流程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769915" y="1958363"/>
            <a:ext cx="1337480" cy="627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商家</a:t>
            </a:r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2207076" y="1845563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40757" y="1954882"/>
            <a:ext cx="1132764" cy="75062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work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>
            <a:off x="4466728" y="2060648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06883" y="1927657"/>
            <a:ext cx="1173507" cy="6585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/>
              <a:t>统一对象</a:t>
            </a:r>
            <a:endParaRPr lang="zh-CN" altLang="en-US" sz="1800" b="1" dirty="0"/>
          </a:p>
        </p:txBody>
      </p:sp>
      <p:sp>
        <p:nvSpPr>
          <p:cNvPr id="14" name="圆柱形 13"/>
          <p:cNvSpPr/>
          <p:nvPr/>
        </p:nvSpPr>
        <p:spPr>
          <a:xfrm>
            <a:off x="7743391" y="1725599"/>
            <a:ext cx="914400" cy="95268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商家</a:t>
            </a:r>
            <a:r>
              <a:rPr lang="zh-CN" altLang="en-US" sz="1800" b="1" dirty="0" smtClean="0"/>
              <a:t>价格</a:t>
            </a:r>
            <a:r>
              <a:rPr lang="zh-CN" altLang="en-US" sz="1800" b="1" dirty="0" smtClean="0"/>
              <a:t>缓存</a:t>
            </a:r>
            <a:endParaRPr lang="zh-CN" altLang="en-US" sz="1800" b="1" dirty="0"/>
          </a:p>
        </p:txBody>
      </p:sp>
      <p:sp>
        <p:nvSpPr>
          <p:cNvPr id="15" name="圆柱形 14"/>
          <p:cNvSpPr/>
          <p:nvPr/>
        </p:nvSpPr>
        <p:spPr>
          <a:xfrm>
            <a:off x="7738652" y="2864545"/>
            <a:ext cx="914400" cy="94649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/>
              <a:t>航班信息缓存</a:t>
            </a:r>
            <a:endParaRPr lang="zh-CN" altLang="en-US" sz="1800" b="1" dirty="0"/>
          </a:p>
        </p:txBody>
      </p:sp>
      <p:sp>
        <p:nvSpPr>
          <p:cNvPr id="16" name="圆柱形 15"/>
          <p:cNvSpPr/>
          <p:nvPr/>
        </p:nvSpPr>
        <p:spPr>
          <a:xfrm>
            <a:off x="7693425" y="3943416"/>
            <a:ext cx="964366" cy="104746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/>
              <a:t>航信价格缓存</a:t>
            </a:r>
            <a:endParaRPr lang="zh-CN" altLang="en-US" sz="1800" b="1" dirty="0"/>
          </a:p>
        </p:txBody>
      </p:sp>
      <p:sp>
        <p:nvSpPr>
          <p:cNvPr id="17" name="右箭头 16"/>
          <p:cNvSpPr/>
          <p:nvPr/>
        </p:nvSpPr>
        <p:spPr>
          <a:xfrm>
            <a:off x="6727404" y="2029946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828776">
            <a:off x="6644144" y="2773835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81528" y="4009949"/>
            <a:ext cx="1384889" cy="749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航信</a:t>
            </a:r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3240757" y="4009949"/>
            <a:ext cx="1132764" cy="74961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work</a:t>
            </a:r>
            <a:endParaRPr lang="zh-CN" altLang="en-US" b="1" dirty="0"/>
          </a:p>
        </p:txBody>
      </p:sp>
      <p:sp>
        <p:nvSpPr>
          <p:cNvPr id="24" name="右箭头 23"/>
          <p:cNvSpPr/>
          <p:nvPr/>
        </p:nvSpPr>
        <p:spPr>
          <a:xfrm rot="10800000">
            <a:off x="2200759" y="393177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727404" y="4208687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417014" y="415905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445137" y="4142441"/>
            <a:ext cx="1235254" cy="617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/>
              <a:t>统一对象</a:t>
            </a:r>
            <a:endParaRPr lang="zh-CN" altLang="en-US" sz="1800" b="1" dirty="0"/>
          </a:p>
        </p:txBody>
      </p:sp>
      <p:sp>
        <p:nvSpPr>
          <p:cNvPr id="28" name="右箭头 27"/>
          <p:cNvSpPr/>
          <p:nvPr/>
        </p:nvSpPr>
        <p:spPr>
          <a:xfrm rot="19402954">
            <a:off x="6617319" y="362001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224025" y="22722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2245646" y="43847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34864" y="1349323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334882" y="2646194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153975" y="2747143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543563" y="1519665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819808" y="1535186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393675" y="3322831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846633" y="4599000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4611285" y="4643685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2403247" y="4831996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74654" y="3434386"/>
            <a:ext cx="573429" cy="5394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7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数据抓取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服务部署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564491" y="1971742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Server_0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1723082" y="1998004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Server_1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2879701" y="2001239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Server_2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ltGray">
          <a:xfrm>
            <a:off x="4040264" y="2014305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 smtClean="0"/>
              <a:t>Server_4</a:t>
            </a:r>
            <a:endParaRPr lang="zh-CN" altLang="en-US" sz="1600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" name="下箭头 2"/>
          <p:cNvSpPr/>
          <p:nvPr/>
        </p:nvSpPr>
        <p:spPr bwMode="ltGray">
          <a:xfrm>
            <a:off x="2395069" y="2891691"/>
            <a:ext cx="484632" cy="978408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ltGray">
          <a:xfrm>
            <a:off x="589272" y="3962117"/>
            <a:ext cx="4096226" cy="68197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航班搜索服务</a:t>
            </a:r>
            <a:endParaRPr lang="zh-CN" altLang="en-US" sz="18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5977061" y="3870099"/>
            <a:ext cx="3253763" cy="677847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航班搜索服务</a:t>
            </a:r>
            <a:endParaRPr lang="zh-CN" altLang="en-US" sz="18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ltGray">
          <a:xfrm>
            <a:off x="5833045" y="1960602"/>
            <a:ext cx="1512167" cy="6818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统一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API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接口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ltGray">
          <a:xfrm>
            <a:off x="7801646" y="1929179"/>
            <a:ext cx="1207169" cy="713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机票前台</a:t>
            </a:r>
            <a:endParaRPr lang="zh-CN" altLang="en-US" sz="18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ltGray">
          <a:xfrm>
            <a:off x="360437" y="1799927"/>
            <a:ext cx="4968552" cy="1004163"/>
          </a:xfrm>
          <a:prstGeom prst="roundRect">
            <a:avLst/>
          </a:prstGeom>
          <a:noFill/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ltGray">
          <a:xfrm>
            <a:off x="6310809" y="2790213"/>
            <a:ext cx="484632" cy="978408"/>
          </a:xfrm>
          <a:prstGeom prst="downArrow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ltGray">
          <a:xfrm>
            <a:off x="8162914" y="2789123"/>
            <a:ext cx="484632" cy="978408"/>
          </a:xfrm>
          <a:prstGeom prst="downArrow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规则</a:t>
            </a:r>
            <a:r>
              <a:rPr lang="zh-CN" altLang="en-US" dirty="0" smtClean="0"/>
              <a:t>预热</a:t>
            </a:r>
            <a:r>
              <a:rPr lang="en-US" altLang="zh-CN" dirty="0" smtClean="0"/>
              <a:t>-Master</a:t>
            </a:r>
            <a:r>
              <a:rPr lang="zh-CN" altLang="en-US" dirty="0" smtClean="0"/>
              <a:t>选举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4320877" y="1907357"/>
            <a:ext cx="1440160" cy="684657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2664693" y="3600127"/>
            <a:ext cx="1367096" cy="683890"/>
          </a:xfrm>
          <a:prstGeom prst="roundRect">
            <a:avLst>
              <a:gd name="adj" fmla="val 18105"/>
            </a:avLst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Active work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6553125" y="3546028"/>
            <a:ext cx="1296144" cy="737989"/>
          </a:xfrm>
          <a:prstGeom prst="roundRect">
            <a:avLst>
              <a:gd name="adj" fmla="val 18105"/>
            </a:avLst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Standby</a:t>
            </a:r>
          </a:p>
          <a:p>
            <a:pPr algn="ctr"/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work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ltGray">
          <a:xfrm rot="18814637">
            <a:off x="3245840" y="2663148"/>
            <a:ext cx="978408" cy="484632"/>
          </a:xfrm>
          <a:prstGeom prst="rightArrow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右箭头 3"/>
          <p:cNvSpPr/>
          <p:nvPr/>
        </p:nvSpPr>
        <p:spPr bwMode="ltGray">
          <a:xfrm rot="14183564">
            <a:off x="5890549" y="2663148"/>
            <a:ext cx="978408" cy="484632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规则预热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创建活动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2777510" y="1806363"/>
            <a:ext cx="1368152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后台</a:t>
            </a:r>
            <a:r>
              <a:rPr lang="en-US" altLang="zh-CN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MIS</a:t>
            </a:r>
            <a:r>
              <a:rPr lang="zh-CN" altLang="en-US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系统</a:t>
            </a:r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2664694" y="3789170"/>
            <a:ext cx="1378636" cy="683890"/>
          </a:xfrm>
          <a:prstGeom prst="roundRect">
            <a:avLst>
              <a:gd name="adj" fmla="val 18105"/>
            </a:avLst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Base Service</a:t>
            </a:r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7460539" y="3863053"/>
            <a:ext cx="1231222" cy="660475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600" b="1" dirty="0">
                <a:latin typeface="宋体" panose="02010600030101010101" pitchFamily="2" charset="-122"/>
              </a:rPr>
              <a:t>zookeeper</a:t>
            </a:r>
            <a:endParaRPr lang="zh-CN" altLang="en-US" sz="1600" b="1" dirty="0">
              <a:latin typeface="宋体" panose="02010600030101010101" pitchFamily="2" charset="-122"/>
              <a:cs typeface="华文黑体" pitchFamily="2" charset="-122"/>
            </a:endParaRPr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" name="下箭头 2"/>
          <p:cNvSpPr/>
          <p:nvPr/>
        </p:nvSpPr>
        <p:spPr bwMode="ltGray">
          <a:xfrm>
            <a:off x="3147698" y="2650507"/>
            <a:ext cx="484632" cy="978408"/>
          </a:xfrm>
          <a:prstGeom prst="downArrow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菱形 3"/>
          <p:cNvSpPr/>
          <p:nvPr/>
        </p:nvSpPr>
        <p:spPr bwMode="ltGray">
          <a:xfrm>
            <a:off x="5226401" y="3673915"/>
            <a:ext cx="1005689" cy="934324"/>
          </a:xfrm>
          <a:prstGeom prst="diamond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ltGray">
          <a:xfrm>
            <a:off x="4145662" y="3888799"/>
            <a:ext cx="978408" cy="484632"/>
          </a:xfrm>
          <a:prstGeom prst="rightArrow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ltGray">
          <a:xfrm>
            <a:off x="6329144" y="3888799"/>
            <a:ext cx="978408" cy="484632"/>
          </a:xfrm>
          <a:prstGeom prst="rightArrow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6688" y="3996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是否成功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40627" y="28011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创建活动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7061" y="3506128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创建活动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节点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79838" y="43234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成功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62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规则预热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生成缓存索引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1512565" y="1731678"/>
            <a:ext cx="1465120" cy="72008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6841157" y="1749773"/>
            <a:ext cx="1368152" cy="683890"/>
          </a:xfrm>
          <a:prstGeom prst="roundRect">
            <a:avLst>
              <a:gd name="adj" fmla="val 18105"/>
            </a:avLst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4213601" y="1749773"/>
            <a:ext cx="1261846" cy="683890"/>
          </a:xfrm>
          <a:prstGeom prst="roundRect">
            <a:avLst>
              <a:gd name="adj" fmla="val 18105"/>
            </a:avLst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Active</a:t>
            </a:r>
          </a:p>
          <a:p>
            <a:pPr algn="ctr"/>
            <a:r>
              <a:rPr lang="en-US" altLang="zh-CN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work</a:t>
            </a:r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ltGray">
          <a:xfrm>
            <a:off x="4042988" y="3915780"/>
            <a:ext cx="1473132" cy="683890"/>
          </a:xfrm>
          <a:prstGeom prst="roundRect">
            <a:avLst>
              <a:gd name="adj" fmla="val 18105"/>
            </a:avLst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323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Base Service</a:t>
            </a:r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" name="下箭头 2"/>
          <p:cNvSpPr/>
          <p:nvPr/>
        </p:nvSpPr>
        <p:spPr bwMode="ltGray">
          <a:xfrm>
            <a:off x="4537238" y="2685517"/>
            <a:ext cx="484632" cy="97840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圆柱形 3"/>
          <p:cNvSpPr/>
          <p:nvPr/>
        </p:nvSpPr>
        <p:spPr bwMode="ltGray">
          <a:xfrm>
            <a:off x="6904332" y="3649649"/>
            <a:ext cx="914400" cy="12161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数据库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ltGray">
          <a:xfrm>
            <a:off x="5721022" y="4015409"/>
            <a:ext cx="978408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ltGray">
          <a:xfrm rot="10800000">
            <a:off x="3041542" y="1849402"/>
            <a:ext cx="978408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ltGray">
          <a:xfrm>
            <a:off x="5658314" y="1849156"/>
            <a:ext cx="978408" cy="484632"/>
          </a:xfrm>
          <a:prstGeom prst="rightArrow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2323" y="1558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监听</a:t>
            </a:r>
            <a:endParaRPr lang="zh-CN" altLang="en-US" sz="1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761037" y="1573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更新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652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航班搜索服务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总结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34417" y="2579932"/>
            <a:ext cx="1860116" cy="1603744"/>
            <a:chOff x="1590035" y="897374"/>
            <a:chExt cx="1860116" cy="1603744"/>
          </a:xfrm>
          <a:solidFill>
            <a:srgbClr val="0070C0"/>
          </a:solidFill>
        </p:grpSpPr>
        <p:sp>
          <p:nvSpPr>
            <p:cNvPr id="25" name="六边形 24"/>
            <p:cNvSpPr/>
            <p:nvPr/>
          </p:nvSpPr>
          <p:spPr>
            <a:xfrm>
              <a:off x="1590035" y="897374"/>
              <a:ext cx="1860116" cy="160374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六边形 4"/>
            <p:cNvSpPr/>
            <p:nvPr/>
          </p:nvSpPr>
          <p:spPr>
            <a:xfrm>
              <a:off x="1878690" y="1146245"/>
              <a:ext cx="1282806" cy="1106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减少</a:t>
              </a:r>
              <a:r>
                <a:rPr lang="en-US" altLang="zh-CN" b="1" dirty="0" smtClean="0"/>
                <a:t>IO</a:t>
              </a:r>
              <a:endParaRPr lang="en-US" altLang="zh-CN" b="1" dirty="0" smtClean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28618" y="3375675"/>
            <a:ext cx="1860116" cy="1603744"/>
            <a:chOff x="1590035" y="2654502"/>
            <a:chExt cx="1860116" cy="1603744"/>
          </a:xfrm>
          <a:solidFill>
            <a:srgbClr val="00B050"/>
          </a:solidFill>
        </p:grpSpPr>
        <p:sp>
          <p:nvSpPr>
            <p:cNvPr id="28" name="六边形 27"/>
            <p:cNvSpPr/>
            <p:nvPr/>
          </p:nvSpPr>
          <p:spPr>
            <a:xfrm>
              <a:off x="1590035" y="2654502"/>
              <a:ext cx="1860116" cy="160374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1878690" y="2903373"/>
              <a:ext cx="1282806" cy="1106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减少序列化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0245" y="4274174"/>
            <a:ext cx="1886594" cy="1626932"/>
            <a:chOff x="1788985" y="2902465"/>
            <a:chExt cx="1886594" cy="1626932"/>
          </a:xfrm>
          <a:solidFill>
            <a:srgbClr val="00B0F0"/>
          </a:solidFill>
        </p:grpSpPr>
        <p:sp>
          <p:nvSpPr>
            <p:cNvPr id="31" name="六边形 30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优化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报文</a:t>
              </a:r>
              <a:endParaRPr lang="zh-CN" altLang="en-US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85265" y="4314725"/>
            <a:ext cx="1860116" cy="1603744"/>
            <a:chOff x="1590035" y="2654502"/>
            <a:chExt cx="1860116" cy="1603744"/>
          </a:xfrm>
          <a:solidFill>
            <a:srgbClr val="0070C0"/>
          </a:solidFill>
        </p:grpSpPr>
        <p:sp>
          <p:nvSpPr>
            <p:cNvPr id="34" name="六边形 33"/>
            <p:cNvSpPr/>
            <p:nvPr/>
          </p:nvSpPr>
          <p:spPr>
            <a:xfrm>
              <a:off x="1590035" y="2654502"/>
              <a:ext cx="1860116" cy="160374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六边形 4"/>
            <p:cNvSpPr/>
            <p:nvPr/>
          </p:nvSpPr>
          <p:spPr>
            <a:xfrm>
              <a:off x="1878690" y="2903373"/>
              <a:ext cx="1282806" cy="1106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  并发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访问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72026" y="2568338"/>
            <a:ext cx="1886594" cy="1626932"/>
            <a:chOff x="1788985" y="2902465"/>
            <a:chExt cx="1886594" cy="1626932"/>
          </a:xfrm>
          <a:solidFill>
            <a:srgbClr val="002060"/>
          </a:solidFill>
        </p:grpSpPr>
        <p:sp>
          <p:nvSpPr>
            <p:cNvPr id="37" name="六边形 36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  异步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调用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600431" y="3375675"/>
            <a:ext cx="1886594" cy="1626932"/>
            <a:chOff x="1788985" y="2902465"/>
            <a:chExt cx="1886594" cy="162693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六边形 40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缓存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命中率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79440" y="3450915"/>
            <a:ext cx="1886594" cy="1626932"/>
            <a:chOff x="1788985" y="2902465"/>
            <a:chExt cx="1886594" cy="1626932"/>
          </a:xfrm>
          <a:solidFill>
            <a:srgbClr val="E31D1A"/>
          </a:solidFill>
        </p:grpSpPr>
        <p:sp>
          <p:nvSpPr>
            <p:cNvPr id="44" name="六边形 43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  数据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预热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73168" y="2528239"/>
            <a:ext cx="1886594" cy="1626932"/>
            <a:chOff x="1788985" y="2902465"/>
            <a:chExt cx="1886594" cy="1626932"/>
          </a:xfrm>
          <a:solidFill>
            <a:srgbClr val="FFC000"/>
          </a:solidFill>
        </p:grpSpPr>
        <p:sp>
          <p:nvSpPr>
            <p:cNvPr id="50" name="六边形 49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  数据压缩</a:t>
              </a:r>
              <a:endParaRPr lang="zh-CN" altLang="en-US" b="1" dirty="0">
                <a:latin typeface="微软雅黑" pitchFamily="34" charset="-122"/>
                <a:ea typeface="微软雅黑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13978" y="4264381"/>
            <a:ext cx="1886594" cy="1626932"/>
            <a:chOff x="1788985" y="2902465"/>
            <a:chExt cx="1886594" cy="1626932"/>
          </a:xfrm>
          <a:solidFill>
            <a:schemeClr val="accent6">
              <a:lumMod val="75000"/>
            </a:schemeClr>
          </a:solidFill>
        </p:grpSpPr>
        <p:sp>
          <p:nvSpPr>
            <p:cNvPr id="53" name="六边形 52"/>
            <p:cNvSpPr/>
            <p:nvPr/>
          </p:nvSpPr>
          <p:spPr>
            <a:xfrm>
              <a:off x="1788985" y="2902465"/>
              <a:ext cx="1886594" cy="1626932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六边形 4"/>
            <p:cNvSpPr/>
            <p:nvPr/>
          </p:nvSpPr>
          <p:spPr>
            <a:xfrm>
              <a:off x="2081779" y="3154960"/>
              <a:ext cx="1301006" cy="11219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5400" rIns="0" bIns="25400" numCol="1" spcCol="1270" anchor="ctr" anchorCtr="0">
              <a:noAutofit/>
            </a:bodyPr>
            <a:lstStyle/>
            <a:p>
              <a:r>
                <a:rPr lang="zh-CN" altLang="en-US" dirty="0" smtClean="0"/>
                <a:t> </a:t>
              </a:r>
              <a:r>
                <a:rPr lang="zh-CN" altLang="en-US" b="1" dirty="0" smtClean="0"/>
                <a:t>数据</a:t>
              </a:r>
              <a:r>
                <a:rPr lang="zh-CN" altLang="en-US" b="1" dirty="0" smtClean="0"/>
                <a:t>抓取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机票系统设计</a:t>
            </a:r>
            <a:r>
              <a:rPr lang="en-US" altLang="zh-CN" dirty="0"/>
              <a:t>-</a:t>
            </a:r>
            <a:r>
              <a:rPr lang="zh-CN" altLang="en-US" dirty="0" smtClean="0"/>
              <a:t>以前的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ltGray">
          <a:xfrm>
            <a:off x="1597478" y="935177"/>
            <a:ext cx="953348" cy="695850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5503637" y="935177"/>
            <a:ext cx="905472" cy="69585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3801894" y="918484"/>
            <a:ext cx="875323" cy="74568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ltGray">
          <a:xfrm>
            <a:off x="1491776" y="2458031"/>
            <a:ext cx="6717533" cy="757347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2164" y="111424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002150" y="115088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H5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607559" y="11781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差旅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16621" y="2696891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机票</a:t>
            </a:r>
            <a:r>
              <a:rPr lang="zh-CN" altLang="en-US" b="1" dirty="0" smtClean="0"/>
              <a:t>前台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基础数据，搜索，下单，改期等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3" name="下箭头 12"/>
          <p:cNvSpPr/>
          <p:nvPr/>
        </p:nvSpPr>
        <p:spPr bwMode="ltGray">
          <a:xfrm>
            <a:off x="1762164" y="1718495"/>
            <a:ext cx="484632" cy="679692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ltGray">
          <a:xfrm>
            <a:off x="3938571" y="1750435"/>
            <a:ext cx="484632" cy="628620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ltGray">
          <a:xfrm>
            <a:off x="5714056" y="1706764"/>
            <a:ext cx="484632" cy="675530"/>
          </a:xfrm>
          <a:prstGeom prst="downArrow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ltGray">
          <a:xfrm>
            <a:off x="1491776" y="3989588"/>
            <a:ext cx="6681881" cy="6906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2605" y="4134862"/>
            <a:ext cx="591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网关（搜索，退改签，预定，出票，退票，改期等）</a:t>
            </a:r>
            <a:endParaRPr lang="zh-CN" altLang="en-US" b="1" dirty="0"/>
          </a:p>
        </p:txBody>
      </p:sp>
      <p:sp>
        <p:nvSpPr>
          <p:cNvPr id="18" name="下箭头 17"/>
          <p:cNvSpPr/>
          <p:nvPr/>
        </p:nvSpPr>
        <p:spPr bwMode="ltGray">
          <a:xfrm>
            <a:off x="4376097" y="3311563"/>
            <a:ext cx="484632" cy="67533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ltGray">
          <a:xfrm>
            <a:off x="1398621" y="5484313"/>
            <a:ext cx="1127305" cy="698376"/>
          </a:xfrm>
          <a:prstGeom prst="roundRect">
            <a:avLst/>
          </a:prstGeom>
          <a:solidFill>
            <a:srgbClr val="C00000"/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49169" y="56842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携程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 bwMode="ltGray">
          <a:xfrm>
            <a:off x="3262840" y="5484313"/>
            <a:ext cx="1113257" cy="698376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ltGray">
          <a:xfrm>
            <a:off x="5303837" y="5527817"/>
            <a:ext cx="914400" cy="6510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67746" y="5653267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我要去哪</a:t>
            </a:r>
            <a:r>
              <a:rPr lang="zh-CN" altLang="en-US" dirty="0"/>
              <a:t>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03837" y="56709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东鹰</a:t>
            </a:r>
          </a:p>
        </p:txBody>
      </p:sp>
      <p:sp>
        <p:nvSpPr>
          <p:cNvPr id="26" name="圆角矩形 25"/>
          <p:cNvSpPr/>
          <p:nvPr/>
        </p:nvSpPr>
        <p:spPr bwMode="ltGray">
          <a:xfrm>
            <a:off x="7214740" y="902631"/>
            <a:ext cx="905472" cy="6958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ltGray">
          <a:xfrm>
            <a:off x="7425160" y="1685611"/>
            <a:ext cx="484632" cy="67553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14740" y="105552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浏览器</a:t>
            </a:r>
          </a:p>
        </p:txBody>
      </p:sp>
      <p:sp>
        <p:nvSpPr>
          <p:cNvPr id="29" name="圆角矩形 28"/>
          <p:cNvSpPr/>
          <p:nvPr/>
        </p:nvSpPr>
        <p:spPr bwMode="ltGray">
          <a:xfrm>
            <a:off x="6980093" y="5544343"/>
            <a:ext cx="914400" cy="653404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40466" y="568424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19E</a:t>
            </a:r>
            <a:endParaRPr lang="zh-CN" altLang="en-US" b="1" dirty="0"/>
          </a:p>
        </p:txBody>
      </p:sp>
      <p:sp>
        <p:nvSpPr>
          <p:cNvPr id="31" name="下箭头 30"/>
          <p:cNvSpPr/>
          <p:nvPr/>
        </p:nvSpPr>
        <p:spPr bwMode="ltGray">
          <a:xfrm>
            <a:off x="3596042" y="4771927"/>
            <a:ext cx="484632" cy="675337"/>
          </a:xfrm>
          <a:prstGeom prst="downArrow">
            <a:avLst/>
          </a:prstGeom>
          <a:solidFill>
            <a:srgbClr val="E31D1A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2" name="下箭头 31"/>
          <p:cNvSpPr/>
          <p:nvPr/>
        </p:nvSpPr>
        <p:spPr bwMode="ltGray">
          <a:xfrm>
            <a:off x="5471740" y="4788311"/>
            <a:ext cx="484632" cy="67533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3" name="下箭头 32"/>
          <p:cNvSpPr/>
          <p:nvPr/>
        </p:nvSpPr>
        <p:spPr bwMode="ltGray">
          <a:xfrm>
            <a:off x="1655666" y="4771927"/>
            <a:ext cx="484632" cy="675337"/>
          </a:xfrm>
          <a:prstGeom prst="downArrow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4" name="下箭头 33"/>
          <p:cNvSpPr/>
          <p:nvPr/>
        </p:nvSpPr>
        <p:spPr bwMode="ltGray">
          <a:xfrm>
            <a:off x="7225221" y="4774626"/>
            <a:ext cx="484632" cy="675337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6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 smtClean="0"/>
              <a:t>机票搜索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支持人员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ltGray">
          <a:xfrm>
            <a:off x="1775429" y="2520007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ltGray">
          <a:xfrm>
            <a:off x="3236995" y="2503291"/>
            <a:ext cx="1004344" cy="683890"/>
          </a:xfrm>
          <a:prstGeom prst="roundRect">
            <a:avLst>
              <a:gd name="adj" fmla="val 18105"/>
            </a:avLst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en-US" altLang="zh-CN" sz="1400" b="1" dirty="0" smtClean="0"/>
          </a:p>
          <a:p>
            <a:pPr algn="ctr"/>
            <a:r>
              <a:rPr lang="zh-CN" altLang="en-US" b="1" dirty="0"/>
              <a:t>马飞</a:t>
            </a:r>
            <a:endParaRPr lang="zh-CN" altLang="en-US" b="1" dirty="0"/>
          </a:p>
          <a:p>
            <a:pPr algn="ctr"/>
            <a:endParaRPr lang="zh-CN" altLang="en-US" sz="1323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ltGray">
          <a:xfrm>
            <a:off x="4682801" y="2520007"/>
            <a:ext cx="1150244" cy="667174"/>
          </a:xfrm>
          <a:prstGeom prst="roundRect">
            <a:avLst>
              <a:gd name="adj" fmla="val 18105"/>
            </a:avLst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b="1" dirty="0" smtClean="0"/>
              <a:t>胡艳侠</a:t>
            </a:r>
            <a:endParaRPr lang="en-US" altLang="zh-CN" b="1" dirty="0" smtClean="0"/>
          </a:p>
        </p:txBody>
      </p:sp>
      <p:sp>
        <p:nvSpPr>
          <p:cNvPr id="22" name="圆角矩形 21"/>
          <p:cNvSpPr/>
          <p:nvPr/>
        </p:nvSpPr>
        <p:spPr bwMode="ltGray">
          <a:xfrm>
            <a:off x="6332533" y="2511649"/>
            <a:ext cx="1071788" cy="667174"/>
          </a:xfrm>
          <a:prstGeom prst="roundRect">
            <a:avLst>
              <a:gd name="adj" fmla="val 18105"/>
            </a:avLst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b="1" dirty="0" smtClean="0"/>
              <a:t>林红兵</a:t>
            </a:r>
            <a:endParaRPr lang="en-US" altLang="zh-CN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09939" y="26618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张宾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 bwMode="ltGray">
          <a:xfrm>
            <a:off x="8065293" y="2511649"/>
            <a:ext cx="1008112" cy="667174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闫雷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68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机票搜索系统设计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ltGray">
          <a:xfrm>
            <a:off x="665179" y="917559"/>
            <a:ext cx="953348" cy="695850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ltGray">
          <a:xfrm>
            <a:off x="3266270" y="914142"/>
            <a:ext cx="905472" cy="69585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ltGray">
          <a:xfrm>
            <a:off x="1934130" y="900500"/>
            <a:ext cx="875323" cy="74568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ltGray">
          <a:xfrm>
            <a:off x="461130" y="2436540"/>
            <a:ext cx="4147779" cy="671535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519" y="108267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96309" y="108267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H5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95136" y="10817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差旅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28353" y="255812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统一服务接口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13" name="下箭头 12"/>
          <p:cNvSpPr/>
          <p:nvPr/>
        </p:nvSpPr>
        <p:spPr bwMode="ltGray">
          <a:xfrm>
            <a:off x="922521" y="1679992"/>
            <a:ext cx="484632" cy="679692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ltGray">
          <a:xfrm>
            <a:off x="2160249" y="1699856"/>
            <a:ext cx="484632" cy="628620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ltGray">
          <a:xfrm>
            <a:off x="3501633" y="1667517"/>
            <a:ext cx="484632" cy="675530"/>
          </a:xfrm>
          <a:prstGeom prst="downArrow">
            <a:avLst/>
          </a:prstGeom>
          <a:solidFill>
            <a:srgbClr val="92D050"/>
          </a:solidFill>
          <a:ln w="28575" cap="flat" cmpd="sng" algn="ctr">
            <a:solidFill>
              <a:srgbClr val="92D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ltGray">
          <a:xfrm>
            <a:off x="378065" y="3950478"/>
            <a:ext cx="8119276" cy="6906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ltGray">
          <a:xfrm>
            <a:off x="2453301" y="3252275"/>
            <a:ext cx="484632" cy="67533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ltGray">
          <a:xfrm>
            <a:off x="4758044" y="2451574"/>
            <a:ext cx="1138586" cy="6695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ltGray">
          <a:xfrm>
            <a:off x="5132803" y="3225975"/>
            <a:ext cx="484632" cy="72029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18837" y="262083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机票前端</a:t>
            </a:r>
            <a:endParaRPr lang="zh-CN" altLang="en-US" b="1" dirty="0"/>
          </a:p>
        </p:txBody>
      </p:sp>
      <p:sp>
        <p:nvSpPr>
          <p:cNvPr id="31" name="下箭头 30"/>
          <p:cNvSpPr/>
          <p:nvPr/>
        </p:nvSpPr>
        <p:spPr bwMode="ltGray">
          <a:xfrm>
            <a:off x="3259317" y="4688827"/>
            <a:ext cx="484632" cy="675337"/>
          </a:xfrm>
          <a:prstGeom prst="downArrow">
            <a:avLst/>
          </a:prstGeom>
          <a:solidFill>
            <a:srgbClr val="E31D1A"/>
          </a:solidFill>
          <a:ln w="28575" cap="flat" cmpd="sng" algn="ctr">
            <a:solidFill>
              <a:srgbClr val="FF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2" name="下箭头 31"/>
          <p:cNvSpPr/>
          <p:nvPr/>
        </p:nvSpPr>
        <p:spPr bwMode="ltGray">
          <a:xfrm>
            <a:off x="5132803" y="4719601"/>
            <a:ext cx="484632" cy="67533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3" name="下箭头 32"/>
          <p:cNvSpPr/>
          <p:nvPr/>
        </p:nvSpPr>
        <p:spPr bwMode="ltGray">
          <a:xfrm>
            <a:off x="1296651" y="4741970"/>
            <a:ext cx="484632" cy="675337"/>
          </a:xfrm>
          <a:prstGeom prst="downArrow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ltGray">
          <a:xfrm>
            <a:off x="2895932" y="4015011"/>
            <a:ext cx="1157641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订单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ltGray">
          <a:xfrm>
            <a:off x="1636781" y="4033322"/>
            <a:ext cx="1158076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基础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ltGray">
          <a:xfrm>
            <a:off x="425653" y="4029425"/>
            <a:ext cx="1113314" cy="5509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搜索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ltGray">
          <a:xfrm>
            <a:off x="4171742" y="4019293"/>
            <a:ext cx="1140982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售后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74505" y="4102780"/>
            <a:ext cx="99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service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 bwMode="ltGray">
          <a:xfrm>
            <a:off x="6069216" y="2493288"/>
            <a:ext cx="4760202" cy="69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ltGray">
          <a:xfrm>
            <a:off x="6172700" y="2564207"/>
            <a:ext cx="1140982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搜索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work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ltGray">
          <a:xfrm>
            <a:off x="7417166" y="2572340"/>
            <a:ext cx="1140982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规则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work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ltGray">
          <a:xfrm>
            <a:off x="8666906" y="2582914"/>
            <a:ext cx="1140982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订单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work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885847" y="2670752"/>
            <a:ext cx="99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圆角矩形 46"/>
          <p:cNvSpPr/>
          <p:nvPr/>
        </p:nvSpPr>
        <p:spPr bwMode="ltGray">
          <a:xfrm>
            <a:off x="1768201" y="3289077"/>
            <a:ext cx="728684" cy="485910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7510" y="3340867"/>
            <a:ext cx="75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 bwMode="ltGray">
          <a:xfrm>
            <a:off x="4269830" y="3260877"/>
            <a:ext cx="812905" cy="485910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92059" y="3308741"/>
            <a:ext cx="75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 bwMode="ltGray">
          <a:xfrm>
            <a:off x="7292124" y="3275141"/>
            <a:ext cx="484632" cy="67533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marL="270005" indent="-270005" algn="ctr">
              <a:buFont typeface="Wingdings" panose="05000000000000000000" pitchFamily="2" charset="2"/>
              <a:buChar char="n"/>
            </a:pPr>
            <a:endParaRPr lang="zh-CN" altLang="en-US" sz="1323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3" name="圆角矩形 52"/>
          <p:cNvSpPr/>
          <p:nvPr/>
        </p:nvSpPr>
        <p:spPr bwMode="ltGray">
          <a:xfrm>
            <a:off x="5519293" y="4024368"/>
            <a:ext cx="1140982" cy="548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其他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服务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ltGray">
          <a:xfrm>
            <a:off x="7796897" y="3304961"/>
            <a:ext cx="812905" cy="485910"/>
          </a:xfrm>
          <a:prstGeom prst="round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client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57" name="圆柱形 56"/>
          <p:cNvSpPr/>
          <p:nvPr/>
        </p:nvSpPr>
        <p:spPr bwMode="ltGray">
          <a:xfrm>
            <a:off x="4982230" y="5434961"/>
            <a:ext cx="914400" cy="90873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缓存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  <a:cs typeface="华文黑体" pitchFamily="2" charset="-122"/>
            </a:endParaRPr>
          </a:p>
        </p:txBody>
      </p:sp>
      <p:sp>
        <p:nvSpPr>
          <p:cNvPr id="58" name="圆柱形 57"/>
          <p:cNvSpPr/>
          <p:nvPr/>
        </p:nvSpPr>
        <p:spPr bwMode="ltGray">
          <a:xfrm>
            <a:off x="3071865" y="5417307"/>
            <a:ext cx="914400" cy="99696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数据库</a:t>
            </a:r>
          </a:p>
        </p:txBody>
      </p:sp>
      <p:sp>
        <p:nvSpPr>
          <p:cNvPr id="59" name="圆柱形 58"/>
          <p:cNvSpPr/>
          <p:nvPr/>
        </p:nvSpPr>
        <p:spPr bwMode="ltGray">
          <a:xfrm>
            <a:off x="1042762" y="5470456"/>
            <a:ext cx="914400" cy="96967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C0504D"/>
            </a:solidFill>
            <a:prstDash val="solid"/>
          </a:ln>
          <a:effectLst/>
          <a:extLst/>
        </p:spPr>
        <p:txBody>
          <a:bodyPr rtlCol="0" anchor="ctr"/>
          <a:lstStyle/>
          <a:p>
            <a:pPr algn="ctr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华文黑体" pitchFamily="2" charset="-122"/>
              </a:rPr>
              <a:t>供应商</a:t>
            </a:r>
          </a:p>
        </p:txBody>
      </p:sp>
    </p:spTree>
    <p:extLst>
      <p:ext uri="{BB962C8B-B14F-4D97-AF65-F5344CB8AC3E}">
        <p14:creationId xmlns:p14="http://schemas.microsoft.com/office/powerpoint/2010/main" val="2187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</a:t>
            </a:r>
            <a:r>
              <a:rPr lang="zh-CN" altLang="en-US" dirty="0" smtClean="0"/>
              <a:t>优</a:t>
            </a:r>
            <a:r>
              <a:rPr lang="en-US" altLang="zh-CN" dirty="0" smtClean="0"/>
              <a:t>-</a:t>
            </a:r>
            <a:r>
              <a:rPr lang="zh-CN" altLang="en-US" smtClean="0"/>
              <a:t>慢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4176861" y="2228223"/>
            <a:ext cx="3577212" cy="35772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2395" y="3243748"/>
            <a:ext cx="247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Why?</a:t>
            </a:r>
            <a:endParaRPr lang="zh-CN" altLang="en-US" sz="7200" dirty="0">
              <a:solidFill>
                <a:schemeClr val="bg1"/>
              </a:solidFill>
              <a:latin typeface="Segoe UI" panose="020B0502040204020203" pitchFamily="34" charset="0"/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01957" y="2151683"/>
            <a:ext cx="775934" cy="752717"/>
          </a:xfrm>
          <a:prstGeom prst="ellipse">
            <a:avLst/>
          </a:prstGeom>
          <a:solidFill>
            <a:srgbClr val="E31D1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01006" y="5459602"/>
            <a:ext cx="345832" cy="345832"/>
          </a:xfrm>
          <a:prstGeom prst="ellipse">
            <a:avLst/>
          </a:prstGeom>
          <a:solidFill>
            <a:srgbClr val="E31D1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84096" y="2760816"/>
            <a:ext cx="510791" cy="497716"/>
          </a:xfrm>
          <a:prstGeom prst="ellipse">
            <a:avLst/>
          </a:prstGeom>
          <a:solidFill>
            <a:srgbClr val="E31D1A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38264" y="4945351"/>
            <a:ext cx="345832" cy="345832"/>
          </a:xfrm>
          <a:prstGeom prst="ellipse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94887" y="5694903"/>
            <a:ext cx="221063" cy="221063"/>
          </a:xfrm>
          <a:prstGeom prst="ellipse">
            <a:avLst/>
          </a:prstGeom>
          <a:solidFill>
            <a:srgbClr val="E2231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25775" y="4455316"/>
            <a:ext cx="221063" cy="221063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4514" y="2359501"/>
            <a:ext cx="677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slow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91540" y="2792966"/>
            <a:ext cx="677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slow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49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航班搜索接口调优</a:t>
            </a:r>
            <a:endParaRPr lang="en-US" altLang="zh-CN" dirty="0" smtClean="0"/>
          </a:p>
        </p:txBody>
      </p:sp>
      <p:pic>
        <p:nvPicPr>
          <p:cNvPr id="2052" name="Picture 4" descr="c:\users\yangyanping\documents\jddongdong\jimenterprise\yangyanping9\temp\jdonline201804091656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7" y="898508"/>
            <a:ext cx="8784976" cy="54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航班搜索接口调优</a:t>
            </a:r>
            <a:endParaRPr lang="en-US" altLang="zh-CN" dirty="0"/>
          </a:p>
        </p:txBody>
      </p:sp>
      <p:pic>
        <p:nvPicPr>
          <p:cNvPr id="1030" name="Picture 6" descr="c:\users\yangyanping\documents\jddongdong\jimenterprise\yangyanping9\temp\jdonline201804091644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7" y="863451"/>
            <a:ext cx="9044820" cy="55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航班搜索接口调优</a:t>
            </a:r>
            <a:endParaRPr lang="en-US" altLang="zh-CN" dirty="0"/>
          </a:p>
        </p:txBody>
      </p:sp>
      <p:pic>
        <p:nvPicPr>
          <p:cNvPr id="1026" name="Picture 2" descr="c:\users\yangyanping\documents\jddongdong\jimenterprise\yangyanping9\temp\jdonline201804101306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452"/>
            <a:ext cx="9433445" cy="54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lang="zh-CN" altLang="en-US" dirty="0"/>
              <a:t>航班搜索接口调优</a:t>
            </a:r>
            <a:endParaRPr lang="en-US" altLang="zh-CN" dirty="0"/>
          </a:p>
        </p:txBody>
      </p:sp>
      <p:pic>
        <p:nvPicPr>
          <p:cNvPr id="2050" name="Picture 2" descr="c:\users\yangyanping\documents\jddongdong\jimenterprise\yangyanping9\temp\jdonline20180410130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" y="1007839"/>
            <a:ext cx="9571191" cy="51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noFill/>
        <a:ln w="28575" cap="flat" cmpd="sng" algn="ctr">
          <a:solidFill>
            <a:srgbClr val="C0504D"/>
          </a:solidFill>
          <a:prstDash val="solid"/>
        </a:ln>
        <a:effectLst/>
        <a:extLst/>
      </a:spPr>
      <a:bodyPr anchor="ctr"/>
      <a:lstStyle>
        <a:defPPr marL="270005" indent="-270005">
          <a:buFont typeface="Wingdings" panose="05000000000000000000" pitchFamily="2" charset="2"/>
          <a:buChar char="n"/>
          <a:defRPr sz="1323" dirty="0">
            <a:latin typeface="微软雅黑" pitchFamily="34" charset="-122"/>
            <a:ea typeface="微软雅黑" pitchFamily="34" charset="-122"/>
            <a:cs typeface="华文黑体" pitchFamily="2" charset="-122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24031</TotalTime>
  <Words>554</Words>
  <Application>Microsoft Office PowerPoint</Application>
  <PresentationFormat>自定义</PresentationFormat>
  <Paragraphs>259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 Unicode MS</vt:lpstr>
      <vt:lpstr>Segoe UI Emoji</vt:lpstr>
      <vt:lpstr>华文黑体</vt:lpstr>
      <vt:lpstr>宋体</vt:lpstr>
      <vt:lpstr>Microsoft YaHei</vt:lpstr>
      <vt:lpstr>Microsoft YaHei</vt:lpstr>
      <vt:lpstr>Arial</vt:lpstr>
      <vt:lpstr>Calibri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yangyanping</cp:lastModifiedBy>
  <cp:revision>1778</cp:revision>
  <cp:lastPrinted>2018-03-10T00:50:01Z</cp:lastPrinted>
  <dcterms:created xsi:type="dcterms:W3CDTF">2017-08-23T13:00:00Z</dcterms:created>
  <dcterms:modified xsi:type="dcterms:W3CDTF">2018-04-10T10:23:00Z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