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3194258881f849a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91" r:id="rId4"/>
    <p:sldId id="297" r:id="rId5"/>
    <p:sldId id="298" r:id="rId6"/>
    <p:sldId id="302" r:id="rId7"/>
    <p:sldId id="299" r:id="rId8"/>
    <p:sldId id="301" r:id="rId9"/>
    <p:sldId id="303" r:id="rId10"/>
    <p:sldId id="300" r:id="rId11"/>
    <p:sldId id="296" r:id="rId12"/>
    <p:sldId id="263" r:id="rId13"/>
  </p:sldIdLst>
  <p:sldSz cx="11522075" cy="6480175"/>
  <p:notesSz cx="6799263" cy="9929813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BDAE2-69E2-40E1-ACB2-7687E09066A6}">
          <p14:sldIdLst>
            <p14:sldId id="256"/>
            <p14:sldId id="280"/>
            <p14:sldId id="291"/>
            <p14:sldId id="297"/>
            <p14:sldId id="298"/>
            <p14:sldId id="302"/>
            <p14:sldId id="299"/>
            <p14:sldId id="301"/>
            <p14:sldId id="303"/>
            <p14:sldId id="300"/>
            <p14:sldId id="29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D0"/>
    <a:srgbClr val="C0504D"/>
    <a:srgbClr val="CC5050"/>
    <a:srgbClr val="49555F"/>
    <a:srgbClr val="E2231A"/>
    <a:srgbClr val="000C48"/>
    <a:srgbClr val="10004C"/>
    <a:srgbClr val="1B9544"/>
    <a:srgbClr val="D36767"/>
    <a:srgbClr val="E1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8" autoAdjust="0"/>
    <p:restoredTop sz="77208" autoAdjust="0"/>
  </p:normalViewPr>
  <p:slideViewPr>
    <p:cSldViewPr>
      <p:cViewPr varScale="1">
        <p:scale>
          <a:sx n="93" d="100"/>
          <a:sy n="93" d="100"/>
        </p:scale>
        <p:origin x="1140" y="90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火车票现有接入情况 说一下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、这样的架构有什么缺点：</a:t>
            </a:r>
            <a:endParaRPr lang="en-US" altLang="zh-CN" dirty="0" smtClean="0"/>
          </a:p>
          <a:p>
            <a:r>
              <a:rPr lang="zh-CN" altLang="en-US" baseline="0" dirty="0" smtClean="0"/>
              <a:t>无法充分利用服务器的资源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存在单机处理能力有限的瓶颈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</a:t>
            </a:r>
            <a:r>
              <a:rPr lang="en-US" altLang="zh-CN" baseline="0" dirty="0" err="1" smtClean="0"/>
              <a:t>zk</a:t>
            </a:r>
            <a:r>
              <a:rPr lang="zh-CN" altLang="en-US" baseline="0" dirty="0" smtClean="0"/>
              <a:t>宕机后，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将无法使用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不支持横向扩容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、因此火车票需要做分布式</a:t>
            </a:r>
            <a:r>
              <a:rPr lang="en-US" altLang="zh-CN" baseline="0" dirty="0" smtClean="0"/>
              <a:t>worker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、不需要像以前，在配置文件里配置每一个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调用的类和方法，以及执行策略的表达式。现在是在管理端动态添加或者修改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7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、总共分为两大块：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服务端，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客户端（也就是每条线的业务系统）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8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5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、正常情况下，客户端会将当前创建的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配置信息写入到</a:t>
            </a:r>
            <a:r>
              <a:rPr lang="en-US" altLang="zh-CN" dirty="0" smtClean="0"/>
              <a:t>/export/Logs/</a:t>
            </a:r>
            <a:r>
              <a:rPr lang="en-US" altLang="zh-CN" dirty="0" err="1" smtClean="0"/>
              <a:t>jd.job.client</a:t>
            </a:r>
            <a:r>
              <a:rPr lang="en-US" altLang="zh-CN" dirty="0" smtClean="0"/>
              <a:t>/job.log</a:t>
            </a:r>
            <a:r>
              <a:rPr lang="zh-CN" altLang="en-US" dirty="0" smtClean="0"/>
              <a:t>文件当中。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、然后走降级模式的时候，客户端会停止当前创建好的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，重新从本地文件中读取所有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配置信息，然后创建走降级流程的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8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、看一下接入指南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、演示一下效果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493" y="1151855"/>
            <a:ext cx="9073008" cy="720080"/>
          </a:xfrm>
        </p:spPr>
        <p:txBody>
          <a:bodyPr/>
          <a:lstStyle/>
          <a:p>
            <a:r>
              <a:rPr kumimoji="1" lang="zh-CN" altLang="en-US" dirty="0" smtClean="0"/>
              <a:t>火车票分布式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组件</a:t>
            </a:r>
            <a:r>
              <a:rPr kumimoji="1" lang="zh-CN" altLang="en-US" dirty="0" smtClean="0"/>
              <a:t>化</a:t>
            </a:r>
            <a:endParaRPr kumimoji="1" lang="en-US" altLang="zh-CN" dirty="0"/>
          </a:p>
          <a:p>
            <a:r>
              <a:rPr kumimoji="1" lang="en-US" altLang="zh-CN" dirty="0" smtClean="0"/>
              <a:t>					 </a:t>
            </a:r>
            <a:r>
              <a:rPr kumimoji="1" lang="en-US" altLang="zh-CN" sz="2800" dirty="0" smtClean="0"/>
              <a:t>——Monster</a:t>
            </a:r>
            <a:r>
              <a:rPr lang="zh-CN" altLang="en-US" sz="2800" dirty="0"/>
              <a:t>诞生 </a:t>
            </a:r>
            <a:endParaRPr kumimoji="1" lang="zh-CN" altLang="en-US" sz="2800" dirty="0"/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53325" y="4824263"/>
            <a:ext cx="2448272" cy="1224136"/>
          </a:xfrm>
        </p:spPr>
        <p:txBody>
          <a:bodyPr/>
          <a:lstStyle/>
          <a:p>
            <a:r>
              <a:rPr kumimoji="1" lang="zh-CN" altLang="en-US" sz="2000" b="0" dirty="0" smtClean="0"/>
              <a:t>人员：梅志文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部门：旅游研发部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时间：</a:t>
            </a:r>
            <a:r>
              <a:rPr kumimoji="1" lang="en-US" altLang="zh-CN" sz="2000" b="0" dirty="0" smtClean="0"/>
              <a:t>2018-05-31</a:t>
            </a:r>
            <a:endParaRPr kumimoji="1"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55080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火车票分布式</a:t>
            </a:r>
            <a:r>
              <a:rPr lang="en-US" altLang="zh-CN" sz="3200" b="1" dirty="0" smtClean="0">
                <a:solidFill>
                  <a:srgbClr val="E2231A"/>
                </a:solidFill>
              </a:rPr>
              <a:t>worker</a:t>
            </a:r>
            <a:r>
              <a:rPr lang="zh-CN" altLang="en-US" sz="3200" b="1" dirty="0" smtClean="0">
                <a:solidFill>
                  <a:srgbClr val="E2231A"/>
                </a:solidFill>
              </a:rPr>
              <a:t>：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接入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2605" y="2808039"/>
            <a:ext cx="760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http://cf.jd.com/pages/viewpage.action?pageId=106510056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78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76027" y="5309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20"/>
          <p:cNvSpPr/>
          <p:nvPr/>
        </p:nvSpPr>
        <p:spPr>
          <a:xfrm>
            <a:off x="504453" y="2015951"/>
            <a:ext cx="10009112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defTabSz="1375467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jimdb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的依赖，利用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客户端直接进行网络通信，完成客户端实时上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报机器负载和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的执行轨迹。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服务端直接通知客户端走降级流程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375467">
              <a:buAutoNum type="arabicPeriod" startAt="3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完善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服务端的管理功能，方便业务线接入人员使用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375467">
              <a:buAutoNum type="arabicPeriod" startAt="3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375467">
              <a:buAutoNum type="arabicPeriod" startAt="3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通过对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客户端的负载监控，按照一定算法自动动态调整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的分片数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5467"/>
            <a:endParaRPr lang="en-US" altLang="zh-CN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5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680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457904" y="920074"/>
            <a:ext cx="3272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现有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worker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存在的问题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(why)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34" name="矩形: 圆角 1"/>
          <p:cNvSpPr/>
          <p:nvPr/>
        </p:nvSpPr>
        <p:spPr>
          <a:xfrm>
            <a:off x="4402600" y="942878"/>
            <a:ext cx="870857" cy="493486"/>
          </a:xfrm>
          <a:prstGeom prst="roundRect">
            <a:avLst/>
          </a:prstGeom>
          <a:solidFill>
            <a:srgbClr val="49555F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7904" y="2164564"/>
            <a:ext cx="23813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rgbClr val="E2231A"/>
                </a:solidFill>
              </a:rPr>
              <a:t>Monster</a:t>
            </a:r>
            <a:r>
              <a:rPr lang="zh-CN" altLang="en-US" sz="1800" b="1" dirty="0" smtClean="0">
                <a:solidFill>
                  <a:srgbClr val="E2231A"/>
                </a:solidFill>
              </a:rPr>
              <a:t>诞生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(what)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38" name="矩形: 圆角 34"/>
          <p:cNvSpPr/>
          <p:nvPr/>
        </p:nvSpPr>
        <p:spPr>
          <a:xfrm>
            <a:off x="4402600" y="2164564"/>
            <a:ext cx="870857" cy="493486"/>
          </a:xfrm>
          <a:prstGeom prst="roundRect">
            <a:avLst/>
          </a:prstGeom>
          <a:solidFill>
            <a:srgbClr val="E2231A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57904" y="3351380"/>
            <a:ext cx="20168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设计和实现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(how)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42" name="矩形: 圆角 39"/>
          <p:cNvSpPr/>
          <p:nvPr/>
        </p:nvSpPr>
        <p:spPr>
          <a:xfrm>
            <a:off x="4402600" y="3386250"/>
            <a:ext cx="870857" cy="493486"/>
          </a:xfrm>
          <a:prstGeom prst="roundRect">
            <a:avLst/>
          </a:prstGeom>
          <a:solidFill>
            <a:srgbClr val="49555F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2687" y="4590076"/>
            <a:ext cx="15103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E2231A"/>
                </a:solidFill>
              </a:rPr>
              <a:t>未来规划</a:t>
            </a:r>
            <a:r>
              <a:rPr lang="en-US" altLang="zh-CN" sz="1800" b="1" dirty="0" smtClean="0">
                <a:solidFill>
                  <a:srgbClr val="E2231A"/>
                </a:solidFill>
              </a:rPr>
              <a:t>(…)</a:t>
            </a:r>
            <a:endParaRPr lang="zh-CN" altLang="en-US" sz="1800" b="1" dirty="0">
              <a:solidFill>
                <a:srgbClr val="E2231A"/>
              </a:solidFill>
            </a:endParaRPr>
          </a:p>
        </p:txBody>
      </p:sp>
      <p:sp>
        <p:nvSpPr>
          <p:cNvPr id="46" name="矩形: 圆角 44"/>
          <p:cNvSpPr/>
          <p:nvPr/>
        </p:nvSpPr>
        <p:spPr>
          <a:xfrm>
            <a:off x="4402600" y="4607936"/>
            <a:ext cx="870857" cy="493486"/>
          </a:xfrm>
          <a:prstGeom prst="roundRect">
            <a:avLst/>
          </a:prstGeom>
          <a:solidFill>
            <a:srgbClr val="E2231A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78926" y="95715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78926" y="218047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78926" y="340216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78926" y="462384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96862" y="2594659"/>
            <a:ext cx="1561197" cy="1092073"/>
            <a:chOff x="1257751" y="2413872"/>
            <a:chExt cx="1561197" cy="1092073"/>
          </a:xfrm>
        </p:grpSpPr>
        <p:sp>
          <p:nvSpPr>
            <p:cNvPr id="52" name="文本框 6"/>
            <p:cNvSpPr txBox="1">
              <a:spLocks noChangeArrowheads="1"/>
            </p:cNvSpPr>
            <p:nvPr/>
          </p:nvSpPr>
          <p:spPr bwMode="auto">
            <a:xfrm>
              <a:off x="1257751" y="3105835"/>
              <a:ext cx="15611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4955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53" name="文本框 6"/>
            <p:cNvSpPr txBox="1">
              <a:spLocks noChangeArrowheads="1"/>
            </p:cNvSpPr>
            <p:nvPr/>
          </p:nvSpPr>
          <p:spPr bwMode="auto">
            <a:xfrm>
              <a:off x="1489160" y="2413872"/>
              <a:ext cx="10983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dirty="0">
                  <a:solidFill>
                    <a:srgbClr val="4955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3600" dirty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662687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现有</a:t>
            </a:r>
            <a:r>
              <a:rPr lang="en-US" altLang="zh-CN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worker</a:t>
            </a:r>
            <a:r>
              <a:rPr lang="zh-CN" altLang="en-US" sz="32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存在的问题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老</a:t>
            </a:r>
            <a:r>
              <a:rPr lang="en-US" altLang="zh-CN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worker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87117"/>
            <a:ext cx="11522075" cy="2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818185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火车票分布式</a:t>
            </a:r>
            <a:r>
              <a:rPr lang="en-US" altLang="zh-CN" sz="3200" b="1" dirty="0" smtClean="0">
                <a:solidFill>
                  <a:srgbClr val="E2231A"/>
                </a:solidFill>
              </a:rPr>
              <a:t>worker</a:t>
            </a:r>
            <a:r>
              <a:rPr lang="zh-CN" altLang="en-US" sz="3200" b="1" dirty="0" smtClean="0">
                <a:solidFill>
                  <a:srgbClr val="E2231A"/>
                </a:solidFill>
              </a:rPr>
              <a:t>：</a:t>
            </a:r>
            <a:r>
              <a:rPr lang="en-US" altLang="zh-CN" sz="3200" b="1" dirty="0" smtClean="0">
                <a:solidFill>
                  <a:srgbClr val="E2231A"/>
                </a:solidFill>
              </a:rPr>
              <a:t>Monster</a:t>
            </a:r>
            <a:r>
              <a:rPr lang="zh-CN" altLang="en-US" sz="3200" b="1" dirty="0" smtClean="0">
                <a:solidFill>
                  <a:srgbClr val="E2231A"/>
                </a:solidFill>
              </a:rPr>
              <a:t>诞生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一期的特性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850071" y="1871935"/>
            <a:ext cx="392575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由管理端统一管理所有</a:t>
            </a:r>
            <a:r>
              <a:rPr lang="en-US" altLang="zh-CN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850071" y="3239417"/>
            <a:ext cx="362759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支持无限横向扩容和缩容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850071" y="3912858"/>
            <a:ext cx="208871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支持降级处理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850071" y="2577987"/>
            <a:ext cx="3319820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67"/>
            <a:r>
              <a:rPr lang="zh-CN" altLang="en-US" sz="2400" b="1" dirty="0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能充分利用服务器资源</a:t>
            </a:r>
            <a:endParaRPr lang="en-US" sz="24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0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设计和实现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概念术语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40757" y="1799927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88502"/>
              </p:ext>
            </p:extLst>
          </p:nvPr>
        </p:nvGraphicFramePr>
        <p:xfrm>
          <a:off x="1656581" y="1638563"/>
          <a:ext cx="8185440" cy="35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7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Job(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作业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75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也称作业，可以理解为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quartz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lang="en-US" sz="12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JobDetail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scheduler) 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的组合。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>
                        <a:spcBef>
                          <a:spcPts val="75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必须实现提供的统一的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接口。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总分片数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75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指的是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执行的任务要分成多少个子任务进行处理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任务项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75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指的是每个客户端的服务器分配到的子任务集合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：接入方系统需要自行处理任务项与真实的业务数据处理的对应关系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执行分片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给某个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</a:t>
                      </a: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为所有客户端服务器分配好任务项的过程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Job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750"/>
                        </a:spcBef>
                        <a:spcAft>
                          <a:spcPts val="0"/>
                        </a:spcAft>
                        <a:buFont typeface="+mj-ea"/>
                        <a:buAutoNum type="ea1ChsPlain"/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业务系统，定时调度执行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</a:t>
                      </a: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的服务器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设计和实现 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整体架构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8" y="1655911"/>
            <a:ext cx="9001397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设计和实现 </a:t>
            </a:r>
            <a:r>
              <a:rPr lang="zh-CN" altLang="en-US" sz="2400" b="1" dirty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</a:t>
            </a:r>
            <a:r>
              <a:rPr lang="zh-CN" altLang="en-US" sz="2400" b="1" dirty="0" smtClean="0">
                <a:solidFill>
                  <a:srgbClr val="4955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</a:t>
            </a:r>
            <a:endParaRPr lang="zh-CN" altLang="en-US" sz="2400" b="1" dirty="0">
              <a:solidFill>
                <a:srgbClr val="4955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10970" y="1511894"/>
            <a:ext cx="16875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74829"/>
              </p:ext>
            </p:extLst>
          </p:nvPr>
        </p:nvGraphicFramePr>
        <p:xfrm>
          <a:off x="1547646" y="1591518"/>
          <a:ext cx="8217458" cy="385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Visio" r:id="rId4" imgW="7877145" imgH="3924294" progId="Visio.Drawing.15">
                  <p:embed/>
                </p:oleObj>
              </mc:Choice>
              <mc:Fallback>
                <p:oleObj name="Visio" r:id="rId4" imgW="7877145" imgH="39242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46" y="1591518"/>
                        <a:ext cx="8217458" cy="3850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0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584807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设计和实现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注册中心目录逻辑视图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40757" y="1799927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07" y="1511894"/>
            <a:ext cx="9893659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4453" y="410178"/>
            <a:ext cx="951781" cy="671777"/>
            <a:chOff x="-439" y="462542"/>
            <a:chExt cx="1451061" cy="1024175"/>
          </a:xfrm>
        </p:grpSpPr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E09DE671-024A-411E-9B57-735DCB58A8FE}"/>
                </a:ext>
              </a:extLst>
            </p:cNvPr>
            <p:cNvSpPr/>
            <p:nvPr/>
          </p:nvSpPr>
          <p:spPr>
            <a:xfrm rot="20272431" flipV="1">
              <a:off x="345383" y="530597"/>
              <a:ext cx="1105239" cy="956120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6759" h="2177198">
                  <a:moveTo>
                    <a:pt x="108488" y="247973"/>
                  </a:moveTo>
                  <a:lnTo>
                    <a:pt x="2036311" y="0"/>
                  </a:lnTo>
                  <a:lnTo>
                    <a:pt x="2516759" y="2177198"/>
                  </a:lnTo>
                  <a:lnTo>
                    <a:pt x="0" y="1743246"/>
                  </a:lnTo>
                  <a:lnTo>
                    <a:pt x="108488" y="247973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6">
              <a:extLst>
                <a:ext uri="{FF2B5EF4-FFF2-40B4-BE49-F238E27FC236}">
                  <a16:creationId xmlns:a16="http://schemas.microsoft.com/office/drawing/2014/main" id="{D1942A23-BCDD-436C-8834-A51878C98867}"/>
                </a:ext>
              </a:extLst>
            </p:cNvPr>
            <p:cNvSpPr/>
            <p:nvPr/>
          </p:nvSpPr>
          <p:spPr>
            <a:xfrm rot="966299">
              <a:off x="-439" y="462542"/>
              <a:ext cx="1138496" cy="1013286"/>
            </a:xfrm>
            <a:custGeom>
              <a:avLst/>
              <a:gdLst>
                <a:gd name="connsiteX0" fmla="*/ 0 w 2082806"/>
                <a:gd name="connsiteY0" fmla="*/ 0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0 w 2082806"/>
                <a:gd name="connsiteY4" fmla="*/ 0 h 2161700"/>
                <a:gd name="connsiteX0" fmla="*/ 154983 w 2082806"/>
                <a:gd name="connsiteY0" fmla="*/ 247973 h 2161700"/>
                <a:gd name="connsiteX1" fmla="*/ 2082806 w 2082806"/>
                <a:gd name="connsiteY1" fmla="*/ 0 h 2161700"/>
                <a:gd name="connsiteX2" fmla="*/ 2082806 w 2082806"/>
                <a:gd name="connsiteY2" fmla="*/ 2161700 h 2161700"/>
                <a:gd name="connsiteX3" fmla="*/ 0 w 2082806"/>
                <a:gd name="connsiteY3" fmla="*/ 2161700 h 2161700"/>
                <a:gd name="connsiteX4" fmla="*/ 154983 w 2082806"/>
                <a:gd name="connsiteY4" fmla="*/ 247973 h 2161700"/>
                <a:gd name="connsiteX0" fmla="*/ 108488 w 2036311"/>
                <a:gd name="connsiteY0" fmla="*/ 247973 h 2161700"/>
                <a:gd name="connsiteX1" fmla="*/ 2036311 w 2036311"/>
                <a:gd name="connsiteY1" fmla="*/ 0 h 2161700"/>
                <a:gd name="connsiteX2" fmla="*/ 2036311 w 2036311"/>
                <a:gd name="connsiteY2" fmla="*/ 2161700 h 2161700"/>
                <a:gd name="connsiteX3" fmla="*/ 0 w 2036311"/>
                <a:gd name="connsiteY3" fmla="*/ 1743246 h 2161700"/>
                <a:gd name="connsiteX4" fmla="*/ 108488 w 2036311"/>
                <a:gd name="connsiteY4" fmla="*/ 247973 h 2161700"/>
                <a:gd name="connsiteX0" fmla="*/ 108488 w 2516759"/>
                <a:gd name="connsiteY0" fmla="*/ 247973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108488 w 2516759"/>
                <a:gd name="connsiteY4" fmla="*/ 247973 h 2177198"/>
                <a:gd name="connsiteX0" fmla="*/ 524124 w 2516759"/>
                <a:gd name="connsiteY0" fmla="*/ 424618 h 2177198"/>
                <a:gd name="connsiteX1" fmla="*/ 2036311 w 2516759"/>
                <a:gd name="connsiteY1" fmla="*/ 0 h 2177198"/>
                <a:gd name="connsiteX2" fmla="*/ 2516759 w 2516759"/>
                <a:gd name="connsiteY2" fmla="*/ 2177198 h 2177198"/>
                <a:gd name="connsiteX3" fmla="*/ 0 w 2516759"/>
                <a:gd name="connsiteY3" fmla="*/ 1743246 h 2177198"/>
                <a:gd name="connsiteX4" fmla="*/ 524124 w 2516759"/>
                <a:gd name="connsiteY4" fmla="*/ 424618 h 2177198"/>
                <a:gd name="connsiteX0" fmla="*/ 295524 w 2288159"/>
                <a:gd name="connsiteY0" fmla="*/ 424618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295524 w 2288159"/>
                <a:gd name="connsiteY4" fmla="*/ 424618 h 2177198"/>
                <a:gd name="connsiteX0" fmla="*/ 648815 w 2288159"/>
                <a:gd name="connsiteY0" fmla="*/ 372663 h 2177198"/>
                <a:gd name="connsiteX1" fmla="*/ 1807711 w 2288159"/>
                <a:gd name="connsiteY1" fmla="*/ 0 h 2177198"/>
                <a:gd name="connsiteX2" fmla="*/ 2288159 w 2288159"/>
                <a:gd name="connsiteY2" fmla="*/ 2177198 h 2177198"/>
                <a:gd name="connsiteX3" fmla="*/ 0 w 2288159"/>
                <a:gd name="connsiteY3" fmla="*/ 1743246 h 2177198"/>
                <a:gd name="connsiteX4" fmla="*/ 648815 w 2288159"/>
                <a:gd name="connsiteY4" fmla="*/ 372663 h 2177198"/>
                <a:gd name="connsiteX0" fmla="*/ 648815 w 2288159"/>
                <a:gd name="connsiteY0" fmla="*/ 237581 h 2042116"/>
                <a:gd name="connsiteX1" fmla="*/ 1942793 w 2288159"/>
                <a:gd name="connsiteY1" fmla="*/ 0 h 2042116"/>
                <a:gd name="connsiteX2" fmla="*/ 2288159 w 2288159"/>
                <a:gd name="connsiteY2" fmla="*/ 2042116 h 2042116"/>
                <a:gd name="connsiteX3" fmla="*/ 0 w 2288159"/>
                <a:gd name="connsiteY3" fmla="*/ 1608164 h 2042116"/>
                <a:gd name="connsiteX4" fmla="*/ 648815 w 2288159"/>
                <a:gd name="connsiteY4" fmla="*/ 237581 h 2042116"/>
                <a:gd name="connsiteX0" fmla="*/ 648815 w 2142686"/>
                <a:gd name="connsiteY0" fmla="*/ 237581 h 1907035"/>
                <a:gd name="connsiteX1" fmla="*/ 1942793 w 2142686"/>
                <a:gd name="connsiteY1" fmla="*/ 0 h 1907035"/>
                <a:gd name="connsiteX2" fmla="*/ 2142686 w 2142686"/>
                <a:gd name="connsiteY2" fmla="*/ 1907035 h 1907035"/>
                <a:gd name="connsiteX3" fmla="*/ 0 w 2142686"/>
                <a:gd name="connsiteY3" fmla="*/ 1608164 h 1907035"/>
                <a:gd name="connsiteX4" fmla="*/ 648815 w 2142686"/>
                <a:gd name="connsiteY4" fmla="*/ 237581 h 19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686" h="1907035">
                  <a:moveTo>
                    <a:pt x="648815" y="237581"/>
                  </a:moveTo>
                  <a:lnTo>
                    <a:pt x="1942793" y="0"/>
                  </a:lnTo>
                  <a:lnTo>
                    <a:pt x="2142686" y="1907035"/>
                  </a:lnTo>
                  <a:lnTo>
                    <a:pt x="0" y="1608164"/>
                  </a:lnTo>
                  <a:lnTo>
                    <a:pt x="648815" y="237581"/>
                  </a:lnTo>
                  <a:close/>
                </a:path>
              </a:pathLst>
            </a:custGeom>
            <a:noFill/>
            <a:ln>
              <a:solidFill>
                <a:srgbClr val="E22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76027" y="530989"/>
            <a:ext cx="391004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E2231A"/>
                </a:solidFill>
              </a:rPr>
              <a:t>设计和实现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降级处理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40757" y="1799927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53" y="1494881"/>
            <a:ext cx="6768752" cy="3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noFill/>
        <a:ln w="28575" cap="flat" cmpd="sng" algn="ctr">
          <a:solidFill>
            <a:srgbClr val="C0504D"/>
          </a:solidFill>
          <a:prstDash val="solid"/>
        </a:ln>
        <a:effectLst/>
        <a:extLst/>
      </a:spPr>
      <a:bodyPr anchor="ctr"/>
      <a:lstStyle>
        <a:defPPr marL="270005" indent="-270005">
          <a:buFont typeface="Wingdings" panose="05000000000000000000" pitchFamily="2" charset="2"/>
          <a:buChar char="n"/>
          <a:defRPr sz="1323" dirty="0">
            <a:latin typeface="微软雅黑" pitchFamily="34" charset="-122"/>
            <a:ea typeface="微软雅黑" pitchFamily="34" charset="-122"/>
            <a:cs typeface="华文黑体" pitchFamily="2" charset="-122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22247</TotalTime>
  <Words>507</Words>
  <Application>Microsoft Office PowerPoint</Application>
  <PresentationFormat>自定义</PresentationFormat>
  <Paragraphs>79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微软雅黑</vt:lpstr>
      <vt:lpstr>Arial</vt:lpstr>
      <vt:lpstr>Calibri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梅志文</cp:lastModifiedBy>
  <cp:revision>1520</cp:revision>
  <cp:lastPrinted>2018-03-10T00:50:01Z</cp:lastPrinted>
  <dcterms:created xsi:type="dcterms:W3CDTF">2017-08-23T13:00:00Z</dcterms:created>
  <dcterms:modified xsi:type="dcterms:W3CDTF">2018-06-08T05:18:01Z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