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913ffba87c3a47a6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7" r:id="rId2"/>
    <p:sldId id="494" r:id="rId3"/>
    <p:sldId id="495" r:id="rId4"/>
    <p:sldId id="497" r:id="rId5"/>
    <p:sldId id="498" r:id="rId6"/>
    <p:sldId id="499" r:id="rId7"/>
    <p:sldId id="509" r:id="rId8"/>
    <p:sldId id="505" r:id="rId9"/>
    <p:sldId id="506" r:id="rId10"/>
    <p:sldId id="507" r:id="rId11"/>
    <p:sldId id="500" r:id="rId12"/>
    <p:sldId id="501" r:id="rId13"/>
    <p:sldId id="502" r:id="rId14"/>
    <p:sldId id="510" r:id="rId15"/>
    <p:sldId id="511" r:id="rId16"/>
    <p:sldId id="504" r:id="rId17"/>
    <p:sldId id="508" r:id="rId18"/>
    <p:sldId id="512" r:id="rId19"/>
    <p:sldId id="445" r:id="rId20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defRPr kumimoji="1"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13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8">
          <p15:clr>
            <a:srgbClr val="A4A3A4"/>
          </p15:clr>
        </p15:guide>
        <p15:guide id="2" pos="279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lpdesk" initials="H" lastIdx="3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  <a:srgbClr val="C00000"/>
    <a:srgbClr val="89373F"/>
    <a:srgbClr val="4A0902"/>
    <a:srgbClr val="262626"/>
    <a:srgbClr val="820000"/>
    <a:srgbClr val="E46E6F"/>
    <a:srgbClr val="FFFFFF"/>
    <a:srgbClr val="FCF2F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859" y="82"/>
      </p:cViewPr>
      <p:guideLst>
        <p:guide orient="horz" pos="1898"/>
        <p:guide pos="27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/>
            </a:lvl1pPr>
          </a:lstStyle>
          <a:p>
            <a:fld id="{1E53D1B0-9A08-4C44-9F7E-423B75A7A2C5}" type="datetimeFigureOut">
              <a:rPr lang="zh-CN" altLang="en-US"/>
              <a:t>2018/7/10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/>
            </a:lvl1pPr>
          </a:lstStyle>
          <a:p>
            <a:fld id="{9BA965BA-A689-4DCA-AA45-9C6F8960256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663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5800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kumimoji="0"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448D874-ABA3-4DA0-BCCC-75D34754FD99}" type="slidenum">
              <a:rPr kumimoji="0" lang="zh-CN" altLang="en-US" sz="1200">
                <a:solidFill>
                  <a:srgbClr val="000000"/>
                </a:solidFill>
              </a:rPr>
              <a:t>1</a:t>
            </a:fld>
            <a:endParaRPr kumimoji="0" lang="zh-CN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2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9543" cy="51435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86068" y="785093"/>
            <a:ext cx="6343350" cy="571548"/>
          </a:xfrm>
          <a:prstGeom prst="rect">
            <a:avLst/>
          </a:prstGeom>
        </p:spPr>
        <p:txBody>
          <a:bodyPr lIns="72567" tIns="36283" rIns="72567" bIns="36283"/>
          <a:lstStyle>
            <a:lvl1pPr marL="0" indent="0">
              <a:buFontTx/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686068" y="1371499"/>
            <a:ext cx="5828072" cy="399847"/>
          </a:xfrm>
          <a:prstGeom prst="rect">
            <a:avLst/>
          </a:prstGeom>
        </p:spPr>
        <p:txBody>
          <a:bodyPr lIns="72567" tIns="36283" rIns="72567" bIns="36283"/>
          <a:lstStyle>
            <a:lvl1pPr marL="0" indent="0">
              <a:buFontTx/>
              <a:buNone/>
              <a:defRPr sz="22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单击此处编辑文字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686068" y="2244153"/>
            <a:ext cx="2513403" cy="228875"/>
          </a:xfrm>
          <a:prstGeom prst="rect">
            <a:avLst/>
          </a:prstGeom>
        </p:spPr>
        <p:txBody>
          <a:bodyPr lIns="72567" tIns="36283" rIns="72567" bIns="36283"/>
          <a:lstStyle>
            <a:lvl1pPr marL="0" indent="0">
              <a:buFontTx/>
              <a:buNone/>
              <a:defRPr sz="1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年／月／日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42" y="4344651"/>
            <a:ext cx="1277618" cy="3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591" cy="51435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14630" y="399867"/>
            <a:ext cx="914337" cy="514117"/>
          </a:xfrm>
          <a:prstGeom prst="rect">
            <a:avLst/>
          </a:prstGeom>
        </p:spPr>
        <p:txBody>
          <a:bodyPr lIns="72567" tIns="36283" rIns="72567" bIns="36283"/>
          <a:lstStyle>
            <a:lvl1pPr marL="0" indent="0">
              <a:buFontTx/>
              <a:buNone/>
              <a:defRPr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252292" y="1142880"/>
            <a:ext cx="437041" cy="342495"/>
          </a:xfrm>
          <a:prstGeom prst="rect">
            <a:avLst/>
          </a:prstGeom>
        </p:spPr>
        <p:txBody>
          <a:bodyPr lIns="72567" tIns="36283" rIns="72567" bIns="36283"/>
          <a:lstStyle>
            <a:lvl1pPr marL="0" indent="0">
              <a:buFontTx/>
              <a:buNone/>
              <a:defRPr sz="16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2689864" y="1142880"/>
            <a:ext cx="3082202" cy="342495"/>
          </a:xfrm>
          <a:prstGeom prst="rect">
            <a:avLst/>
          </a:prstGeom>
        </p:spPr>
        <p:txBody>
          <a:bodyPr lIns="72567" tIns="36283" rIns="72567" bIns="36283"/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2252292" y="1568055"/>
            <a:ext cx="437041" cy="317837"/>
          </a:xfrm>
          <a:prstGeom prst="rect">
            <a:avLst/>
          </a:prstGeom>
        </p:spPr>
        <p:txBody>
          <a:bodyPr lIns="72567" tIns="36283" rIns="72567" bIns="36283"/>
          <a:lstStyle>
            <a:lvl1pPr marL="0" indent="0">
              <a:buFontTx/>
              <a:buNone/>
              <a:defRPr sz="16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</p:nvPr>
        </p:nvSpPr>
        <p:spPr>
          <a:xfrm>
            <a:off x="2689333" y="1568055"/>
            <a:ext cx="3082733" cy="317837"/>
          </a:xfrm>
          <a:prstGeom prst="rect">
            <a:avLst/>
          </a:prstGeom>
        </p:spPr>
        <p:txBody>
          <a:bodyPr lIns="72567" tIns="36283" rIns="72567" bIns="36283"/>
          <a:lstStyle>
            <a:lvl1pPr marL="305889" marR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5" hasCustomPrompt="1"/>
          </p:nvPr>
        </p:nvSpPr>
        <p:spPr>
          <a:xfrm>
            <a:off x="2252292" y="1993231"/>
            <a:ext cx="437041" cy="324806"/>
          </a:xfrm>
          <a:prstGeom prst="rect">
            <a:avLst/>
          </a:prstGeom>
        </p:spPr>
        <p:txBody>
          <a:bodyPr lIns="72567" tIns="36283" rIns="72567" bIns="36283"/>
          <a:lstStyle>
            <a:lvl1pPr marL="0" indent="0">
              <a:buFontTx/>
              <a:buNone/>
              <a:defRPr sz="16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6" hasCustomPrompt="1"/>
          </p:nvPr>
        </p:nvSpPr>
        <p:spPr>
          <a:xfrm>
            <a:off x="2252292" y="2418407"/>
            <a:ext cx="437041" cy="324807"/>
          </a:xfrm>
          <a:prstGeom prst="rect">
            <a:avLst/>
          </a:prstGeom>
        </p:spPr>
        <p:txBody>
          <a:bodyPr lIns="72567" tIns="36283" rIns="72567" bIns="36283"/>
          <a:lstStyle>
            <a:lvl1pPr marL="0" indent="0">
              <a:buFontTx/>
              <a:buNone/>
              <a:defRPr sz="16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2255345" y="2843584"/>
            <a:ext cx="433988" cy="286030"/>
          </a:xfrm>
          <a:prstGeom prst="rect">
            <a:avLst/>
          </a:prstGeom>
        </p:spPr>
        <p:txBody>
          <a:bodyPr lIns="72567" tIns="36283" rIns="72567" bIns="36283"/>
          <a:lstStyle>
            <a:lvl1pPr marL="0" indent="0">
              <a:buFontTx/>
              <a:buNone/>
              <a:defRPr sz="160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smtClean="0"/>
              <a:t>5</a:t>
            </a:r>
            <a:endParaRPr kumimoji="1" lang="zh-CN" altLang="en-US" dirty="0"/>
          </a:p>
        </p:txBody>
      </p:sp>
      <p:sp>
        <p:nvSpPr>
          <p:cNvPr id="38" name="文本占位符 26"/>
          <p:cNvSpPr>
            <a:spLocks noGrp="1"/>
          </p:cNvSpPr>
          <p:nvPr>
            <p:ph type="body" sz="quarter" idx="18" hasCustomPrompt="1"/>
          </p:nvPr>
        </p:nvSpPr>
        <p:spPr>
          <a:xfrm>
            <a:off x="2691196" y="1993231"/>
            <a:ext cx="3080871" cy="324806"/>
          </a:xfrm>
          <a:prstGeom prst="rect">
            <a:avLst/>
          </a:prstGeom>
        </p:spPr>
        <p:txBody>
          <a:bodyPr lIns="72567" tIns="36283" rIns="72567" bIns="36283"/>
          <a:lstStyle>
            <a:lvl1pPr marL="305889" marR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9" hasCustomPrompt="1"/>
          </p:nvPr>
        </p:nvSpPr>
        <p:spPr>
          <a:xfrm>
            <a:off x="2691196" y="2418407"/>
            <a:ext cx="3080870" cy="324807"/>
          </a:xfrm>
          <a:prstGeom prst="rect">
            <a:avLst/>
          </a:prstGeom>
        </p:spPr>
        <p:txBody>
          <a:bodyPr lIns="72567" tIns="36283" rIns="72567" bIns="36283"/>
          <a:lstStyle>
            <a:lvl1pPr marL="305889" marR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sp>
        <p:nvSpPr>
          <p:cNvPr id="41" name="文本占位符 33"/>
          <p:cNvSpPr>
            <a:spLocks noGrp="1"/>
          </p:cNvSpPr>
          <p:nvPr>
            <p:ph type="body" sz="quarter" idx="20" hasCustomPrompt="1"/>
          </p:nvPr>
        </p:nvSpPr>
        <p:spPr>
          <a:xfrm>
            <a:off x="2689333" y="2843584"/>
            <a:ext cx="3082733" cy="286030"/>
          </a:xfrm>
          <a:prstGeom prst="rect">
            <a:avLst/>
          </a:prstGeom>
        </p:spPr>
        <p:txBody>
          <a:bodyPr lIns="72567" tIns="36283" rIns="72567" bIns="36283"/>
          <a:lstStyle>
            <a:lvl1pPr marL="305889" marR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87" y="4515013"/>
            <a:ext cx="1029319" cy="3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9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86977" y="186507"/>
            <a:ext cx="4857415" cy="514098"/>
          </a:xfrm>
          <a:prstGeom prst="rect">
            <a:avLst/>
          </a:prstGeom>
        </p:spPr>
        <p:txBody>
          <a:bodyPr lIns="72567" tIns="36283" rIns="72567" bIns="36283"/>
          <a:lstStyle>
            <a:lvl1pPr marL="0" indent="0">
              <a:buFontTx/>
              <a:buNone/>
              <a:defRPr sz="2500" b="1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单击此处添加标题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87" y="4515013"/>
            <a:ext cx="1029319" cy="3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0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9543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86068" y="857106"/>
            <a:ext cx="4229321" cy="640256"/>
          </a:xfrm>
          <a:prstGeom prst="rect">
            <a:avLst/>
          </a:prstGeom>
        </p:spPr>
        <p:txBody>
          <a:bodyPr lIns="72567" tIns="36283" rIns="72567" bIns="36283" anchor="ctr"/>
          <a:lstStyle>
            <a:lvl1pPr marL="0" indent="0">
              <a:buFontTx/>
              <a:buNone/>
              <a:defRPr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dirty="0" smtClean="0"/>
              <a:t>感谢您的时间。</a:t>
            </a:r>
            <a:endParaRPr kumimoji="1"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686068" y="1490289"/>
            <a:ext cx="4229321" cy="452759"/>
          </a:xfrm>
          <a:prstGeom prst="rect">
            <a:avLst/>
          </a:prstGeom>
        </p:spPr>
        <p:txBody>
          <a:bodyPr lIns="72567" tIns="36283" rIns="72567" bIns="36283" anchor="ctr"/>
          <a:lstStyle>
            <a:lvl1pPr marL="0" marR="0" indent="0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87" y="4515014"/>
            <a:ext cx="1028545" cy="3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2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5"/>
          <p:cNvCxnSpPr/>
          <p:nvPr userDrawn="1"/>
        </p:nvCxnSpPr>
        <p:spPr>
          <a:xfrm>
            <a:off x="323850" y="627063"/>
            <a:ext cx="8496300" cy="0"/>
          </a:xfrm>
          <a:prstGeom prst="line">
            <a:avLst/>
          </a:prstGeom>
          <a:ln w="3175">
            <a:solidFill>
              <a:srgbClr val="BF261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10827" y="160209"/>
            <a:ext cx="6703541" cy="3395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87" y="4515013"/>
            <a:ext cx="1029319" cy="3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30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00337" y="399867"/>
            <a:ext cx="4857415" cy="514098"/>
          </a:xfrm>
          <a:prstGeom prst="rect">
            <a:avLst/>
          </a:prstGeom>
        </p:spPr>
        <p:txBody>
          <a:bodyPr/>
          <a:lstStyle>
            <a:lvl1pPr marL="305889" marR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lang="zh-CN" altLang="en-US" sz="2500" b="1" kern="1200" baseline="0" dirty="0" smtClean="0">
                <a:solidFill>
                  <a:srgbClr val="E2231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500" dirty="0" smtClean="0">
                <a:solidFill>
                  <a:srgbClr val="E2231A"/>
                </a:solidFill>
              </a:rPr>
              <a:t>1.All in AI</a:t>
            </a:r>
            <a:r>
              <a:rPr kumimoji="1" lang="zh-CN" altLang="en-US" sz="2500" dirty="0" smtClean="0">
                <a:solidFill>
                  <a:srgbClr val="E2231A"/>
                </a:solidFill>
              </a:rPr>
              <a:t>总体规划</a:t>
            </a:r>
            <a:endParaRPr kumimoji="0" lang="zh-CN" altLang="en-US" sz="1700" dirty="0" smtClean="0">
              <a:solidFill>
                <a:srgbClr val="595959"/>
              </a:solidFill>
            </a:endParaRPr>
          </a:p>
          <a:p>
            <a:pPr marL="305889" marR="0" lvl="0" indent="-305889" algn="l" defTabSz="8158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887" y="4515013"/>
            <a:ext cx="1029319" cy="3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19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4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66" r:id="rId5"/>
    <p:sldLayoutId id="2147483650" r:id="rId6"/>
    <p:sldLayoutId id="2147483661" r:id="rId7"/>
    <p:sldLayoutId id="2147483662" r:id="rId8"/>
    <p:sldLayoutId id="2147483667" r:id="rId9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秒杀系统技术解析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686068" y="1591010"/>
            <a:ext cx="2939259" cy="574351"/>
          </a:xfrm>
        </p:spPr>
        <p:txBody>
          <a:bodyPr/>
          <a:lstStyle/>
          <a:p>
            <a:r>
              <a:rPr lang="zh-CN" altLang="en-US" sz="1400" dirty="0" smtClean="0"/>
              <a:t>讲解人：</a:t>
            </a:r>
            <a:r>
              <a:rPr lang="zh-CN" altLang="en-US" sz="1400" dirty="0"/>
              <a:t>张双锁</a:t>
            </a:r>
            <a:endParaRPr lang="en-US" altLang="zh-CN" sz="1400" dirty="0" smtClean="0"/>
          </a:p>
          <a:p>
            <a:r>
              <a:rPr lang="en-US" altLang="zh-CN" dirty="0" smtClean="0"/>
              <a:t>2018/7/3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/>
              <a:t>后端方案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97" y="911933"/>
            <a:ext cx="7302394" cy="34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/>
              <a:t>矛与</a:t>
            </a:r>
            <a:r>
              <a:rPr lang="zh-CN" altLang="en-US" dirty="0" smtClean="0"/>
              <a:t>盾的博弈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42" y="1557252"/>
            <a:ext cx="4645049" cy="2036080"/>
          </a:xfrm>
          <a:prstGeom prst="rect">
            <a:avLst/>
          </a:prstGeom>
        </p:spPr>
      </p:pic>
      <p:sp>
        <p:nvSpPr>
          <p:cNvPr id="16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549007" y="1016041"/>
            <a:ext cx="3218596" cy="2257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同</a:t>
            </a:r>
            <a:r>
              <a:rPr lang="zh-CN" altLang="en-US" sz="1400" dirty="0">
                <a:solidFill>
                  <a:schemeClr val="tx1"/>
                </a:solidFill>
              </a:rPr>
              <a:t>一个账号，一次性发出多个请求</a:t>
            </a:r>
          </a:p>
        </p:txBody>
      </p:sp>
      <p:sp>
        <p:nvSpPr>
          <p:cNvPr id="17" name="矩形 16"/>
          <p:cNvSpPr/>
          <p:nvPr/>
        </p:nvSpPr>
        <p:spPr>
          <a:xfrm>
            <a:off x="259243" y="4157591"/>
            <a:ext cx="663380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-apple-system-font"/>
              </a:rPr>
              <a:t>解决方案：</a:t>
            </a:r>
            <a:r>
              <a:rPr lang="zh-CN" altLang="en-US" dirty="0"/>
              <a:t>可以通过</a:t>
            </a:r>
            <a:r>
              <a:rPr lang="en-US" altLang="zh-CN" dirty="0" err="1"/>
              <a:t>Redis</a:t>
            </a:r>
            <a:r>
              <a:rPr lang="zh-CN" altLang="en-US" dirty="0"/>
              <a:t>这种内存缓存服务，写入一个标志位（只允许</a:t>
            </a:r>
            <a:r>
              <a:rPr lang="en-US" altLang="zh-CN" dirty="0"/>
              <a:t>1</a:t>
            </a:r>
            <a:r>
              <a:rPr lang="zh-CN" altLang="en-US" dirty="0"/>
              <a:t>个请求写成功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结合</a:t>
            </a:r>
            <a:r>
              <a:rPr lang="en-US" altLang="zh-CN" dirty="0"/>
              <a:t>watch</a:t>
            </a:r>
            <a:r>
              <a:rPr lang="zh-CN" altLang="en-US" dirty="0"/>
              <a:t>的乐观锁的特性），成功写入的则可以继续参加。</a:t>
            </a:r>
          </a:p>
        </p:txBody>
      </p:sp>
    </p:spTree>
    <p:extLst>
      <p:ext uri="{BB962C8B-B14F-4D97-AF65-F5344CB8AC3E}">
        <p14:creationId xmlns:p14="http://schemas.microsoft.com/office/powerpoint/2010/main" val="420895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/>
              <a:t>矛与盾的博弈</a:t>
            </a:r>
          </a:p>
          <a:p>
            <a:endParaRPr lang="zh-CN" altLang="en-US" dirty="0"/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384003" y="883202"/>
            <a:ext cx="3218596" cy="225775"/>
          </a:xfrm>
        </p:spPr>
        <p:txBody>
          <a:bodyPr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多</a:t>
            </a:r>
            <a:r>
              <a:rPr lang="zh-CN" altLang="en-US" sz="1400" dirty="0">
                <a:solidFill>
                  <a:schemeClr val="tx1"/>
                </a:solidFill>
              </a:rPr>
              <a:t>个账号，一次性发送多个请求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9" y="1342559"/>
            <a:ext cx="4796195" cy="22383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59243" y="4157591"/>
            <a:ext cx="6776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-apple-system-font"/>
              </a:rPr>
              <a:t>解决方案：</a:t>
            </a:r>
            <a:r>
              <a:rPr lang="zh-CN" altLang="en-US" dirty="0"/>
              <a:t>可以通过检测指定机器</a:t>
            </a:r>
            <a:r>
              <a:rPr lang="en-US" altLang="zh-CN" dirty="0"/>
              <a:t>IP</a:t>
            </a:r>
            <a:r>
              <a:rPr lang="zh-CN" altLang="en-US" dirty="0"/>
              <a:t>请求频率就可以解决，如果发现某个</a:t>
            </a:r>
            <a:r>
              <a:rPr lang="en-US" altLang="zh-CN" dirty="0"/>
              <a:t>IP</a:t>
            </a:r>
            <a:r>
              <a:rPr lang="zh-CN" altLang="en-US" dirty="0"/>
              <a:t>请求频率很高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给它弹出一个验证码或者直接禁止它的请求</a:t>
            </a:r>
          </a:p>
        </p:txBody>
      </p:sp>
    </p:spTree>
    <p:extLst>
      <p:ext uri="{BB962C8B-B14F-4D97-AF65-F5344CB8AC3E}">
        <p14:creationId xmlns:p14="http://schemas.microsoft.com/office/powerpoint/2010/main" val="263108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/>
              <a:t>矛与盾的博弈</a:t>
            </a:r>
          </a:p>
          <a:p>
            <a:endParaRPr lang="zh-CN" altLang="en-US" dirty="0"/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384003" y="883202"/>
            <a:ext cx="3218596" cy="225775"/>
          </a:xfrm>
        </p:spPr>
        <p:txBody>
          <a:bodyPr/>
          <a:lstStyle/>
          <a:p>
            <a:r>
              <a:rPr lang="zh-CN" altLang="en-US" sz="1400" dirty="0">
                <a:solidFill>
                  <a:schemeClr val="tx1"/>
                </a:solidFill>
              </a:rPr>
              <a:t>多个账号，不同</a:t>
            </a:r>
            <a:r>
              <a:rPr lang="en-US" altLang="zh-CN" sz="1400" dirty="0">
                <a:solidFill>
                  <a:schemeClr val="tx1"/>
                </a:solidFill>
              </a:rPr>
              <a:t>IP</a:t>
            </a:r>
            <a:r>
              <a:rPr lang="zh-CN" altLang="en-US" sz="1400" dirty="0">
                <a:solidFill>
                  <a:schemeClr val="tx1"/>
                </a:solidFill>
              </a:rPr>
              <a:t>发送不同请求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4" y="1795641"/>
            <a:ext cx="3819525" cy="93345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59243" y="4157591"/>
            <a:ext cx="668644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333333"/>
                </a:solidFill>
                <a:latin typeface="-apple-system-font"/>
              </a:rPr>
              <a:t>解决方案：</a:t>
            </a:r>
            <a:r>
              <a:rPr lang="zh-CN" altLang="en-US" dirty="0"/>
              <a:t>这种场景下的请求，和真实用户的行为，已经基本相同了，想做分辨很困难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对账号数据进行</a:t>
            </a:r>
            <a:r>
              <a:rPr lang="zh-CN" altLang="en-US" dirty="0" smtClean="0"/>
              <a:t>“数据挖掘”，</a:t>
            </a:r>
            <a:r>
              <a:rPr lang="zh-CN" altLang="en-US" dirty="0"/>
              <a:t>例如经常抢票和</a:t>
            </a:r>
            <a:r>
              <a:rPr lang="zh-CN" altLang="en-US" dirty="0" smtClean="0"/>
              <a:t>退票。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26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/>
              <a:t>高并发下的数据安全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1" y="1118319"/>
            <a:ext cx="5715000" cy="2686050"/>
          </a:xfrm>
          <a:prstGeom prst="rect">
            <a:avLst/>
          </a:prstGeom>
        </p:spPr>
      </p:pic>
      <p:sp>
        <p:nvSpPr>
          <p:cNvPr id="1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8851" y="3965034"/>
            <a:ext cx="8178981" cy="514098"/>
          </a:xfrm>
        </p:spPr>
        <p:txBody>
          <a:bodyPr/>
          <a:lstStyle/>
          <a:p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假设我们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一共只有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ea typeface="+mn-ea"/>
              </a:rPr>
              <a:t>100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个商品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，已经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卖掉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了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ea typeface="+mn-ea"/>
              </a:rPr>
              <a:t>99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个商品，仅剩最后一个。这个时候，系统发来多个并发请求，这批请求读取到的商品余量都是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ea typeface="+mn-ea"/>
              </a:rPr>
              <a:t>99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个，然后都通过了这一个余量判断，最终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导致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卖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出去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  <a:ea typeface="+mn-ea"/>
              </a:rPr>
              <a:t>150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356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/>
              <a:t>高并发下的数据安全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48" y="1636903"/>
            <a:ext cx="5715000" cy="1209675"/>
          </a:xfrm>
          <a:prstGeom prst="rect">
            <a:avLst/>
          </a:prstGeom>
        </p:spPr>
      </p:pic>
      <p:sp>
        <p:nvSpPr>
          <p:cNvPr id="16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3622210"/>
            <a:ext cx="8178981" cy="514098"/>
          </a:xfrm>
        </p:spPr>
        <p:txBody>
          <a:bodyPr/>
          <a:lstStyle/>
          <a:p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假设我们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一共只有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ea typeface="+mn-ea"/>
              </a:rPr>
              <a:t>100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个商品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，已经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卖掉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了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ea typeface="+mn-ea"/>
              </a:rPr>
              <a:t>99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个商品，仅剩最后一个。这个时候，系统发来多个并发请求，这批请求读取到的商品余量都是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ea typeface="+mn-ea"/>
              </a:rPr>
              <a:t>99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个，然后都通过了这一个余量判断，最终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导致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卖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出去</a:t>
            </a:r>
            <a:r>
              <a:rPr lang="en-US" altLang="zh-CN" sz="1400" b="0" dirty="0" smtClean="0">
                <a:solidFill>
                  <a:schemeClr val="tx1"/>
                </a:solidFill>
                <a:latin typeface="+mn-ea"/>
                <a:ea typeface="+mn-ea"/>
              </a:rPr>
              <a:t>150</a:t>
            </a:r>
            <a:endParaRPr lang="zh-CN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43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33" y="833446"/>
            <a:ext cx="6426582" cy="384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9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8" y="700605"/>
            <a:ext cx="7893193" cy="21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9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1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1251" y="861270"/>
            <a:ext cx="7044575" cy="3339470"/>
          </a:xfrm>
        </p:spPr>
        <p:txBody>
          <a:bodyPr/>
          <a:lstStyle/>
          <a:p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对于秒杀系统，再次重复下我个人经验的两个架构优化思路：</a:t>
            </a:r>
          </a:p>
          <a:p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尽量将请求拦截在系统上游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（越上游越好）；</a:t>
            </a:r>
          </a:p>
          <a:p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读多写少的常用多使用缓存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（缓存抗读压力）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；</a:t>
            </a:r>
            <a:endParaRPr lang="en-US" altLang="zh-CN" sz="1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CN" altLang="en-US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浏览器和</a:t>
            </a:r>
            <a:r>
              <a:rPr lang="en-US" altLang="zh-CN" sz="1400" b="0" dirty="0">
                <a:solidFill>
                  <a:schemeClr val="tx1"/>
                </a:solidFill>
                <a:latin typeface="+mn-ea"/>
                <a:ea typeface="+mn-ea"/>
              </a:rPr>
              <a:t>APP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：做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限速</a:t>
            </a:r>
            <a:endParaRPr lang="zh-CN" altLang="en-US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站点层：按照</a:t>
            </a:r>
            <a:r>
              <a:rPr lang="en-US" altLang="zh-CN" sz="1400" b="0" dirty="0" err="1">
                <a:solidFill>
                  <a:schemeClr val="tx1"/>
                </a:solidFill>
                <a:latin typeface="+mn-ea"/>
                <a:ea typeface="+mn-ea"/>
              </a:rPr>
              <a:t>uid</a:t>
            </a:r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做限速，做页面</a:t>
            </a:r>
            <a:r>
              <a:rPr lang="zh-CN" altLang="en-US" sz="1400" b="0" dirty="0" smtClean="0">
                <a:solidFill>
                  <a:schemeClr val="tx1"/>
                </a:solidFill>
                <a:latin typeface="+mn-ea"/>
                <a:ea typeface="+mn-ea"/>
              </a:rPr>
              <a:t>缓存</a:t>
            </a:r>
            <a:endParaRPr lang="zh-CN" altLang="en-US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服务层：按照业务做写请求队列控制流量，做数据缓存</a:t>
            </a:r>
          </a:p>
          <a:p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数据层：闲庭信步</a:t>
            </a:r>
          </a:p>
          <a:p>
            <a:r>
              <a:rPr lang="zh-CN" altLang="en-US" sz="1400" b="0" dirty="0">
                <a:solidFill>
                  <a:schemeClr val="tx1"/>
                </a:solidFill>
                <a:latin typeface="+mn-ea"/>
                <a:ea typeface="+mn-ea"/>
              </a:rPr>
              <a:t>并且：结合业务做优化</a:t>
            </a:r>
          </a:p>
        </p:txBody>
      </p:sp>
    </p:spTree>
    <p:extLst>
      <p:ext uri="{BB962C8B-B14F-4D97-AF65-F5344CB8AC3E}">
        <p14:creationId xmlns:p14="http://schemas.microsoft.com/office/powerpoint/2010/main" val="66484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750614" y="1458016"/>
            <a:ext cx="4445330" cy="1123819"/>
          </a:xfrm>
        </p:spPr>
        <p:txBody>
          <a:bodyPr/>
          <a:lstStyle/>
          <a:p>
            <a:r>
              <a:rPr lang="en-US" altLang="zh-CN" sz="3200" b="1" dirty="0" smtClean="0"/>
              <a:t>Thank you!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925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zh-CN" altLang="en-US" sz="2200" dirty="0" smtClean="0">
                <a:solidFill>
                  <a:srgbClr val="595959"/>
                </a:solidFill>
              </a:rPr>
              <a:t>目录</a:t>
            </a:r>
          </a:p>
        </p:txBody>
      </p:sp>
      <p:sp>
        <p:nvSpPr>
          <p:cNvPr id="21" name="椭圆 20"/>
          <p:cNvSpPr/>
          <p:nvPr/>
        </p:nvSpPr>
        <p:spPr>
          <a:xfrm>
            <a:off x="1343502" y="1298794"/>
            <a:ext cx="348363" cy="355689"/>
          </a:xfrm>
          <a:prstGeom prst="ellipse">
            <a:avLst/>
          </a:prstGeom>
          <a:solidFill>
            <a:srgbClr val="C00002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微软雅黑"/>
              </a:rPr>
              <a:t>1</a:t>
            </a:r>
            <a:endParaRPr lang="zh-CN" altLang="en-US" kern="0" dirty="0" smtClean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344491" y="1909818"/>
            <a:ext cx="346385" cy="356080"/>
          </a:xfrm>
          <a:prstGeom prst="ellipse">
            <a:avLst/>
          </a:prstGeom>
          <a:solidFill>
            <a:srgbClr val="C00002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微软雅黑"/>
              </a:rPr>
              <a:t>2</a:t>
            </a:r>
            <a:endParaRPr lang="zh-CN" altLang="en-US" kern="0" dirty="0" smtClean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344345" y="2521233"/>
            <a:ext cx="346676" cy="328173"/>
          </a:xfrm>
          <a:prstGeom prst="ellipse">
            <a:avLst/>
          </a:prstGeom>
          <a:solidFill>
            <a:srgbClr val="C00002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微软雅黑"/>
              </a:rPr>
              <a:t>3</a:t>
            </a:r>
            <a:endParaRPr lang="zh-CN" altLang="en-US" kern="0" dirty="0" smtClean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43502" y="3104741"/>
            <a:ext cx="348363" cy="347572"/>
          </a:xfrm>
          <a:prstGeom prst="ellipse">
            <a:avLst/>
          </a:prstGeom>
          <a:solidFill>
            <a:srgbClr val="C00002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微软雅黑"/>
              </a:rPr>
              <a:t>4</a:t>
            </a:r>
            <a:endParaRPr lang="zh-CN" altLang="en-US" kern="0" dirty="0" smtClean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343502" y="3707648"/>
            <a:ext cx="348363" cy="347572"/>
          </a:xfrm>
          <a:prstGeom prst="ellipse">
            <a:avLst/>
          </a:prstGeom>
          <a:solidFill>
            <a:srgbClr val="C00002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prstClr val="white"/>
                </a:solidFill>
                <a:latin typeface="微软雅黑"/>
              </a:rPr>
              <a:t>5</a:t>
            </a:r>
            <a:endParaRPr lang="zh-CN" altLang="en-US" kern="0" dirty="0" smtClean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9816" y="1266260"/>
            <a:ext cx="286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秒杀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场景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89816" y="1901998"/>
            <a:ext cx="286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遇到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的问题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89816" y="2464539"/>
            <a:ext cx="286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设计思路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789816" y="3025934"/>
            <a:ext cx="286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789816" y="3655110"/>
            <a:ext cx="2866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182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/>
              <a:t>秒杀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4" y="1745361"/>
            <a:ext cx="1962150" cy="19716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564" y="1745361"/>
            <a:ext cx="2108835" cy="1905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948" y="1745361"/>
            <a:ext cx="2324100" cy="19043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9242" y="4157591"/>
            <a:ext cx="69047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</a:rPr>
              <a:t>瞬时流量</a:t>
            </a:r>
            <a:r>
              <a:rPr lang="zh-CN" altLang="en-US" sz="1400" dirty="0" smtClean="0">
                <a:latin typeface="+mn-ea"/>
                <a:ea typeface="+mn-ea"/>
              </a:rPr>
              <a:t>激增、</a:t>
            </a:r>
            <a:r>
              <a:rPr lang="zh-CN" altLang="en-US" sz="1400" dirty="0">
                <a:latin typeface="+mn-ea"/>
                <a:ea typeface="+mn-ea"/>
              </a:rPr>
              <a:t>请求数量远大于库存</a:t>
            </a:r>
            <a:r>
              <a:rPr lang="zh-CN" altLang="en-US" sz="1400" dirty="0" smtClean="0">
                <a:latin typeface="+mn-ea"/>
                <a:ea typeface="+mn-ea"/>
              </a:rPr>
              <a:t>数量、</a:t>
            </a:r>
            <a:r>
              <a:rPr lang="zh-CN" altLang="en-US" sz="1400" dirty="0">
                <a:latin typeface="+mn-ea"/>
                <a:ea typeface="+mn-ea"/>
              </a:rPr>
              <a:t>下单减库存</a:t>
            </a:r>
          </a:p>
          <a:p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89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/>
              <a:t>挑战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445879" y="936132"/>
            <a:ext cx="8134356" cy="514117"/>
          </a:xfrm>
        </p:spPr>
        <p:txBody>
          <a:bodyPr/>
          <a:lstStyle/>
          <a:p>
            <a:r>
              <a:rPr lang="en-US" altLang="zh-CN" b="0" dirty="0">
                <a:solidFill>
                  <a:schemeClr val="tx1"/>
                </a:solidFill>
              </a:rPr>
              <a:t>QPS</a:t>
            </a:r>
            <a:r>
              <a:rPr lang="zh-CN" altLang="en-US" b="0" dirty="0">
                <a:solidFill>
                  <a:schemeClr val="tx1"/>
                </a:solidFill>
              </a:rPr>
              <a:t>（</a:t>
            </a:r>
            <a:r>
              <a:rPr lang="en-US" altLang="zh-CN" b="0" dirty="0">
                <a:solidFill>
                  <a:schemeClr val="tx1"/>
                </a:solidFill>
              </a:rPr>
              <a:t>Query Per Second</a:t>
            </a:r>
            <a:r>
              <a:rPr lang="zh-CN" altLang="en-US" b="0" dirty="0">
                <a:solidFill>
                  <a:schemeClr val="tx1"/>
                </a:solidFill>
              </a:rPr>
              <a:t>，每秒处理请求数）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5879" y="1393388"/>
            <a:ext cx="561116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举个例子，我们假设处理一个业务请求平均响应时间为</a:t>
            </a:r>
            <a:r>
              <a:rPr lang="en-US" altLang="zh-CN" dirty="0"/>
              <a:t>100ms</a:t>
            </a:r>
            <a:r>
              <a:rPr lang="zh-CN" altLang="en-US" dirty="0"/>
              <a:t>，同时，系统内有</a:t>
            </a:r>
            <a:r>
              <a:rPr lang="en-US" altLang="zh-CN" dirty="0"/>
              <a:t>20</a:t>
            </a:r>
            <a:r>
              <a:rPr lang="zh-CN" altLang="en-US" dirty="0"/>
              <a:t>台</a:t>
            </a:r>
            <a:r>
              <a:rPr lang="en-US" altLang="zh-CN" dirty="0"/>
              <a:t>Apache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服务器，配置</a:t>
            </a:r>
            <a:r>
              <a:rPr lang="en-US" altLang="zh-CN" dirty="0" err="1"/>
              <a:t>MaxClients</a:t>
            </a:r>
            <a:r>
              <a:rPr lang="zh-CN" altLang="en-US" dirty="0"/>
              <a:t>为</a:t>
            </a:r>
            <a:r>
              <a:rPr lang="en-US" altLang="zh-CN" dirty="0"/>
              <a:t>500</a:t>
            </a:r>
            <a:r>
              <a:rPr lang="zh-CN" altLang="en-US" dirty="0"/>
              <a:t>个（表示</a:t>
            </a:r>
            <a:r>
              <a:rPr lang="en-US" altLang="zh-CN" dirty="0"/>
              <a:t>Apache</a:t>
            </a:r>
            <a:r>
              <a:rPr lang="zh-CN" altLang="en-US" dirty="0"/>
              <a:t>的最大连接数目）。</a:t>
            </a:r>
          </a:p>
          <a:p>
            <a:r>
              <a:rPr lang="zh-CN" altLang="en-US" dirty="0"/>
              <a:t>那么，我们的</a:t>
            </a:r>
            <a:r>
              <a:rPr lang="en-US" altLang="zh-CN" dirty="0"/>
              <a:t>Web</a:t>
            </a:r>
            <a:r>
              <a:rPr lang="zh-CN" altLang="en-US" dirty="0"/>
              <a:t>系统的理论峰值</a:t>
            </a:r>
            <a:r>
              <a:rPr lang="en-US" altLang="zh-CN" dirty="0"/>
              <a:t>QPS</a:t>
            </a:r>
            <a:r>
              <a:rPr lang="zh-CN" altLang="en-US" dirty="0"/>
              <a:t>为（理想化的计算方式）：</a:t>
            </a:r>
          </a:p>
          <a:p>
            <a:r>
              <a:rPr lang="en-US" altLang="zh-CN" dirty="0"/>
              <a:t>20*500/0.1 = 100000 </a:t>
            </a: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万</a:t>
            </a:r>
            <a:r>
              <a:rPr lang="en-US" altLang="zh-CN" dirty="0"/>
              <a:t>QPS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CPU</a:t>
            </a:r>
            <a:r>
              <a:rPr lang="zh-CN" altLang="en-US" dirty="0"/>
              <a:t>需要处理的上下文</a:t>
            </a:r>
            <a:r>
              <a:rPr lang="zh-CN" altLang="en-US" dirty="0" smtClean="0"/>
              <a:t>切换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5w/s</a:t>
            </a:r>
            <a:r>
              <a:rPr lang="zh-CN" altLang="en-US" dirty="0"/>
              <a:t>的高并发状态下，平均响应时间从</a:t>
            </a:r>
            <a:r>
              <a:rPr lang="en-US" altLang="zh-CN" dirty="0"/>
              <a:t>100ms</a:t>
            </a:r>
            <a:r>
              <a:rPr lang="zh-CN" altLang="en-US" dirty="0"/>
              <a:t>变为</a:t>
            </a:r>
            <a:r>
              <a:rPr lang="en-US" altLang="zh-CN" dirty="0"/>
              <a:t>250ms</a:t>
            </a:r>
            <a:r>
              <a:rPr lang="zh-CN" altLang="en-US" dirty="0"/>
              <a:t>（实际情况，甚至更多）：</a:t>
            </a:r>
          </a:p>
          <a:p>
            <a:r>
              <a:rPr lang="en-US" altLang="zh-CN" dirty="0"/>
              <a:t>20*500/0.25 = 40000 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万</a:t>
            </a:r>
            <a:r>
              <a:rPr lang="en-US" altLang="zh-CN" dirty="0"/>
              <a:t>QPS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于是，我们的系统剩下了</a:t>
            </a:r>
            <a:r>
              <a:rPr lang="en-US" altLang="zh-CN" dirty="0"/>
              <a:t>4w</a:t>
            </a:r>
            <a:r>
              <a:rPr lang="zh-CN" altLang="en-US" dirty="0"/>
              <a:t>的</a:t>
            </a:r>
            <a:r>
              <a:rPr lang="en-US" altLang="zh-CN" dirty="0"/>
              <a:t>QPS</a:t>
            </a:r>
            <a:r>
              <a:rPr lang="zh-CN" altLang="en-US" dirty="0"/>
              <a:t>，面对</a:t>
            </a:r>
            <a:r>
              <a:rPr lang="en-US" altLang="zh-CN" dirty="0"/>
              <a:t>5w</a:t>
            </a:r>
            <a:r>
              <a:rPr lang="zh-CN" altLang="en-US" dirty="0"/>
              <a:t>每秒的请求，中间相差了</a:t>
            </a:r>
            <a:r>
              <a:rPr lang="en-US" altLang="zh-CN" dirty="0"/>
              <a:t>1w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7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 smtClean="0"/>
              <a:t>导致结果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875" y="1118319"/>
            <a:ext cx="4552987" cy="2666163"/>
          </a:xfrm>
          <a:prstGeom prst="rect">
            <a:avLst/>
          </a:prstGeom>
        </p:spPr>
      </p:pic>
      <p:sp>
        <p:nvSpPr>
          <p:cNvPr id="16" name="文本占位符 20"/>
          <p:cNvSpPr>
            <a:spLocks noGrp="1"/>
          </p:cNvSpPr>
          <p:nvPr>
            <p:ph type="body" sz="quarter" idx="10"/>
          </p:nvPr>
        </p:nvSpPr>
        <p:spPr>
          <a:xfrm>
            <a:off x="432130" y="1754279"/>
            <a:ext cx="3218596" cy="1057673"/>
          </a:xfrm>
        </p:spPr>
        <p:txBody>
          <a:bodyPr/>
          <a:lstStyle/>
          <a:p>
            <a:r>
              <a:rPr lang="zh-CN" altLang="en-US" sz="5400" b="0" dirty="0" smtClean="0">
                <a:solidFill>
                  <a:schemeClr val="tx1"/>
                </a:solidFill>
              </a:rPr>
              <a:t>雪崩效应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 smtClean="0"/>
              <a:t>设计理念</a:t>
            </a:r>
            <a:endParaRPr lang="zh-CN" altLang="en-US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315685" y="700605"/>
            <a:ext cx="8690811" cy="4327668"/>
          </a:xfrm>
          <a:prstGeom prst="rect">
            <a:avLst/>
          </a:prstGeom>
        </p:spPr>
        <p:txBody>
          <a:bodyPr/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 smtClean="0">
                <a:latin typeface="+mn-ea"/>
              </a:rPr>
              <a:t>限流</a:t>
            </a:r>
            <a:r>
              <a:rPr lang="zh-CN" altLang="en-US" sz="2000" dirty="0" smtClean="0">
                <a:latin typeface="+mn-ea"/>
              </a:rPr>
              <a:t>：只允许少部分流量进入服务后端。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 smtClean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异步处理</a:t>
            </a:r>
            <a:r>
              <a:rPr lang="zh-CN" altLang="en-US" sz="2000" dirty="0" smtClean="0">
                <a:latin typeface="+mn-ea"/>
              </a:rPr>
              <a:t>：采用异步处理模式极大地提高系统并发量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内存缓存</a:t>
            </a:r>
            <a:r>
              <a:rPr lang="zh-CN" altLang="en-US" sz="2000" dirty="0" smtClean="0">
                <a:latin typeface="+mn-ea"/>
              </a:rPr>
              <a:t>：业务逻辑转移到内存缓存，效率会有极大地提升。</a:t>
            </a:r>
            <a:endParaRPr lang="en-US" altLang="zh-CN" sz="2000" dirty="0" smtClean="0">
              <a:latin typeface="+mn-ea"/>
            </a:endParaRPr>
          </a:p>
          <a:p>
            <a:endParaRPr lang="zh-CN" altLang="en-US" sz="2000" dirty="0" smtClean="0">
              <a:latin typeface="+mn-ea"/>
            </a:endParaRPr>
          </a:p>
          <a:p>
            <a:r>
              <a:rPr lang="zh-CN" altLang="en-US" sz="2000" b="1" dirty="0" smtClean="0">
                <a:latin typeface="+mn-ea"/>
              </a:rPr>
              <a:t>可拓展</a:t>
            </a:r>
            <a:r>
              <a:rPr lang="zh-CN" altLang="en-US" sz="2000" dirty="0" smtClean="0">
                <a:latin typeface="+mn-ea"/>
              </a:rPr>
              <a:t>：系统设计成弹性可拓展的，流量来了，拓展机器就好了。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868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/>
              <a:t>设计理念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12" y="1118319"/>
            <a:ext cx="5715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 smtClean="0"/>
              <a:t>前端方案</a:t>
            </a:r>
            <a:endParaRPr lang="zh-CN" altLang="en-US" dirty="0"/>
          </a:p>
        </p:txBody>
      </p:sp>
      <p:sp>
        <p:nvSpPr>
          <p:cNvPr id="1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6249" y="861270"/>
            <a:ext cx="8082728" cy="3628228"/>
          </a:xfrm>
        </p:spPr>
        <p:txBody>
          <a:bodyPr/>
          <a:lstStyle/>
          <a:p>
            <a:pPr latinLnBrk="1"/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页面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静态化：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  <a:t>将活动页面上的所有可以静态的元素全部静态化，并尽量减少动态元素。通过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</a:rPr>
              <a:t>CDN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  <a:t>来抗峰值</a:t>
            </a:r>
            <a:r>
              <a:rPr lang="zh-CN" altLang="en-US" sz="2000" b="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sz="2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atinLnBrk="1"/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  <a:t> </a:t>
            </a:r>
            <a:b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禁止重复提交：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  <a:t>用户提交之后按钮置灰，禁止重复提交 </a:t>
            </a:r>
            <a:endParaRPr lang="en-US" altLang="zh-CN" sz="20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atinLnBrk="1"/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用户限流：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  <a:t>在某一时间段内只允许用户提交一次请求，比如可以采取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  <a:t>限流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2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86977" y="604221"/>
            <a:ext cx="87060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6977" y="186507"/>
            <a:ext cx="4857415" cy="514098"/>
          </a:xfrm>
        </p:spPr>
        <p:txBody>
          <a:bodyPr/>
          <a:lstStyle/>
          <a:p>
            <a:r>
              <a:rPr lang="zh-CN" altLang="en-US" dirty="0" smtClean="0"/>
              <a:t>后端方案</a:t>
            </a:r>
            <a:endParaRPr lang="zh-CN" altLang="en-US" dirty="0"/>
          </a:p>
        </p:txBody>
      </p:sp>
      <p:sp>
        <p:nvSpPr>
          <p:cNvPr id="15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36249" y="861270"/>
            <a:ext cx="8082728" cy="3628228"/>
          </a:xfrm>
        </p:spPr>
        <p:txBody>
          <a:bodyPr/>
          <a:lstStyle/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限制</a:t>
            </a:r>
            <a:r>
              <a:rPr lang="en-US" altLang="zh-CN" sz="1800" dirty="0" err="1" smtClean="0">
                <a:solidFill>
                  <a:schemeClr val="tx1"/>
                </a:solidFill>
                <a:latin typeface="+mn-ea"/>
                <a:ea typeface="+mn-ea"/>
              </a:rPr>
              <a:t>uid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访问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频率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在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服务端控制层需要针对同一个访问</a:t>
            </a:r>
            <a:r>
              <a:rPr lang="en-US" altLang="zh-CN" sz="1800" b="0" dirty="0" err="1">
                <a:solidFill>
                  <a:schemeClr val="tx1"/>
                </a:solidFill>
                <a:latin typeface="+mn-ea"/>
                <a:ea typeface="+mn-ea"/>
              </a:rPr>
              <a:t>uid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，限制访问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频率</a:t>
            </a:r>
            <a:endParaRPr lang="en-US" altLang="zh-CN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采用消息队列缓存请求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先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把这些请求都写到消息队列缓存一下，数据库层订阅消息减库存，减库存成功的请求返回秒杀成功，失败的返回秒杀结束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zh-CN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利用缓存应对读请求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利用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缓存分担数据库压力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endParaRPr lang="zh-CN" altLang="en-US" sz="18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 latinLnBrk="1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利用缓存应对写请求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库存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数据转移到</a:t>
            </a:r>
            <a:r>
              <a:rPr lang="en-US" altLang="zh-CN" sz="1800" b="0" dirty="0" err="1">
                <a:solidFill>
                  <a:schemeClr val="tx1"/>
                </a:solidFill>
                <a:latin typeface="+mn-ea"/>
                <a:ea typeface="+mn-ea"/>
              </a:rPr>
              <a:t>Redis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缓存中，所有减库存操作都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在</a:t>
            </a: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atinLnBrk="1"/>
            <a:r>
              <a:rPr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en-US" altLang="zh-CN" sz="1800" b="0" dirty="0" err="1" smtClean="0">
                <a:solidFill>
                  <a:schemeClr val="tx1"/>
                </a:solidFill>
                <a:latin typeface="+mn-ea"/>
                <a:ea typeface="+mn-ea"/>
              </a:rPr>
              <a:t>Redis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中进行，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然后同步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到数据库中</a:t>
            </a:r>
          </a:p>
          <a:p>
            <a:pPr latinLnBrk="1"/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93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5368</TotalTime>
  <Words>790</Words>
  <Application>Microsoft Office PowerPoint</Application>
  <PresentationFormat>全屏显示(16:9)</PresentationFormat>
  <Paragraphs>82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-apple-system-font</vt:lpstr>
      <vt:lpstr>黑体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JD HelpDesk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张磊</dc:creator>
  <cp:lastModifiedBy>zhangshuangsuo</cp:lastModifiedBy>
  <cp:revision>1284</cp:revision>
  <dcterms:created xsi:type="dcterms:W3CDTF">2017-07-09T12:56:00Z</dcterms:created>
  <dcterms:modified xsi:type="dcterms:W3CDTF">2018-07-10T00:39:49Z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