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9"/>
  </p:notesMasterIdLst>
  <p:sldIdLst>
    <p:sldId id="406" r:id="rId2"/>
    <p:sldId id="376" r:id="rId3"/>
    <p:sldId id="392" r:id="rId4"/>
    <p:sldId id="411" r:id="rId5"/>
    <p:sldId id="413" r:id="rId6"/>
    <p:sldId id="412" r:id="rId7"/>
    <p:sldId id="414" r:id="rId8"/>
    <p:sldId id="415" r:id="rId9"/>
    <p:sldId id="420" r:id="rId10"/>
    <p:sldId id="417" r:id="rId11"/>
    <p:sldId id="422" r:id="rId12"/>
    <p:sldId id="423" r:id="rId13"/>
    <p:sldId id="424" r:id="rId14"/>
    <p:sldId id="425" r:id="rId15"/>
    <p:sldId id="426" r:id="rId16"/>
    <p:sldId id="427" r:id="rId17"/>
    <p:sldId id="409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6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7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4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0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2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9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1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2" y="533790"/>
            <a:ext cx="1010897" cy="1871426"/>
            <a:chOff x="335862" y="571890"/>
            <a:chExt cx="1010897" cy="1871426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105511" y="1628189"/>
              <a:ext cx="1045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01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3" y="533790"/>
            <a:ext cx="1010896" cy="1884250"/>
            <a:chOff x="335863" y="571890"/>
            <a:chExt cx="1010896" cy="1884250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92687" y="1628189"/>
              <a:ext cx="1071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TWO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02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4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4" y="533790"/>
            <a:ext cx="1010895" cy="1999666"/>
            <a:chOff x="335864" y="571890"/>
            <a:chExt cx="1010895" cy="1999666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-22728" y="1628189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THREE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03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5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5" y="533790"/>
            <a:ext cx="1010894" cy="1962797"/>
            <a:chOff x="335865" y="571890"/>
            <a:chExt cx="1010894" cy="1962797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14142" y="1628189"/>
              <a:ext cx="12282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FOUR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04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2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4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4" y="744667"/>
            <a:ext cx="11217612" cy="58099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72848" y="2518402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经验分享</a:t>
            </a:r>
            <a:endParaRPr lang="zh-CN" altLang="en-US" sz="4800" b="1" dirty="0"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4403" y="3425311"/>
            <a:ext cx="606319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基础数据预热本地缓存设计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08075" y="4513279"/>
            <a:ext cx="3066584" cy="456774"/>
            <a:chOff x="1244534" y="4117273"/>
            <a:chExt cx="1765300" cy="316802"/>
          </a:xfrm>
        </p:grpSpPr>
        <p:sp>
          <p:nvSpPr>
            <p:cNvPr id="14" name="圆角矩形 13"/>
            <p:cNvSpPr/>
            <p:nvPr/>
          </p:nvSpPr>
          <p:spPr>
            <a:xfrm>
              <a:off x="1244534" y="4117273"/>
              <a:ext cx="1765300" cy="31680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18086" y="4172465"/>
              <a:ext cx="1618194" cy="2134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汇报人：国内机票研发步   张宾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8fa55e09-efaf-4e99-b2a2-87871d375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457" y="3410355"/>
            <a:ext cx="6183086" cy="2444476"/>
            <a:chOff x="1967541" y="2539583"/>
            <a:chExt cx="8256918" cy="3264362"/>
          </a:xfrm>
        </p:grpSpPr>
        <p:sp>
          <p:nvSpPr>
            <p:cNvPr id="40" name="ïs1ïďè"/>
            <p:cNvSpPr/>
            <p:nvPr/>
          </p:nvSpPr>
          <p:spPr>
            <a:xfrm>
              <a:off x="1967541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ŝ1iďè"/>
            <p:cNvSpPr/>
            <p:nvPr/>
          </p:nvSpPr>
          <p:spPr>
            <a:xfrm>
              <a:off x="1967541" y="3691711"/>
              <a:ext cx="3840427" cy="192021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ḻiďê"/>
            <p:cNvSpPr/>
            <p:nvPr/>
          </p:nvSpPr>
          <p:spPr>
            <a:xfrm>
              <a:off x="4175787" y="2731604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ļîdè"/>
            <p:cNvSpPr/>
            <p:nvPr/>
          </p:nvSpPr>
          <p:spPr>
            <a:xfrm>
              <a:off x="4175787" y="2539583"/>
              <a:ext cx="3840427" cy="192021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liḍê"/>
            <p:cNvSpPr/>
            <p:nvPr/>
          </p:nvSpPr>
          <p:spPr>
            <a:xfrm>
              <a:off x="6384032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ṩļiḑe"/>
            <p:cNvSpPr/>
            <p:nvPr/>
          </p:nvSpPr>
          <p:spPr>
            <a:xfrm>
              <a:off x="6384032" y="3691711"/>
              <a:ext cx="3840427" cy="192021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ṩlidê"/>
            <p:cNvSpPr>
              <a:spLocks/>
            </p:cNvSpPr>
            <p:nvPr/>
          </p:nvSpPr>
          <p:spPr bwMode="auto">
            <a:xfrm>
              <a:off x="5719778" y="3099945"/>
              <a:ext cx="759303" cy="729307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şlïdè"/>
            <p:cNvSpPr>
              <a:spLocks/>
            </p:cNvSpPr>
            <p:nvPr/>
          </p:nvSpPr>
          <p:spPr bwMode="auto">
            <a:xfrm>
              <a:off x="3437490" y="4307147"/>
              <a:ext cx="836716" cy="603015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ṡ1îḑé"/>
            <p:cNvSpPr>
              <a:spLocks/>
            </p:cNvSpPr>
            <p:nvPr/>
          </p:nvSpPr>
          <p:spPr bwMode="auto">
            <a:xfrm>
              <a:off x="7909185" y="4215376"/>
              <a:ext cx="793380" cy="686231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4465" y="3033459"/>
            <a:ext cx="2133781" cy="799321"/>
            <a:chOff x="1658314" y="2349127"/>
            <a:chExt cx="2133781" cy="799321"/>
          </a:xfrm>
        </p:grpSpPr>
        <p:sp>
          <p:nvSpPr>
            <p:cNvPr id="50" name="文本框 2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本地缓存快照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30"/>
            <p:cNvSpPr txBox="1"/>
            <p:nvPr/>
          </p:nvSpPr>
          <p:spPr>
            <a:xfrm>
              <a:off x="1658315" y="2687681"/>
              <a:ext cx="213378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应用启动加载内存后，异步生成本地文件快照和缓存快照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516765" y="3033459"/>
            <a:ext cx="2133781" cy="784895"/>
            <a:chOff x="1658314" y="2349127"/>
            <a:chExt cx="2133781" cy="784895"/>
          </a:xfrm>
        </p:grpSpPr>
        <p:sp>
          <p:nvSpPr>
            <p:cNvPr id="53" name="文本框 3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加载基础数据机制</a:t>
              </a:r>
            </a:p>
          </p:txBody>
        </p:sp>
        <p:sp>
          <p:nvSpPr>
            <p:cNvPr id="54" name="文本框 33"/>
            <p:cNvSpPr txBox="1"/>
            <p:nvPr/>
          </p:nvSpPr>
          <p:spPr>
            <a:xfrm>
              <a:off x="1658315" y="2687681"/>
              <a:ext cx="2133780" cy="4463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加载基础数据优先级：远程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DB-&gt;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本地文件快照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-&gt;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缓存快照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46600" y="2105956"/>
            <a:ext cx="3098800" cy="799321"/>
            <a:chOff x="1175805" y="2349127"/>
            <a:chExt cx="3098800" cy="799321"/>
          </a:xfrm>
        </p:grpSpPr>
        <p:sp>
          <p:nvSpPr>
            <p:cNvPr id="56" name="文本框 3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远程数据源变化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37"/>
            <p:cNvSpPr txBox="1"/>
            <p:nvPr/>
          </p:nvSpPr>
          <p:spPr>
            <a:xfrm>
              <a:off x="1175805" y="2687681"/>
              <a:ext cx="309880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本地缓存刷新最新数据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后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，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会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异步生成最新</a:t>
              </a:r>
              <a:r>
                <a:rPr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内存数据到本地文件快照和缓存快照</a:t>
              </a:r>
              <a:endPara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8" name="文本框 20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容灾机制</a:t>
            </a:r>
          </a:p>
        </p:txBody>
      </p:sp>
    </p:spTree>
    <p:extLst>
      <p:ext uri="{BB962C8B-B14F-4D97-AF65-F5344CB8AC3E}">
        <p14:creationId xmlns:p14="http://schemas.microsoft.com/office/powerpoint/2010/main" val="4127675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605" y="1486922"/>
            <a:ext cx="645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本地缓存存储采用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EnumMap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类型结构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35" y="1807794"/>
            <a:ext cx="59912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564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605" y="1486922"/>
            <a:ext cx="645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核心类关系图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54" y="2407860"/>
            <a:ext cx="9754944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057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605" y="1486922"/>
            <a:ext cx="645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数据加载模板类定义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42" y="1400058"/>
            <a:ext cx="5668857" cy="4762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077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605" y="1486922"/>
            <a:ext cx="645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数据加载回调接口定义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87" y="1400058"/>
            <a:ext cx="4219706" cy="433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05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605" y="1486922"/>
            <a:ext cx="645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单个基础数据加载实现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4" y="2205605"/>
            <a:ext cx="783748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88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1605" y="1486922"/>
            <a:ext cx="64581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远程数据源加载工厂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45" y="1158173"/>
            <a:ext cx="733550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71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4" y="744667"/>
            <a:ext cx="11217612" cy="580999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57837" y="2527142"/>
            <a:ext cx="352532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b="1" i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60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6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71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5400000">
            <a:off x="5035726" y="189934"/>
            <a:ext cx="1097090" cy="215695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65350" y="95831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611618" y="2111603"/>
            <a:ext cx="384495" cy="3834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4272410" y="2131121"/>
            <a:ext cx="2805024" cy="383428"/>
            <a:chOff x="6339097" y="1573726"/>
            <a:chExt cx="3744416" cy="511504"/>
          </a:xfrm>
          <a:solidFill>
            <a:schemeClr val="accent2"/>
          </a:solidFill>
        </p:grpSpPr>
        <p:sp>
          <p:nvSpPr>
            <p:cNvPr id="56" name="圆角矩形 55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723350" y="1614014"/>
              <a:ext cx="2653076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方案产生背景</a:t>
              </a:r>
              <a:endParaRPr lang="zh-CN" altLang="zh-CN" sz="1499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>
            <a:off x="3611618" y="2738615"/>
            <a:ext cx="384495" cy="3834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254508" y="2774912"/>
            <a:ext cx="2805024" cy="383428"/>
            <a:chOff x="6315199" y="2410178"/>
            <a:chExt cx="3744416" cy="511504"/>
          </a:xfrm>
          <a:solidFill>
            <a:schemeClr val="accent2"/>
          </a:solidFill>
        </p:grpSpPr>
        <p:sp>
          <p:nvSpPr>
            <p:cNvPr id="60" name="圆角矩形 59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747248" y="2450466"/>
              <a:ext cx="2653076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基础数据特征</a:t>
              </a:r>
              <a:endParaRPr lang="zh-CN" altLang="zh-CN" sz="1499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圆角矩形 61"/>
          <p:cNvSpPr/>
          <p:nvPr/>
        </p:nvSpPr>
        <p:spPr>
          <a:xfrm>
            <a:off x="3611618" y="3402660"/>
            <a:ext cx="384495" cy="3834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272410" y="3438955"/>
            <a:ext cx="2805024" cy="383428"/>
            <a:chOff x="6339097" y="3296031"/>
            <a:chExt cx="3744416" cy="511504"/>
          </a:xfrm>
          <a:solidFill>
            <a:schemeClr val="accent2"/>
          </a:solidFill>
        </p:grpSpPr>
        <p:sp>
          <p:nvSpPr>
            <p:cNvPr id="64" name="圆角矩形 6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723348" y="3336319"/>
              <a:ext cx="3084039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基础数据常规缓存方案</a:t>
              </a:r>
              <a:endParaRPr lang="zh-CN" altLang="zh-CN" sz="1499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圆角矩形 65"/>
          <p:cNvSpPr/>
          <p:nvPr/>
        </p:nvSpPr>
        <p:spPr>
          <a:xfrm>
            <a:off x="3611618" y="4065968"/>
            <a:ext cx="384495" cy="3834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272410" y="4065965"/>
            <a:ext cx="2805024" cy="383428"/>
            <a:chOff x="6339097" y="4180903"/>
            <a:chExt cx="3744416" cy="511504"/>
          </a:xfrm>
          <a:solidFill>
            <a:schemeClr val="accent2"/>
          </a:solidFill>
        </p:grpSpPr>
        <p:sp>
          <p:nvSpPr>
            <p:cNvPr id="68" name="圆角矩形 67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723348" y="4221882"/>
              <a:ext cx="3196023" cy="430917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本地内存和远程缓存对比</a:t>
              </a:r>
              <a:endParaRPr lang="zh-CN" altLang="zh-CN" sz="1499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圆角矩形 69"/>
          <p:cNvSpPr/>
          <p:nvPr/>
        </p:nvSpPr>
        <p:spPr>
          <a:xfrm>
            <a:off x="3611715" y="4723060"/>
            <a:ext cx="384495" cy="38342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1" tIns="45686" rIns="91371" bIns="45686" anchor="ctr"/>
          <a:lstStyle/>
          <a:p>
            <a:pPr algn="ctr">
              <a:defRPr/>
            </a:pPr>
            <a:r>
              <a:rPr lang="en-US" altLang="zh-CN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699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272410" y="4723060"/>
            <a:ext cx="2805024" cy="383428"/>
            <a:chOff x="6339097" y="5057483"/>
            <a:chExt cx="3744416" cy="511504"/>
          </a:xfrm>
          <a:solidFill>
            <a:schemeClr val="accent2"/>
          </a:solidFill>
        </p:grpSpPr>
        <p:sp>
          <p:nvSpPr>
            <p:cNvPr id="72" name="圆角矩形 71"/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anchor="ctr"/>
            <a:lstStyle/>
            <a:p>
              <a:pPr algn="ctr">
                <a:defRPr/>
              </a:pPr>
              <a:endParaRPr lang="zh-CN" altLang="en-US" sz="2699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723479" y="5085975"/>
              <a:ext cx="3360034" cy="430916"/>
            </a:xfrm>
            <a:prstGeom prst="rect">
              <a:avLst/>
            </a:prstGeom>
            <a:grpFill/>
          </p:spPr>
          <p:txBody>
            <a:bodyPr wrap="square" lIns="91422" tIns="45711" rIns="91422" bIns="45711">
              <a:spAutoFit/>
            </a:bodyPr>
            <a:lstStyle/>
            <a:p>
              <a:pPr>
                <a:defRPr/>
              </a:pPr>
              <a:r>
                <a:rPr lang="zh-CN" altLang="en-US" sz="1499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r>
                <a:rPr lang="zh-CN" altLang="en-US" sz="1499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数据预热本地</a:t>
              </a:r>
              <a:r>
                <a:rPr lang="zh-CN" altLang="en-US" sz="1499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缓存方案</a:t>
              </a:r>
              <a:endParaRPr lang="zh-CN" altLang="zh-CN" sz="1499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38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4" grpId="2" animBg="1"/>
      <p:bldP spid="58" grpId="0" animBg="1"/>
      <p:bldP spid="58" grpId="1" animBg="1"/>
      <p:bldP spid="62" grpId="0" animBg="1"/>
      <p:bldP spid="62" grpId="1" animBg="1"/>
      <p:bldP spid="66" grpId="0" animBg="1"/>
      <p:bldP spid="66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511547" y="2214693"/>
            <a:ext cx="2349953" cy="985817"/>
            <a:chOff x="6379743" y="2069399"/>
            <a:chExt cx="2349953" cy="1110311"/>
          </a:xfrm>
        </p:grpSpPr>
        <p:sp>
          <p:nvSpPr>
            <p:cNvPr id="5" name="iśḻíḓé"/>
            <p:cNvSpPr/>
            <p:nvPr/>
          </p:nvSpPr>
          <p:spPr>
            <a:xfrm>
              <a:off x="6379743" y="2069399"/>
              <a:ext cx="2349953" cy="1110311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552659" y="2453941"/>
              <a:ext cx="2066290" cy="725769"/>
              <a:chOff x="1870830" y="2349127"/>
              <a:chExt cx="2066290" cy="725769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016402" y="2349127"/>
                <a:ext cx="1920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基础数据获取不一致</a:t>
                </a:r>
                <a:endParaRPr lang="zh-CN" alt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870830" y="2814568"/>
                <a:ext cx="1962698" cy="26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内存、缓存</a:t>
                </a:r>
                <a:endPara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6296863" y="4193905"/>
            <a:ext cx="1962698" cy="546221"/>
            <a:chOff x="1891541" y="2349127"/>
            <a:chExt cx="1962698" cy="546221"/>
          </a:xfrm>
        </p:grpSpPr>
        <p:sp>
          <p:nvSpPr>
            <p:cNvPr id="30" name="文本框 2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机场信息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91541" y="2635020"/>
              <a:ext cx="1962698" cy="2603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endParaRPr lang="en-US" altLang="zh-CN" sz="105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18241" y="3867325"/>
            <a:ext cx="2349953" cy="972572"/>
            <a:chOff x="8786359" y="3967993"/>
            <a:chExt cx="2349953" cy="972572"/>
          </a:xfrm>
        </p:grpSpPr>
        <p:sp>
          <p:nvSpPr>
            <p:cNvPr id="7" name="îš1îďê"/>
            <p:cNvSpPr/>
            <p:nvPr/>
          </p:nvSpPr>
          <p:spPr>
            <a:xfrm>
              <a:off x="8786359" y="3967993"/>
              <a:ext cx="2349953" cy="97257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60970" y="4193905"/>
              <a:ext cx="2066290" cy="746660"/>
              <a:chOff x="1891541" y="2349127"/>
              <a:chExt cx="2066290" cy="746660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37113" y="2349127"/>
                <a:ext cx="1920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Redis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缓存访问频繁</a:t>
                </a:r>
                <a:endParaRPr lang="zh-CN" alt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891541" y="2635020"/>
                <a:ext cx="1962698" cy="46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一个业务处理流程</a:t>
                </a:r>
                <a:r>
                  <a:rPr lang="zh-CN" altLang="en-US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中</a:t>
                </a:r>
                <a:r>
                  <a:rPr lang="zh-CN" altLang="en-US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访问</a:t>
                </a:r>
                <a:r>
                  <a:rPr lang="en-US" altLang="zh-CN" sz="1050" dirty="0" err="1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Redis</a:t>
                </a:r>
                <a:r>
                  <a:rPr lang="zh-CN" altLang="en-US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几百次，甚至上千次</a:t>
                </a:r>
                <a:endParaRPr lang="en-US" altLang="zh-CN" sz="105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方案产生背景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92" y="1677798"/>
            <a:ext cx="6578728" cy="435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749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1942" y="2031617"/>
            <a:ext cx="3725430" cy="3718692"/>
            <a:chOff x="4069038" y="1301559"/>
            <a:chExt cx="4131237" cy="4123766"/>
          </a:xfrm>
        </p:grpSpPr>
        <p:sp>
          <p:nvSpPr>
            <p:cNvPr id="48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245858" y="2317552"/>
            <a:ext cx="2784999" cy="624979"/>
            <a:chOff x="1541719" y="2349127"/>
            <a:chExt cx="2784999" cy="624979"/>
          </a:xfrm>
        </p:grpSpPr>
        <p:sp>
          <p:nvSpPr>
            <p:cNvPr id="69" name="文本框 5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数据量不多</a:t>
              </a:r>
            </a:p>
          </p:txBody>
        </p:sp>
        <p:sp>
          <p:nvSpPr>
            <p:cNvPr id="70" name="文本框 52"/>
            <p:cNvSpPr txBox="1"/>
            <p:nvPr/>
          </p:nvSpPr>
          <p:spPr>
            <a:xfrm>
              <a:off x="1541719" y="2687681"/>
              <a:ext cx="2784999" cy="2864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数据库中数据记录不多，几千条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245858" y="4228038"/>
            <a:ext cx="2784999" cy="641394"/>
            <a:chOff x="1541719" y="2349127"/>
            <a:chExt cx="2784999" cy="641394"/>
          </a:xfrm>
        </p:grpSpPr>
        <p:sp>
          <p:nvSpPr>
            <p:cNvPr id="72" name="文本框 5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占用存储空间少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3" name="文本框 55"/>
            <p:cNvSpPr txBox="1"/>
            <p:nvPr/>
          </p:nvSpPr>
          <p:spPr>
            <a:xfrm>
              <a:off x="1541719" y="2687681"/>
              <a:ext cx="2784999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占用存储空间几百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KB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、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1MB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、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2MB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161144" y="2317552"/>
            <a:ext cx="2784999" cy="641394"/>
            <a:chOff x="1541719" y="2349127"/>
            <a:chExt cx="2784999" cy="641394"/>
          </a:xfrm>
        </p:grpSpPr>
        <p:sp>
          <p:nvSpPr>
            <p:cNvPr id="75" name="文本框 5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使用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频繁</a:t>
              </a:r>
            </a:p>
          </p:txBody>
        </p:sp>
        <p:sp>
          <p:nvSpPr>
            <p:cNvPr id="76" name="文本框 58"/>
            <p:cNvSpPr txBox="1"/>
            <p:nvPr/>
          </p:nvSpPr>
          <p:spPr>
            <a:xfrm>
              <a:off x="1541719" y="2687681"/>
              <a:ext cx="2784999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业务流程处理逻辑中使用频繁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61144" y="4228038"/>
            <a:ext cx="2784999" cy="851900"/>
            <a:chOff x="1541719" y="2349127"/>
            <a:chExt cx="2784999" cy="851900"/>
          </a:xfrm>
        </p:grpSpPr>
        <p:sp>
          <p:nvSpPr>
            <p:cNvPr id="78" name="文本框 60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更新频率较少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9" name="文本框 61"/>
            <p:cNvSpPr txBox="1"/>
            <p:nvPr/>
          </p:nvSpPr>
          <p:spPr>
            <a:xfrm>
              <a:off x="1541719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一周更新、一个月更新或者几个月更新一次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80" name="文本框 30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基础数据特征</a:t>
            </a:r>
          </a:p>
        </p:txBody>
      </p:sp>
    </p:spTree>
    <p:extLst>
      <p:ext uri="{BB962C8B-B14F-4D97-AF65-F5344CB8AC3E}">
        <p14:creationId xmlns:p14="http://schemas.microsoft.com/office/powerpoint/2010/main" val="3033302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3a01a928-e975-4e93-93d2-b8f2b70c7247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C4EBD314-2B97-4077-ADFB-1F09C34A5F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44577" y="1879629"/>
            <a:ext cx="2702846" cy="3819468"/>
            <a:chOff x="4771629" y="1123950"/>
            <a:chExt cx="3407054" cy="4814604"/>
          </a:xfrm>
        </p:grpSpPr>
        <p:grpSp>
          <p:nvGrpSpPr>
            <p:cNvPr id="51" name="îšľîḋê">
              <a:extLst>
                <a:ext uri="{FF2B5EF4-FFF2-40B4-BE49-F238E27FC236}">
                  <a16:creationId xmlns="" xmlns:a16="http://schemas.microsoft.com/office/drawing/2014/main" id="{ACFF7CD2-FE65-40AC-A900-FAA30B3C5550}"/>
                </a:ext>
              </a:extLst>
            </p:cNvPr>
            <p:cNvGrpSpPr/>
            <p:nvPr/>
          </p:nvGrpSpPr>
          <p:grpSpPr>
            <a:xfrm>
              <a:off x="6429093" y="1994280"/>
              <a:ext cx="1749590" cy="3378936"/>
              <a:chOff x="-3768725" y="1125538"/>
              <a:chExt cx="2517775" cy="4862513"/>
            </a:xfrm>
          </p:grpSpPr>
          <p:sp>
            <p:nvSpPr>
              <p:cNvPr id="67" name="išḻíḋe">
                <a:extLst>
                  <a:ext uri="{FF2B5EF4-FFF2-40B4-BE49-F238E27FC236}">
                    <a16:creationId xmlns="" xmlns:a16="http://schemas.microsoft.com/office/drawing/2014/main" id="{4DC9E6DF-9FFD-4E98-9053-11AF4B5C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41738" y="1125538"/>
                <a:ext cx="2478087" cy="4862513"/>
              </a:xfrm>
              <a:custGeom>
                <a:avLst/>
                <a:gdLst>
                  <a:gd name="T0" fmla="*/ 1393 w 1393"/>
                  <a:gd name="T1" fmla="*/ 2559 h 2739"/>
                  <a:gd name="T2" fmla="*/ 1213 w 1393"/>
                  <a:gd name="T3" fmla="*/ 2739 h 2739"/>
                  <a:gd name="T4" fmla="*/ 180 w 1393"/>
                  <a:gd name="T5" fmla="*/ 2739 h 2739"/>
                  <a:gd name="T6" fmla="*/ 0 w 1393"/>
                  <a:gd name="T7" fmla="*/ 2559 h 2739"/>
                  <a:gd name="T8" fmla="*/ 0 w 1393"/>
                  <a:gd name="T9" fmla="*/ 180 h 2739"/>
                  <a:gd name="T10" fmla="*/ 180 w 1393"/>
                  <a:gd name="T11" fmla="*/ 0 h 2739"/>
                  <a:gd name="T12" fmla="*/ 1213 w 1393"/>
                  <a:gd name="T13" fmla="*/ 0 h 2739"/>
                  <a:gd name="T14" fmla="*/ 1393 w 1393"/>
                  <a:gd name="T15" fmla="*/ 180 h 2739"/>
                  <a:gd name="T16" fmla="*/ 1393 w 1393"/>
                  <a:gd name="T17" fmla="*/ 2559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3" h="2739">
                    <a:moveTo>
                      <a:pt x="1393" y="2559"/>
                    </a:moveTo>
                    <a:cubicBezTo>
                      <a:pt x="1393" y="2658"/>
                      <a:pt x="1312" y="2739"/>
                      <a:pt x="1213" y="2739"/>
                    </a:cubicBezTo>
                    <a:cubicBezTo>
                      <a:pt x="180" y="2739"/>
                      <a:pt x="180" y="2739"/>
                      <a:pt x="180" y="2739"/>
                    </a:cubicBezTo>
                    <a:cubicBezTo>
                      <a:pt x="81" y="2739"/>
                      <a:pt x="0" y="2658"/>
                      <a:pt x="0" y="255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1213" y="0"/>
                      <a:pt x="1213" y="0"/>
                      <a:pt x="1213" y="0"/>
                    </a:cubicBezTo>
                    <a:cubicBezTo>
                      <a:pt x="1312" y="0"/>
                      <a:pt x="1393" y="81"/>
                      <a:pt x="1393" y="180"/>
                    </a:cubicBezTo>
                    <a:cubicBezTo>
                      <a:pt x="1393" y="2559"/>
                      <a:pt x="1393" y="2559"/>
                      <a:pt x="1393" y="255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8" name="ïş1ïḑè">
                <a:extLst>
                  <a:ext uri="{FF2B5EF4-FFF2-40B4-BE49-F238E27FC236}">
                    <a16:creationId xmlns="" xmlns:a16="http://schemas.microsoft.com/office/drawing/2014/main" id="{F864AFA1-8A24-4742-9542-9B372725F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13163" y="1141413"/>
                <a:ext cx="2430462" cy="4830763"/>
              </a:xfrm>
              <a:custGeom>
                <a:avLst/>
                <a:gdLst>
                  <a:gd name="T0" fmla="*/ 1366 w 1366"/>
                  <a:gd name="T1" fmla="*/ 2542 h 2721"/>
                  <a:gd name="T2" fmla="*/ 1189 w 1366"/>
                  <a:gd name="T3" fmla="*/ 2721 h 2721"/>
                  <a:gd name="T4" fmla="*/ 176 w 1366"/>
                  <a:gd name="T5" fmla="*/ 2721 h 2721"/>
                  <a:gd name="T6" fmla="*/ 0 w 1366"/>
                  <a:gd name="T7" fmla="*/ 2542 h 2721"/>
                  <a:gd name="T8" fmla="*/ 0 w 1366"/>
                  <a:gd name="T9" fmla="*/ 179 h 2721"/>
                  <a:gd name="T10" fmla="*/ 176 w 1366"/>
                  <a:gd name="T11" fmla="*/ 0 h 2721"/>
                  <a:gd name="T12" fmla="*/ 1189 w 1366"/>
                  <a:gd name="T13" fmla="*/ 0 h 2721"/>
                  <a:gd name="T14" fmla="*/ 1366 w 1366"/>
                  <a:gd name="T15" fmla="*/ 179 h 2721"/>
                  <a:gd name="T16" fmla="*/ 1366 w 1366"/>
                  <a:gd name="T17" fmla="*/ 2542 h 2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6" h="2721">
                    <a:moveTo>
                      <a:pt x="1366" y="2542"/>
                    </a:moveTo>
                    <a:cubicBezTo>
                      <a:pt x="1366" y="2641"/>
                      <a:pt x="1287" y="2721"/>
                      <a:pt x="1189" y="2721"/>
                    </a:cubicBezTo>
                    <a:cubicBezTo>
                      <a:pt x="176" y="2721"/>
                      <a:pt x="176" y="2721"/>
                      <a:pt x="176" y="2721"/>
                    </a:cubicBezTo>
                    <a:cubicBezTo>
                      <a:pt x="79" y="2721"/>
                      <a:pt x="0" y="2641"/>
                      <a:pt x="0" y="254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0"/>
                      <a:pt x="79" y="0"/>
                      <a:pt x="176" y="0"/>
                    </a:cubicBezTo>
                    <a:cubicBezTo>
                      <a:pt x="1189" y="0"/>
                      <a:pt x="1189" y="0"/>
                      <a:pt x="1189" y="0"/>
                    </a:cubicBezTo>
                    <a:cubicBezTo>
                      <a:pt x="1287" y="0"/>
                      <a:pt x="1366" y="80"/>
                      <a:pt x="1366" y="179"/>
                    </a:cubicBezTo>
                    <a:cubicBezTo>
                      <a:pt x="1366" y="2542"/>
                      <a:pt x="1366" y="2542"/>
                      <a:pt x="1366" y="25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9" name="iṥľidè">
                <a:extLst>
                  <a:ext uri="{FF2B5EF4-FFF2-40B4-BE49-F238E27FC236}">
                    <a16:creationId xmlns="" xmlns:a16="http://schemas.microsoft.com/office/drawing/2014/main" id="{15163F2D-876F-4CAE-894A-4B8A59A09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3988" y="5486400"/>
                <a:ext cx="403225" cy="4016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0" name="î$lîḓè">
                <a:extLst>
                  <a:ext uri="{FF2B5EF4-FFF2-40B4-BE49-F238E27FC236}">
                    <a16:creationId xmlns="" xmlns:a16="http://schemas.microsoft.com/office/drawing/2014/main" id="{EFB98E40-CEC7-44B6-8337-9D17326E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3350" y="5507038"/>
                <a:ext cx="361950" cy="3603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1" name="i$ļîḍê">
                <a:extLst>
                  <a:ext uri="{FF2B5EF4-FFF2-40B4-BE49-F238E27FC236}">
                    <a16:creationId xmlns="" xmlns:a16="http://schemas.microsoft.com/office/drawing/2014/main" id="{71D90516-7F20-45E7-8704-79508057C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0950" y="1254125"/>
                <a:ext cx="47625" cy="46038"/>
              </a:xfrm>
              <a:custGeom>
                <a:avLst/>
                <a:gdLst>
                  <a:gd name="T0" fmla="*/ 13 w 27"/>
                  <a:gd name="T1" fmla="*/ 0 h 26"/>
                  <a:gd name="T2" fmla="*/ 0 w 27"/>
                  <a:gd name="T3" fmla="*/ 13 h 26"/>
                  <a:gd name="T4" fmla="*/ 13 w 27"/>
                  <a:gd name="T5" fmla="*/ 26 h 26"/>
                  <a:gd name="T6" fmla="*/ 25 w 27"/>
                  <a:gd name="T7" fmla="*/ 13 h 26"/>
                  <a:gd name="T8" fmla="*/ 27 w 27"/>
                  <a:gd name="T9" fmla="*/ 13 h 26"/>
                  <a:gd name="T10" fmla="*/ 27 w 27"/>
                  <a:gd name="T11" fmla="*/ 13 h 26"/>
                  <a:gd name="T12" fmla="*/ 25 w 27"/>
                  <a:gd name="T13" fmla="*/ 13 h 26"/>
                  <a:gd name="T14" fmla="*/ 13 w 27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5" y="20"/>
                      <a:pt x="2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2" name="íšľíḑé">
                <a:extLst>
                  <a:ext uri="{FF2B5EF4-FFF2-40B4-BE49-F238E27FC236}">
                    <a16:creationId xmlns="" xmlns:a16="http://schemas.microsoft.com/office/drawing/2014/main" id="{C7F99234-2BDD-4A74-AF4F-57A543DD6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8888" y="1246188"/>
                <a:ext cx="58737" cy="60325"/>
              </a:xfrm>
              <a:custGeom>
                <a:avLst/>
                <a:gdLst>
                  <a:gd name="T0" fmla="*/ 33 w 33"/>
                  <a:gd name="T1" fmla="*/ 17 h 34"/>
                  <a:gd name="T2" fmla="*/ 33 w 33"/>
                  <a:gd name="T3" fmla="*/ 17 h 34"/>
                  <a:gd name="T4" fmla="*/ 33 w 33"/>
                  <a:gd name="T5" fmla="*/ 17 h 34"/>
                  <a:gd name="T6" fmla="*/ 17 w 33"/>
                  <a:gd name="T7" fmla="*/ 0 h 34"/>
                  <a:gd name="T8" fmla="*/ 0 w 33"/>
                  <a:gd name="T9" fmla="*/ 17 h 34"/>
                  <a:gd name="T10" fmla="*/ 17 w 33"/>
                  <a:gd name="T11" fmla="*/ 34 h 34"/>
                  <a:gd name="T12" fmla="*/ 33 w 33"/>
                  <a:gd name="T13" fmla="*/ 17 h 34"/>
                  <a:gd name="T14" fmla="*/ 31 w 33"/>
                  <a:gd name="T15" fmla="*/ 17 h 34"/>
                  <a:gd name="T16" fmla="*/ 29 w 33"/>
                  <a:gd name="T17" fmla="*/ 17 h 34"/>
                  <a:gd name="T18" fmla="*/ 17 w 33"/>
                  <a:gd name="T19" fmla="*/ 30 h 34"/>
                  <a:gd name="T20" fmla="*/ 4 w 33"/>
                  <a:gd name="T21" fmla="*/ 17 h 34"/>
                  <a:gd name="T22" fmla="*/ 17 w 33"/>
                  <a:gd name="T23" fmla="*/ 4 h 34"/>
                  <a:gd name="T24" fmla="*/ 29 w 33"/>
                  <a:gd name="T25" fmla="*/ 17 h 34"/>
                  <a:gd name="T26" fmla="*/ 31 w 33"/>
                  <a:gd name="T27" fmla="*/ 17 h 34"/>
                  <a:gd name="T28" fmla="*/ 33 w 33"/>
                  <a:gd name="T29" fmla="*/ 17 h 34"/>
                  <a:gd name="T30" fmla="*/ 33 w 33"/>
                  <a:gd name="T31" fmla="*/ 17 h 34"/>
                  <a:gd name="T32" fmla="*/ 17 w 33"/>
                  <a:gd name="T3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4">
                    <a:moveTo>
                      <a:pt x="33" y="17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6" y="34"/>
                      <a:pt x="33" y="26"/>
                      <a:pt x="33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4"/>
                      <a:pt x="24" y="30"/>
                      <a:pt x="17" y="30"/>
                    </a:cubicBezTo>
                    <a:cubicBezTo>
                      <a:pt x="10" y="30"/>
                      <a:pt x="4" y="24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24" y="4"/>
                      <a:pt x="29" y="10"/>
                      <a:pt x="29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3" name="iṡ1idè">
                <a:extLst>
                  <a:ext uri="{FF2B5EF4-FFF2-40B4-BE49-F238E27FC236}">
                    <a16:creationId xmlns="" xmlns:a16="http://schemas.microsoft.com/office/drawing/2014/main" id="{12E576A3-2B11-4689-85FB-14471468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0525" y="1395413"/>
                <a:ext cx="77787" cy="74613"/>
              </a:xfrm>
              <a:custGeom>
                <a:avLst/>
                <a:gdLst>
                  <a:gd name="T0" fmla="*/ 21 w 44"/>
                  <a:gd name="T1" fmla="*/ 0 h 42"/>
                  <a:gd name="T2" fmla="*/ 6 w 44"/>
                  <a:gd name="T3" fmla="*/ 6 h 42"/>
                  <a:gd name="T4" fmla="*/ 0 w 44"/>
                  <a:gd name="T5" fmla="*/ 21 h 42"/>
                  <a:gd name="T6" fmla="*/ 6 w 44"/>
                  <a:gd name="T7" fmla="*/ 36 h 42"/>
                  <a:gd name="T8" fmla="*/ 21 w 44"/>
                  <a:gd name="T9" fmla="*/ 42 h 42"/>
                  <a:gd name="T10" fmla="*/ 36 w 44"/>
                  <a:gd name="T11" fmla="*/ 36 h 42"/>
                  <a:gd name="T12" fmla="*/ 42 w 44"/>
                  <a:gd name="T13" fmla="*/ 21 h 42"/>
                  <a:gd name="T14" fmla="*/ 44 w 44"/>
                  <a:gd name="T15" fmla="*/ 21 h 42"/>
                  <a:gd name="T16" fmla="*/ 44 w 44"/>
                  <a:gd name="T17" fmla="*/ 21 h 42"/>
                  <a:gd name="T18" fmla="*/ 42 w 44"/>
                  <a:gd name="T19" fmla="*/ 21 h 42"/>
                  <a:gd name="T20" fmla="*/ 36 w 44"/>
                  <a:gd name="T21" fmla="*/ 6 h 42"/>
                  <a:gd name="T22" fmla="*/ 21 w 44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cubicBezTo>
                      <a:pt x="15" y="0"/>
                      <a:pt x="10" y="3"/>
                      <a:pt x="6" y="6"/>
                    </a:cubicBezTo>
                    <a:cubicBezTo>
                      <a:pt x="3" y="10"/>
                      <a:pt x="0" y="15"/>
                      <a:pt x="0" y="21"/>
                    </a:cubicBezTo>
                    <a:cubicBezTo>
                      <a:pt x="0" y="27"/>
                      <a:pt x="3" y="32"/>
                      <a:pt x="6" y="36"/>
                    </a:cubicBezTo>
                    <a:cubicBezTo>
                      <a:pt x="10" y="39"/>
                      <a:pt x="15" y="42"/>
                      <a:pt x="21" y="42"/>
                    </a:cubicBezTo>
                    <a:cubicBezTo>
                      <a:pt x="27" y="42"/>
                      <a:pt x="32" y="39"/>
                      <a:pt x="36" y="36"/>
                    </a:cubicBezTo>
                    <a:cubicBezTo>
                      <a:pt x="39" y="32"/>
                      <a:pt x="42" y="27"/>
                      <a:pt x="42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15"/>
                      <a:pt x="39" y="10"/>
                      <a:pt x="36" y="6"/>
                    </a:cubicBezTo>
                    <a:cubicBezTo>
                      <a:pt x="32" y="3"/>
                      <a:pt x="27" y="0"/>
                      <a:pt x="21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4" name="iṩ1iḑê">
                <a:extLst>
                  <a:ext uri="{FF2B5EF4-FFF2-40B4-BE49-F238E27FC236}">
                    <a16:creationId xmlns="" xmlns:a16="http://schemas.microsoft.com/office/drawing/2014/main" id="{36ECA10B-19E8-4EC4-A177-78D92EF28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8463" y="1389063"/>
                <a:ext cx="88900" cy="88900"/>
              </a:xfrm>
              <a:custGeom>
                <a:avLst/>
                <a:gdLst>
                  <a:gd name="T0" fmla="*/ 50 w 50"/>
                  <a:gd name="T1" fmla="*/ 25 h 50"/>
                  <a:gd name="T2" fmla="*/ 50 w 50"/>
                  <a:gd name="T3" fmla="*/ 25 h 50"/>
                  <a:gd name="T4" fmla="*/ 50 w 50"/>
                  <a:gd name="T5" fmla="*/ 25 h 50"/>
                  <a:gd name="T6" fmla="*/ 25 w 50"/>
                  <a:gd name="T7" fmla="*/ 0 h 50"/>
                  <a:gd name="T8" fmla="*/ 0 w 50"/>
                  <a:gd name="T9" fmla="*/ 25 h 50"/>
                  <a:gd name="T10" fmla="*/ 25 w 50"/>
                  <a:gd name="T11" fmla="*/ 50 h 50"/>
                  <a:gd name="T12" fmla="*/ 50 w 50"/>
                  <a:gd name="T13" fmla="*/ 25 h 50"/>
                  <a:gd name="T14" fmla="*/ 48 w 50"/>
                  <a:gd name="T15" fmla="*/ 25 h 50"/>
                  <a:gd name="T16" fmla="*/ 46 w 50"/>
                  <a:gd name="T17" fmla="*/ 25 h 50"/>
                  <a:gd name="T18" fmla="*/ 40 w 50"/>
                  <a:gd name="T19" fmla="*/ 40 h 50"/>
                  <a:gd name="T20" fmla="*/ 25 w 50"/>
                  <a:gd name="T21" fmla="*/ 46 h 50"/>
                  <a:gd name="T22" fmla="*/ 10 w 50"/>
                  <a:gd name="T23" fmla="*/ 40 h 50"/>
                  <a:gd name="T24" fmla="*/ 4 w 50"/>
                  <a:gd name="T25" fmla="*/ 25 h 50"/>
                  <a:gd name="T26" fmla="*/ 10 w 50"/>
                  <a:gd name="T27" fmla="*/ 10 h 50"/>
                  <a:gd name="T28" fmla="*/ 25 w 50"/>
                  <a:gd name="T29" fmla="*/ 4 h 50"/>
                  <a:gd name="T30" fmla="*/ 40 w 50"/>
                  <a:gd name="T31" fmla="*/ 10 h 50"/>
                  <a:gd name="T32" fmla="*/ 46 w 50"/>
                  <a:gd name="T33" fmla="*/ 25 h 50"/>
                  <a:gd name="T34" fmla="*/ 48 w 50"/>
                  <a:gd name="T35" fmla="*/ 25 h 50"/>
                  <a:gd name="T36" fmla="*/ 50 w 50"/>
                  <a:gd name="T37" fmla="*/ 25 h 50"/>
                  <a:gd name="T38" fmla="*/ 50 w 50"/>
                  <a:gd name="T39" fmla="*/ 25 h 50"/>
                  <a:gd name="T40" fmla="*/ 25 w 50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31"/>
                      <a:pt x="43" y="36"/>
                      <a:pt x="40" y="40"/>
                    </a:cubicBezTo>
                    <a:cubicBezTo>
                      <a:pt x="36" y="43"/>
                      <a:pt x="31" y="46"/>
                      <a:pt x="25" y="46"/>
                    </a:cubicBezTo>
                    <a:cubicBezTo>
                      <a:pt x="19" y="46"/>
                      <a:pt x="14" y="43"/>
                      <a:pt x="10" y="40"/>
                    </a:cubicBezTo>
                    <a:cubicBezTo>
                      <a:pt x="7" y="36"/>
                      <a:pt x="4" y="31"/>
                      <a:pt x="4" y="25"/>
                    </a:cubicBezTo>
                    <a:cubicBezTo>
                      <a:pt x="4" y="19"/>
                      <a:pt x="7" y="14"/>
                      <a:pt x="10" y="10"/>
                    </a:cubicBezTo>
                    <a:cubicBezTo>
                      <a:pt x="14" y="7"/>
                      <a:pt x="19" y="4"/>
                      <a:pt x="25" y="4"/>
                    </a:cubicBezTo>
                    <a:cubicBezTo>
                      <a:pt x="31" y="4"/>
                      <a:pt x="36" y="7"/>
                      <a:pt x="40" y="10"/>
                    </a:cubicBezTo>
                    <a:cubicBezTo>
                      <a:pt x="43" y="14"/>
                      <a:pt x="46" y="19"/>
                      <a:pt x="46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5" name="îṡḷïḓè">
                <a:extLst>
                  <a:ext uri="{FF2B5EF4-FFF2-40B4-BE49-F238E27FC236}">
                    <a16:creationId xmlns="" xmlns:a16="http://schemas.microsoft.com/office/drawing/2014/main" id="{34D38E99-F20F-45CE-A7F2-5C3D82A31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5575" y="1419225"/>
                <a:ext cx="393700" cy="39688"/>
              </a:xfrm>
              <a:custGeom>
                <a:avLst/>
                <a:gdLst>
                  <a:gd name="T0" fmla="*/ 210 w 221"/>
                  <a:gd name="T1" fmla="*/ 0 h 23"/>
                  <a:gd name="T2" fmla="*/ 11 w 221"/>
                  <a:gd name="T3" fmla="*/ 0 h 23"/>
                  <a:gd name="T4" fmla="*/ 0 w 221"/>
                  <a:gd name="T5" fmla="*/ 11 h 23"/>
                  <a:gd name="T6" fmla="*/ 11 w 221"/>
                  <a:gd name="T7" fmla="*/ 23 h 23"/>
                  <a:gd name="T8" fmla="*/ 210 w 221"/>
                  <a:gd name="T9" fmla="*/ 23 h 23"/>
                  <a:gd name="T10" fmla="*/ 221 w 221"/>
                  <a:gd name="T11" fmla="*/ 11 h 23"/>
                  <a:gd name="T12" fmla="*/ 210 w 22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">
                    <a:moveTo>
                      <a:pt x="21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6" y="23"/>
                      <a:pt x="221" y="18"/>
                      <a:pt x="221" y="11"/>
                    </a:cubicBezTo>
                    <a:cubicBezTo>
                      <a:pt x="221" y="5"/>
                      <a:pt x="216" y="0"/>
                      <a:pt x="210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6" name="íśļiḍê">
                <a:extLst>
                  <a:ext uri="{FF2B5EF4-FFF2-40B4-BE49-F238E27FC236}">
                    <a16:creationId xmlns="" xmlns:a16="http://schemas.microsoft.com/office/drawing/2014/main" id="{F9BE30B1-BCFF-4DC7-ADAB-15DE7DD63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11563" y="1703388"/>
                <a:ext cx="2224087" cy="3709988"/>
              </a:xfrm>
              <a:prstGeom prst="rect">
                <a:avLst/>
              </a:prstGeom>
              <a:blipFill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7" name="išḻïďé">
                <a:extLst>
                  <a:ext uri="{FF2B5EF4-FFF2-40B4-BE49-F238E27FC236}">
                    <a16:creationId xmlns="" xmlns:a16="http://schemas.microsoft.com/office/drawing/2014/main" id="{6FF231B1-1E6B-454D-9DDB-4D069CE61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1736725"/>
                <a:ext cx="31750" cy="215900"/>
              </a:xfrm>
              <a:custGeom>
                <a:avLst/>
                <a:gdLst>
                  <a:gd name="T0" fmla="*/ 18 w 18"/>
                  <a:gd name="T1" fmla="*/ 113 h 122"/>
                  <a:gd name="T2" fmla="*/ 9 w 18"/>
                  <a:gd name="T3" fmla="*/ 122 h 122"/>
                  <a:gd name="T4" fmla="*/ 0 w 18"/>
                  <a:gd name="T5" fmla="*/ 113 h 122"/>
                  <a:gd name="T6" fmla="*/ 0 w 18"/>
                  <a:gd name="T7" fmla="*/ 9 h 122"/>
                  <a:gd name="T8" fmla="*/ 9 w 18"/>
                  <a:gd name="T9" fmla="*/ 0 h 122"/>
                  <a:gd name="T10" fmla="*/ 18 w 18"/>
                  <a:gd name="T11" fmla="*/ 9 h 122"/>
                  <a:gd name="T12" fmla="*/ 18 w 18"/>
                  <a:gd name="T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2">
                    <a:moveTo>
                      <a:pt x="18" y="113"/>
                    </a:moveTo>
                    <a:cubicBezTo>
                      <a:pt x="18" y="118"/>
                      <a:pt x="14" y="122"/>
                      <a:pt x="9" y="122"/>
                    </a:cubicBezTo>
                    <a:cubicBezTo>
                      <a:pt x="4" y="122"/>
                      <a:pt x="0" y="118"/>
                      <a:pt x="0" y="1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8" name="iṣlïḍe">
                <a:extLst>
                  <a:ext uri="{FF2B5EF4-FFF2-40B4-BE49-F238E27FC236}">
                    <a16:creationId xmlns="" xmlns:a16="http://schemas.microsoft.com/office/drawing/2014/main" id="{B4532A58-DF92-4202-8E9A-A781E6800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79" name="íSļîde">
                <a:extLst>
                  <a:ext uri="{FF2B5EF4-FFF2-40B4-BE49-F238E27FC236}">
                    <a16:creationId xmlns="" xmlns:a16="http://schemas.microsoft.com/office/drawing/2014/main" id="{A03ECB39-0D50-4A00-9580-B5E51F1AF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609850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80" name="iṥ1ïde">
                <a:extLst>
                  <a:ext uri="{FF2B5EF4-FFF2-40B4-BE49-F238E27FC236}">
                    <a16:creationId xmlns="" xmlns:a16="http://schemas.microsoft.com/office/drawing/2014/main" id="{6EBBBC22-2BAB-4C83-99F3-4232ADF74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2700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îśļîdé">
              <a:extLst>
                <a:ext uri="{FF2B5EF4-FFF2-40B4-BE49-F238E27FC236}">
                  <a16:creationId xmlns="" xmlns:a16="http://schemas.microsoft.com/office/drawing/2014/main" id="{8F3249ED-0A82-40FB-8847-7C65845DC68F}"/>
                </a:ext>
              </a:extLst>
            </p:cNvPr>
            <p:cNvGrpSpPr/>
            <p:nvPr/>
          </p:nvGrpSpPr>
          <p:grpSpPr>
            <a:xfrm>
              <a:off x="4771629" y="1123950"/>
              <a:ext cx="2492964" cy="4814604"/>
              <a:chOff x="-3768725" y="1125538"/>
              <a:chExt cx="2517775" cy="4862513"/>
            </a:xfrm>
          </p:grpSpPr>
          <p:sp>
            <p:nvSpPr>
              <p:cNvPr id="53" name="íṣliḑê">
                <a:extLst>
                  <a:ext uri="{FF2B5EF4-FFF2-40B4-BE49-F238E27FC236}">
                    <a16:creationId xmlns="" xmlns:a16="http://schemas.microsoft.com/office/drawing/2014/main" id="{6636A6A8-2AEE-4B52-9A85-70600C689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41738" y="1125538"/>
                <a:ext cx="2478087" cy="4862513"/>
              </a:xfrm>
              <a:custGeom>
                <a:avLst/>
                <a:gdLst>
                  <a:gd name="T0" fmla="*/ 1393 w 1393"/>
                  <a:gd name="T1" fmla="*/ 2559 h 2739"/>
                  <a:gd name="T2" fmla="*/ 1213 w 1393"/>
                  <a:gd name="T3" fmla="*/ 2739 h 2739"/>
                  <a:gd name="T4" fmla="*/ 180 w 1393"/>
                  <a:gd name="T5" fmla="*/ 2739 h 2739"/>
                  <a:gd name="T6" fmla="*/ 0 w 1393"/>
                  <a:gd name="T7" fmla="*/ 2559 h 2739"/>
                  <a:gd name="T8" fmla="*/ 0 w 1393"/>
                  <a:gd name="T9" fmla="*/ 180 h 2739"/>
                  <a:gd name="T10" fmla="*/ 180 w 1393"/>
                  <a:gd name="T11" fmla="*/ 0 h 2739"/>
                  <a:gd name="T12" fmla="*/ 1213 w 1393"/>
                  <a:gd name="T13" fmla="*/ 0 h 2739"/>
                  <a:gd name="T14" fmla="*/ 1393 w 1393"/>
                  <a:gd name="T15" fmla="*/ 180 h 2739"/>
                  <a:gd name="T16" fmla="*/ 1393 w 1393"/>
                  <a:gd name="T17" fmla="*/ 2559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3" h="2739">
                    <a:moveTo>
                      <a:pt x="1393" y="2559"/>
                    </a:moveTo>
                    <a:cubicBezTo>
                      <a:pt x="1393" y="2658"/>
                      <a:pt x="1312" y="2739"/>
                      <a:pt x="1213" y="2739"/>
                    </a:cubicBezTo>
                    <a:cubicBezTo>
                      <a:pt x="180" y="2739"/>
                      <a:pt x="180" y="2739"/>
                      <a:pt x="180" y="2739"/>
                    </a:cubicBezTo>
                    <a:cubicBezTo>
                      <a:pt x="81" y="2739"/>
                      <a:pt x="0" y="2658"/>
                      <a:pt x="0" y="255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1213" y="0"/>
                      <a:pt x="1213" y="0"/>
                      <a:pt x="1213" y="0"/>
                    </a:cubicBezTo>
                    <a:cubicBezTo>
                      <a:pt x="1312" y="0"/>
                      <a:pt x="1393" y="81"/>
                      <a:pt x="1393" y="180"/>
                    </a:cubicBezTo>
                    <a:cubicBezTo>
                      <a:pt x="1393" y="2559"/>
                      <a:pt x="1393" y="2559"/>
                      <a:pt x="1393" y="255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4" name="ïš1idé">
                <a:extLst>
                  <a:ext uri="{FF2B5EF4-FFF2-40B4-BE49-F238E27FC236}">
                    <a16:creationId xmlns="" xmlns:a16="http://schemas.microsoft.com/office/drawing/2014/main" id="{2EB33854-FEB8-4B60-8726-FA237AD45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13163" y="1141413"/>
                <a:ext cx="2430462" cy="4830763"/>
              </a:xfrm>
              <a:custGeom>
                <a:avLst/>
                <a:gdLst>
                  <a:gd name="T0" fmla="*/ 1366 w 1366"/>
                  <a:gd name="T1" fmla="*/ 2542 h 2721"/>
                  <a:gd name="T2" fmla="*/ 1189 w 1366"/>
                  <a:gd name="T3" fmla="*/ 2721 h 2721"/>
                  <a:gd name="T4" fmla="*/ 176 w 1366"/>
                  <a:gd name="T5" fmla="*/ 2721 h 2721"/>
                  <a:gd name="T6" fmla="*/ 0 w 1366"/>
                  <a:gd name="T7" fmla="*/ 2542 h 2721"/>
                  <a:gd name="T8" fmla="*/ 0 w 1366"/>
                  <a:gd name="T9" fmla="*/ 179 h 2721"/>
                  <a:gd name="T10" fmla="*/ 176 w 1366"/>
                  <a:gd name="T11" fmla="*/ 0 h 2721"/>
                  <a:gd name="T12" fmla="*/ 1189 w 1366"/>
                  <a:gd name="T13" fmla="*/ 0 h 2721"/>
                  <a:gd name="T14" fmla="*/ 1366 w 1366"/>
                  <a:gd name="T15" fmla="*/ 179 h 2721"/>
                  <a:gd name="T16" fmla="*/ 1366 w 1366"/>
                  <a:gd name="T17" fmla="*/ 2542 h 2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6" h="2721">
                    <a:moveTo>
                      <a:pt x="1366" y="2542"/>
                    </a:moveTo>
                    <a:cubicBezTo>
                      <a:pt x="1366" y="2641"/>
                      <a:pt x="1287" y="2721"/>
                      <a:pt x="1189" y="2721"/>
                    </a:cubicBezTo>
                    <a:cubicBezTo>
                      <a:pt x="176" y="2721"/>
                      <a:pt x="176" y="2721"/>
                      <a:pt x="176" y="2721"/>
                    </a:cubicBezTo>
                    <a:cubicBezTo>
                      <a:pt x="79" y="2721"/>
                      <a:pt x="0" y="2641"/>
                      <a:pt x="0" y="254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0"/>
                      <a:pt x="79" y="0"/>
                      <a:pt x="176" y="0"/>
                    </a:cubicBezTo>
                    <a:cubicBezTo>
                      <a:pt x="1189" y="0"/>
                      <a:pt x="1189" y="0"/>
                      <a:pt x="1189" y="0"/>
                    </a:cubicBezTo>
                    <a:cubicBezTo>
                      <a:pt x="1287" y="0"/>
                      <a:pt x="1366" y="80"/>
                      <a:pt x="1366" y="179"/>
                    </a:cubicBezTo>
                    <a:cubicBezTo>
                      <a:pt x="1366" y="2542"/>
                      <a:pt x="1366" y="2542"/>
                      <a:pt x="1366" y="25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5" name="iṧľiḑe">
                <a:extLst>
                  <a:ext uri="{FF2B5EF4-FFF2-40B4-BE49-F238E27FC236}">
                    <a16:creationId xmlns="" xmlns:a16="http://schemas.microsoft.com/office/drawing/2014/main" id="{D43DBE9A-2018-4C4E-9BAC-5D2AC9E6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3988" y="5486400"/>
                <a:ext cx="403225" cy="4016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6" name="íṩ1ide">
                <a:extLst>
                  <a:ext uri="{FF2B5EF4-FFF2-40B4-BE49-F238E27FC236}">
                    <a16:creationId xmlns="" xmlns:a16="http://schemas.microsoft.com/office/drawing/2014/main" id="{3C8F1940-1316-41EE-88B0-829A71441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3350" y="5507038"/>
                <a:ext cx="361950" cy="3603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7" name="íşlîďê">
                <a:extLst>
                  <a:ext uri="{FF2B5EF4-FFF2-40B4-BE49-F238E27FC236}">
                    <a16:creationId xmlns="" xmlns:a16="http://schemas.microsoft.com/office/drawing/2014/main" id="{A7ABBB8C-FB95-4781-95F0-F7C876CC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0950" y="1254125"/>
                <a:ext cx="47625" cy="46038"/>
              </a:xfrm>
              <a:custGeom>
                <a:avLst/>
                <a:gdLst>
                  <a:gd name="T0" fmla="*/ 13 w 27"/>
                  <a:gd name="T1" fmla="*/ 0 h 26"/>
                  <a:gd name="T2" fmla="*/ 0 w 27"/>
                  <a:gd name="T3" fmla="*/ 13 h 26"/>
                  <a:gd name="T4" fmla="*/ 13 w 27"/>
                  <a:gd name="T5" fmla="*/ 26 h 26"/>
                  <a:gd name="T6" fmla="*/ 25 w 27"/>
                  <a:gd name="T7" fmla="*/ 13 h 26"/>
                  <a:gd name="T8" fmla="*/ 27 w 27"/>
                  <a:gd name="T9" fmla="*/ 13 h 26"/>
                  <a:gd name="T10" fmla="*/ 27 w 27"/>
                  <a:gd name="T11" fmla="*/ 13 h 26"/>
                  <a:gd name="T12" fmla="*/ 25 w 27"/>
                  <a:gd name="T13" fmla="*/ 13 h 26"/>
                  <a:gd name="T14" fmla="*/ 13 w 27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5" y="20"/>
                      <a:pt x="2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8" name="îsḷïḍè">
                <a:extLst>
                  <a:ext uri="{FF2B5EF4-FFF2-40B4-BE49-F238E27FC236}">
                    <a16:creationId xmlns="" xmlns:a16="http://schemas.microsoft.com/office/drawing/2014/main" id="{40B68B3E-8B58-4DF4-819F-B9C13C2FC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8888" y="1246188"/>
                <a:ext cx="58737" cy="60325"/>
              </a:xfrm>
              <a:custGeom>
                <a:avLst/>
                <a:gdLst>
                  <a:gd name="T0" fmla="*/ 33 w 33"/>
                  <a:gd name="T1" fmla="*/ 17 h 34"/>
                  <a:gd name="T2" fmla="*/ 33 w 33"/>
                  <a:gd name="T3" fmla="*/ 17 h 34"/>
                  <a:gd name="T4" fmla="*/ 33 w 33"/>
                  <a:gd name="T5" fmla="*/ 17 h 34"/>
                  <a:gd name="T6" fmla="*/ 17 w 33"/>
                  <a:gd name="T7" fmla="*/ 0 h 34"/>
                  <a:gd name="T8" fmla="*/ 0 w 33"/>
                  <a:gd name="T9" fmla="*/ 17 h 34"/>
                  <a:gd name="T10" fmla="*/ 17 w 33"/>
                  <a:gd name="T11" fmla="*/ 34 h 34"/>
                  <a:gd name="T12" fmla="*/ 33 w 33"/>
                  <a:gd name="T13" fmla="*/ 17 h 34"/>
                  <a:gd name="T14" fmla="*/ 31 w 33"/>
                  <a:gd name="T15" fmla="*/ 17 h 34"/>
                  <a:gd name="T16" fmla="*/ 29 w 33"/>
                  <a:gd name="T17" fmla="*/ 17 h 34"/>
                  <a:gd name="T18" fmla="*/ 17 w 33"/>
                  <a:gd name="T19" fmla="*/ 30 h 34"/>
                  <a:gd name="T20" fmla="*/ 4 w 33"/>
                  <a:gd name="T21" fmla="*/ 17 h 34"/>
                  <a:gd name="T22" fmla="*/ 17 w 33"/>
                  <a:gd name="T23" fmla="*/ 4 h 34"/>
                  <a:gd name="T24" fmla="*/ 29 w 33"/>
                  <a:gd name="T25" fmla="*/ 17 h 34"/>
                  <a:gd name="T26" fmla="*/ 31 w 33"/>
                  <a:gd name="T27" fmla="*/ 17 h 34"/>
                  <a:gd name="T28" fmla="*/ 33 w 33"/>
                  <a:gd name="T29" fmla="*/ 17 h 34"/>
                  <a:gd name="T30" fmla="*/ 33 w 33"/>
                  <a:gd name="T31" fmla="*/ 17 h 34"/>
                  <a:gd name="T32" fmla="*/ 17 w 33"/>
                  <a:gd name="T3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4">
                    <a:moveTo>
                      <a:pt x="33" y="17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6" y="34"/>
                      <a:pt x="33" y="26"/>
                      <a:pt x="33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4"/>
                      <a:pt x="24" y="30"/>
                      <a:pt x="17" y="30"/>
                    </a:cubicBezTo>
                    <a:cubicBezTo>
                      <a:pt x="10" y="30"/>
                      <a:pt x="4" y="24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24" y="4"/>
                      <a:pt x="29" y="10"/>
                      <a:pt x="29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9" name="ís1íďé">
                <a:extLst>
                  <a:ext uri="{FF2B5EF4-FFF2-40B4-BE49-F238E27FC236}">
                    <a16:creationId xmlns="" xmlns:a16="http://schemas.microsoft.com/office/drawing/2014/main" id="{428840E0-4338-4DCF-8C97-FB952F1EB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0525" y="1395413"/>
                <a:ext cx="77787" cy="74613"/>
              </a:xfrm>
              <a:custGeom>
                <a:avLst/>
                <a:gdLst>
                  <a:gd name="T0" fmla="*/ 21 w 44"/>
                  <a:gd name="T1" fmla="*/ 0 h 42"/>
                  <a:gd name="T2" fmla="*/ 6 w 44"/>
                  <a:gd name="T3" fmla="*/ 6 h 42"/>
                  <a:gd name="T4" fmla="*/ 0 w 44"/>
                  <a:gd name="T5" fmla="*/ 21 h 42"/>
                  <a:gd name="T6" fmla="*/ 6 w 44"/>
                  <a:gd name="T7" fmla="*/ 36 h 42"/>
                  <a:gd name="T8" fmla="*/ 21 w 44"/>
                  <a:gd name="T9" fmla="*/ 42 h 42"/>
                  <a:gd name="T10" fmla="*/ 36 w 44"/>
                  <a:gd name="T11" fmla="*/ 36 h 42"/>
                  <a:gd name="T12" fmla="*/ 42 w 44"/>
                  <a:gd name="T13" fmla="*/ 21 h 42"/>
                  <a:gd name="T14" fmla="*/ 44 w 44"/>
                  <a:gd name="T15" fmla="*/ 21 h 42"/>
                  <a:gd name="T16" fmla="*/ 44 w 44"/>
                  <a:gd name="T17" fmla="*/ 21 h 42"/>
                  <a:gd name="T18" fmla="*/ 42 w 44"/>
                  <a:gd name="T19" fmla="*/ 21 h 42"/>
                  <a:gd name="T20" fmla="*/ 36 w 44"/>
                  <a:gd name="T21" fmla="*/ 6 h 42"/>
                  <a:gd name="T22" fmla="*/ 21 w 44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cubicBezTo>
                      <a:pt x="15" y="0"/>
                      <a:pt x="10" y="3"/>
                      <a:pt x="6" y="6"/>
                    </a:cubicBezTo>
                    <a:cubicBezTo>
                      <a:pt x="3" y="10"/>
                      <a:pt x="0" y="15"/>
                      <a:pt x="0" y="21"/>
                    </a:cubicBezTo>
                    <a:cubicBezTo>
                      <a:pt x="0" y="27"/>
                      <a:pt x="3" y="32"/>
                      <a:pt x="6" y="36"/>
                    </a:cubicBezTo>
                    <a:cubicBezTo>
                      <a:pt x="10" y="39"/>
                      <a:pt x="15" y="42"/>
                      <a:pt x="21" y="42"/>
                    </a:cubicBezTo>
                    <a:cubicBezTo>
                      <a:pt x="27" y="42"/>
                      <a:pt x="32" y="39"/>
                      <a:pt x="36" y="36"/>
                    </a:cubicBezTo>
                    <a:cubicBezTo>
                      <a:pt x="39" y="32"/>
                      <a:pt x="42" y="27"/>
                      <a:pt x="42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15"/>
                      <a:pt x="39" y="10"/>
                      <a:pt x="36" y="6"/>
                    </a:cubicBezTo>
                    <a:cubicBezTo>
                      <a:pt x="32" y="3"/>
                      <a:pt x="27" y="0"/>
                      <a:pt x="21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0" name="isḻïḍè">
                <a:extLst>
                  <a:ext uri="{FF2B5EF4-FFF2-40B4-BE49-F238E27FC236}">
                    <a16:creationId xmlns="" xmlns:a16="http://schemas.microsoft.com/office/drawing/2014/main" id="{12C7A7BA-3179-4580-948D-617D1BCE4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8463" y="1389063"/>
                <a:ext cx="88900" cy="88900"/>
              </a:xfrm>
              <a:custGeom>
                <a:avLst/>
                <a:gdLst>
                  <a:gd name="T0" fmla="*/ 50 w 50"/>
                  <a:gd name="T1" fmla="*/ 25 h 50"/>
                  <a:gd name="T2" fmla="*/ 50 w 50"/>
                  <a:gd name="T3" fmla="*/ 25 h 50"/>
                  <a:gd name="T4" fmla="*/ 50 w 50"/>
                  <a:gd name="T5" fmla="*/ 25 h 50"/>
                  <a:gd name="T6" fmla="*/ 25 w 50"/>
                  <a:gd name="T7" fmla="*/ 0 h 50"/>
                  <a:gd name="T8" fmla="*/ 0 w 50"/>
                  <a:gd name="T9" fmla="*/ 25 h 50"/>
                  <a:gd name="T10" fmla="*/ 25 w 50"/>
                  <a:gd name="T11" fmla="*/ 50 h 50"/>
                  <a:gd name="T12" fmla="*/ 50 w 50"/>
                  <a:gd name="T13" fmla="*/ 25 h 50"/>
                  <a:gd name="T14" fmla="*/ 48 w 50"/>
                  <a:gd name="T15" fmla="*/ 25 h 50"/>
                  <a:gd name="T16" fmla="*/ 46 w 50"/>
                  <a:gd name="T17" fmla="*/ 25 h 50"/>
                  <a:gd name="T18" fmla="*/ 40 w 50"/>
                  <a:gd name="T19" fmla="*/ 40 h 50"/>
                  <a:gd name="T20" fmla="*/ 25 w 50"/>
                  <a:gd name="T21" fmla="*/ 46 h 50"/>
                  <a:gd name="T22" fmla="*/ 10 w 50"/>
                  <a:gd name="T23" fmla="*/ 40 h 50"/>
                  <a:gd name="T24" fmla="*/ 4 w 50"/>
                  <a:gd name="T25" fmla="*/ 25 h 50"/>
                  <a:gd name="T26" fmla="*/ 10 w 50"/>
                  <a:gd name="T27" fmla="*/ 10 h 50"/>
                  <a:gd name="T28" fmla="*/ 25 w 50"/>
                  <a:gd name="T29" fmla="*/ 4 h 50"/>
                  <a:gd name="T30" fmla="*/ 40 w 50"/>
                  <a:gd name="T31" fmla="*/ 10 h 50"/>
                  <a:gd name="T32" fmla="*/ 46 w 50"/>
                  <a:gd name="T33" fmla="*/ 25 h 50"/>
                  <a:gd name="T34" fmla="*/ 48 w 50"/>
                  <a:gd name="T35" fmla="*/ 25 h 50"/>
                  <a:gd name="T36" fmla="*/ 50 w 50"/>
                  <a:gd name="T37" fmla="*/ 25 h 50"/>
                  <a:gd name="T38" fmla="*/ 50 w 50"/>
                  <a:gd name="T39" fmla="*/ 25 h 50"/>
                  <a:gd name="T40" fmla="*/ 25 w 50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31"/>
                      <a:pt x="43" y="36"/>
                      <a:pt x="40" y="40"/>
                    </a:cubicBezTo>
                    <a:cubicBezTo>
                      <a:pt x="36" y="43"/>
                      <a:pt x="31" y="46"/>
                      <a:pt x="25" y="46"/>
                    </a:cubicBezTo>
                    <a:cubicBezTo>
                      <a:pt x="19" y="46"/>
                      <a:pt x="14" y="43"/>
                      <a:pt x="10" y="40"/>
                    </a:cubicBezTo>
                    <a:cubicBezTo>
                      <a:pt x="7" y="36"/>
                      <a:pt x="4" y="31"/>
                      <a:pt x="4" y="25"/>
                    </a:cubicBezTo>
                    <a:cubicBezTo>
                      <a:pt x="4" y="19"/>
                      <a:pt x="7" y="14"/>
                      <a:pt x="10" y="10"/>
                    </a:cubicBezTo>
                    <a:cubicBezTo>
                      <a:pt x="14" y="7"/>
                      <a:pt x="19" y="4"/>
                      <a:pt x="25" y="4"/>
                    </a:cubicBezTo>
                    <a:cubicBezTo>
                      <a:pt x="31" y="4"/>
                      <a:pt x="36" y="7"/>
                      <a:pt x="40" y="10"/>
                    </a:cubicBezTo>
                    <a:cubicBezTo>
                      <a:pt x="43" y="14"/>
                      <a:pt x="46" y="19"/>
                      <a:pt x="46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1" name="îSḻiḑé">
                <a:extLst>
                  <a:ext uri="{FF2B5EF4-FFF2-40B4-BE49-F238E27FC236}">
                    <a16:creationId xmlns="" xmlns:a16="http://schemas.microsoft.com/office/drawing/2014/main" id="{806B64C2-F1C8-49FC-B52E-71FF38BD9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5575" y="1419225"/>
                <a:ext cx="393700" cy="39688"/>
              </a:xfrm>
              <a:custGeom>
                <a:avLst/>
                <a:gdLst>
                  <a:gd name="T0" fmla="*/ 210 w 221"/>
                  <a:gd name="T1" fmla="*/ 0 h 23"/>
                  <a:gd name="T2" fmla="*/ 11 w 221"/>
                  <a:gd name="T3" fmla="*/ 0 h 23"/>
                  <a:gd name="T4" fmla="*/ 0 w 221"/>
                  <a:gd name="T5" fmla="*/ 11 h 23"/>
                  <a:gd name="T6" fmla="*/ 11 w 221"/>
                  <a:gd name="T7" fmla="*/ 23 h 23"/>
                  <a:gd name="T8" fmla="*/ 210 w 221"/>
                  <a:gd name="T9" fmla="*/ 23 h 23"/>
                  <a:gd name="T10" fmla="*/ 221 w 221"/>
                  <a:gd name="T11" fmla="*/ 11 h 23"/>
                  <a:gd name="T12" fmla="*/ 210 w 22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">
                    <a:moveTo>
                      <a:pt x="21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6" y="23"/>
                      <a:pt x="221" y="18"/>
                      <a:pt x="221" y="11"/>
                    </a:cubicBezTo>
                    <a:cubicBezTo>
                      <a:pt x="221" y="5"/>
                      <a:pt x="216" y="0"/>
                      <a:pt x="210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2" name="îṡḻiḑe">
                <a:extLst>
                  <a:ext uri="{FF2B5EF4-FFF2-40B4-BE49-F238E27FC236}">
                    <a16:creationId xmlns="" xmlns:a16="http://schemas.microsoft.com/office/drawing/2014/main" id="{3102B1E8-F971-469A-AB00-EC4C40D46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11563" y="1703388"/>
                <a:ext cx="2224087" cy="3709988"/>
              </a:xfrm>
              <a:prstGeom prst="rect">
                <a:avLst/>
              </a:prstGeom>
              <a:blipFill>
                <a:blip r:embed="rId5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  <a:extLst/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3" name="ïśliḓé">
                <a:extLst>
                  <a:ext uri="{FF2B5EF4-FFF2-40B4-BE49-F238E27FC236}">
                    <a16:creationId xmlns="" xmlns:a16="http://schemas.microsoft.com/office/drawing/2014/main" id="{6B636C13-9A94-47A0-A0C3-156FB09CB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1736725"/>
                <a:ext cx="31750" cy="215900"/>
              </a:xfrm>
              <a:custGeom>
                <a:avLst/>
                <a:gdLst>
                  <a:gd name="T0" fmla="*/ 18 w 18"/>
                  <a:gd name="T1" fmla="*/ 113 h 122"/>
                  <a:gd name="T2" fmla="*/ 9 w 18"/>
                  <a:gd name="T3" fmla="*/ 122 h 122"/>
                  <a:gd name="T4" fmla="*/ 0 w 18"/>
                  <a:gd name="T5" fmla="*/ 113 h 122"/>
                  <a:gd name="T6" fmla="*/ 0 w 18"/>
                  <a:gd name="T7" fmla="*/ 9 h 122"/>
                  <a:gd name="T8" fmla="*/ 9 w 18"/>
                  <a:gd name="T9" fmla="*/ 0 h 122"/>
                  <a:gd name="T10" fmla="*/ 18 w 18"/>
                  <a:gd name="T11" fmla="*/ 9 h 122"/>
                  <a:gd name="T12" fmla="*/ 18 w 18"/>
                  <a:gd name="T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2">
                    <a:moveTo>
                      <a:pt x="18" y="113"/>
                    </a:moveTo>
                    <a:cubicBezTo>
                      <a:pt x="18" y="118"/>
                      <a:pt x="14" y="122"/>
                      <a:pt x="9" y="122"/>
                    </a:cubicBezTo>
                    <a:cubicBezTo>
                      <a:pt x="4" y="122"/>
                      <a:pt x="0" y="118"/>
                      <a:pt x="0" y="1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4" name="ïşľîďê">
                <a:extLst>
                  <a:ext uri="{FF2B5EF4-FFF2-40B4-BE49-F238E27FC236}">
                    <a16:creationId xmlns="" xmlns:a16="http://schemas.microsoft.com/office/drawing/2014/main" id="{4EF65869-2E09-4064-8E69-C00F54F6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5" name="iṣľïďê">
                <a:extLst>
                  <a:ext uri="{FF2B5EF4-FFF2-40B4-BE49-F238E27FC236}">
                    <a16:creationId xmlns="" xmlns:a16="http://schemas.microsoft.com/office/drawing/2014/main" id="{53589FE7-82C5-4DD3-91B1-AC38921D9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609850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66" name="ïṩľiḓe">
                <a:extLst>
                  <a:ext uri="{FF2B5EF4-FFF2-40B4-BE49-F238E27FC236}">
                    <a16:creationId xmlns="" xmlns:a16="http://schemas.microsoft.com/office/drawing/2014/main" id="{510A05E6-D42E-460F-9E0E-75C1FB0F0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2700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7616907" y="2252162"/>
            <a:ext cx="3431393" cy="1062407"/>
            <a:chOff x="1085273" y="2349127"/>
            <a:chExt cx="3431393" cy="1062407"/>
          </a:xfrm>
        </p:grpSpPr>
        <p:sp>
          <p:nvSpPr>
            <p:cNvPr id="82" name="文本框 52"/>
            <p:cNvSpPr txBox="1"/>
            <p:nvPr/>
          </p:nvSpPr>
          <p:spPr>
            <a:xfrm>
              <a:off x="1085273" y="2349127"/>
              <a:ext cx="3431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懒加载到缓存中并设置过期时间</a:t>
              </a:r>
            </a:p>
          </p:txBody>
        </p:sp>
        <p:sp>
          <p:nvSpPr>
            <p:cNvPr id="83" name="文本框 53"/>
            <p:cNvSpPr txBox="1"/>
            <p:nvPr/>
          </p:nvSpPr>
          <p:spPr>
            <a:xfrm>
              <a:off x="1085274" y="2687681"/>
              <a:ext cx="3116422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优点：访问速度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快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缺点：数据变更后，不能实时生效，需要等过期后再次访问数据库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生效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616908" y="4047722"/>
            <a:ext cx="3582395" cy="1062407"/>
            <a:chOff x="1085274" y="2349127"/>
            <a:chExt cx="3582395" cy="1062407"/>
          </a:xfrm>
        </p:grpSpPr>
        <p:sp>
          <p:nvSpPr>
            <p:cNvPr id="85" name="文本框 55"/>
            <p:cNvSpPr txBox="1"/>
            <p:nvPr/>
          </p:nvSpPr>
          <p:spPr>
            <a:xfrm>
              <a:off x="1085274" y="2349127"/>
              <a:ext cx="3582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存储到</a:t>
              </a:r>
              <a:r>
                <a:rPr lang="en-US" altLang="zh-CN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config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配置平台</a:t>
              </a:r>
            </a:p>
          </p:txBody>
        </p:sp>
        <p:sp>
          <p:nvSpPr>
            <p:cNvPr id="86" name="文本框 56"/>
            <p:cNvSpPr txBox="1"/>
            <p:nvPr/>
          </p:nvSpPr>
          <p:spPr>
            <a:xfrm>
              <a:off x="1085274" y="2687681"/>
              <a:ext cx="3116422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优点：访问速度快，准实时获取最新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数据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缺点：存储容量有限，需要研发人员操作更改，对业务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人员操作不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友好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548297" y="2252162"/>
            <a:ext cx="3116422" cy="1062407"/>
            <a:chOff x="1085274" y="2349127"/>
            <a:chExt cx="3116422" cy="1062407"/>
          </a:xfrm>
        </p:grpSpPr>
        <p:sp>
          <p:nvSpPr>
            <p:cNvPr id="88" name="文本框 58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应用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启动载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到内存</a:t>
              </a:r>
            </a:p>
          </p:txBody>
        </p:sp>
        <p:sp>
          <p:nvSpPr>
            <p:cNvPr id="89" name="文本框 59"/>
            <p:cNvSpPr txBox="1"/>
            <p:nvPr/>
          </p:nvSpPr>
          <p:spPr>
            <a:xfrm>
              <a:off x="1085274" y="2687681"/>
              <a:ext cx="3116422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优点：访问内存速度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快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缺点：数据变更后，不能实时生效，需要重启应用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548296" y="4047722"/>
            <a:ext cx="3319729" cy="1062407"/>
            <a:chOff x="1085273" y="2349127"/>
            <a:chExt cx="3319729" cy="1062407"/>
          </a:xfrm>
        </p:grpSpPr>
        <p:sp>
          <p:nvSpPr>
            <p:cNvPr id="91" name="文本框 61"/>
            <p:cNvSpPr txBox="1"/>
            <p:nvPr/>
          </p:nvSpPr>
          <p:spPr>
            <a:xfrm>
              <a:off x="1085273" y="2349127"/>
              <a:ext cx="3319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数据更新时先写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DB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后写入缓存</a:t>
              </a:r>
            </a:p>
          </p:txBody>
        </p:sp>
        <p:sp>
          <p:nvSpPr>
            <p:cNvPr id="92" name="文本框 62"/>
            <p:cNvSpPr txBox="1"/>
            <p:nvPr/>
          </p:nvSpPr>
          <p:spPr>
            <a:xfrm>
              <a:off x="1085274" y="2687681"/>
              <a:ext cx="3116422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优点：访问速度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快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  <a:p>
              <a:pPr algn="just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缺点：存在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DB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写入成功，缓存未更新的风险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93" name="文本框 45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基础数据常规缓存方案</a:t>
            </a:r>
          </a:p>
        </p:txBody>
      </p:sp>
    </p:spTree>
    <p:extLst>
      <p:ext uri="{BB962C8B-B14F-4D97-AF65-F5344CB8AC3E}">
        <p14:creationId xmlns:p14="http://schemas.microsoft.com/office/powerpoint/2010/main" val="125200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íṥlîḍé"/>
          <p:cNvSpPr/>
          <p:nvPr/>
        </p:nvSpPr>
        <p:spPr>
          <a:xfrm rot="5400000">
            <a:off x="8683263" y="2815309"/>
            <a:ext cx="1988063" cy="3279983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1" name="ïsļiḋè"/>
          <p:cNvSpPr/>
          <p:nvPr/>
        </p:nvSpPr>
        <p:spPr>
          <a:xfrm rot="5400000">
            <a:off x="3405727" y="930254"/>
            <a:ext cx="1988063" cy="7050093"/>
          </a:xfrm>
          <a:prstGeom prst="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52" name="组合 51"/>
          <p:cNvGrpSpPr/>
          <p:nvPr/>
        </p:nvGrpSpPr>
        <p:grpSpPr>
          <a:xfrm>
            <a:off x="7225841" y="2026873"/>
            <a:ext cx="3740834" cy="851900"/>
            <a:chOff x="1541719" y="2349127"/>
            <a:chExt cx="4797908" cy="851900"/>
          </a:xfrm>
        </p:grpSpPr>
        <p:sp>
          <p:nvSpPr>
            <p:cNvPr id="53" name="文本框 32"/>
            <p:cNvSpPr txBox="1"/>
            <p:nvPr/>
          </p:nvSpPr>
          <p:spPr>
            <a:xfrm>
              <a:off x="1541720" y="2349127"/>
              <a:ext cx="443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本地缓存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33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不需要序列化，速度快，缓存的数量与大小受限于本地内存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708043" y="2030594"/>
            <a:ext cx="4424310" cy="1093185"/>
            <a:chOff x="1541719" y="2318349"/>
            <a:chExt cx="5674518" cy="1093185"/>
          </a:xfrm>
        </p:grpSpPr>
        <p:sp>
          <p:nvSpPr>
            <p:cNvPr id="56" name="文本框 35"/>
            <p:cNvSpPr txBox="1"/>
            <p:nvPr/>
          </p:nvSpPr>
          <p:spPr>
            <a:xfrm>
              <a:off x="1724632" y="2318349"/>
              <a:ext cx="5491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分布式缓存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36"/>
            <p:cNvSpPr txBox="1"/>
            <p:nvPr/>
          </p:nvSpPr>
          <p:spPr>
            <a:xfrm>
              <a:off x="1541719" y="2687681"/>
              <a:ext cx="4797908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需要序列化，速度相对于本地缓存较慢，网络传输时间成本，但是理论上缓存的数量与大小无限（因为缓存机器可以不断扩展）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58" name="文本框 12"/>
          <p:cNvSpPr txBox="1"/>
          <p:nvPr/>
        </p:nvSpPr>
        <p:spPr>
          <a:xfrm>
            <a:off x="1609683" y="625315"/>
            <a:ext cx="843636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本地</a:t>
            </a:r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缓存</a:t>
            </a:r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和</a:t>
            </a:r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分布式</a:t>
            </a:r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缓存对比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51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827664" y="1820452"/>
            <a:ext cx="2552700" cy="4067175"/>
            <a:chOff x="1543050" y="1832809"/>
            <a:chExt cx="2552700" cy="4067175"/>
          </a:xfrm>
        </p:grpSpPr>
        <p:sp>
          <p:nvSpPr>
            <p:cNvPr id="48" name="iṥḻiďè"/>
            <p:cNvSpPr/>
            <p:nvPr/>
          </p:nvSpPr>
          <p:spPr>
            <a:xfrm>
              <a:off x="1543050" y="1832809"/>
              <a:ext cx="2552700" cy="4067175"/>
            </a:xfrm>
            <a:prstGeom prst="roundRect">
              <a:avLst>
                <a:gd name="adj" fmla="val 680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íṣliḍê"/>
            <p:cNvSpPr/>
            <p:nvPr/>
          </p:nvSpPr>
          <p:spPr>
            <a:xfrm>
              <a:off x="1952625" y="2199521"/>
              <a:ext cx="1733550" cy="1733550"/>
            </a:xfrm>
            <a:prstGeom prst="ellipse">
              <a:avLst/>
            </a:prstGeom>
            <a:blipFill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ś1îďe"/>
            <p:cNvSpPr/>
            <p:nvPr/>
          </p:nvSpPr>
          <p:spPr>
            <a:xfrm>
              <a:off x="31924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1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45937" y="4274383"/>
              <a:ext cx="2341864" cy="851900"/>
              <a:chOff x="1750587" y="1644501"/>
              <a:chExt cx="2341864" cy="851900"/>
            </a:xfrm>
          </p:grpSpPr>
          <p:sp>
            <p:nvSpPr>
              <p:cNvPr id="52" name="文本框 17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本地内存访问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文本框 18"/>
              <p:cNvSpPr txBox="1"/>
              <p:nvPr/>
            </p:nvSpPr>
            <p:spPr>
              <a:xfrm>
                <a:off x="1750587" y="1983055"/>
                <a:ext cx="234186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数据存储在本地内存中，访问速度快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4832007" y="1820452"/>
            <a:ext cx="2552700" cy="4067175"/>
            <a:chOff x="4819650" y="1832809"/>
            <a:chExt cx="2552700" cy="4067175"/>
          </a:xfrm>
        </p:grpSpPr>
        <p:sp>
          <p:nvSpPr>
            <p:cNvPr id="55" name="îṥļíḍé"/>
            <p:cNvSpPr/>
            <p:nvPr/>
          </p:nvSpPr>
          <p:spPr>
            <a:xfrm>
              <a:off x="4819650" y="1832809"/>
              <a:ext cx="2552700" cy="4067175"/>
            </a:xfrm>
            <a:prstGeom prst="roundRect">
              <a:avLst>
                <a:gd name="adj" fmla="val 680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íṣlîḍè"/>
            <p:cNvSpPr/>
            <p:nvPr/>
          </p:nvSpPr>
          <p:spPr>
            <a:xfrm>
              <a:off x="5229225" y="2199521"/>
              <a:ext cx="1733550" cy="1733550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1îḋê"/>
            <p:cNvSpPr/>
            <p:nvPr/>
          </p:nvSpPr>
          <p:spPr>
            <a:xfrm>
              <a:off x="64690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2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4925068" y="4274383"/>
              <a:ext cx="2341864" cy="835485"/>
              <a:chOff x="1750587" y="1644501"/>
              <a:chExt cx="2341864" cy="835485"/>
            </a:xfrm>
          </p:grpSpPr>
          <p:sp>
            <p:nvSpPr>
              <p:cNvPr id="69" name="文本框 20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存储空间不</a:t>
                </a: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受限制</a:t>
                </a:r>
              </a:p>
            </p:txBody>
          </p:sp>
          <p:sp>
            <p:nvSpPr>
              <p:cNvPr id="71" name="文本框 21"/>
              <p:cNvSpPr txBox="1"/>
              <p:nvPr/>
            </p:nvSpPr>
            <p:spPr>
              <a:xfrm>
                <a:off x="1750587" y="1983055"/>
                <a:ext cx="2341864" cy="4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存储空间不受最长字符数限制，但不能超过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jvm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最大堆内存空间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836350" y="1820452"/>
            <a:ext cx="2552700" cy="4067175"/>
            <a:chOff x="8096250" y="1832809"/>
            <a:chExt cx="2552700" cy="4067175"/>
          </a:xfrm>
        </p:grpSpPr>
        <p:sp>
          <p:nvSpPr>
            <p:cNvPr id="84" name="îsļîḓe"/>
            <p:cNvSpPr/>
            <p:nvPr/>
          </p:nvSpPr>
          <p:spPr>
            <a:xfrm>
              <a:off x="8096250" y="1832809"/>
              <a:ext cx="2552700" cy="4067175"/>
            </a:xfrm>
            <a:prstGeom prst="roundRect">
              <a:avLst>
                <a:gd name="adj" fmla="val 633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işḷîḓé"/>
            <p:cNvSpPr/>
            <p:nvPr/>
          </p:nvSpPr>
          <p:spPr>
            <a:xfrm>
              <a:off x="8505825" y="2199521"/>
              <a:ext cx="1733550" cy="1733550"/>
            </a:xfrm>
            <a:prstGeom prst="ellips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Sľíḑê"/>
            <p:cNvSpPr/>
            <p:nvPr/>
          </p:nvSpPr>
          <p:spPr>
            <a:xfrm>
              <a:off x="97456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3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8201668" y="4274383"/>
              <a:ext cx="2341864" cy="851900"/>
              <a:chOff x="1750587" y="1644501"/>
              <a:chExt cx="2341864" cy="851900"/>
            </a:xfrm>
          </p:grpSpPr>
          <p:sp>
            <p:nvSpPr>
              <p:cNvPr id="108" name="文本框 23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准实时生效</a:t>
                </a:r>
              </a:p>
            </p:txBody>
          </p:sp>
          <p:sp>
            <p:nvSpPr>
              <p:cNvPr id="109" name="文本框 24"/>
              <p:cNvSpPr txBox="1"/>
              <p:nvPr/>
            </p:nvSpPr>
            <p:spPr>
              <a:xfrm>
                <a:off x="1750587" y="1983055"/>
                <a:ext cx="234186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基础数据更新后，本地内存数据准实时生效</a:t>
                </a:r>
                <a:endPara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sp>
        <p:nvSpPr>
          <p:cNvPr id="110" name="文本框 25"/>
          <p:cNvSpPr txBox="1"/>
          <p:nvPr/>
        </p:nvSpPr>
        <p:spPr>
          <a:xfrm>
            <a:off x="1609684" y="625315"/>
            <a:ext cx="48717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基础数据预热本地缓存方案</a:t>
            </a:r>
            <a:endParaRPr lang="zh-CN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03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45610" y="1486922"/>
            <a:ext cx="47243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应用系统启动时从远程数据源加载到本地缓存中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91" y="1794895"/>
            <a:ext cx="787558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606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1609683" y="625315"/>
            <a:ext cx="57139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基础数据预热内存方案实现</a:t>
            </a:r>
            <a:endParaRPr lang="zh-CN" alt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3705" y="1486922"/>
            <a:ext cx="521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数据变更后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通知更新本地缓存数据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13528" y="1400058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26331" y="3193745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57" name="任意多边形 56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82" y="1761339"/>
            <a:ext cx="6894513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599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c0fd1a-f671-402d-8da3-a1d48e8f671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a01a928-e975-4e93-93d2-b8f2b70c72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a55e09-efaf-4e99-b2a2-87871d375380"/>
</p:tagLst>
</file>

<file path=ppt/theme/theme1.xml><?xml version="1.0" encoding="utf-8"?>
<a:theme xmlns:a="http://schemas.openxmlformats.org/drawingml/2006/main" name="第一PPT，www.1ppt.com">
  <a:themeElements>
    <a:clrScheme name="自定义 28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595959"/>
      </a:accent2>
      <a:accent3>
        <a:srgbClr val="E53238"/>
      </a:accent3>
      <a:accent4>
        <a:srgbClr val="595959"/>
      </a:accent4>
      <a:accent5>
        <a:srgbClr val="E53238"/>
      </a:accent5>
      <a:accent6>
        <a:srgbClr val="595959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633</TotalTime>
  <Words>546</Words>
  <Application>Microsoft Office PowerPoint</Application>
  <PresentationFormat>自定义</PresentationFormat>
  <Paragraphs>98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第一PPT模板网-WWW.1PPT.COM</dc:creator>
  <cp:keywords>第一PPT模板网-WWW.1PPT.COM</cp:keywords>
  <cp:lastModifiedBy>p</cp:lastModifiedBy>
  <cp:revision>149</cp:revision>
  <dcterms:created xsi:type="dcterms:W3CDTF">2017-08-18T03:02:00Z</dcterms:created>
  <dcterms:modified xsi:type="dcterms:W3CDTF">2018-11-20T14:02:29Z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