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67" r:id="rId5"/>
    <p:sldId id="271" r:id="rId6"/>
    <p:sldId id="264" r:id="rId7"/>
    <p:sldId id="273" r:id="rId8"/>
    <p:sldId id="265" r:id="rId9"/>
    <p:sldId id="274" r:id="rId10"/>
    <p:sldId id="266" r:id="rId11"/>
    <p:sldId id="270" r:id="rId12"/>
    <p:sldId id="258" r:id="rId13"/>
    <p:sldId id="259" r:id="rId14"/>
    <p:sldId id="272" r:id="rId15"/>
    <p:sldId id="260" r:id="rId16"/>
    <p:sldId id="275" r:id="rId17"/>
    <p:sldId id="269" r:id="rId18"/>
    <p:sldId id="276" r:id="rId19"/>
    <p:sldId id="262" r:id="rId20"/>
    <p:sldId id="277" r:id="rId21"/>
    <p:sldId id="278" r:id="rId22"/>
    <p:sldId id="261" r:id="rId23"/>
    <p:sldId id="263" r:id="rId24"/>
  </p:sldIdLst>
  <p:sldSz cx="11522075" cy="6480175"/>
  <p:notesSz cx="6799263" cy="9929813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BBDAE2-69E2-40E1-ACB2-7687E09066A6}">
          <p14:sldIdLst>
            <p14:sldId id="256"/>
            <p14:sldId id="257"/>
            <p14:sldId id="268"/>
            <p14:sldId id="267"/>
            <p14:sldId id="271"/>
            <p14:sldId id="264"/>
            <p14:sldId id="273"/>
            <p14:sldId id="265"/>
            <p14:sldId id="274"/>
            <p14:sldId id="266"/>
            <p14:sldId id="270"/>
            <p14:sldId id="258"/>
            <p14:sldId id="259"/>
            <p14:sldId id="272"/>
            <p14:sldId id="260"/>
            <p14:sldId id="275"/>
            <p14:sldId id="269"/>
            <p14:sldId id="276"/>
            <p14:sldId id="262"/>
            <p14:sldId id="277"/>
            <p14:sldId id="278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C0504D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3" autoAdjust="0"/>
    <p:restoredTop sz="80673" autoAdjust="0"/>
  </p:normalViewPr>
  <p:slideViewPr>
    <p:cSldViewPr>
      <p:cViewPr varScale="1">
        <p:scale>
          <a:sx n="99" d="100"/>
          <a:sy n="99" d="100"/>
        </p:scale>
        <p:origin x="1500" y="72"/>
      </p:cViewPr>
      <p:guideLst>
        <p:guide orient="horz" pos="2040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14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8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9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5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0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2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1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2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14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在开启一个数据库会话时，会创建一个新的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对象中会有一个新的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对象中持有一个新的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PerpetualCache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对象；当会话结束时，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对象及其内部的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对象还有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PerpetualCache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对象也一并释放掉。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方法，会释放掉一级缓存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PerpetualCache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对象，一级缓存将不可用。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调用了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clearCache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，会清空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PerpetualCache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对象中的数据，但是该对象仍可使用。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中执行了任何一个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(update()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insert())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，都会清空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PerpetualCache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对象的数据，但是该对象可以继续使用。</a:t>
            </a:r>
          </a:p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33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8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9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0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接口层：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接口类，提供了完整的数据库操作方法。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数据处理层：处理参数映射，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执行，结果映射和结果处理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9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初始化过程：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的初始化过程主要是</a:t>
            </a:r>
            <a:r>
              <a:rPr lang="en-US" altLang="zh-CN" dirty="0"/>
              <a:t>Configuration</a:t>
            </a:r>
            <a:r>
              <a:rPr lang="zh-CN" altLang="en-US" dirty="0"/>
              <a:t>全局对象的构建过程，主要流程为：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settings</a:t>
            </a:r>
            <a:r>
              <a:rPr lang="zh-CN" altLang="en-US" dirty="0"/>
              <a:t>配置节点解析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配置节点解析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解析全过程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a. </a:t>
            </a:r>
            <a:r>
              <a:rPr lang="en-US" altLang="zh-CN" dirty="0" err="1"/>
              <a:t>configurationElement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en-US" altLang="zh-CN" dirty="0" err="1"/>
              <a:t>.evalNode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"/mapper"</a:t>
            </a:r>
            <a:r>
              <a:rPr lang="en-US" altLang="zh-CN" dirty="0"/>
              <a:t>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解析二级缓存配置，参数映射配置，结果集映射配置，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组件，解析增删改查</a:t>
            </a:r>
            <a:r>
              <a:rPr lang="en-US" altLang="zh-CN" dirty="0"/>
              <a:t>Statement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SqlSource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sqlSource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langDriver</a:t>
            </a:r>
            <a:r>
              <a:rPr lang="en-US" altLang="zh-CN" dirty="0" err="1"/>
              <a:t>.createSqlSource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configuration, context,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parameterTypeClass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SqlSource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，将构建好的接口的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MappedStatement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缓存中（注意：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操作是处理了全限定方法名和简写方法名两个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MappedStatement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元素，两个元素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是同一个对象）。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altLang="zh-CN" dirty="0" err="1"/>
              <a:t>.addMapper</a:t>
            </a:r>
            <a:r>
              <a:rPr lang="en-US" altLang="zh-CN" dirty="0"/>
              <a:t>(</a:t>
            </a:r>
            <a:r>
              <a:rPr lang="en-US" altLang="zh-CN" dirty="0" err="1"/>
              <a:t>boundType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先创建接口的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对象，再创建接口的动态代理类的工厂类</a:t>
            </a:r>
            <a:r>
              <a:rPr lang="en-US" altLang="zh-CN" dirty="0" err="1"/>
              <a:t>MapperProxyFactory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接下来是处理接口中的注解，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最后将所有方法的动态代理的工厂类</a:t>
            </a:r>
            <a:r>
              <a:rPr lang="en-US" altLang="zh-CN" dirty="0" err="1"/>
              <a:t>MapperProxyFactory</a:t>
            </a:r>
            <a:r>
              <a:rPr lang="zh-CN" altLang="en-US" dirty="0"/>
              <a:t>加入缓存。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、处理未完成的解析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、根据得到的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全局对象，创建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dirty="0" err="1"/>
              <a:t>DefaultSqlSessionFactory</a:t>
            </a:r>
            <a:r>
              <a:rPr lang="zh-CN" altLang="en-US" dirty="0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9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3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初始化过程：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的初始化过程主要是</a:t>
            </a:r>
            <a:r>
              <a:rPr lang="en-US" altLang="zh-CN" dirty="0"/>
              <a:t>Configuration</a:t>
            </a:r>
            <a:r>
              <a:rPr lang="zh-CN" altLang="en-US" dirty="0"/>
              <a:t>全局对象的构建过程，主要流程为：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settings</a:t>
            </a:r>
            <a:r>
              <a:rPr lang="zh-CN" altLang="en-US" dirty="0"/>
              <a:t>配置节点解析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配置节点解析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解析全过程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a. </a:t>
            </a:r>
            <a:r>
              <a:rPr lang="en-US" altLang="zh-CN" dirty="0" err="1"/>
              <a:t>configurationElement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en-US" altLang="zh-CN" dirty="0" err="1"/>
              <a:t>.evalNode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"/mapper"</a:t>
            </a:r>
            <a:r>
              <a:rPr lang="en-US" altLang="zh-CN" dirty="0"/>
              <a:t>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解析二级缓存配置，参数映射配置，结果集映射配置，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组件，解析增删改查</a:t>
            </a:r>
            <a:r>
              <a:rPr lang="en-US" altLang="zh-CN" dirty="0"/>
              <a:t>Statement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SqlSource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sqlSource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langDriver</a:t>
            </a:r>
            <a:r>
              <a:rPr lang="en-US" altLang="zh-CN" dirty="0" err="1"/>
              <a:t>.createSqlSource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configuration, context,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parameterTypeClass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SqlSource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，将构建好的接口的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MappedStatement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缓存中（注意：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操作是处理了全限定方法名和简写方法名两个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MappedStatement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元素，两个元素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是同一个对象）。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altLang="zh-CN" dirty="0" err="1"/>
              <a:t>.addMapper</a:t>
            </a:r>
            <a:r>
              <a:rPr lang="en-US" altLang="zh-CN" dirty="0"/>
              <a:t>(</a:t>
            </a:r>
            <a:r>
              <a:rPr lang="en-US" altLang="zh-CN" dirty="0" err="1"/>
              <a:t>boundType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先创建接口的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对象，再创建接口的动态代理类的工厂类</a:t>
            </a:r>
            <a:r>
              <a:rPr lang="en-US" altLang="zh-CN" dirty="0" err="1"/>
              <a:t>MapperProxyFactory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接下来是处理接口中的注解，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最后将所有方法的动态代理的工厂类</a:t>
            </a:r>
            <a:r>
              <a:rPr lang="en-US" altLang="zh-CN" dirty="0" err="1"/>
              <a:t>MapperProxyFactory</a:t>
            </a:r>
            <a:r>
              <a:rPr lang="zh-CN" altLang="en-US" dirty="0"/>
              <a:t>加入缓存。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、处理未完成的解析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、根据得到的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全局对象，创建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dirty="0" err="1"/>
              <a:t>DefaultSqlSessionFactory</a:t>
            </a:r>
            <a:r>
              <a:rPr lang="zh-CN" altLang="en-US" dirty="0"/>
              <a:t>对象。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6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2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4493" y="1151854"/>
            <a:ext cx="6120680" cy="720080"/>
          </a:xfrm>
        </p:spPr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技术内幕解密</a:t>
            </a:r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80517" y="2736031"/>
            <a:ext cx="9073008" cy="1224136"/>
          </a:xfrm>
        </p:spPr>
        <p:txBody>
          <a:bodyPr/>
          <a:lstStyle/>
          <a:p>
            <a:r>
              <a:rPr kumimoji="1" lang="zh-CN" altLang="en-US" sz="2000" b="0" dirty="0"/>
              <a:t>姓名：丁力</a:t>
            </a:r>
            <a:endParaRPr kumimoji="1" lang="en-US" altLang="zh-CN" sz="2000" b="0" dirty="0"/>
          </a:p>
          <a:p>
            <a:r>
              <a:rPr kumimoji="1" lang="zh-CN" altLang="en-US" sz="2000" b="0" dirty="0"/>
              <a:t>部门：商旅研发部</a:t>
            </a:r>
            <a:endParaRPr kumimoji="1" lang="en-US" altLang="zh-CN" sz="2000" b="0" dirty="0"/>
          </a:p>
          <a:p>
            <a:r>
              <a:rPr kumimoji="1" lang="zh-CN" altLang="en-US" sz="2000" b="0" dirty="0"/>
              <a:t>时间：</a:t>
            </a:r>
            <a:r>
              <a:rPr kumimoji="1" lang="en-US" altLang="zh-CN" sz="2000" b="0" dirty="0"/>
              <a:t>2018/10/25</a:t>
            </a:r>
            <a:endParaRPr kumimoji="1" lang="zh-CN" altLang="en-US" sz="20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739" y="1092513"/>
            <a:ext cx="3335981" cy="8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69" y="125253"/>
            <a:ext cx="9349292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初始化过程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StatementHandler</a:t>
            </a:r>
            <a:r>
              <a:rPr kumimoji="1" lang="zh-CN" altLang="en-US" dirty="0"/>
              <a:t>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4D8F14-52ED-D844-BBFF-4DD0D2F3C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63451"/>
            <a:ext cx="11522075" cy="56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48669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3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00040" y="2376537"/>
            <a:ext cx="6188046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Executor</a:t>
            </a:r>
            <a:r>
              <a:rPr kumimoji="1" lang="zh-CN" altLang="en-US" sz="3600" dirty="0">
                <a:solidFill>
                  <a:srgbClr val="FF0000"/>
                </a:solidFill>
              </a:rPr>
              <a:t>执行</a:t>
            </a:r>
            <a:r>
              <a:rPr kumimoji="1" lang="en-US" altLang="zh-CN" sz="3600" dirty="0">
                <a:solidFill>
                  <a:srgbClr val="FF0000"/>
                </a:solidFill>
              </a:rPr>
              <a:t>SQL</a:t>
            </a:r>
            <a:r>
              <a:rPr kumimoji="1" lang="zh-CN" altLang="en-US" sz="3600" dirty="0">
                <a:solidFill>
                  <a:srgbClr val="FF0000"/>
                </a:solidFill>
              </a:rPr>
              <a:t>过程分析</a:t>
            </a:r>
          </a:p>
        </p:txBody>
      </p:sp>
    </p:spTree>
    <p:extLst>
      <p:ext uri="{BB962C8B-B14F-4D97-AF65-F5344CB8AC3E}">
        <p14:creationId xmlns:p14="http://schemas.microsoft.com/office/powerpoint/2010/main" val="24249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8731022" cy="64770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Executor</a:t>
            </a:r>
            <a:r>
              <a:rPr kumimoji="1" lang="zh-CN" altLang="en-US" dirty="0">
                <a:solidFill>
                  <a:srgbClr val="FF0000"/>
                </a:solidFill>
              </a:rPr>
              <a:t>执行</a:t>
            </a:r>
            <a:r>
              <a:rPr kumimoji="1" lang="en-US" altLang="zh-CN" dirty="0">
                <a:solidFill>
                  <a:srgbClr val="FF0000"/>
                </a:solidFill>
              </a:rPr>
              <a:t>SQL</a:t>
            </a:r>
            <a:r>
              <a:rPr kumimoji="1" lang="zh-CN" altLang="en-US" dirty="0">
                <a:solidFill>
                  <a:srgbClr val="FF0000"/>
                </a:solidFill>
              </a:rPr>
              <a:t>过程分析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err="1">
                <a:solidFill>
                  <a:srgbClr val="FF0000"/>
                </a:solidFill>
              </a:rPr>
              <a:t>selectOne</a:t>
            </a:r>
            <a:r>
              <a:rPr kumimoji="1" lang="zh-CN" altLang="en-US" dirty="0">
                <a:solidFill>
                  <a:srgbClr val="FF0000"/>
                </a:solidFill>
              </a:rPr>
              <a:t>时序图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61F801-1F19-8744-8BF9-D921A37F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81" y="863452"/>
            <a:ext cx="6396311" cy="56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en-US" altLang="zh-CN" dirty="0"/>
              <a:t>Executor-</a:t>
            </a:r>
            <a:r>
              <a:rPr kumimoji="1" lang="zh-CN" altLang="en-US" dirty="0"/>
              <a:t>类图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7806C4-4A16-1942-B8BA-AD74F887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" y="863451"/>
            <a:ext cx="11520875" cy="56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637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4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12008" y="2376537"/>
            <a:ext cx="6548086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Mapper</a:t>
            </a:r>
            <a:r>
              <a:rPr kumimoji="1" lang="zh-CN" altLang="en-US" sz="3600" dirty="0">
                <a:solidFill>
                  <a:srgbClr val="FF0000"/>
                </a:solidFill>
              </a:rPr>
              <a:t>接口动态代理实现分析</a:t>
            </a:r>
          </a:p>
        </p:txBody>
      </p:sp>
    </p:spTree>
    <p:extLst>
      <p:ext uri="{BB962C8B-B14F-4D97-AF65-F5344CB8AC3E}">
        <p14:creationId xmlns:p14="http://schemas.microsoft.com/office/powerpoint/2010/main" val="32397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753" y="123778"/>
            <a:ext cx="7967532" cy="647700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接口动态代理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F0ED2B-8A42-C848-9411-26E272E3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1" y="863451"/>
            <a:ext cx="9314343" cy="56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766036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5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17407" y="2376537"/>
            <a:ext cx="6548086" cy="431502"/>
          </a:xfrm>
        </p:spPr>
        <p:txBody>
          <a:bodyPr/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动态</a:t>
            </a:r>
            <a:r>
              <a:rPr kumimoji="1" lang="en-US" altLang="zh-CN" sz="3600" dirty="0">
                <a:solidFill>
                  <a:srgbClr val="FF0000"/>
                </a:solidFill>
              </a:rPr>
              <a:t>SQL</a:t>
            </a:r>
            <a:r>
              <a:rPr kumimoji="1" lang="zh-CN" altLang="en-US" sz="3600" dirty="0">
                <a:solidFill>
                  <a:srgbClr val="FF0000"/>
                </a:solidFill>
              </a:rPr>
              <a:t>解析过程分析 </a:t>
            </a:r>
          </a:p>
        </p:txBody>
      </p:sp>
    </p:spTree>
    <p:extLst>
      <p:ext uri="{BB962C8B-B14F-4D97-AF65-F5344CB8AC3E}">
        <p14:creationId xmlns:p14="http://schemas.microsoft.com/office/powerpoint/2010/main" val="341743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753" y="123778"/>
            <a:ext cx="6599380" cy="647700"/>
          </a:xfrm>
        </p:spPr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解析过程</a:t>
            </a:r>
            <a:r>
              <a:rPr lang="en-US" altLang="zh-CN" dirty="0"/>
              <a:t>-</a:t>
            </a:r>
            <a:r>
              <a:rPr lang="en-US" altLang="zh-CN" dirty="0" err="1"/>
              <a:t>SqlNode</a:t>
            </a:r>
            <a:r>
              <a:rPr lang="zh-CN" altLang="en-US" dirty="0"/>
              <a:t>类图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98D7FE-0073-8643-BF2A-B09CF1F3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63823"/>
            <a:ext cx="11522075" cy="4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10052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6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61423" y="2376537"/>
            <a:ext cx="6188046" cy="431502"/>
          </a:xfrm>
        </p:spPr>
        <p:txBody>
          <a:bodyPr/>
          <a:lstStyle/>
          <a:p>
            <a:r>
              <a:rPr kumimoji="1" lang="en-US" altLang="zh-CN" sz="3600" dirty="0" err="1">
                <a:solidFill>
                  <a:srgbClr val="FF0000"/>
                </a:solidFill>
              </a:rPr>
              <a:t>MyBatis</a:t>
            </a:r>
            <a:r>
              <a:rPr kumimoji="1" lang="zh-CN" altLang="en-US" sz="3600" dirty="0">
                <a:solidFill>
                  <a:srgbClr val="FF0000"/>
                </a:solidFill>
              </a:rPr>
              <a:t>的缓存介绍</a:t>
            </a:r>
          </a:p>
        </p:txBody>
      </p:sp>
    </p:spTree>
    <p:extLst>
      <p:ext uri="{BB962C8B-B14F-4D97-AF65-F5344CB8AC3E}">
        <p14:creationId xmlns:p14="http://schemas.microsoft.com/office/powerpoint/2010/main" val="212242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缓存介绍</a:t>
            </a: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2872907" y="1583903"/>
            <a:ext cx="6416521" cy="2088778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作用域：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PerpetualCache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作为一级缓存，使用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存储查询结果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使用独特的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CacheKey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的键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2872239" y="3672681"/>
            <a:ext cx="6002025" cy="2087686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作用域：全局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PerpetualCache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作为实现类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使用装饰器模式，实现具有不同功能的装饰类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429" y="158390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一级缓存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429" y="367213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二级缓存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36701" y="1511895"/>
            <a:ext cx="0" cy="4104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B03BC54-31C7-C241-97FC-155E4BCF5BDB}"/>
              </a:ext>
            </a:extLst>
          </p:cNvPr>
          <p:cNvCxnSpPr/>
          <p:nvPr/>
        </p:nvCxnSpPr>
        <p:spPr>
          <a:xfrm>
            <a:off x="2881520" y="3528119"/>
            <a:ext cx="6263893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838044" y="935831"/>
            <a:ext cx="550702" cy="431502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89415" y="935831"/>
            <a:ext cx="4387845" cy="431502"/>
          </a:xfrm>
        </p:spPr>
        <p:txBody>
          <a:bodyPr/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MyBatis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838044" y="1655911"/>
            <a:ext cx="550702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388746" y="1655911"/>
            <a:ext cx="4820564" cy="400436"/>
          </a:xfrm>
        </p:spPr>
        <p:txBody>
          <a:bodyPr/>
          <a:lstStyle/>
          <a:p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MyBatis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初始化过程分析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838043" y="3744143"/>
            <a:ext cx="4579177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解析过程分析 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838044" y="4455439"/>
            <a:ext cx="4219138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  </a:t>
            </a:r>
            <a:r>
              <a:rPr kumimoji="1"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MyBatis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的缓存介绍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808827" y="5143907"/>
            <a:ext cx="2520162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总结和建议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838043" y="2375991"/>
            <a:ext cx="550702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388745" y="2375991"/>
            <a:ext cx="4820564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Executor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执行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过程分析</a:t>
            </a:r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838043" y="3055675"/>
            <a:ext cx="550702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388745" y="3055675"/>
            <a:ext cx="5324620" cy="400436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接口动态代理实现分析</a:t>
            </a:r>
          </a:p>
          <a:p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缓存介绍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缓存类图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B491F-5321-314A-BA55-7F9D32A3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41475"/>
            <a:ext cx="11522075" cy="25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1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990172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7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41543" y="2376537"/>
            <a:ext cx="6188046" cy="431502"/>
          </a:xfrm>
        </p:spPr>
        <p:txBody>
          <a:bodyPr/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总结和建议</a:t>
            </a:r>
          </a:p>
        </p:txBody>
      </p:sp>
    </p:spTree>
    <p:extLst>
      <p:ext uri="{BB962C8B-B14F-4D97-AF65-F5344CB8AC3E}">
        <p14:creationId xmlns:p14="http://schemas.microsoft.com/office/powerpoint/2010/main" val="46705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zh-CN" altLang="en-US" dirty="0"/>
              <a:t>总结和建议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8F50E48-9E43-E949-AA83-5382FD6F5985}"/>
              </a:ext>
            </a:extLst>
          </p:cNvPr>
          <p:cNvSpPr txBox="1">
            <a:spLocks/>
          </p:cNvSpPr>
          <p:nvPr/>
        </p:nvSpPr>
        <p:spPr>
          <a:xfrm>
            <a:off x="2872908" y="1224036"/>
            <a:ext cx="6001356" cy="1656011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扩展性强，功能划分清晰，使用简单易上手。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定制化支持，灵活处理复杂场景。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和代码解耦，便于维护。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EF6034E-2B93-E44B-ABF0-94418B6DED2E}"/>
              </a:ext>
            </a:extLst>
          </p:cNvPr>
          <p:cNvSpPr txBox="1">
            <a:spLocks/>
          </p:cNvSpPr>
          <p:nvPr/>
        </p:nvSpPr>
        <p:spPr>
          <a:xfrm>
            <a:off x="2872908" y="3456112"/>
            <a:ext cx="7640657" cy="2484276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的缓存。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215" lvl="1" indent="0">
              <a:lnSpc>
                <a:spcPct val="150000"/>
              </a:lnSpc>
              <a:buNone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缓存使用不当以及分布式系统中，容易产生脏数据。</a:t>
            </a:r>
            <a:endParaRPr kumimoji="1"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中尽量使用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#{}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，除非如表名做参数时才使用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${}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215" lvl="1" indent="0">
              <a:lnSpc>
                <a:spcPct val="150000"/>
              </a:lnSpc>
              <a:buNone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#{}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时不会进行参数替换，相同的预编译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可重复利用。</a:t>
            </a:r>
            <a:endParaRPr kumimoji="1"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215" lvl="1" indent="0">
              <a:lnSpc>
                <a:spcPct val="150000"/>
              </a:lnSpc>
              <a:buNone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${}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时就会进行参数值替换，这样会存在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注入问题。</a:t>
            </a:r>
          </a:p>
          <a:p>
            <a:pPr marL="450215" lvl="1" indent="0">
              <a:lnSpc>
                <a:spcPct val="150000"/>
              </a:lnSpc>
              <a:buNone/>
            </a:pPr>
            <a:endParaRPr kumimoji="1"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F77E72-00D9-7840-AA41-02CF18C8D2B7}"/>
              </a:ext>
            </a:extLst>
          </p:cNvPr>
          <p:cNvSpPr txBox="1"/>
          <p:nvPr/>
        </p:nvSpPr>
        <p:spPr>
          <a:xfrm>
            <a:off x="288429" y="129587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7B1DB-D48A-054B-BDCA-D9491B1DC54D}"/>
              </a:ext>
            </a:extLst>
          </p:cNvPr>
          <p:cNvSpPr txBox="1"/>
          <p:nvPr/>
        </p:nvSpPr>
        <p:spPr>
          <a:xfrm>
            <a:off x="288429" y="352811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5">
            <a:extLst>
              <a:ext uri="{FF2B5EF4-FFF2-40B4-BE49-F238E27FC236}">
                <a16:creationId xmlns:a16="http://schemas.microsoft.com/office/drawing/2014/main" id="{85506A4D-74DE-294C-8F06-BF434D7FD860}"/>
              </a:ext>
            </a:extLst>
          </p:cNvPr>
          <p:cNvCxnSpPr>
            <a:cxnSpLocks/>
          </p:cNvCxnSpPr>
          <p:nvPr/>
        </p:nvCxnSpPr>
        <p:spPr>
          <a:xfrm>
            <a:off x="2736701" y="1007839"/>
            <a:ext cx="0" cy="5256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9257F13-89C5-A843-9789-1F99BCBE7173}"/>
              </a:ext>
            </a:extLst>
          </p:cNvPr>
          <p:cNvCxnSpPr/>
          <p:nvPr/>
        </p:nvCxnSpPr>
        <p:spPr>
          <a:xfrm>
            <a:off x="2872908" y="3168079"/>
            <a:ext cx="6263893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2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680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98085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749456" y="2376537"/>
            <a:ext cx="4387845" cy="431502"/>
          </a:xfrm>
        </p:spPr>
        <p:txBody>
          <a:bodyPr/>
          <a:lstStyle/>
          <a:p>
            <a:r>
              <a:rPr kumimoji="1" lang="en-US" altLang="zh-CN" sz="3600" dirty="0" err="1">
                <a:solidFill>
                  <a:srgbClr val="FF0000"/>
                </a:solidFill>
              </a:rPr>
              <a:t>MyBatis</a:t>
            </a:r>
            <a:r>
              <a:rPr kumimoji="1" lang="zh-CN" altLang="en-US" sz="3600" dirty="0">
                <a:solidFill>
                  <a:srgbClr val="FF0000"/>
                </a:solidFill>
              </a:rPr>
              <a:t>框架介绍</a:t>
            </a:r>
          </a:p>
        </p:txBody>
      </p:sp>
    </p:spTree>
    <p:extLst>
      <p:ext uri="{BB962C8B-B14F-4D97-AF65-F5344CB8AC3E}">
        <p14:creationId xmlns:p14="http://schemas.microsoft.com/office/powerpoint/2010/main" val="33577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框架介绍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功能架构图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13" y="863451"/>
            <a:ext cx="74009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520677" y="2376537"/>
            <a:ext cx="550702" cy="431502"/>
          </a:xfrm>
        </p:spPr>
        <p:txBody>
          <a:bodyPr/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2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72048" y="2376537"/>
            <a:ext cx="5683990" cy="431502"/>
          </a:xfrm>
        </p:spPr>
        <p:txBody>
          <a:bodyPr/>
          <a:lstStyle/>
          <a:p>
            <a:r>
              <a:rPr kumimoji="1" lang="en-US" altLang="zh-CN" sz="3600" dirty="0" err="1">
                <a:solidFill>
                  <a:srgbClr val="FF0000"/>
                </a:solidFill>
              </a:rPr>
              <a:t>MyBatis</a:t>
            </a:r>
            <a:r>
              <a:rPr kumimoji="1" lang="zh-CN" altLang="en-US" sz="3600" dirty="0">
                <a:solidFill>
                  <a:srgbClr val="FF0000"/>
                </a:solidFill>
              </a:rPr>
              <a:t>初始化过程分析</a:t>
            </a:r>
          </a:p>
        </p:txBody>
      </p:sp>
    </p:spTree>
    <p:extLst>
      <p:ext uri="{BB962C8B-B14F-4D97-AF65-F5344CB8AC3E}">
        <p14:creationId xmlns:p14="http://schemas.microsoft.com/office/powerpoint/2010/main" val="26279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初始化过程分析</a:t>
            </a:r>
          </a:p>
        </p:txBody>
      </p:sp>
      <p:sp>
        <p:nvSpPr>
          <p:cNvPr id="32" name="文本占位符 3"/>
          <p:cNvSpPr txBox="1">
            <a:spLocks/>
          </p:cNvSpPr>
          <p:nvPr/>
        </p:nvSpPr>
        <p:spPr>
          <a:xfrm>
            <a:off x="2880717" y="2390650"/>
            <a:ext cx="6001356" cy="862211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构造出</a:t>
            </a: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工厂实例，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通过工厂实例创建</a:t>
            </a: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</p:txBody>
      </p:sp>
      <p:sp>
        <p:nvSpPr>
          <p:cNvPr id="34" name="文本占位符 3"/>
          <p:cNvSpPr txBox="1">
            <a:spLocks/>
          </p:cNvSpPr>
          <p:nvPr/>
        </p:nvSpPr>
        <p:spPr>
          <a:xfrm>
            <a:off x="2872908" y="3744689"/>
            <a:ext cx="6002025" cy="431502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Configuraion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配置类全局对象的构建过程。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4453" y="253278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初始化的目标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4453" y="371452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初始化的实质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36701" y="1943943"/>
            <a:ext cx="0" cy="29523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51158F1-04A4-F74C-872F-1CCA4191B053}"/>
              </a:ext>
            </a:extLst>
          </p:cNvPr>
          <p:cNvCxnSpPr/>
          <p:nvPr/>
        </p:nvCxnSpPr>
        <p:spPr>
          <a:xfrm>
            <a:off x="2881520" y="3528119"/>
            <a:ext cx="6263893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0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70" y="125253"/>
            <a:ext cx="6120680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初始化过程分析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736701" y="1223863"/>
            <a:ext cx="0" cy="49685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8429" y="12238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2887414" y="3888159"/>
            <a:ext cx="7554143" cy="2304256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节点解析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96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解析二级缓存配置，参数映射配置，结果集映射配置，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96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SqlSource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96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96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接口的动态代理类的工厂类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MapperProxyFactory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596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接口中的注解处理。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1520" y="1295871"/>
            <a:ext cx="66287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XMLConfigBuilder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解析全局配置，内部会使用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XMLMapperBuilder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解析所有的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XMLMapperBuilder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配置节点，内部会使用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XMLStatementBuilder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声明节点。</a:t>
            </a:r>
          </a:p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XMLStatementBuilder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声明节点，内部会使用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XMLScriptBuilder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处理节点的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</a:p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XMLScriptBuilder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8429" y="388177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关注的重点</a:t>
            </a:r>
            <a:r>
              <a:rPr kumimoji="1" lang="en-US" altLang="zh-CN" sz="24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b="1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25101B0-836B-3349-9266-9A025AFA0C4C}"/>
              </a:ext>
            </a:extLst>
          </p:cNvPr>
          <p:cNvCxnSpPr/>
          <p:nvPr/>
        </p:nvCxnSpPr>
        <p:spPr>
          <a:xfrm>
            <a:off x="2881520" y="3744143"/>
            <a:ext cx="6263893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69" y="125253"/>
            <a:ext cx="7477083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初始化过程</a:t>
            </a:r>
            <a:r>
              <a:rPr kumimoji="1" lang="en-US" altLang="zh-CN" dirty="0"/>
              <a:t>-Builder</a:t>
            </a:r>
            <a:r>
              <a:rPr kumimoji="1" lang="zh-CN" altLang="en-US" dirty="0"/>
              <a:t>类图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2EE5F-2071-4D4A-915B-FA146A45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451"/>
            <a:ext cx="11522075" cy="56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19807"/>
            <a:ext cx="11522075" cy="1436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8169" y="125253"/>
            <a:ext cx="7477083" cy="647700"/>
          </a:xfrm>
        </p:spPr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初始化过程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SqlSource</a:t>
            </a:r>
            <a:r>
              <a:rPr kumimoji="1" lang="zh-CN" altLang="en-US" dirty="0"/>
              <a:t>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AA682-459F-334A-A82D-3B746329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63451"/>
            <a:ext cx="11522075" cy="56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0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noFill/>
        <a:ln w="28575" cap="flat" cmpd="sng" algn="ctr">
          <a:solidFill>
            <a:srgbClr val="C0504D"/>
          </a:solidFill>
          <a:prstDash val="solid"/>
        </a:ln>
        <a:effectLst/>
        <a:extLst/>
      </a:spPr>
      <a:bodyPr anchor="ctr"/>
      <a:lstStyle>
        <a:defPPr marL="270005" indent="-270005">
          <a:buFont typeface="Wingdings" panose="05000000000000000000" pitchFamily="2" charset="2"/>
          <a:buChar char="n"/>
          <a:defRPr sz="1323" dirty="0">
            <a:latin typeface="微软雅黑" pitchFamily="34" charset="-122"/>
            <a:ea typeface="微软雅黑" pitchFamily="34" charset="-122"/>
            <a:cs typeface="华文黑体" pitchFamily="2" charset="-122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20542</TotalTime>
  <Words>743</Words>
  <Application>Microsoft Office PowerPoint</Application>
  <PresentationFormat>自定义</PresentationFormat>
  <Paragraphs>158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Microsoft YaHei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丁力</cp:lastModifiedBy>
  <cp:revision>1359</cp:revision>
  <cp:lastPrinted>2018-03-10T00:50:01Z</cp:lastPrinted>
  <dcterms:created xsi:type="dcterms:W3CDTF">2017-08-23T13:00:00Z</dcterms:created>
  <dcterms:modified xsi:type="dcterms:W3CDTF">2018-10-25T02:56:13Z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