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7" r:id="rId2"/>
    <p:sldId id="256" r:id="rId3"/>
    <p:sldId id="259" r:id="rId4"/>
    <p:sldId id="280" r:id="rId5"/>
    <p:sldId id="260" r:id="rId6"/>
    <p:sldId id="261" r:id="rId7"/>
    <p:sldId id="265" r:id="rId8"/>
    <p:sldId id="316" r:id="rId9"/>
    <p:sldId id="301" r:id="rId10"/>
    <p:sldId id="318" r:id="rId11"/>
    <p:sldId id="317" r:id="rId12"/>
    <p:sldId id="319" r:id="rId13"/>
    <p:sldId id="320" r:id="rId14"/>
    <p:sldId id="322" r:id="rId15"/>
    <p:sldId id="323" r:id="rId16"/>
    <p:sldId id="300" r:id="rId17"/>
    <p:sldId id="321" r:id="rId18"/>
    <p:sldId id="279"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74A7"/>
    <a:srgbClr val="1F4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8"/>
      </p:cViewPr>
      <p:guideLst>
        <p:guide orient="horz" pos="2173"/>
        <p:guide pos="3866"/>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301BD9-4243-4367-977C-650CCA5948FB}" type="datetimeFigureOut">
              <a:rPr lang="zh-CN" altLang="en-US" smtClean="0"/>
              <a:t>2018/12/3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ACFBAA-4F33-4BF6-B348-50D59E4A3B07}" type="slidenum">
              <a:rPr lang="zh-CN" altLang="en-US" smtClean="0"/>
              <a:t>‹#›</a:t>
            </a:fld>
            <a:endParaRPr lang="zh-CN" altLang="en-US"/>
          </a:p>
        </p:txBody>
      </p:sp>
    </p:spTree>
    <p:extLst>
      <p:ext uri="{BB962C8B-B14F-4D97-AF65-F5344CB8AC3E}">
        <p14:creationId xmlns:p14="http://schemas.microsoft.com/office/powerpoint/2010/main" val="130055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180C721-00F0-49A5-8986-DFDB39C600B4}" type="datetimeFigureOut">
              <a:rPr lang="zh-CN" altLang="en-US" smtClean="0"/>
              <a:t>2018/12/3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180C721-00F0-49A5-8986-DFDB39C600B4}" type="datetimeFigureOut">
              <a:rPr lang="zh-CN" altLang="en-US" smtClean="0"/>
              <a:t>2018/12/3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180C721-00F0-49A5-8986-DFDB39C600B4}" type="datetimeFigureOut">
              <a:rPr lang="zh-CN" altLang="en-US" smtClean="0"/>
              <a:t>2018/12/3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180C721-00F0-49A5-8986-DFDB39C600B4}" type="datetimeFigureOut">
              <a:rPr lang="zh-CN" altLang="en-US" smtClean="0"/>
              <a:t>2018/12/3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180C721-00F0-49A5-8986-DFDB39C600B4}" type="datetimeFigureOut">
              <a:rPr lang="zh-CN" altLang="en-US" smtClean="0"/>
              <a:t>2018/12/3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180C721-00F0-49A5-8986-DFDB39C600B4}" type="datetimeFigureOut">
              <a:rPr lang="zh-CN" altLang="en-US" smtClean="0"/>
              <a:t>2018/12/3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180C721-00F0-49A5-8986-DFDB39C600B4}" type="datetimeFigureOut">
              <a:rPr lang="zh-CN" altLang="en-US" smtClean="0"/>
              <a:t>2018/12/3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180C721-00F0-49A5-8986-DFDB39C600B4}" type="datetimeFigureOut">
              <a:rPr lang="zh-CN" altLang="en-US" smtClean="0"/>
              <a:t>2018/12/3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180C721-00F0-49A5-8986-DFDB39C600B4}" type="datetimeFigureOut">
              <a:rPr lang="zh-CN" altLang="en-US" smtClean="0"/>
              <a:t>2018/12/3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180C721-00F0-49A5-8986-DFDB39C600B4}" type="datetimeFigureOut">
              <a:rPr lang="zh-CN" altLang="en-US" smtClean="0"/>
              <a:t>2018/12/3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180C721-00F0-49A5-8986-DFDB39C600B4}" type="datetimeFigureOut">
              <a:rPr lang="zh-CN" altLang="en-US" smtClean="0"/>
              <a:t>2018/12/3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00000">
              <a:schemeClr val="accent1">
                <a:lumMod val="20000"/>
                <a:lumOff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80C721-00F0-49A5-8986-DFDB39C600B4}" type="datetimeFigureOut">
              <a:rPr lang="zh-CN" altLang="en-US" smtClean="0"/>
              <a:t>2018/12/3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8E5C5-05D3-4171-9F3F-3701313637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notesSlide" Target="../notesSlides/notesSlide1.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slideLayout" Target="../slideLayouts/slideLayout2.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tech.dianwoda.com/2017/11/04/gao-xing-neng-te" TargetMode="External"/><Relationship Id="rId5" Type="http://schemas.openxmlformats.org/officeDocument/2006/relationships/hyperlink" Target="https://www.jianshu.com/p/5daf68dc5758" TargetMode="External"/><Relationship Id="rId4" Type="http://schemas.openxmlformats.org/officeDocument/2006/relationships/hyperlink" Target="http://orika-mapper.github.io/orika-docs/intro.html"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淘宝网chenying0907出品 3"/>
          <p:cNvSpPr/>
          <p:nvPr>
            <p:custDataLst>
              <p:tags r:id="rId1"/>
            </p:custDataLst>
          </p:nvPr>
        </p:nvSpPr>
        <p:spPr>
          <a:xfrm>
            <a:off x="0" y="2639505"/>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PA_淘宝网chenying0907出品 4"/>
          <p:cNvSpPr/>
          <p:nvPr>
            <p:custDataLst>
              <p:tags r:id="rId2"/>
            </p:custDataLst>
          </p:nvPr>
        </p:nvSpPr>
        <p:spPr>
          <a:xfrm>
            <a:off x="7722124" y="2639505"/>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PA_淘宝网chenying0907出品 7"/>
          <p:cNvSpPr/>
          <p:nvPr>
            <p:custDataLst>
              <p:tags r:id="rId3"/>
            </p:custDataLst>
          </p:nvPr>
        </p:nvSpPr>
        <p:spPr>
          <a:xfrm>
            <a:off x="8062274" y="3185887"/>
            <a:ext cx="386499" cy="198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PA_直接连接符 9"/>
          <p:cNvCxnSpPr/>
          <p:nvPr>
            <p:custDataLst>
              <p:tags r:id="rId4"/>
            </p:custDataLst>
          </p:nvPr>
        </p:nvCxnSpPr>
        <p:spPr>
          <a:xfrm>
            <a:off x="8033209" y="5184742"/>
            <a:ext cx="4158791"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PA_淘宝网chenying0907出品 10"/>
          <p:cNvSpPr/>
          <p:nvPr>
            <p:custDataLst>
              <p:tags r:id="rId5"/>
            </p:custDataLst>
          </p:nvPr>
        </p:nvSpPr>
        <p:spPr>
          <a:xfrm>
            <a:off x="8467623"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_淘宝网chenying0907出品 11"/>
          <p:cNvSpPr/>
          <p:nvPr>
            <p:custDataLst>
              <p:tags r:id="rId6"/>
            </p:custDataLst>
          </p:nvPr>
        </p:nvSpPr>
        <p:spPr>
          <a:xfrm>
            <a:off x="8880982"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PA_淘宝网chenying0907出品 12"/>
          <p:cNvSpPr/>
          <p:nvPr>
            <p:custDataLst>
              <p:tags r:id="rId7"/>
            </p:custDataLst>
          </p:nvPr>
        </p:nvSpPr>
        <p:spPr>
          <a:xfrm>
            <a:off x="9287066" y="3293887"/>
            <a:ext cx="386499" cy="1872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PA_淘宝网chenying0907出品 13"/>
          <p:cNvSpPr/>
          <p:nvPr>
            <p:custDataLst>
              <p:tags r:id="rId8"/>
            </p:custDataLst>
          </p:nvPr>
        </p:nvSpPr>
        <p:spPr>
          <a:xfrm>
            <a:off x="9712735" y="3329887"/>
            <a:ext cx="386499" cy="1836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_淘宝网chenying0907出品 14"/>
          <p:cNvSpPr/>
          <p:nvPr>
            <p:custDataLst>
              <p:tags r:id="rId9"/>
            </p:custDataLst>
          </p:nvPr>
        </p:nvSpPr>
        <p:spPr>
          <a:xfrm>
            <a:off x="10135328" y="3365887"/>
            <a:ext cx="386499" cy="180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_淘宝网chenying0907出品 15"/>
          <p:cNvSpPr/>
          <p:nvPr>
            <p:custDataLst>
              <p:tags r:id="rId10"/>
            </p:custDataLst>
          </p:nvPr>
        </p:nvSpPr>
        <p:spPr>
          <a:xfrm rot="20959521">
            <a:off x="10678524" y="3417043"/>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_淘宝网chenying0907出品 16"/>
          <p:cNvSpPr/>
          <p:nvPr>
            <p:custDataLst>
              <p:tags r:id="rId11"/>
            </p:custDataLst>
          </p:nvPr>
        </p:nvSpPr>
        <p:spPr>
          <a:xfrm rot="19779136">
            <a:off x="11359082" y="3458639"/>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PA_直接连接符 17"/>
          <p:cNvCxnSpPr/>
          <p:nvPr>
            <p:custDataLst>
              <p:tags r:id="rId12"/>
            </p:custDataLst>
          </p:nvPr>
        </p:nvCxnSpPr>
        <p:spPr>
          <a:xfrm>
            <a:off x="311085" y="5184742"/>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PA_直接连接符 19"/>
          <p:cNvCxnSpPr/>
          <p:nvPr>
            <p:custDataLst>
              <p:tags r:id="rId13"/>
            </p:custDataLst>
          </p:nvPr>
        </p:nvCxnSpPr>
        <p:spPr>
          <a:xfrm>
            <a:off x="311084" y="2658359"/>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PA_直接连接符 20"/>
          <p:cNvCxnSpPr/>
          <p:nvPr>
            <p:custDataLst>
              <p:tags r:id="rId14"/>
            </p:custDataLst>
          </p:nvPr>
        </p:nvCxnSpPr>
        <p:spPr>
          <a:xfrm>
            <a:off x="311083" y="4451022"/>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PA_淘宝网chenying0907出品 21"/>
          <p:cNvSpPr txBox="1"/>
          <p:nvPr>
            <p:custDataLst>
              <p:tags r:id="rId15"/>
            </p:custDataLst>
          </p:nvPr>
        </p:nvSpPr>
        <p:spPr>
          <a:xfrm>
            <a:off x="409575" y="2954655"/>
            <a:ext cx="6612255" cy="1198880"/>
          </a:xfrm>
          <a:prstGeom prst="rect">
            <a:avLst/>
          </a:prstGeom>
          <a:noFill/>
        </p:spPr>
        <p:txBody>
          <a:bodyPr wrap="square" rtlCol="0">
            <a:spAutoFit/>
          </a:bodyPr>
          <a:lstStyle/>
          <a:p>
            <a:pPr algn="ctr"/>
            <a:r>
              <a:rPr lang="en-US" altLang="zh-CN" sz="7200" b="1" dirty="0">
                <a:solidFill>
                  <a:schemeClr val="accent1">
                    <a:lumMod val="50000"/>
                  </a:schemeClr>
                </a:solidFill>
                <a:latin typeface="微软雅黑" panose="020B0503020204020204" pitchFamily="34" charset="-122"/>
                <a:ea typeface="微软雅黑" panose="020B0503020204020204" pitchFamily="34" charset="-122"/>
              </a:rPr>
              <a:t>Orika</a:t>
            </a:r>
            <a:r>
              <a:rPr lang="zh-CN" altLang="en-US" sz="7200" b="1" dirty="0">
                <a:solidFill>
                  <a:schemeClr val="accent1">
                    <a:lumMod val="50000"/>
                  </a:schemeClr>
                </a:solidFill>
                <a:latin typeface="微软雅黑" panose="020B0503020204020204" pitchFamily="34" charset="-122"/>
                <a:ea typeface="微软雅黑" panose="020B0503020204020204" pitchFamily="34" charset="-122"/>
              </a:rPr>
              <a:t>使用分享</a:t>
            </a:r>
          </a:p>
        </p:txBody>
      </p:sp>
      <p:sp>
        <p:nvSpPr>
          <p:cNvPr id="23" name="PA_淘宝网chenying0907出品 22"/>
          <p:cNvSpPr txBox="1"/>
          <p:nvPr>
            <p:custDataLst>
              <p:tags r:id="rId16"/>
            </p:custDataLst>
          </p:nvPr>
        </p:nvSpPr>
        <p:spPr>
          <a:xfrm>
            <a:off x="869155" y="4587049"/>
            <a:ext cx="2432115" cy="33718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主讲人</a:t>
            </a:r>
            <a:r>
              <a:rPr lang="zh-CN" altLang="en-US" sz="1600" b="1" dirty="0" smtClean="0">
                <a:latin typeface="微软雅黑" panose="020B0503020204020204" pitchFamily="34" charset="-122"/>
                <a:ea typeface="微软雅黑" panose="020B0503020204020204" pitchFamily="34" charset="-122"/>
              </a:rPr>
              <a:t>：张宾</a:t>
            </a:r>
            <a:r>
              <a:rPr lang="en-US" altLang="zh-CN" sz="1600" b="1" dirty="0" smtClean="0">
                <a:latin typeface="微软雅黑" panose="020B0503020204020204" pitchFamily="34" charset="-122"/>
                <a:ea typeface="微软雅黑" panose="020B0503020204020204" pitchFamily="34" charset="-122"/>
              </a:rPr>
              <a:t> </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1"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ppt_x</p:attrName>
                                        </p:attrNameLst>
                                      </p:cBhvr>
                                      <p:tavLst>
                                        <p:tav tm="0">
                                          <p:val>
                                            <p:strVal val="#ppt_x-.2"/>
                                          </p:val>
                                        </p:tav>
                                        <p:tav tm="100000">
                                          <p:val>
                                            <p:strVal val="#ppt_x"/>
                                          </p:val>
                                        </p:tav>
                                      </p:tavLst>
                                    </p:anim>
                                    <p:anim calcmode="lin" valueType="num">
                                      <p:cBhvr>
                                        <p:cTn id="13"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4" dur="1000"/>
                                        <p:tgtEl>
                                          <p:spTgt spid="5"/>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1+#ppt_w/2"/>
                                          </p:val>
                                        </p:tav>
                                        <p:tav tm="100000">
                                          <p:val>
                                            <p:strVal val="#ppt_x"/>
                                          </p:val>
                                        </p:tav>
                                      </p:tavLst>
                                    </p:anim>
                                    <p:anim calcmode="lin" valueType="num">
                                      <p:cBhvr additive="base">
                                        <p:cTn id="28" dur="500" fill="hold"/>
                                        <p:tgtEl>
                                          <p:spTgt spid="11"/>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1+#ppt_w/2"/>
                                          </p:val>
                                        </p:tav>
                                        <p:tav tm="100000">
                                          <p:val>
                                            <p:strVal val="#ppt_x"/>
                                          </p:val>
                                        </p:tav>
                                      </p:tavLst>
                                    </p:anim>
                                    <p:anim calcmode="lin" valueType="num">
                                      <p:cBhvr additive="base">
                                        <p:cTn id="33" dur="500" fill="hold"/>
                                        <p:tgtEl>
                                          <p:spTgt spid="12"/>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1+#ppt_w/2"/>
                                          </p:val>
                                        </p:tav>
                                        <p:tav tm="100000">
                                          <p:val>
                                            <p:strVal val="#ppt_x"/>
                                          </p:val>
                                        </p:tav>
                                      </p:tavLst>
                                    </p:anim>
                                    <p:anim calcmode="lin" valueType="num">
                                      <p:cBhvr additive="base">
                                        <p:cTn id="38" dur="500" fill="hold"/>
                                        <p:tgtEl>
                                          <p:spTgt spid="13"/>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1+#ppt_w/2"/>
                                          </p:val>
                                        </p:tav>
                                        <p:tav tm="100000">
                                          <p:val>
                                            <p:strVal val="#ppt_x"/>
                                          </p:val>
                                        </p:tav>
                                      </p:tavLst>
                                    </p:anim>
                                    <p:anim calcmode="lin" valueType="num">
                                      <p:cBhvr additive="base">
                                        <p:cTn id="43" dur="500" fill="hold"/>
                                        <p:tgtEl>
                                          <p:spTgt spid="14"/>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2"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1+#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 presetClass="entr" presetSubtype="2"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1+#ppt_w/2"/>
                                          </p:val>
                                        </p:tav>
                                        <p:tav tm="100000">
                                          <p:val>
                                            <p:strVal val="#ppt_x"/>
                                          </p:val>
                                        </p:tav>
                                      </p:tavLst>
                                    </p:anim>
                                    <p:anim calcmode="lin" valueType="num">
                                      <p:cBhvr additive="base">
                                        <p:cTn id="53" dur="500" fill="hold"/>
                                        <p:tgtEl>
                                          <p:spTgt spid="16"/>
                                        </p:tgtEl>
                                        <p:attrNameLst>
                                          <p:attrName>ppt_y</p:attrName>
                                        </p:attrNameLst>
                                      </p:cBhvr>
                                      <p:tavLst>
                                        <p:tav tm="0">
                                          <p:val>
                                            <p:strVal val="#ppt_y"/>
                                          </p:val>
                                        </p:tav>
                                        <p:tav tm="100000">
                                          <p:val>
                                            <p:strVal val="#ppt_y"/>
                                          </p:val>
                                        </p:tav>
                                      </p:tavLst>
                                    </p:anim>
                                  </p:childTnLst>
                                </p:cTn>
                              </p:par>
                            </p:childTnLst>
                          </p:cTn>
                        </p:par>
                        <p:par>
                          <p:cTn id="54" fill="hold">
                            <p:stCondLst>
                              <p:cond delay="5000"/>
                            </p:stCondLst>
                            <p:childTnLst>
                              <p:par>
                                <p:cTn id="55" presetID="2" presetClass="entr" presetSubtype="2" fill="hold" grpId="0" nodeType="after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1+#ppt_w/2"/>
                                          </p:val>
                                        </p:tav>
                                        <p:tav tm="100000">
                                          <p:val>
                                            <p:strVal val="#ppt_x"/>
                                          </p:val>
                                        </p:tav>
                                      </p:tavLst>
                                    </p:anim>
                                    <p:anim calcmode="lin" valueType="num">
                                      <p:cBhvr additive="base">
                                        <p:cTn id="58" dur="500" fill="hold"/>
                                        <p:tgtEl>
                                          <p:spTgt spid="17"/>
                                        </p:tgtEl>
                                        <p:attrNameLst>
                                          <p:attrName>ppt_y</p:attrName>
                                        </p:attrNameLst>
                                      </p:cBhvr>
                                      <p:tavLst>
                                        <p:tav tm="0">
                                          <p:val>
                                            <p:strVal val="#ppt_y"/>
                                          </p:val>
                                        </p:tav>
                                        <p:tav tm="100000">
                                          <p:val>
                                            <p:strVal val="#ppt_y"/>
                                          </p:val>
                                        </p:tav>
                                      </p:tavLst>
                                    </p:anim>
                                  </p:childTnLst>
                                </p:cTn>
                              </p:par>
                            </p:childTnLst>
                          </p:cTn>
                        </p:par>
                        <p:par>
                          <p:cTn id="59" fill="hold">
                            <p:stCondLst>
                              <p:cond delay="5500"/>
                            </p:stCondLst>
                            <p:childTnLst>
                              <p:par>
                                <p:cTn id="60" presetID="17" presetClass="entr" presetSubtype="10" fill="hold" nodeType="afterEffect">
                                  <p:stCondLst>
                                    <p:cond delay="0"/>
                                  </p:stCondLst>
                                  <p:childTnLst>
                                    <p:set>
                                      <p:cBhvr>
                                        <p:cTn id="61" dur="1" fill="hold">
                                          <p:stCondLst>
                                            <p:cond delay="0"/>
                                          </p:stCondLst>
                                        </p:cTn>
                                        <p:tgtEl>
                                          <p:spTgt spid="20"/>
                                        </p:tgtEl>
                                        <p:attrNameLst>
                                          <p:attrName>style.visibility</p:attrName>
                                        </p:attrNameLst>
                                      </p:cBhvr>
                                      <p:to>
                                        <p:strVal val="visible"/>
                                      </p:to>
                                    </p:set>
                                    <p:anim calcmode="lin" valueType="num">
                                      <p:cBhvr>
                                        <p:cTn id="62" dur="500" fill="hold"/>
                                        <p:tgtEl>
                                          <p:spTgt spid="20"/>
                                        </p:tgtEl>
                                        <p:attrNameLst>
                                          <p:attrName>ppt_w</p:attrName>
                                        </p:attrNameLst>
                                      </p:cBhvr>
                                      <p:tavLst>
                                        <p:tav tm="0">
                                          <p:val>
                                            <p:fltVal val="0"/>
                                          </p:val>
                                        </p:tav>
                                        <p:tav tm="100000">
                                          <p:val>
                                            <p:strVal val="#ppt_w"/>
                                          </p:val>
                                        </p:tav>
                                      </p:tavLst>
                                    </p:anim>
                                    <p:anim calcmode="lin" valueType="num">
                                      <p:cBhvr>
                                        <p:cTn id="63" dur="500" fill="hold"/>
                                        <p:tgtEl>
                                          <p:spTgt spid="20"/>
                                        </p:tgtEl>
                                        <p:attrNameLst>
                                          <p:attrName>ppt_h</p:attrName>
                                        </p:attrNameLst>
                                      </p:cBhvr>
                                      <p:tavLst>
                                        <p:tav tm="0">
                                          <p:val>
                                            <p:strVal val="#ppt_h"/>
                                          </p:val>
                                        </p:tav>
                                        <p:tav tm="100000">
                                          <p:val>
                                            <p:strVal val="#ppt_h"/>
                                          </p:val>
                                        </p:tav>
                                      </p:tavLst>
                                    </p:anim>
                                  </p:childTnLst>
                                </p:cTn>
                              </p:par>
                              <p:par>
                                <p:cTn id="64" presetID="17" presetClass="entr" presetSubtype="10" fill="hold" nodeType="withEffect">
                                  <p:stCondLst>
                                    <p:cond delay="0"/>
                                  </p:stCondLst>
                                  <p:childTnLst>
                                    <p:set>
                                      <p:cBhvr>
                                        <p:cTn id="65" dur="1" fill="hold">
                                          <p:stCondLst>
                                            <p:cond delay="0"/>
                                          </p:stCondLst>
                                        </p:cTn>
                                        <p:tgtEl>
                                          <p:spTgt spid="21"/>
                                        </p:tgtEl>
                                        <p:attrNameLst>
                                          <p:attrName>style.visibility</p:attrName>
                                        </p:attrNameLst>
                                      </p:cBhvr>
                                      <p:to>
                                        <p:strVal val="visible"/>
                                      </p:to>
                                    </p:set>
                                    <p:anim calcmode="lin" valueType="num">
                                      <p:cBhvr>
                                        <p:cTn id="66" dur="500" fill="hold"/>
                                        <p:tgtEl>
                                          <p:spTgt spid="21"/>
                                        </p:tgtEl>
                                        <p:attrNameLst>
                                          <p:attrName>ppt_w</p:attrName>
                                        </p:attrNameLst>
                                      </p:cBhvr>
                                      <p:tavLst>
                                        <p:tav tm="0">
                                          <p:val>
                                            <p:fltVal val="0"/>
                                          </p:val>
                                        </p:tav>
                                        <p:tav tm="100000">
                                          <p:val>
                                            <p:strVal val="#ppt_w"/>
                                          </p:val>
                                        </p:tav>
                                      </p:tavLst>
                                    </p:anim>
                                    <p:anim calcmode="lin" valueType="num">
                                      <p:cBhvr>
                                        <p:cTn id="67" dur="500" fill="hold"/>
                                        <p:tgtEl>
                                          <p:spTgt spid="21"/>
                                        </p:tgtEl>
                                        <p:attrNameLst>
                                          <p:attrName>ppt_h</p:attrName>
                                        </p:attrNameLst>
                                      </p:cBhvr>
                                      <p:tavLst>
                                        <p:tav tm="0">
                                          <p:val>
                                            <p:strVal val="#ppt_h"/>
                                          </p:val>
                                        </p:tav>
                                        <p:tav tm="100000">
                                          <p:val>
                                            <p:strVal val="#ppt_h"/>
                                          </p:val>
                                        </p:tav>
                                      </p:tavLst>
                                    </p:anim>
                                  </p:childTnLst>
                                </p:cTn>
                              </p:par>
                              <p:par>
                                <p:cTn id="68" presetID="17" presetClass="entr" presetSubtype="10" fill="hold" nodeType="withEffect">
                                  <p:stCondLst>
                                    <p:cond delay="0"/>
                                  </p:stCondLst>
                                  <p:childTnLst>
                                    <p:set>
                                      <p:cBhvr>
                                        <p:cTn id="69" dur="1" fill="hold">
                                          <p:stCondLst>
                                            <p:cond delay="0"/>
                                          </p:stCondLst>
                                        </p:cTn>
                                        <p:tgtEl>
                                          <p:spTgt spid="18"/>
                                        </p:tgtEl>
                                        <p:attrNameLst>
                                          <p:attrName>style.visibility</p:attrName>
                                        </p:attrNameLst>
                                      </p:cBhvr>
                                      <p:to>
                                        <p:strVal val="visible"/>
                                      </p:to>
                                    </p:set>
                                    <p:anim calcmode="lin" valueType="num">
                                      <p:cBhvr>
                                        <p:cTn id="70" dur="500" fill="hold"/>
                                        <p:tgtEl>
                                          <p:spTgt spid="18"/>
                                        </p:tgtEl>
                                        <p:attrNameLst>
                                          <p:attrName>ppt_w</p:attrName>
                                        </p:attrNameLst>
                                      </p:cBhvr>
                                      <p:tavLst>
                                        <p:tav tm="0">
                                          <p:val>
                                            <p:fltVal val="0"/>
                                          </p:val>
                                        </p:tav>
                                        <p:tav tm="100000">
                                          <p:val>
                                            <p:strVal val="#ppt_w"/>
                                          </p:val>
                                        </p:tav>
                                      </p:tavLst>
                                    </p:anim>
                                    <p:anim calcmode="lin" valueType="num">
                                      <p:cBhvr>
                                        <p:cTn id="71" dur="500" fill="hold"/>
                                        <p:tgtEl>
                                          <p:spTgt spid="18"/>
                                        </p:tgtEl>
                                        <p:attrNameLst>
                                          <p:attrName>ppt_h</p:attrName>
                                        </p:attrNameLst>
                                      </p:cBhvr>
                                      <p:tavLst>
                                        <p:tav tm="0">
                                          <p:val>
                                            <p:strVal val="#ppt_h"/>
                                          </p:val>
                                        </p:tav>
                                        <p:tav tm="100000">
                                          <p:val>
                                            <p:strVal val="#ppt_h"/>
                                          </p:val>
                                        </p:tav>
                                      </p:tavLst>
                                    </p:anim>
                                  </p:childTnLst>
                                </p:cTn>
                              </p:par>
                            </p:childTnLst>
                          </p:cTn>
                        </p:par>
                        <p:par>
                          <p:cTn id="72" fill="hold">
                            <p:stCondLst>
                              <p:cond delay="6000"/>
                            </p:stCondLst>
                            <p:childTnLst>
                              <p:par>
                                <p:cTn id="73" presetID="41" presetClass="entr" presetSubtype="0" fill="hold" grpId="0" nodeType="afterEffect">
                                  <p:stCondLst>
                                    <p:cond delay="0"/>
                                  </p:stCondLst>
                                  <p:iterate type="lt">
                                    <p:tmPct val="10000"/>
                                  </p:iterate>
                                  <p:childTnLst>
                                    <p:set>
                                      <p:cBhvr>
                                        <p:cTn id="74" dur="1" fill="hold">
                                          <p:stCondLst>
                                            <p:cond delay="0"/>
                                          </p:stCondLst>
                                        </p:cTn>
                                        <p:tgtEl>
                                          <p:spTgt spid="22"/>
                                        </p:tgtEl>
                                        <p:attrNameLst>
                                          <p:attrName>style.visibility</p:attrName>
                                        </p:attrNameLst>
                                      </p:cBhvr>
                                      <p:to>
                                        <p:strVal val="visible"/>
                                      </p:to>
                                    </p:set>
                                    <p:anim calcmode="lin" valueType="num">
                                      <p:cBhvr>
                                        <p:cTn id="75"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76" dur="500" fill="hold"/>
                                        <p:tgtEl>
                                          <p:spTgt spid="22"/>
                                        </p:tgtEl>
                                        <p:attrNameLst>
                                          <p:attrName>ppt_y</p:attrName>
                                        </p:attrNameLst>
                                      </p:cBhvr>
                                      <p:tavLst>
                                        <p:tav tm="0">
                                          <p:val>
                                            <p:strVal val="#ppt_y"/>
                                          </p:val>
                                        </p:tav>
                                        <p:tav tm="100000">
                                          <p:val>
                                            <p:strVal val="#ppt_y"/>
                                          </p:val>
                                        </p:tav>
                                      </p:tavLst>
                                    </p:anim>
                                    <p:anim calcmode="lin" valueType="num">
                                      <p:cBhvr>
                                        <p:cTn id="77"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78"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79" dur="500" tmFilter="0,0; .5, 1; 1, 1"/>
                                        <p:tgtEl>
                                          <p:spTgt spid="22"/>
                                        </p:tgtEl>
                                      </p:cBhvr>
                                    </p:animEffect>
                                  </p:childTnLst>
                                </p:cTn>
                              </p:par>
                            </p:childTnLst>
                          </p:cTn>
                        </p:par>
                        <p:par>
                          <p:cTn id="80" fill="hold">
                            <p:stCondLst>
                              <p:cond delay="6900"/>
                            </p:stCondLst>
                            <p:childTnLst>
                              <p:par>
                                <p:cTn id="81" presetID="3" presetClass="entr" presetSubtype="10" fill="hold" grpId="0" nodeType="after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blinds(horizontal)">
                                      <p:cBhvr>
                                        <p:cTn id="8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8" grpId="0" animBg="1"/>
      <p:bldP spid="11" grpId="0" animBg="1"/>
      <p:bldP spid="12" grpId="0" bldLvl="0" animBg="1"/>
      <p:bldP spid="13" grpId="0" bldLvl="0" animBg="1"/>
      <p:bldP spid="14" grpId="0" animBg="1"/>
      <p:bldP spid="15" grpId="0" animBg="1"/>
      <p:bldP spid="16" grpId="0" animBg="1"/>
      <p:bldP spid="17" grpId="0" animBg="1"/>
      <p:bldP spid="22" grpId="0"/>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7890" y="264160"/>
            <a:ext cx="4695825" cy="521970"/>
          </a:xfrm>
          <a:prstGeom prst="rect">
            <a:avLst/>
          </a:prstGeom>
          <a:noFill/>
        </p:spPr>
        <p:txBody>
          <a:bodyPr wrap="square" rtlCol="0">
            <a:spAutoFit/>
          </a:bodyPr>
          <a:lstStyle/>
          <a:p>
            <a:r>
              <a:rPr lang="zh-CN" altLang="en-US" sz="2800" b="1" dirty="0">
                <a:solidFill>
                  <a:schemeClr val="accent5">
                    <a:lumMod val="75000"/>
                  </a:schemeClr>
                </a:solidFill>
                <a:latin typeface="微软雅黑" panose="020B0503020204020204" pitchFamily="34" charset="-122"/>
                <a:ea typeface="微软雅黑" panose="020B0503020204020204" pitchFamily="34" charset="-122"/>
              </a:rPr>
              <a:t>如何使</a:t>
            </a:r>
            <a:r>
              <a:rPr lang="zh-CN" altLang="en-US" sz="2800" dirty="0">
                <a:solidFill>
                  <a:schemeClr val="accent5">
                    <a:lumMod val="75000"/>
                  </a:schemeClr>
                </a:solidFill>
                <a:latin typeface="微软雅黑" panose="020B0503020204020204" pitchFamily="34" charset="-122"/>
                <a:ea typeface="微软雅黑" panose="020B0503020204020204" pitchFamily="34" charset="-122"/>
              </a:rPr>
              <a:t>用</a:t>
            </a:r>
            <a:r>
              <a:rPr lang="en-US" altLang="zh-CN" sz="2800" b="1" dirty="0">
                <a:solidFill>
                  <a:schemeClr val="accent5">
                    <a:lumMod val="75000"/>
                  </a:schemeClr>
                </a:solidFill>
                <a:latin typeface="微软雅黑" panose="020B0503020204020204" pitchFamily="34" charset="-122"/>
                <a:ea typeface="微软雅黑" panose="020B0503020204020204" pitchFamily="34" charset="-122"/>
              </a:rPr>
              <a:t>Orika</a:t>
            </a:r>
          </a:p>
        </p:txBody>
      </p:sp>
      <p:pic>
        <p:nvPicPr>
          <p:cNvPr id="6" name="图片 5"/>
          <p:cNvPicPr>
            <a:picLocks noChangeAspect="1"/>
          </p:cNvPicPr>
          <p:nvPr/>
        </p:nvPicPr>
        <p:blipFill>
          <a:blip r:embed="rId3"/>
          <a:stretch>
            <a:fillRect/>
          </a:stretch>
        </p:blipFill>
        <p:spPr>
          <a:xfrm>
            <a:off x="143244" y="0"/>
            <a:ext cx="1789251" cy="1051863"/>
          </a:xfrm>
          <a:prstGeom prst="rect">
            <a:avLst/>
          </a:prstGeom>
        </p:spPr>
      </p:pic>
      <p:sp>
        <p:nvSpPr>
          <p:cNvPr id="2" name="文本框 1"/>
          <p:cNvSpPr txBox="1"/>
          <p:nvPr/>
        </p:nvSpPr>
        <p:spPr>
          <a:xfrm>
            <a:off x="925830" y="1141730"/>
            <a:ext cx="7621905" cy="398780"/>
          </a:xfrm>
          <a:prstGeom prst="rect">
            <a:avLst/>
          </a:prstGeom>
          <a:noFill/>
        </p:spPr>
        <p:txBody>
          <a:bodyPr wrap="square" rtlCol="0" anchor="t">
            <a:spAutoFit/>
          </a:bodyPr>
          <a:lstStyle/>
          <a:p>
            <a:r>
              <a:rPr lang="zh-CN" altLang="en-US" sz="2000" b="1" dirty="0" smtClean="0"/>
              <a:t>数组和</a:t>
            </a:r>
            <a:r>
              <a:rPr lang="en-US" altLang="zh-CN" sz="2000" b="1" dirty="0" smtClean="0"/>
              <a:t>List</a:t>
            </a:r>
            <a:r>
              <a:rPr lang="zh-CN" altLang="en-US" sz="2000" b="1" dirty="0" smtClean="0"/>
              <a:t>映射</a:t>
            </a:r>
            <a:r>
              <a:rPr lang="en-US" altLang="zh-CN" sz="2000" b="1" dirty="0" err="1" smtClean="0"/>
              <a:t>javabean</a:t>
            </a:r>
            <a:endParaRPr lang="zh-CN" altLang="en-US" sz="2000" b="1" dirty="0"/>
          </a:p>
        </p:txBody>
      </p:sp>
      <p:sp>
        <p:nvSpPr>
          <p:cNvPr id="7" name="文本框 6"/>
          <p:cNvSpPr txBox="1"/>
          <p:nvPr/>
        </p:nvSpPr>
        <p:spPr>
          <a:xfrm>
            <a:off x="846455" y="1623060"/>
            <a:ext cx="10537406" cy="3323987"/>
          </a:xfrm>
          <a:prstGeom prst="rect">
            <a:avLst/>
          </a:prstGeom>
          <a:noFill/>
        </p:spPr>
        <p:txBody>
          <a:bodyPr wrap="square" rtlCol="0" anchor="t">
            <a:spAutoFit/>
          </a:bodyPr>
          <a:lstStyle/>
          <a:p>
            <a:r>
              <a:rPr lang="zh-CN" altLang="en-US" dirty="0"/>
              <a:t> </a:t>
            </a:r>
            <a:r>
              <a:rPr lang="zh-CN" altLang="en-US" sz="1600" dirty="0"/>
              <a:t> </a:t>
            </a:r>
            <a:r>
              <a:rPr lang="en-US" altLang="zh-CN" sz="1600" dirty="0"/>
              <a:t> public static class </a:t>
            </a:r>
            <a:r>
              <a:rPr lang="en-US" altLang="zh-CN" sz="1600" dirty="0" err="1"/>
              <a:t>PersonNameList</a:t>
            </a:r>
            <a:r>
              <a:rPr lang="en-US" altLang="zh-CN" sz="1600" dirty="0"/>
              <a:t> {</a:t>
            </a:r>
          </a:p>
          <a:p>
            <a:r>
              <a:rPr lang="en-US" altLang="zh-CN" sz="1600" dirty="0"/>
              <a:t>        private List&lt;String&gt; </a:t>
            </a:r>
            <a:r>
              <a:rPr lang="en-US" altLang="zh-CN" sz="1600" dirty="0" err="1"/>
              <a:t>nameList</a:t>
            </a:r>
            <a:r>
              <a:rPr lang="en-US" altLang="zh-CN" sz="1600" dirty="0"/>
              <a:t>;</a:t>
            </a:r>
          </a:p>
          <a:p>
            <a:r>
              <a:rPr lang="en-US" altLang="zh-CN" sz="1600" dirty="0"/>
              <a:t>        public </a:t>
            </a:r>
            <a:r>
              <a:rPr lang="en-US" altLang="zh-CN" sz="1600" dirty="0" err="1"/>
              <a:t>PersonNameList</a:t>
            </a:r>
            <a:r>
              <a:rPr lang="en-US" altLang="zh-CN" sz="1600" dirty="0"/>
              <a:t>(List&lt;String&gt; </a:t>
            </a:r>
            <a:r>
              <a:rPr lang="en-US" altLang="zh-CN" sz="1600" dirty="0" err="1"/>
              <a:t>nameList</a:t>
            </a:r>
            <a:r>
              <a:rPr lang="en-US" altLang="zh-CN" sz="1600" dirty="0"/>
              <a:t>) {</a:t>
            </a:r>
          </a:p>
          <a:p>
            <a:r>
              <a:rPr lang="en-US" altLang="zh-CN" sz="1600" dirty="0"/>
              <a:t>            </a:t>
            </a:r>
            <a:r>
              <a:rPr lang="en-US" altLang="zh-CN" sz="1600" dirty="0" err="1"/>
              <a:t>this.nameList</a:t>
            </a:r>
            <a:r>
              <a:rPr lang="en-US" altLang="zh-CN" sz="1600" dirty="0"/>
              <a:t> = </a:t>
            </a:r>
            <a:r>
              <a:rPr lang="en-US" altLang="zh-CN" sz="1600" dirty="0" err="1"/>
              <a:t>nameList</a:t>
            </a:r>
            <a:r>
              <a:rPr lang="en-US" altLang="zh-CN" sz="1600" dirty="0"/>
              <a:t>;</a:t>
            </a:r>
          </a:p>
          <a:p>
            <a:r>
              <a:rPr lang="en-US" altLang="zh-CN" sz="1600" dirty="0"/>
              <a:t>        }</a:t>
            </a:r>
          </a:p>
          <a:p>
            <a:r>
              <a:rPr lang="en-US" altLang="zh-CN" sz="1600" dirty="0"/>
              <a:t>        //getter/setter</a:t>
            </a:r>
            <a:r>
              <a:rPr lang="zh-CN" altLang="en-US" sz="1600" dirty="0"/>
              <a:t>方法</a:t>
            </a:r>
          </a:p>
          <a:p>
            <a:r>
              <a:rPr lang="zh-CN" altLang="en-US" sz="1600" dirty="0"/>
              <a:t>    </a:t>
            </a:r>
            <a:r>
              <a:rPr lang="en-US" altLang="zh-CN" sz="1600" dirty="0"/>
              <a:t>}	</a:t>
            </a:r>
          </a:p>
          <a:p>
            <a:r>
              <a:rPr lang="en-US" altLang="zh-CN" sz="1600" dirty="0"/>
              <a:t>    </a:t>
            </a:r>
            <a:r>
              <a:rPr lang="en-US" altLang="zh-CN" sz="1600" dirty="0" err="1"/>
              <a:t>mapperFactory.classMap</a:t>
            </a:r>
            <a:r>
              <a:rPr lang="en-US" altLang="zh-CN" sz="1600" dirty="0"/>
              <a:t>(</a:t>
            </a:r>
            <a:r>
              <a:rPr lang="en-US" altLang="zh-CN" sz="1600" dirty="0" err="1"/>
              <a:t>PersonNameList.class</a:t>
            </a:r>
            <a:r>
              <a:rPr lang="en-US" altLang="zh-CN" sz="1600" dirty="0"/>
              <a:t>, </a:t>
            </a:r>
            <a:r>
              <a:rPr lang="en-US" altLang="zh-CN" sz="1600" dirty="0" err="1"/>
              <a:t>Person.class</a:t>
            </a:r>
            <a:r>
              <a:rPr lang="en-US" altLang="zh-CN" sz="1600" dirty="0" smtClean="0"/>
              <a:t>)</a:t>
            </a:r>
          </a:p>
          <a:p>
            <a:r>
              <a:rPr lang="en-US" altLang="zh-CN" sz="1600" dirty="0" smtClean="0"/>
              <a:t>                 .field("</a:t>
            </a:r>
            <a:r>
              <a:rPr lang="en-US" altLang="zh-CN" sz="1600" dirty="0" err="1" smtClean="0"/>
              <a:t>nameList</a:t>
            </a:r>
            <a:r>
              <a:rPr lang="en-US" altLang="zh-CN" sz="1600" dirty="0" smtClean="0"/>
              <a:t>[0]", "</a:t>
            </a:r>
            <a:r>
              <a:rPr lang="en-US" altLang="zh-CN" sz="1600" dirty="0" err="1" smtClean="0"/>
              <a:t>firstName</a:t>
            </a:r>
            <a:r>
              <a:rPr lang="en-US" altLang="zh-CN" sz="1600" dirty="0" smtClean="0"/>
              <a:t>") </a:t>
            </a:r>
          </a:p>
          <a:p>
            <a:r>
              <a:rPr lang="en-US" altLang="zh-CN" sz="1600" dirty="0"/>
              <a:t> </a:t>
            </a:r>
            <a:r>
              <a:rPr lang="en-US" altLang="zh-CN" sz="1600" dirty="0" smtClean="0"/>
              <a:t>                .field("</a:t>
            </a:r>
            <a:r>
              <a:rPr lang="en-US" altLang="zh-CN" sz="1600" dirty="0" err="1" smtClean="0"/>
              <a:t>nameList</a:t>
            </a:r>
            <a:r>
              <a:rPr lang="en-US" altLang="zh-CN" sz="1600" dirty="0" smtClean="0"/>
              <a:t>[1]", "</a:t>
            </a:r>
            <a:r>
              <a:rPr lang="en-US" altLang="zh-CN" sz="1600" dirty="0" err="1" smtClean="0"/>
              <a:t>lastName</a:t>
            </a:r>
            <a:r>
              <a:rPr lang="en-US" altLang="zh-CN" sz="1600" dirty="0" smtClean="0"/>
              <a:t>").register();</a:t>
            </a:r>
          </a:p>
          <a:p>
            <a:r>
              <a:rPr lang="en-US" altLang="zh-CN" sz="1600" dirty="0" smtClean="0"/>
              <a:t>    </a:t>
            </a:r>
            <a:r>
              <a:rPr lang="en-US" altLang="zh-CN" sz="1600" dirty="0"/>
              <a:t>List&lt;String&gt; </a:t>
            </a:r>
            <a:r>
              <a:rPr lang="en-US" altLang="zh-CN" sz="1600" dirty="0" err="1"/>
              <a:t>nameParts</a:t>
            </a:r>
            <a:r>
              <a:rPr lang="en-US" altLang="zh-CN" sz="1600" dirty="0"/>
              <a:t> = </a:t>
            </a:r>
            <a:r>
              <a:rPr lang="en-US" altLang="zh-CN" sz="1600" dirty="0" err="1"/>
              <a:t>Arrays.asList</a:t>
            </a:r>
            <a:r>
              <a:rPr lang="en-US" altLang="zh-CN" sz="1600" dirty="0"/>
              <a:t>(new String[]{"</a:t>
            </a:r>
            <a:r>
              <a:rPr lang="zh-CN" altLang="en-US" sz="1600" dirty="0"/>
              <a:t>李</a:t>
            </a:r>
            <a:r>
              <a:rPr lang="en-US" altLang="zh-CN" sz="1600" dirty="0"/>
              <a:t>", "</a:t>
            </a:r>
            <a:r>
              <a:rPr lang="zh-CN" altLang="en-US" sz="1600" dirty="0"/>
              <a:t>四</a:t>
            </a:r>
            <a:r>
              <a:rPr lang="en-US" altLang="zh-CN" sz="1600" dirty="0"/>
              <a:t>"});</a:t>
            </a:r>
          </a:p>
          <a:p>
            <a:r>
              <a:rPr lang="en-US" altLang="zh-CN" sz="1600" dirty="0"/>
              <a:t>    Person </a:t>
            </a:r>
            <a:r>
              <a:rPr lang="en-US" altLang="zh-CN" sz="1600" dirty="0" err="1"/>
              <a:t>person</a:t>
            </a:r>
            <a:r>
              <a:rPr lang="en-US" altLang="zh-CN" sz="1600" dirty="0"/>
              <a:t> = </a:t>
            </a:r>
            <a:r>
              <a:rPr lang="en-US" altLang="zh-CN" sz="1600" dirty="0" err="1"/>
              <a:t>mapperFactory.getMapperFacade</a:t>
            </a:r>
            <a:r>
              <a:rPr lang="en-US" altLang="zh-CN" sz="1600" dirty="0"/>
              <a:t>().map(new </a:t>
            </a:r>
            <a:r>
              <a:rPr lang="en-US" altLang="zh-CN" sz="1600" dirty="0" err="1"/>
              <a:t>PersonNameList</a:t>
            </a:r>
            <a:r>
              <a:rPr lang="en-US" altLang="zh-CN" sz="1600" dirty="0"/>
              <a:t>(</a:t>
            </a:r>
            <a:r>
              <a:rPr lang="en-US" altLang="zh-CN" sz="1600" dirty="0" err="1"/>
              <a:t>nameParts</a:t>
            </a:r>
            <a:r>
              <a:rPr lang="en-US" altLang="zh-CN" sz="1600" dirty="0"/>
              <a:t>), </a:t>
            </a:r>
            <a:r>
              <a:rPr lang="en-US" altLang="zh-CN" sz="1600" dirty="0" err="1"/>
              <a:t>Person.class</a:t>
            </a:r>
            <a:r>
              <a:rPr lang="en-US" altLang="zh-CN" sz="1600" dirty="0"/>
              <a:t>);</a:t>
            </a:r>
          </a:p>
          <a:p>
            <a:r>
              <a:rPr lang="en-US" altLang="zh-CN" sz="1600" dirty="0"/>
              <a:t>    </a:t>
            </a:r>
            <a:endParaRPr lang="zh-CN" altLang="en-US" sz="1600" dirty="0"/>
          </a:p>
        </p:txBody>
      </p:sp>
      <p:sp>
        <p:nvSpPr>
          <p:cNvPr id="8" name="文本框 7"/>
          <p:cNvSpPr txBox="1"/>
          <p:nvPr/>
        </p:nvSpPr>
        <p:spPr>
          <a:xfrm>
            <a:off x="925830" y="5182040"/>
            <a:ext cx="7621905" cy="398780"/>
          </a:xfrm>
          <a:prstGeom prst="rect">
            <a:avLst/>
          </a:prstGeom>
          <a:noFill/>
        </p:spPr>
        <p:txBody>
          <a:bodyPr wrap="square" rtlCol="0" anchor="t">
            <a:spAutoFit/>
          </a:bodyPr>
          <a:lstStyle/>
          <a:p>
            <a:r>
              <a:rPr lang="zh-CN" altLang="en-US" sz="2000" b="1" dirty="0"/>
              <a:t>输出结果</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7869" y="5580820"/>
            <a:ext cx="4000500"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98246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7890" y="264160"/>
            <a:ext cx="4695825" cy="521970"/>
          </a:xfrm>
          <a:prstGeom prst="rect">
            <a:avLst/>
          </a:prstGeom>
          <a:noFill/>
        </p:spPr>
        <p:txBody>
          <a:bodyPr wrap="square" rtlCol="0">
            <a:spAutoFit/>
          </a:bodyPr>
          <a:lstStyle/>
          <a:p>
            <a:r>
              <a:rPr lang="zh-CN" altLang="en-US" sz="2800" b="1" dirty="0">
                <a:solidFill>
                  <a:schemeClr val="accent5">
                    <a:lumMod val="75000"/>
                  </a:schemeClr>
                </a:solidFill>
                <a:latin typeface="微软雅黑" panose="020B0503020204020204" pitchFamily="34" charset="-122"/>
                <a:ea typeface="微软雅黑" panose="020B0503020204020204" pitchFamily="34" charset="-122"/>
              </a:rPr>
              <a:t>如何使</a:t>
            </a:r>
            <a:r>
              <a:rPr lang="zh-CN" altLang="en-US" sz="2800" dirty="0">
                <a:solidFill>
                  <a:schemeClr val="accent5">
                    <a:lumMod val="75000"/>
                  </a:schemeClr>
                </a:solidFill>
                <a:latin typeface="微软雅黑" panose="020B0503020204020204" pitchFamily="34" charset="-122"/>
                <a:ea typeface="微软雅黑" panose="020B0503020204020204" pitchFamily="34" charset="-122"/>
              </a:rPr>
              <a:t>用</a:t>
            </a:r>
            <a:r>
              <a:rPr lang="en-US" altLang="zh-CN" sz="2800" b="1" dirty="0">
                <a:solidFill>
                  <a:schemeClr val="accent5">
                    <a:lumMod val="75000"/>
                  </a:schemeClr>
                </a:solidFill>
                <a:latin typeface="微软雅黑" panose="020B0503020204020204" pitchFamily="34" charset="-122"/>
                <a:ea typeface="微软雅黑" panose="020B0503020204020204" pitchFamily="34" charset="-122"/>
              </a:rPr>
              <a:t>Orika</a:t>
            </a:r>
          </a:p>
        </p:txBody>
      </p:sp>
      <p:pic>
        <p:nvPicPr>
          <p:cNvPr id="6" name="图片 5"/>
          <p:cNvPicPr>
            <a:picLocks noChangeAspect="1"/>
          </p:cNvPicPr>
          <p:nvPr/>
        </p:nvPicPr>
        <p:blipFill>
          <a:blip r:embed="rId3"/>
          <a:stretch>
            <a:fillRect/>
          </a:stretch>
        </p:blipFill>
        <p:spPr>
          <a:xfrm>
            <a:off x="143244" y="0"/>
            <a:ext cx="1789251" cy="1051863"/>
          </a:xfrm>
          <a:prstGeom prst="rect">
            <a:avLst/>
          </a:prstGeom>
        </p:spPr>
      </p:pic>
      <p:sp>
        <p:nvSpPr>
          <p:cNvPr id="2" name="文本框 1"/>
          <p:cNvSpPr txBox="1"/>
          <p:nvPr/>
        </p:nvSpPr>
        <p:spPr>
          <a:xfrm>
            <a:off x="925830" y="1141730"/>
            <a:ext cx="7621905" cy="398780"/>
          </a:xfrm>
          <a:prstGeom prst="rect">
            <a:avLst/>
          </a:prstGeom>
          <a:noFill/>
        </p:spPr>
        <p:txBody>
          <a:bodyPr wrap="square" rtlCol="0" anchor="t">
            <a:spAutoFit/>
          </a:bodyPr>
          <a:lstStyle/>
          <a:p>
            <a:r>
              <a:rPr lang="zh-CN" altLang="en-US" sz="2000" b="1" dirty="0" smtClean="0"/>
              <a:t>相同类型</a:t>
            </a:r>
            <a:r>
              <a:rPr lang="en-US" altLang="zh-CN" sz="2000" b="1" dirty="0" err="1" smtClean="0"/>
              <a:t>javabean</a:t>
            </a:r>
            <a:r>
              <a:rPr lang="zh-CN" altLang="en-US" sz="2000" b="1" dirty="0" smtClean="0"/>
              <a:t>复制（原型</a:t>
            </a:r>
            <a:r>
              <a:rPr lang="zh-CN" altLang="en-US" sz="2000" b="1" dirty="0"/>
              <a:t>模式</a:t>
            </a:r>
            <a:r>
              <a:rPr lang="zh-CN" altLang="en-US" sz="2000" b="1" dirty="0" smtClean="0"/>
              <a:t>）</a:t>
            </a:r>
            <a:endParaRPr lang="zh-CN" altLang="en-US" sz="2000" b="1" dirty="0"/>
          </a:p>
        </p:txBody>
      </p:sp>
      <p:sp>
        <p:nvSpPr>
          <p:cNvPr id="7" name="文本框 6"/>
          <p:cNvSpPr txBox="1"/>
          <p:nvPr/>
        </p:nvSpPr>
        <p:spPr>
          <a:xfrm>
            <a:off x="846455" y="1623060"/>
            <a:ext cx="10537406" cy="369332"/>
          </a:xfrm>
          <a:prstGeom prst="rect">
            <a:avLst/>
          </a:prstGeom>
          <a:noFill/>
        </p:spPr>
        <p:txBody>
          <a:bodyPr wrap="square" rtlCol="0" anchor="t">
            <a:spAutoFit/>
          </a:bodyPr>
          <a:lstStyle/>
          <a:p>
            <a:r>
              <a:rPr lang="zh-CN" altLang="en-US" dirty="0"/>
              <a:t> </a:t>
            </a:r>
            <a:r>
              <a:rPr lang="zh-CN" altLang="en-US" sz="1600" dirty="0"/>
              <a:t> </a:t>
            </a:r>
            <a:r>
              <a:rPr lang="en-US" altLang="zh-CN" sz="1600" dirty="0"/>
              <a:t> </a:t>
            </a:r>
            <a:endParaRPr lang="zh-CN" altLang="en-US" sz="1600" dirty="0"/>
          </a:p>
        </p:txBody>
      </p:sp>
      <p:sp>
        <p:nvSpPr>
          <p:cNvPr id="8" name="文本框 7"/>
          <p:cNvSpPr txBox="1"/>
          <p:nvPr/>
        </p:nvSpPr>
        <p:spPr>
          <a:xfrm>
            <a:off x="979191" y="4982650"/>
            <a:ext cx="7621905" cy="398780"/>
          </a:xfrm>
          <a:prstGeom prst="rect">
            <a:avLst/>
          </a:prstGeom>
          <a:noFill/>
        </p:spPr>
        <p:txBody>
          <a:bodyPr wrap="square" rtlCol="0" anchor="t">
            <a:spAutoFit/>
          </a:bodyPr>
          <a:lstStyle/>
          <a:p>
            <a:r>
              <a:rPr lang="zh-CN" altLang="en-US" sz="2000" b="1" dirty="0"/>
              <a:t>输出结果</a:t>
            </a:r>
          </a:p>
        </p:txBody>
      </p:sp>
      <p:sp>
        <p:nvSpPr>
          <p:cNvPr id="3" name="矩形 2"/>
          <p:cNvSpPr/>
          <p:nvPr/>
        </p:nvSpPr>
        <p:spPr>
          <a:xfrm>
            <a:off x="1037869" y="1740506"/>
            <a:ext cx="9280590" cy="1754326"/>
          </a:xfrm>
          <a:prstGeom prst="rect">
            <a:avLst/>
          </a:prstGeom>
        </p:spPr>
        <p:txBody>
          <a:bodyPr wrap="square">
            <a:spAutoFit/>
          </a:bodyPr>
          <a:lstStyle/>
          <a:p>
            <a:r>
              <a:rPr lang="en-US" altLang="zh-CN" dirty="0"/>
              <a:t> </a:t>
            </a:r>
            <a:r>
              <a:rPr lang="en-US" altLang="zh-CN" dirty="0" err="1"/>
              <a:t>MapperFactory</a:t>
            </a:r>
            <a:r>
              <a:rPr lang="en-US" altLang="zh-CN" dirty="0"/>
              <a:t> </a:t>
            </a:r>
            <a:r>
              <a:rPr lang="en-US" altLang="zh-CN" dirty="0" err="1"/>
              <a:t>mapperFactory</a:t>
            </a:r>
            <a:r>
              <a:rPr lang="en-US" altLang="zh-CN" dirty="0"/>
              <a:t> = new </a:t>
            </a:r>
            <a:r>
              <a:rPr lang="en-US" altLang="zh-CN" dirty="0" err="1"/>
              <a:t>DefaultMapperFactory.Builder</a:t>
            </a:r>
            <a:r>
              <a:rPr lang="en-US" altLang="zh-CN" dirty="0"/>
              <a:t>().build();</a:t>
            </a:r>
          </a:p>
          <a:p>
            <a:r>
              <a:rPr lang="en-US" altLang="zh-CN" dirty="0"/>
              <a:t> </a:t>
            </a:r>
            <a:r>
              <a:rPr lang="en-US" altLang="zh-CN" dirty="0" err="1"/>
              <a:t>mapperFactory.classMap</a:t>
            </a:r>
            <a:r>
              <a:rPr lang="en-US" altLang="zh-CN" dirty="0"/>
              <a:t>(</a:t>
            </a:r>
            <a:r>
              <a:rPr lang="en-US" altLang="zh-CN" dirty="0" err="1"/>
              <a:t>Person.class</a:t>
            </a:r>
            <a:r>
              <a:rPr lang="en-US" altLang="zh-CN" dirty="0"/>
              <a:t>, </a:t>
            </a:r>
            <a:r>
              <a:rPr lang="en-US" altLang="zh-CN" dirty="0" err="1"/>
              <a:t>Person.class</a:t>
            </a:r>
            <a:r>
              <a:rPr lang="en-US" altLang="zh-CN" dirty="0"/>
              <a:t>).</a:t>
            </a:r>
            <a:r>
              <a:rPr lang="en-US" altLang="zh-CN" dirty="0" err="1"/>
              <a:t>byDefault</a:t>
            </a:r>
            <a:r>
              <a:rPr lang="en-US" altLang="zh-CN" dirty="0"/>
              <a:t>().register();</a:t>
            </a:r>
          </a:p>
          <a:p>
            <a:r>
              <a:rPr lang="en-US" altLang="zh-CN" dirty="0"/>
              <a:t> Person </a:t>
            </a:r>
            <a:r>
              <a:rPr lang="en-US" altLang="zh-CN" dirty="0" err="1"/>
              <a:t>person</a:t>
            </a:r>
            <a:r>
              <a:rPr lang="en-US" altLang="zh-CN" dirty="0"/>
              <a:t> = new Person();</a:t>
            </a:r>
          </a:p>
          <a:p>
            <a:r>
              <a:rPr lang="en-US" altLang="zh-CN" dirty="0"/>
              <a:t> </a:t>
            </a:r>
            <a:r>
              <a:rPr lang="en-US" altLang="zh-CN" dirty="0" err="1"/>
              <a:t>person.setFirstName</a:t>
            </a:r>
            <a:r>
              <a:rPr lang="en-US" altLang="zh-CN" dirty="0"/>
              <a:t>("</a:t>
            </a:r>
            <a:r>
              <a:rPr lang="zh-CN" altLang="en-US" dirty="0"/>
              <a:t>张</a:t>
            </a:r>
            <a:r>
              <a:rPr lang="en-US" altLang="zh-CN" dirty="0"/>
              <a:t>");</a:t>
            </a:r>
          </a:p>
          <a:p>
            <a:r>
              <a:rPr lang="en-US" altLang="zh-CN" dirty="0"/>
              <a:t> </a:t>
            </a:r>
            <a:r>
              <a:rPr lang="en-US" altLang="zh-CN" dirty="0" err="1"/>
              <a:t>person.setLastName</a:t>
            </a:r>
            <a:r>
              <a:rPr lang="en-US" altLang="zh-CN" dirty="0"/>
              <a:t>("</a:t>
            </a:r>
            <a:r>
              <a:rPr lang="zh-CN" altLang="en-US" dirty="0"/>
              <a:t>三</a:t>
            </a:r>
            <a:r>
              <a:rPr lang="en-US" altLang="zh-CN" dirty="0"/>
              <a:t>");</a:t>
            </a:r>
          </a:p>
          <a:p>
            <a:r>
              <a:rPr lang="en-US" altLang="zh-CN" dirty="0"/>
              <a:t> Person </a:t>
            </a:r>
            <a:r>
              <a:rPr lang="en-US" altLang="zh-CN" dirty="0" err="1"/>
              <a:t>personNew</a:t>
            </a:r>
            <a:r>
              <a:rPr lang="en-US" altLang="zh-CN" dirty="0"/>
              <a:t> = </a:t>
            </a:r>
            <a:r>
              <a:rPr lang="en-US" altLang="zh-CN" dirty="0" err="1"/>
              <a:t>mapperFactory.getMapperFacade</a:t>
            </a:r>
            <a:r>
              <a:rPr lang="en-US" altLang="zh-CN" dirty="0"/>
              <a:t>().map(person, </a:t>
            </a:r>
            <a:r>
              <a:rPr lang="en-US" altLang="zh-CN" dirty="0" err="1"/>
              <a:t>Person.class</a:t>
            </a:r>
            <a:r>
              <a:rPr lang="en-US" altLang="zh-CN" dirty="0"/>
              <a:t>);</a:t>
            </a:r>
            <a:endParaRPr lang="zh-CN" altLang="en-US" dirty="0"/>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7869" y="5381430"/>
            <a:ext cx="5572125"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02132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7890" y="264160"/>
            <a:ext cx="4695825" cy="521970"/>
          </a:xfrm>
          <a:prstGeom prst="rect">
            <a:avLst/>
          </a:prstGeom>
          <a:noFill/>
        </p:spPr>
        <p:txBody>
          <a:bodyPr wrap="square" rtlCol="0">
            <a:spAutoFit/>
          </a:bodyPr>
          <a:lstStyle/>
          <a:p>
            <a:r>
              <a:rPr lang="zh-CN" altLang="en-US" sz="2800" b="1" dirty="0">
                <a:solidFill>
                  <a:schemeClr val="accent5">
                    <a:lumMod val="75000"/>
                  </a:schemeClr>
                </a:solidFill>
                <a:latin typeface="微软雅黑" panose="020B0503020204020204" pitchFamily="34" charset="-122"/>
                <a:ea typeface="微软雅黑" panose="020B0503020204020204" pitchFamily="34" charset="-122"/>
              </a:rPr>
              <a:t>如何使</a:t>
            </a:r>
            <a:r>
              <a:rPr lang="zh-CN" altLang="en-US" sz="2800" dirty="0">
                <a:solidFill>
                  <a:schemeClr val="accent5">
                    <a:lumMod val="75000"/>
                  </a:schemeClr>
                </a:solidFill>
                <a:latin typeface="微软雅黑" panose="020B0503020204020204" pitchFamily="34" charset="-122"/>
                <a:ea typeface="微软雅黑" panose="020B0503020204020204" pitchFamily="34" charset="-122"/>
              </a:rPr>
              <a:t>用</a:t>
            </a:r>
            <a:r>
              <a:rPr lang="en-US" altLang="zh-CN" sz="2800" b="1" dirty="0">
                <a:solidFill>
                  <a:schemeClr val="accent5">
                    <a:lumMod val="75000"/>
                  </a:schemeClr>
                </a:solidFill>
                <a:latin typeface="微软雅黑" panose="020B0503020204020204" pitchFamily="34" charset="-122"/>
                <a:ea typeface="微软雅黑" panose="020B0503020204020204" pitchFamily="34" charset="-122"/>
              </a:rPr>
              <a:t>Orika</a:t>
            </a:r>
          </a:p>
        </p:txBody>
      </p:sp>
      <p:pic>
        <p:nvPicPr>
          <p:cNvPr id="6" name="图片 5"/>
          <p:cNvPicPr>
            <a:picLocks noChangeAspect="1"/>
          </p:cNvPicPr>
          <p:nvPr/>
        </p:nvPicPr>
        <p:blipFill>
          <a:blip r:embed="rId3"/>
          <a:stretch>
            <a:fillRect/>
          </a:stretch>
        </p:blipFill>
        <p:spPr>
          <a:xfrm>
            <a:off x="143244" y="0"/>
            <a:ext cx="1789251" cy="1051863"/>
          </a:xfrm>
          <a:prstGeom prst="rect">
            <a:avLst/>
          </a:prstGeom>
        </p:spPr>
      </p:pic>
      <p:sp>
        <p:nvSpPr>
          <p:cNvPr id="2" name="文本框 1"/>
          <p:cNvSpPr txBox="1"/>
          <p:nvPr/>
        </p:nvSpPr>
        <p:spPr>
          <a:xfrm>
            <a:off x="925830" y="1141730"/>
            <a:ext cx="7621905" cy="398780"/>
          </a:xfrm>
          <a:prstGeom prst="rect">
            <a:avLst/>
          </a:prstGeom>
          <a:noFill/>
        </p:spPr>
        <p:txBody>
          <a:bodyPr wrap="square" rtlCol="0" anchor="t">
            <a:spAutoFit/>
          </a:bodyPr>
          <a:lstStyle/>
          <a:p>
            <a:r>
              <a:rPr lang="zh-CN" altLang="en-US" sz="2000" b="1" dirty="0" smtClean="0"/>
              <a:t>嵌套</a:t>
            </a:r>
            <a:r>
              <a:rPr lang="en-US" altLang="zh-CN" sz="2000" b="1" dirty="0" err="1" smtClean="0"/>
              <a:t>javabean</a:t>
            </a:r>
            <a:r>
              <a:rPr lang="zh-CN" altLang="en-US" sz="2000" b="1" dirty="0" smtClean="0"/>
              <a:t>映射</a:t>
            </a:r>
            <a:endParaRPr lang="zh-CN" altLang="en-US" sz="2000" b="1" dirty="0"/>
          </a:p>
        </p:txBody>
      </p:sp>
      <p:sp>
        <p:nvSpPr>
          <p:cNvPr id="7" name="文本框 6"/>
          <p:cNvSpPr txBox="1"/>
          <p:nvPr/>
        </p:nvSpPr>
        <p:spPr>
          <a:xfrm>
            <a:off x="846455" y="1623060"/>
            <a:ext cx="10537406" cy="369332"/>
          </a:xfrm>
          <a:prstGeom prst="rect">
            <a:avLst/>
          </a:prstGeom>
          <a:noFill/>
        </p:spPr>
        <p:txBody>
          <a:bodyPr wrap="square" rtlCol="0" anchor="t">
            <a:spAutoFit/>
          </a:bodyPr>
          <a:lstStyle/>
          <a:p>
            <a:r>
              <a:rPr lang="zh-CN" altLang="en-US" dirty="0"/>
              <a:t> </a:t>
            </a:r>
            <a:r>
              <a:rPr lang="zh-CN" altLang="en-US" sz="1600" dirty="0"/>
              <a:t> </a:t>
            </a:r>
            <a:r>
              <a:rPr lang="en-US" altLang="zh-CN" sz="1600" dirty="0"/>
              <a:t> </a:t>
            </a:r>
            <a:endParaRPr lang="zh-CN" altLang="en-US" sz="1600" dirty="0"/>
          </a:p>
        </p:txBody>
      </p:sp>
      <p:sp>
        <p:nvSpPr>
          <p:cNvPr id="8" name="文本框 7"/>
          <p:cNvSpPr txBox="1"/>
          <p:nvPr/>
        </p:nvSpPr>
        <p:spPr>
          <a:xfrm>
            <a:off x="979191" y="4977593"/>
            <a:ext cx="7621905" cy="398780"/>
          </a:xfrm>
          <a:prstGeom prst="rect">
            <a:avLst/>
          </a:prstGeom>
          <a:noFill/>
        </p:spPr>
        <p:txBody>
          <a:bodyPr wrap="square" rtlCol="0" anchor="t">
            <a:spAutoFit/>
          </a:bodyPr>
          <a:lstStyle/>
          <a:p>
            <a:r>
              <a:rPr lang="zh-CN" altLang="en-US" sz="2000" b="1" dirty="0"/>
              <a:t>输出结果</a:t>
            </a:r>
          </a:p>
        </p:txBody>
      </p:sp>
      <p:sp>
        <p:nvSpPr>
          <p:cNvPr id="3" name="矩形 2"/>
          <p:cNvSpPr/>
          <p:nvPr/>
        </p:nvSpPr>
        <p:spPr>
          <a:xfrm>
            <a:off x="1037869" y="1561273"/>
            <a:ext cx="9280590" cy="3416320"/>
          </a:xfrm>
          <a:prstGeom prst="rect">
            <a:avLst/>
          </a:prstGeom>
        </p:spPr>
        <p:txBody>
          <a:bodyPr wrap="square">
            <a:spAutoFit/>
          </a:bodyPr>
          <a:lstStyle/>
          <a:p>
            <a:r>
              <a:rPr lang="en-US" altLang="zh-CN" dirty="0" err="1" smtClean="0"/>
              <a:t>mapperFactory.classMap</a:t>
            </a:r>
            <a:r>
              <a:rPr lang="en-US" altLang="zh-CN" dirty="0" smtClean="0"/>
              <a:t>(</a:t>
            </a:r>
            <a:r>
              <a:rPr lang="en-US" altLang="zh-CN" dirty="0" err="1" smtClean="0"/>
              <a:t>Flight.class</a:t>
            </a:r>
            <a:r>
              <a:rPr lang="en-US" altLang="zh-CN" dirty="0"/>
              <a:t>, </a:t>
            </a:r>
            <a:r>
              <a:rPr lang="en-US" altLang="zh-CN" dirty="0" err="1"/>
              <a:t>Flight.class</a:t>
            </a:r>
            <a:r>
              <a:rPr lang="en-US" altLang="zh-CN" dirty="0"/>
              <a:t>).</a:t>
            </a:r>
            <a:r>
              <a:rPr lang="en-US" altLang="zh-CN" dirty="0" err="1"/>
              <a:t>byDefault</a:t>
            </a:r>
            <a:r>
              <a:rPr lang="en-US" altLang="zh-CN" dirty="0"/>
              <a:t>().register();</a:t>
            </a:r>
          </a:p>
          <a:p>
            <a:r>
              <a:rPr lang="en-US" altLang="zh-CN" dirty="0" smtClean="0"/>
              <a:t>Cabin </a:t>
            </a:r>
            <a:r>
              <a:rPr lang="en-US" altLang="zh-CN" dirty="0" err="1"/>
              <a:t>cabinY</a:t>
            </a:r>
            <a:r>
              <a:rPr lang="en-US" altLang="zh-CN" dirty="0"/>
              <a:t> = new Cabin("Y", "8", 1200);</a:t>
            </a:r>
          </a:p>
          <a:p>
            <a:r>
              <a:rPr lang="en-US" altLang="zh-CN" dirty="0" smtClean="0"/>
              <a:t>Cabin </a:t>
            </a:r>
            <a:r>
              <a:rPr lang="en-US" altLang="zh-CN" dirty="0" err="1"/>
              <a:t>cabinF</a:t>
            </a:r>
            <a:r>
              <a:rPr lang="en-US" altLang="zh-CN" dirty="0"/>
              <a:t> = new Cabin("C", "6", 1900);</a:t>
            </a:r>
          </a:p>
          <a:p>
            <a:r>
              <a:rPr lang="en-US" altLang="zh-CN" dirty="0" smtClean="0"/>
              <a:t>Cabin </a:t>
            </a:r>
            <a:r>
              <a:rPr lang="en-US" altLang="zh-CN" dirty="0" err="1"/>
              <a:t>cabinC</a:t>
            </a:r>
            <a:r>
              <a:rPr lang="en-US" altLang="zh-CN" dirty="0"/>
              <a:t> = new Cabin("F", "A", 2400);</a:t>
            </a:r>
          </a:p>
          <a:p>
            <a:r>
              <a:rPr lang="en-US" altLang="zh-CN" dirty="0" smtClean="0"/>
              <a:t>Flight </a:t>
            </a:r>
            <a:r>
              <a:rPr lang="en-US" altLang="zh-CN" dirty="0" err="1"/>
              <a:t>flight</a:t>
            </a:r>
            <a:r>
              <a:rPr lang="en-US" altLang="zh-CN" dirty="0"/>
              <a:t> = new Flight("CA1831", </a:t>
            </a:r>
            <a:r>
              <a:rPr lang="en-US" altLang="zh-CN" dirty="0" err="1"/>
              <a:t>Lists.newArrayList</a:t>
            </a:r>
            <a:r>
              <a:rPr lang="en-US" altLang="zh-CN" dirty="0"/>
              <a:t>(</a:t>
            </a:r>
            <a:r>
              <a:rPr lang="en-US" altLang="zh-CN" dirty="0" err="1"/>
              <a:t>cabinY</a:t>
            </a:r>
            <a:r>
              <a:rPr lang="en-US" altLang="zh-CN" dirty="0"/>
              <a:t>, </a:t>
            </a:r>
            <a:r>
              <a:rPr lang="en-US" altLang="zh-CN" dirty="0" err="1"/>
              <a:t>cabinF</a:t>
            </a:r>
            <a:r>
              <a:rPr lang="en-US" altLang="zh-CN" dirty="0"/>
              <a:t>, </a:t>
            </a:r>
            <a:r>
              <a:rPr lang="en-US" altLang="zh-CN" dirty="0" err="1"/>
              <a:t>cabinC</a:t>
            </a:r>
            <a:r>
              <a:rPr lang="en-US" altLang="zh-CN" dirty="0"/>
              <a:t>));</a:t>
            </a:r>
          </a:p>
          <a:p>
            <a:r>
              <a:rPr lang="en-US" altLang="zh-CN" dirty="0" smtClean="0"/>
              <a:t>Flight </a:t>
            </a:r>
            <a:r>
              <a:rPr lang="en-US" altLang="zh-CN" dirty="0" err="1"/>
              <a:t>flightCopy</a:t>
            </a:r>
            <a:r>
              <a:rPr lang="en-US" altLang="zh-CN" dirty="0"/>
              <a:t> = </a:t>
            </a:r>
            <a:r>
              <a:rPr lang="en-US" altLang="zh-CN" dirty="0" err="1"/>
              <a:t>mapperFactory.getMapperFacade</a:t>
            </a:r>
            <a:r>
              <a:rPr lang="en-US" altLang="zh-CN" dirty="0"/>
              <a:t>().map(flight, </a:t>
            </a:r>
            <a:r>
              <a:rPr lang="en-US" altLang="zh-CN" dirty="0" err="1"/>
              <a:t>Flight.class</a:t>
            </a:r>
            <a:r>
              <a:rPr lang="en-US" altLang="zh-CN" dirty="0"/>
              <a:t>);</a:t>
            </a:r>
          </a:p>
          <a:p>
            <a:r>
              <a:rPr lang="en-US" altLang="zh-CN" dirty="0" err="1" smtClean="0"/>
              <a:t>System.out.println</a:t>
            </a:r>
            <a:r>
              <a:rPr lang="en-US" altLang="zh-CN" dirty="0"/>
              <a:t>("</a:t>
            </a:r>
            <a:r>
              <a:rPr lang="zh-CN" altLang="en-US" dirty="0"/>
              <a:t>原对象</a:t>
            </a:r>
            <a:r>
              <a:rPr lang="en-US" altLang="zh-CN" dirty="0"/>
              <a:t>:flight=" + </a:t>
            </a:r>
            <a:r>
              <a:rPr lang="en-US" altLang="zh-CN" dirty="0" err="1"/>
              <a:t>JSON.toJSONString</a:t>
            </a:r>
            <a:r>
              <a:rPr lang="en-US" altLang="zh-CN" dirty="0"/>
              <a:t>(flight));</a:t>
            </a:r>
          </a:p>
          <a:p>
            <a:r>
              <a:rPr lang="en-US" altLang="zh-CN" dirty="0" err="1" smtClean="0"/>
              <a:t>System.out.println</a:t>
            </a:r>
            <a:r>
              <a:rPr lang="en-US" altLang="zh-CN" dirty="0"/>
              <a:t>("</a:t>
            </a:r>
            <a:r>
              <a:rPr lang="zh-CN" altLang="en-US" dirty="0"/>
              <a:t>新对象</a:t>
            </a:r>
            <a:r>
              <a:rPr lang="en-US" altLang="zh-CN" dirty="0"/>
              <a:t>:</a:t>
            </a:r>
            <a:r>
              <a:rPr lang="en-US" altLang="zh-CN" dirty="0" err="1"/>
              <a:t>flightCopy</a:t>
            </a:r>
            <a:r>
              <a:rPr lang="en-US" altLang="zh-CN" dirty="0"/>
              <a:t>=" + </a:t>
            </a:r>
            <a:r>
              <a:rPr lang="en-US" altLang="zh-CN" dirty="0" err="1"/>
              <a:t>JSON.toJSONString</a:t>
            </a:r>
            <a:r>
              <a:rPr lang="en-US" altLang="zh-CN" dirty="0"/>
              <a:t>(</a:t>
            </a:r>
            <a:r>
              <a:rPr lang="en-US" altLang="zh-CN" dirty="0" err="1"/>
              <a:t>flightCopy</a:t>
            </a:r>
            <a:r>
              <a:rPr lang="en-US" altLang="zh-CN" dirty="0"/>
              <a:t>));</a:t>
            </a:r>
          </a:p>
          <a:p>
            <a:r>
              <a:rPr lang="en-US" altLang="zh-CN" dirty="0" err="1" smtClean="0"/>
              <a:t>flightCopy.setFlightNo</a:t>
            </a:r>
            <a:r>
              <a:rPr lang="en-US" altLang="zh-CN" dirty="0"/>
              <a:t>("MU5183");</a:t>
            </a:r>
          </a:p>
          <a:p>
            <a:r>
              <a:rPr lang="en-US" altLang="zh-CN" dirty="0" err="1" smtClean="0"/>
              <a:t>flightCopy.getCabins</a:t>
            </a:r>
            <a:r>
              <a:rPr lang="en-US" altLang="zh-CN" dirty="0"/>
              <a:t>().remove(0);</a:t>
            </a:r>
          </a:p>
          <a:p>
            <a:r>
              <a:rPr lang="en-US" altLang="zh-CN" dirty="0" err="1" smtClean="0"/>
              <a:t>System.out.println</a:t>
            </a:r>
            <a:r>
              <a:rPr lang="en-US" altLang="zh-CN" dirty="0"/>
              <a:t>("</a:t>
            </a:r>
            <a:r>
              <a:rPr lang="zh-CN" altLang="en-US" dirty="0"/>
              <a:t>修改航变号和删除舱位</a:t>
            </a:r>
            <a:r>
              <a:rPr lang="en-US" altLang="zh-CN" dirty="0"/>
              <a:t>:</a:t>
            </a:r>
            <a:r>
              <a:rPr lang="en-US" altLang="zh-CN" dirty="0" err="1"/>
              <a:t>flightCopy</a:t>
            </a:r>
            <a:r>
              <a:rPr lang="en-US" altLang="zh-CN" dirty="0"/>
              <a:t>=" + </a:t>
            </a:r>
            <a:r>
              <a:rPr lang="en-US" altLang="zh-CN" dirty="0" err="1"/>
              <a:t>JSON.toJSONString</a:t>
            </a:r>
            <a:r>
              <a:rPr lang="en-US" altLang="zh-CN" dirty="0"/>
              <a:t>(</a:t>
            </a:r>
            <a:r>
              <a:rPr lang="en-US" altLang="zh-CN" dirty="0" err="1"/>
              <a:t>flightCopy</a:t>
            </a:r>
            <a:r>
              <a:rPr lang="en-US" altLang="zh-CN" dirty="0" smtClean="0"/>
              <a:t>)); </a:t>
            </a:r>
            <a:r>
              <a:rPr lang="en-US" altLang="zh-CN" dirty="0" err="1" smtClean="0"/>
              <a:t>System.out.println</a:t>
            </a:r>
            <a:r>
              <a:rPr lang="en-US" altLang="zh-CN" dirty="0"/>
              <a:t>("</a:t>
            </a:r>
            <a:r>
              <a:rPr lang="zh-CN" altLang="en-US" dirty="0"/>
              <a:t>原对象</a:t>
            </a:r>
            <a:r>
              <a:rPr lang="en-US" altLang="zh-CN" dirty="0"/>
              <a:t>:flight=" + </a:t>
            </a:r>
            <a:r>
              <a:rPr lang="en-US" altLang="zh-CN" dirty="0" err="1"/>
              <a:t>JSON.toJSONString</a:t>
            </a:r>
            <a:r>
              <a:rPr lang="en-US" altLang="zh-CN" dirty="0"/>
              <a:t>(flight));</a:t>
            </a:r>
            <a:endParaRPr lang="zh-CN" altLang="en-US"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7869" y="5376373"/>
            <a:ext cx="10608734" cy="1151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75594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7890" y="264160"/>
            <a:ext cx="4695825" cy="521970"/>
          </a:xfrm>
          <a:prstGeom prst="rect">
            <a:avLst/>
          </a:prstGeom>
          <a:noFill/>
        </p:spPr>
        <p:txBody>
          <a:bodyPr wrap="square" rtlCol="0">
            <a:spAutoFit/>
          </a:bodyPr>
          <a:lstStyle/>
          <a:p>
            <a:r>
              <a:rPr lang="zh-CN" altLang="en-US" sz="2800" b="1" dirty="0">
                <a:solidFill>
                  <a:schemeClr val="accent5">
                    <a:lumMod val="75000"/>
                  </a:schemeClr>
                </a:solidFill>
                <a:latin typeface="微软雅黑" panose="020B0503020204020204" pitchFamily="34" charset="-122"/>
                <a:ea typeface="微软雅黑" panose="020B0503020204020204" pitchFamily="34" charset="-122"/>
              </a:rPr>
              <a:t>如何使</a:t>
            </a:r>
            <a:r>
              <a:rPr lang="zh-CN" altLang="en-US" sz="2800" dirty="0">
                <a:solidFill>
                  <a:schemeClr val="accent5">
                    <a:lumMod val="75000"/>
                  </a:schemeClr>
                </a:solidFill>
                <a:latin typeface="微软雅黑" panose="020B0503020204020204" pitchFamily="34" charset="-122"/>
                <a:ea typeface="微软雅黑" panose="020B0503020204020204" pitchFamily="34" charset="-122"/>
              </a:rPr>
              <a:t>用</a:t>
            </a:r>
            <a:r>
              <a:rPr lang="en-US" altLang="zh-CN" sz="2800" b="1" dirty="0">
                <a:solidFill>
                  <a:schemeClr val="accent5">
                    <a:lumMod val="75000"/>
                  </a:schemeClr>
                </a:solidFill>
                <a:latin typeface="微软雅黑" panose="020B0503020204020204" pitchFamily="34" charset="-122"/>
                <a:ea typeface="微软雅黑" panose="020B0503020204020204" pitchFamily="34" charset="-122"/>
              </a:rPr>
              <a:t>Orika</a:t>
            </a:r>
          </a:p>
        </p:txBody>
      </p:sp>
      <p:pic>
        <p:nvPicPr>
          <p:cNvPr id="6" name="图片 5"/>
          <p:cNvPicPr>
            <a:picLocks noChangeAspect="1"/>
          </p:cNvPicPr>
          <p:nvPr/>
        </p:nvPicPr>
        <p:blipFill>
          <a:blip r:embed="rId3"/>
          <a:stretch>
            <a:fillRect/>
          </a:stretch>
        </p:blipFill>
        <p:spPr>
          <a:xfrm>
            <a:off x="143244" y="0"/>
            <a:ext cx="1789251" cy="1051863"/>
          </a:xfrm>
          <a:prstGeom prst="rect">
            <a:avLst/>
          </a:prstGeom>
        </p:spPr>
      </p:pic>
      <p:sp>
        <p:nvSpPr>
          <p:cNvPr id="2" name="文本框 1"/>
          <p:cNvSpPr txBox="1"/>
          <p:nvPr/>
        </p:nvSpPr>
        <p:spPr>
          <a:xfrm>
            <a:off x="1037868" y="1051863"/>
            <a:ext cx="7621905" cy="398780"/>
          </a:xfrm>
          <a:prstGeom prst="rect">
            <a:avLst/>
          </a:prstGeom>
          <a:noFill/>
        </p:spPr>
        <p:txBody>
          <a:bodyPr wrap="square" rtlCol="0" anchor="t">
            <a:spAutoFit/>
          </a:bodyPr>
          <a:lstStyle/>
          <a:p>
            <a:r>
              <a:rPr lang="en-US" altLang="zh-CN" sz="2000" b="1" dirty="0" smtClean="0"/>
              <a:t> List</a:t>
            </a:r>
            <a:r>
              <a:rPr lang="zh-CN" altLang="en-US" sz="2000" b="1" dirty="0" smtClean="0"/>
              <a:t>类型映射</a:t>
            </a:r>
            <a:endParaRPr lang="zh-CN" altLang="en-US" sz="2000" b="1" dirty="0"/>
          </a:p>
        </p:txBody>
      </p:sp>
      <p:sp>
        <p:nvSpPr>
          <p:cNvPr id="7" name="文本框 6"/>
          <p:cNvSpPr txBox="1"/>
          <p:nvPr/>
        </p:nvSpPr>
        <p:spPr>
          <a:xfrm>
            <a:off x="846455" y="1623060"/>
            <a:ext cx="10537406" cy="369332"/>
          </a:xfrm>
          <a:prstGeom prst="rect">
            <a:avLst/>
          </a:prstGeom>
          <a:noFill/>
        </p:spPr>
        <p:txBody>
          <a:bodyPr wrap="square" rtlCol="0" anchor="t">
            <a:spAutoFit/>
          </a:bodyPr>
          <a:lstStyle/>
          <a:p>
            <a:r>
              <a:rPr lang="zh-CN" altLang="en-US" dirty="0"/>
              <a:t> </a:t>
            </a:r>
            <a:r>
              <a:rPr lang="zh-CN" altLang="en-US" sz="1600" dirty="0"/>
              <a:t> </a:t>
            </a:r>
            <a:r>
              <a:rPr lang="en-US" altLang="zh-CN" sz="1600" dirty="0"/>
              <a:t> </a:t>
            </a:r>
            <a:endParaRPr lang="zh-CN" altLang="en-US" sz="1600" dirty="0"/>
          </a:p>
        </p:txBody>
      </p:sp>
      <p:sp>
        <p:nvSpPr>
          <p:cNvPr id="8" name="文本框 7"/>
          <p:cNvSpPr txBox="1"/>
          <p:nvPr/>
        </p:nvSpPr>
        <p:spPr>
          <a:xfrm>
            <a:off x="1037869" y="4764346"/>
            <a:ext cx="7621905" cy="398780"/>
          </a:xfrm>
          <a:prstGeom prst="rect">
            <a:avLst/>
          </a:prstGeom>
          <a:noFill/>
        </p:spPr>
        <p:txBody>
          <a:bodyPr wrap="square" rtlCol="0" anchor="t">
            <a:spAutoFit/>
          </a:bodyPr>
          <a:lstStyle/>
          <a:p>
            <a:r>
              <a:rPr lang="zh-CN" altLang="en-US" sz="2000" b="1" dirty="0"/>
              <a:t>输出结果</a:t>
            </a:r>
          </a:p>
        </p:txBody>
      </p:sp>
      <p:sp>
        <p:nvSpPr>
          <p:cNvPr id="3" name="矩形 2"/>
          <p:cNvSpPr/>
          <p:nvPr/>
        </p:nvSpPr>
        <p:spPr>
          <a:xfrm>
            <a:off x="1037869" y="1561273"/>
            <a:ext cx="9280590" cy="2862322"/>
          </a:xfrm>
          <a:prstGeom prst="rect">
            <a:avLst/>
          </a:prstGeom>
        </p:spPr>
        <p:txBody>
          <a:bodyPr wrap="square">
            <a:spAutoFit/>
          </a:bodyPr>
          <a:lstStyle/>
          <a:p>
            <a:r>
              <a:rPr lang="en-US" altLang="zh-CN" dirty="0" err="1"/>
              <a:t>MapperFactory</a:t>
            </a:r>
            <a:r>
              <a:rPr lang="en-US" altLang="zh-CN" dirty="0"/>
              <a:t> </a:t>
            </a:r>
            <a:r>
              <a:rPr lang="en-US" altLang="zh-CN" dirty="0" err="1"/>
              <a:t>mapperFactory</a:t>
            </a:r>
            <a:r>
              <a:rPr lang="en-US" altLang="zh-CN" dirty="0"/>
              <a:t> = new </a:t>
            </a:r>
            <a:r>
              <a:rPr lang="en-US" altLang="zh-CN" dirty="0" err="1"/>
              <a:t>DefaultMapperFactory.Builder</a:t>
            </a:r>
            <a:r>
              <a:rPr lang="en-US" altLang="zh-CN" dirty="0"/>
              <a:t>().build();</a:t>
            </a:r>
          </a:p>
          <a:p>
            <a:r>
              <a:rPr lang="en-US" altLang="zh-CN" dirty="0"/>
              <a:t> </a:t>
            </a:r>
            <a:r>
              <a:rPr lang="en-US" altLang="zh-CN" dirty="0" err="1"/>
              <a:t>mapperFactory.classMap</a:t>
            </a:r>
            <a:r>
              <a:rPr lang="en-US" altLang="zh-CN" dirty="0"/>
              <a:t>(</a:t>
            </a:r>
            <a:r>
              <a:rPr lang="en-US" altLang="zh-CN" dirty="0" err="1"/>
              <a:t>Cabin.class</a:t>
            </a:r>
            <a:r>
              <a:rPr lang="en-US" altLang="zh-CN" dirty="0"/>
              <a:t>, </a:t>
            </a:r>
            <a:r>
              <a:rPr lang="en-US" altLang="zh-CN" dirty="0" err="1"/>
              <a:t>CabinDesc.class</a:t>
            </a:r>
            <a:r>
              <a:rPr lang="en-US" altLang="zh-CN" dirty="0"/>
              <a:t>).</a:t>
            </a:r>
            <a:r>
              <a:rPr lang="en-US" altLang="zh-CN" dirty="0" err="1"/>
              <a:t>byDefault</a:t>
            </a:r>
            <a:r>
              <a:rPr lang="en-US" altLang="zh-CN" dirty="0"/>
              <a:t>().register();</a:t>
            </a:r>
          </a:p>
          <a:p>
            <a:r>
              <a:rPr lang="en-US" altLang="zh-CN" dirty="0"/>
              <a:t> Cabin </a:t>
            </a:r>
            <a:r>
              <a:rPr lang="en-US" altLang="zh-CN" dirty="0" err="1"/>
              <a:t>cabinY</a:t>
            </a:r>
            <a:r>
              <a:rPr lang="en-US" altLang="zh-CN" dirty="0"/>
              <a:t> = new Cabin("Y", "8", 1200);</a:t>
            </a:r>
          </a:p>
          <a:p>
            <a:r>
              <a:rPr lang="en-US" altLang="zh-CN" dirty="0"/>
              <a:t> Cabin </a:t>
            </a:r>
            <a:r>
              <a:rPr lang="en-US" altLang="zh-CN" dirty="0" err="1"/>
              <a:t>cabinF</a:t>
            </a:r>
            <a:r>
              <a:rPr lang="en-US" altLang="zh-CN" dirty="0"/>
              <a:t> = new Cabin("C", "6", 1900);</a:t>
            </a:r>
          </a:p>
          <a:p>
            <a:r>
              <a:rPr lang="en-US" altLang="zh-CN" dirty="0"/>
              <a:t> Cabin </a:t>
            </a:r>
            <a:r>
              <a:rPr lang="en-US" altLang="zh-CN" dirty="0" err="1"/>
              <a:t>cabinC</a:t>
            </a:r>
            <a:r>
              <a:rPr lang="en-US" altLang="zh-CN" dirty="0"/>
              <a:t> = new Cabin("F", "A", 2400);</a:t>
            </a:r>
          </a:p>
          <a:p>
            <a:r>
              <a:rPr lang="en-US" altLang="zh-CN" dirty="0"/>
              <a:t> List&lt;Cabin&gt; </a:t>
            </a:r>
            <a:r>
              <a:rPr lang="en-US" altLang="zh-CN" dirty="0" err="1"/>
              <a:t>cabinList</a:t>
            </a:r>
            <a:r>
              <a:rPr lang="en-US" altLang="zh-CN" dirty="0"/>
              <a:t> = </a:t>
            </a:r>
            <a:r>
              <a:rPr lang="en-US" altLang="zh-CN" dirty="0" err="1"/>
              <a:t>Lists.newArrayList</a:t>
            </a:r>
            <a:r>
              <a:rPr lang="en-US" altLang="zh-CN" dirty="0"/>
              <a:t>(</a:t>
            </a:r>
            <a:r>
              <a:rPr lang="en-US" altLang="zh-CN" dirty="0" err="1"/>
              <a:t>cabinY</a:t>
            </a:r>
            <a:r>
              <a:rPr lang="en-US" altLang="zh-CN" dirty="0"/>
              <a:t>, </a:t>
            </a:r>
            <a:r>
              <a:rPr lang="en-US" altLang="zh-CN" dirty="0" err="1"/>
              <a:t>cabinF</a:t>
            </a:r>
            <a:r>
              <a:rPr lang="en-US" altLang="zh-CN" dirty="0"/>
              <a:t>, </a:t>
            </a:r>
            <a:r>
              <a:rPr lang="en-US" altLang="zh-CN" dirty="0" err="1"/>
              <a:t>cabinC</a:t>
            </a:r>
            <a:r>
              <a:rPr lang="en-US" altLang="zh-CN" dirty="0"/>
              <a:t>);</a:t>
            </a:r>
          </a:p>
          <a:p>
            <a:r>
              <a:rPr lang="en-US" altLang="zh-CN" dirty="0"/>
              <a:t> List&lt;</a:t>
            </a:r>
            <a:r>
              <a:rPr lang="en-US" altLang="zh-CN" dirty="0" err="1"/>
              <a:t>CabinDesc</a:t>
            </a:r>
            <a:r>
              <a:rPr lang="en-US" altLang="zh-CN" dirty="0"/>
              <a:t>&gt; </a:t>
            </a:r>
            <a:r>
              <a:rPr lang="en-US" altLang="zh-CN" dirty="0" err="1"/>
              <a:t>cabinDescList</a:t>
            </a:r>
            <a:r>
              <a:rPr lang="en-US" altLang="zh-CN" dirty="0"/>
              <a:t> = </a:t>
            </a:r>
            <a:r>
              <a:rPr lang="en-US" altLang="zh-CN" dirty="0" err="1"/>
              <a:t>mapperFactory.getMapperFacade</a:t>
            </a:r>
            <a:r>
              <a:rPr lang="en-US" altLang="zh-CN" dirty="0"/>
              <a:t>().</a:t>
            </a:r>
            <a:r>
              <a:rPr lang="en-US" altLang="zh-CN" dirty="0" err="1"/>
              <a:t>mapAsList</a:t>
            </a:r>
            <a:r>
              <a:rPr lang="en-US" altLang="zh-CN" dirty="0"/>
              <a:t>(</a:t>
            </a:r>
            <a:r>
              <a:rPr lang="en-US" altLang="zh-CN" dirty="0" err="1"/>
              <a:t>cabinList</a:t>
            </a:r>
            <a:r>
              <a:rPr lang="en-US" altLang="zh-CN" dirty="0"/>
              <a:t>, </a:t>
            </a:r>
            <a:r>
              <a:rPr lang="en-US" altLang="zh-CN" dirty="0" err="1"/>
              <a:t>CabinDesc.class</a:t>
            </a:r>
            <a:r>
              <a:rPr lang="en-US" altLang="zh-CN" dirty="0"/>
              <a:t>);</a:t>
            </a:r>
          </a:p>
          <a:p>
            <a:r>
              <a:rPr lang="en-US" altLang="zh-CN" dirty="0"/>
              <a:t> </a:t>
            </a:r>
            <a:r>
              <a:rPr lang="en-US" altLang="zh-CN" dirty="0" err="1"/>
              <a:t>System.out.println</a:t>
            </a:r>
            <a:r>
              <a:rPr lang="en-US" altLang="zh-CN" dirty="0"/>
              <a:t>("</a:t>
            </a:r>
            <a:r>
              <a:rPr lang="en-US" altLang="zh-CN" dirty="0" err="1"/>
              <a:t>cabinList</a:t>
            </a:r>
            <a:r>
              <a:rPr lang="en-US" altLang="zh-CN" dirty="0"/>
              <a:t> = " + </a:t>
            </a:r>
            <a:r>
              <a:rPr lang="en-US" altLang="zh-CN" dirty="0" err="1"/>
              <a:t>JSON.toJSONString</a:t>
            </a:r>
            <a:r>
              <a:rPr lang="en-US" altLang="zh-CN" dirty="0"/>
              <a:t>(</a:t>
            </a:r>
            <a:r>
              <a:rPr lang="en-US" altLang="zh-CN" dirty="0" err="1"/>
              <a:t>cabinList</a:t>
            </a:r>
            <a:r>
              <a:rPr lang="en-US" altLang="zh-CN" dirty="0"/>
              <a:t>));</a:t>
            </a:r>
          </a:p>
          <a:p>
            <a:r>
              <a:rPr lang="en-US" altLang="zh-CN" dirty="0"/>
              <a:t> </a:t>
            </a:r>
            <a:r>
              <a:rPr lang="en-US" altLang="zh-CN" dirty="0" err="1"/>
              <a:t>System.out.println</a:t>
            </a:r>
            <a:r>
              <a:rPr lang="en-US" altLang="zh-CN" dirty="0"/>
              <a:t>("</a:t>
            </a:r>
            <a:r>
              <a:rPr lang="en-US" altLang="zh-CN" dirty="0" err="1"/>
              <a:t>cabinDescList</a:t>
            </a:r>
            <a:r>
              <a:rPr lang="en-US" altLang="zh-CN" dirty="0"/>
              <a:t> = " + </a:t>
            </a:r>
            <a:r>
              <a:rPr lang="en-US" altLang="zh-CN" dirty="0" err="1"/>
              <a:t>JSON.toJSONString</a:t>
            </a:r>
            <a:r>
              <a:rPr lang="en-US" altLang="zh-CN" dirty="0"/>
              <a:t>(</a:t>
            </a:r>
            <a:r>
              <a:rPr lang="en-US" altLang="zh-CN" dirty="0" err="1"/>
              <a:t>cabinDescList</a:t>
            </a:r>
            <a:r>
              <a:rPr lang="en-US" altLang="zh-CN" dirty="0"/>
              <a:t>));</a:t>
            </a:r>
            <a:endParaRPr lang="zh-CN" altLang="en-US"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3371" y="5343787"/>
            <a:ext cx="9205088" cy="654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596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7890" y="264160"/>
            <a:ext cx="4695825" cy="521970"/>
          </a:xfrm>
          <a:prstGeom prst="rect">
            <a:avLst/>
          </a:prstGeom>
          <a:noFill/>
        </p:spPr>
        <p:txBody>
          <a:bodyPr wrap="square" rtlCol="0">
            <a:spAutoFit/>
          </a:bodyPr>
          <a:lstStyle/>
          <a:p>
            <a:r>
              <a:rPr lang="zh-CN" altLang="en-US" sz="2800" b="1" dirty="0">
                <a:solidFill>
                  <a:schemeClr val="accent5">
                    <a:lumMod val="75000"/>
                  </a:schemeClr>
                </a:solidFill>
                <a:latin typeface="微软雅黑" panose="020B0503020204020204" pitchFamily="34" charset="-122"/>
                <a:ea typeface="微软雅黑" panose="020B0503020204020204" pitchFamily="34" charset="-122"/>
              </a:rPr>
              <a:t>如何使</a:t>
            </a:r>
            <a:r>
              <a:rPr lang="zh-CN" altLang="en-US" sz="2800" dirty="0">
                <a:solidFill>
                  <a:schemeClr val="accent5">
                    <a:lumMod val="75000"/>
                  </a:schemeClr>
                </a:solidFill>
                <a:latin typeface="微软雅黑" panose="020B0503020204020204" pitchFamily="34" charset="-122"/>
                <a:ea typeface="微软雅黑" panose="020B0503020204020204" pitchFamily="34" charset="-122"/>
              </a:rPr>
              <a:t>用</a:t>
            </a:r>
            <a:r>
              <a:rPr lang="en-US" altLang="zh-CN" sz="2800" b="1" dirty="0">
                <a:solidFill>
                  <a:schemeClr val="accent5">
                    <a:lumMod val="75000"/>
                  </a:schemeClr>
                </a:solidFill>
                <a:latin typeface="微软雅黑" panose="020B0503020204020204" pitchFamily="34" charset="-122"/>
                <a:ea typeface="微软雅黑" panose="020B0503020204020204" pitchFamily="34" charset="-122"/>
              </a:rPr>
              <a:t>Orika</a:t>
            </a:r>
          </a:p>
        </p:txBody>
      </p:sp>
      <p:pic>
        <p:nvPicPr>
          <p:cNvPr id="6" name="图片 5"/>
          <p:cNvPicPr>
            <a:picLocks noChangeAspect="1"/>
          </p:cNvPicPr>
          <p:nvPr/>
        </p:nvPicPr>
        <p:blipFill>
          <a:blip r:embed="rId3"/>
          <a:stretch>
            <a:fillRect/>
          </a:stretch>
        </p:blipFill>
        <p:spPr>
          <a:xfrm>
            <a:off x="143244" y="0"/>
            <a:ext cx="1789251" cy="1051863"/>
          </a:xfrm>
          <a:prstGeom prst="rect">
            <a:avLst/>
          </a:prstGeom>
        </p:spPr>
      </p:pic>
      <p:sp>
        <p:nvSpPr>
          <p:cNvPr id="2" name="文本框 1"/>
          <p:cNvSpPr txBox="1"/>
          <p:nvPr/>
        </p:nvSpPr>
        <p:spPr>
          <a:xfrm>
            <a:off x="925830" y="1035912"/>
            <a:ext cx="7621905" cy="398780"/>
          </a:xfrm>
          <a:prstGeom prst="rect">
            <a:avLst/>
          </a:prstGeom>
          <a:noFill/>
        </p:spPr>
        <p:txBody>
          <a:bodyPr wrap="square" rtlCol="0" anchor="t">
            <a:spAutoFit/>
          </a:bodyPr>
          <a:lstStyle/>
          <a:p>
            <a:r>
              <a:rPr lang="en-US" altLang="zh-CN" sz="2000" b="1" dirty="0" smtClean="0"/>
              <a:t> </a:t>
            </a:r>
            <a:r>
              <a:rPr lang="zh-CN" altLang="en-US" sz="2000" b="1" dirty="0" smtClean="0"/>
              <a:t>自定义数据类型转化器（</a:t>
            </a:r>
            <a:r>
              <a:rPr lang="en-US" altLang="zh-CN" sz="2000" b="1" dirty="0" smtClean="0"/>
              <a:t>String to Date</a:t>
            </a:r>
            <a:r>
              <a:rPr lang="zh-CN" altLang="en-US" sz="2000" b="1" dirty="0" smtClean="0"/>
              <a:t>）</a:t>
            </a:r>
            <a:endParaRPr lang="zh-CN" altLang="en-US" sz="2000" b="1" dirty="0"/>
          </a:p>
        </p:txBody>
      </p:sp>
      <p:sp>
        <p:nvSpPr>
          <p:cNvPr id="7" name="文本框 6"/>
          <p:cNvSpPr txBox="1"/>
          <p:nvPr/>
        </p:nvSpPr>
        <p:spPr>
          <a:xfrm>
            <a:off x="846455" y="1623060"/>
            <a:ext cx="10537406" cy="369332"/>
          </a:xfrm>
          <a:prstGeom prst="rect">
            <a:avLst/>
          </a:prstGeom>
          <a:noFill/>
        </p:spPr>
        <p:txBody>
          <a:bodyPr wrap="square" rtlCol="0" anchor="t">
            <a:spAutoFit/>
          </a:bodyPr>
          <a:lstStyle/>
          <a:p>
            <a:r>
              <a:rPr lang="zh-CN" altLang="en-US" dirty="0"/>
              <a:t> </a:t>
            </a:r>
            <a:r>
              <a:rPr lang="zh-CN" altLang="en-US" sz="1600" dirty="0"/>
              <a:t> </a:t>
            </a:r>
            <a:r>
              <a:rPr lang="en-US" altLang="zh-CN" sz="1600" dirty="0"/>
              <a:t> </a:t>
            </a:r>
            <a:endParaRPr lang="zh-CN" altLang="en-US" sz="1600" dirty="0"/>
          </a:p>
        </p:txBody>
      </p:sp>
      <p:sp>
        <p:nvSpPr>
          <p:cNvPr id="3" name="矩形 2"/>
          <p:cNvSpPr/>
          <p:nvPr/>
        </p:nvSpPr>
        <p:spPr>
          <a:xfrm>
            <a:off x="1037869" y="1561273"/>
            <a:ext cx="9280590" cy="4524315"/>
          </a:xfrm>
          <a:prstGeom prst="rect">
            <a:avLst/>
          </a:prstGeom>
        </p:spPr>
        <p:txBody>
          <a:bodyPr wrap="square">
            <a:spAutoFit/>
          </a:bodyPr>
          <a:lstStyle/>
          <a:p>
            <a:r>
              <a:rPr lang="zh-CN" altLang="en-US" dirty="0" smtClean="0"/>
              <a:t>继承接口</a:t>
            </a:r>
            <a:r>
              <a:rPr lang="en-US" altLang="zh-CN" dirty="0" err="1" smtClean="0"/>
              <a:t>CustomConverter</a:t>
            </a:r>
            <a:r>
              <a:rPr lang="zh-CN" altLang="en-US" dirty="0" smtClean="0"/>
              <a:t>类，覆盖实现</a:t>
            </a:r>
            <a:r>
              <a:rPr lang="en-US" altLang="zh-CN" dirty="0" smtClean="0"/>
              <a:t>convert</a:t>
            </a:r>
            <a:r>
              <a:rPr lang="zh-CN" altLang="en-US" dirty="0" smtClean="0"/>
              <a:t>方法</a:t>
            </a:r>
            <a:endParaRPr lang="en-US" altLang="zh-CN" dirty="0"/>
          </a:p>
          <a:p>
            <a:endParaRPr lang="en-US" altLang="zh-CN" dirty="0"/>
          </a:p>
          <a:p>
            <a:r>
              <a:rPr lang="en-US" altLang="zh-CN" dirty="0" smtClean="0"/>
              <a:t> </a:t>
            </a:r>
            <a:r>
              <a:rPr lang="en-US" altLang="zh-CN" dirty="0"/>
              <a:t>public static class </a:t>
            </a:r>
            <a:r>
              <a:rPr lang="en-US" altLang="zh-CN" dirty="0" err="1"/>
              <a:t>StringToDateConverter</a:t>
            </a:r>
            <a:r>
              <a:rPr lang="en-US" altLang="zh-CN" dirty="0"/>
              <a:t> extends </a:t>
            </a:r>
            <a:r>
              <a:rPr lang="en-US" altLang="zh-CN" dirty="0" err="1"/>
              <a:t>CustomConverter</a:t>
            </a:r>
            <a:r>
              <a:rPr lang="en-US" altLang="zh-CN" dirty="0"/>
              <a:t>&lt;String, Date&gt; {</a:t>
            </a:r>
          </a:p>
          <a:p>
            <a:r>
              <a:rPr lang="en-US" altLang="zh-CN" dirty="0"/>
              <a:t>        private String </a:t>
            </a:r>
            <a:r>
              <a:rPr lang="en-US" altLang="zh-CN" dirty="0" err="1"/>
              <a:t>dateFormat</a:t>
            </a:r>
            <a:r>
              <a:rPr lang="en-US" altLang="zh-CN" dirty="0"/>
              <a:t>;</a:t>
            </a:r>
          </a:p>
          <a:p>
            <a:r>
              <a:rPr lang="en-US" altLang="zh-CN" dirty="0"/>
              <a:t>        public </a:t>
            </a:r>
            <a:r>
              <a:rPr lang="en-US" altLang="zh-CN" dirty="0" err="1"/>
              <a:t>StringToDateConverter</a:t>
            </a:r>
            <a:r>
              <a:rPr lang="en-US" altLang="zh-CN" dirty="0"/>
              <a:t>(String </a:t>
            </a:r>
            <a:r>
              <a:rPr lang="en-US" altLang="zh-CN" dirty="0" err="1"/>
              <a:t>dateFormat</a:t>
            </a:r>
            <a:r>
              <a:rPr lang="en-US" altLang="zh-CN" dirty="0"/>
              <a:t>) {</a:t>
            </a:r>
          </a:p>
          <a:p>
            <a:r>
              <a:rPr lang="en-US" altLang="zh-CN" dirty="0"/>
              <a:t>            </a:t>
            </a:r>
            <a:r>
              <a:rPr lang="en-US" altLang="zh-CN" dirty="0" err="1"/>
              <a:t>this.dateFormat</a:t>
            </a:r>
            <a:r>
              <a:rPr lang="en-US" altLang="zh-CN" dirty="0"/>
              <a:t> = </a:t>
            </a:r>
            <a:r>
              <a:rPr lang="en-US" altLang="zh-CN" dirty="0" err="1"/>
              <a:t>dateFormat</a:t>
            </a:r>
            <a:r>
              <a:rPr lang="en-US" altLang="zh-CN" dirty="0"/>
              <a:t>;</a:t>
            </a:r>
          </a:p>
          <a:p>
            <a:r>
              <a:rPr lang="en-US" altLang="zh-CN" dirty="0"/>
              <a:t>        }</a:t>
            </a:r>
          </a:p>
          <a:p>
            <a:r>
              <a:rPr lang="en-US" altLang="zh-CN" dirty="0"/>
              <a:t>        public Date convert(String s, Type&lt;? extends Date&gt; type, </a:t>
            </a:r>
            <a:r>
              <a:rPr lang="en-US" altLang="zh-CN" dirty="0" err="1"/>
              <a:t>MappingContext</a:t>
            </a:r>
            <a:r>
              <a:rPr lang="en-US" altLang="zh-CN" dirty="0"/>
              <a:t> </a:t>
            </a:r>
            <a:r>
              <a:rPr lang="en-US" altLang="zh-CN" dirty="0" err="1"/>
              <a:t>mappingContext</a:t>
            </a:r>
            <a:r>
              <a:rPr lang="en-US" altLang="zh-CN" dirty="0"/>
              <a:t>) {</a:t>
            </a:r>
          </a:p>
          <a:p>
            <a:r>
              <a:rPr lang="en-US" altLang="zh-CN" dirty="0"/>
              <a:t>            try {</a:t>
            </a:r>
          </a:p>
          <a:p>
            <a:r>
              <a:rPr lang="en-US" altLang="zh-CN" dirty="0"/>
              <a:t>                return </a:t>
            </a:r>
            <a:r>
              <a:rPr lang="en-US" altLang="zh-CN" dirty="0" err="1"/>
              <a:t>DateUtils.parseDate</a:t>
            </a:r>
            <a:r>
              <a:rPr lang="en-US" altLang="zh-CN" dirty="0"/>
              <a:t>(s, </a:t>
            </a:r>
            <a:r>
              <a:rPr lang="en-US" altLang="zh-CN" dirty="0" err="1"/>
              <a:t>dateFormat</a:t>
            </a:r>
            <a:r>
              <a:rPr lang="en-US" altLang="zh-CN" dirty="0"/>
              <a:t>);</a:t>
            </a:r>
          </a:p>
          <a:p>
            <a:r>
              <a:rPr lang="en-US" altLang="zh-CN" dirty="0"/>
              <a:t>            } catch (Exception e) {</a:t>
            </a:r>
          </a:p>
          <a:p>
            <a:r>
              <a:rPr lang="en-US" altLang="zh-CN" dirty="0"/>
              <a:t>                </a:t>
            </a:r>
            <a:r>
              <a:rPr lang="en-US" altLang="zh-CN" dirty="0" err="1"/>
              <a:t>e.printStackTrace</a:t>
            </a:r>
            <a:r>
              <a:rPr lang="en-US" altLang="zh-CN" dirty="0"/>
              <a:t>();</a:t>
            </a:r>
          </a:p>
          <a:p>
            <a:r>
              <a:rPr lang="en-US" altLang="zh-CN" dirty="0"/>
              <a:t>            }</a:t>
            </a:r>
          </a:p>
          <a:p>
            <a:r>
              <a:rPr lang="en-US" altLang="zh-CN" dirty="0"/>
              <a:t>            return null;</a:t>
            </a:r>
          </a:p>
          <a:p>
            <a:r>
              <a:rPr lang="en-US" altLang="zh-CN" dirty="0"/>
              <a:t>        }</a:t>
            </a:r>
          </a:p>
          <a:p>
            <a:r>
              <a:rPr lang="en-US" altLang="zh-CN" dirty="0"/>
              <a:t>    }</a:t>
            </a:r>
            <a:endParaRPr lang="zh-CN" altLang="en-US" dirty="0"/>
          </a:p>
        </p:txBody>
      </p:sp>
    </p:spTree>
    <p:extLst>
      <p:ext uri="{BB962C8B-B14F-4D97-AF65-F5344CB8AC3E}">
        <p14:creationId xmlns:p14="http://schemas.microsoft.com/office/powerpoint/2010/main" val="21788959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7890" y="264160"/>
            <a:ext cx="4695825" cy="521970"/>
          </a:xfrm>
          <a:prstGeom prst="rect">
            <a:avLst/>
          </a:prstGeom>
          <a:noFill/>
        </p:spPr>
        <p:txBody>
          <a:bodyPr wrap="square" rtlCol="0">
            <a:spAutoFit/>
          </a:bodyPr>
          <a:lstStyle/>
          <a:p>
            <a:r>
              <a:rPr lang="zh-CN" altLang="en-US" sz="2800" b="1" dirty="0">
                <a:solidFill>
                  <a:schemeClr val="accent5">
                    <a:lumMod val="75000"/>
                  </a:schemeClr>
                </a:solidFill>
                <a:latin typeface="微软雅黑" panose="020B0503020204020204" pitchFamily="34" charset="-122"/>
                <a:ea typeface="微软雅黑" panose="020B0503020204020204" pitchFamily="34" charset="-122"/>
              </a:rPr>
              <a:t>如何使</a:t>
            </a:r>
            <a:r>
              <a:rPr lang="zh-CN" altLang="en-US" sz="2800" dirty="0">
                <a:solidFill>
                  <a:schemeClr val="accent5">
                    <a:lumMod val="75000"/>
                  </a:schemeClr>
                </a:solidFill>
                <a:latin typeface="微软雅黑" panose="020B0503020204020204" pitchFamily="34" charset="-122"/>
                <a:ea typeface="微软雅黑" panose="020B0503020204020204" pitchFamily="34" charset="-122"/>
              </a:rPr>
              <a:t>用</a:t>
            </a:r>
            <a:r>
              <a:rPr lang="en-US" altLang="zh-CN" sz="2800" b="1" dirty="0">
                <a:solidFill>
                  <a:schemeClr val="accent5">
                    <a:lumMod val="75000"/>
                  </a:schemeClr>
                </a:solidFill>
                <a:latin typeface="微软雅黑" panose="020B0503020204020204" pitchFamily="34" charset="-122"/>
                <a:ea typeface="微软雅黑" panose="020B0503020204020204" pitchFamily="34" charset="-122"/>
              </a:rPr>
              <a:t>Orika</a:t>
            </a:r>
          </a:p>
        </p:txBody>
      </p:sp>
      <p:pic>
        <p:nvPicPr>
          <p:cNvPr id="6" name="图片 5"/>
          <p:cNvPicPr>
            <a:picLocks noChangeAspect="1"/>
          </p:cNvPicPr>
          <p:nvPr/>
        </p:nvPicPr>
        <p:blipFill>
          <a:blip r:embed="rId3"/>
          <a:stretch>
            <a:fillRect/>
          </a:stretch>
        </p:blipFill>
        <p:spPr>
          <a:xfrm>
            <a:off x="143244" y="0"/>
            <a:ext cx="1789251" cy="1051863"/>
          </a:xfrm>
          <a:prstGeom prst="rect">
            <a:avLst/>
          </a:prstGeom>
        </p:spPr>
      </p:pic>
      <p:sp>
        <p:nvSpPr>
          <p:cNvPr id="2" name="文本框 1"/>
          <p:cNvSpPr txBox="1"/>
          <p:nvPr/>
        </p:nvSpPr>
        <p:spPr>
          <a:xfrm>
            <a:off x="1037868" y="1027523"/>
            <a:ext cx="7621905" cy="398780"/>
          </a:xfrm>
          <a:prstGeom prst="rect">
            <a:avLst/>
          </a:prstGeom>
          <a:noFill/>
        </p:spPr>
        <p:txBody>
          <a:bodyPr wrap="square" rtlCol="0" anchor="t">
            <a:spAutoFit/>
          </a:bodyPr>
          <a:lstStyle/>
          <a:p>
            <a:r>
              <a:rPr lang="en-US" altLang="zh-CN" sz="2000" b="1" dirty="0" smtClean="0"/>
              <a:t> </a:t>
            </a:r>
            <a:r>
              <a:rPr lang="zh-CN" altLang="en-US" sz="2000" b="1" dirty="0" smtClean="0"/>
              <a:t>自定义数据类型转化器（</a:t>
            </a:r>
            <a:r>
              <a:rPr lang="en-US" altLang="zh-CN" sz="2000" b="1" dirty="0" smtClean="0"/>
              <a:t>String to Date</a:t>
            </a:r>
            <a:r>
              <a:rPr lang="zh-CN" altLang="en-US" sz="2000" b="1" dirty="0" smtClean="0"/>
              <a:t>）</a:t>
            </a:r>
            <a:endParaRPr lang="zh-CN" altLang="en-US" sz="2000" b="1" dirty="0"/>
          </a:p>
        </p:txBody>
      </p:sp>
      <p:sp>
        <p:nvSpPr>
          <p:cNvPr id="7" name="文本框 6"/>
          <p:cNvSpPr txBox="1"/>
          <p:nvPr/>
        </p:nvSpPr>
        <p:spPr>
          <a:xfrm>
            <a:off x="846455" y="1623060"/>
            <a:ext cx="10537406" cy="369332"/>
          </a:xfrm>
          <a:prstGeom prst="rect">
            <a:avLst/>
          </a:prstGeom>
          <a:noFill/>
        </p:spPr>
        <p:txBody>
          <a:bodyPr wrap="square" rtlCol="0" anchor="t">
            <a:spAutoFit/>
          </a:bodyPr>
          <a:lstStyle/>
          <a:p>
            <a:r>
              <a:rPr lang="zh-CN" altLang="en-US" dirty="0"/>
              <a:t> </a:t>
            </a:r>
            <a:r>
              <a:rPr lang="zh-CN" altLang="en-US" sz="1600" dirty="0"/>
              <a:t> </a:t>
            </a:r>
            <a:r>
              <a:rPr lang="en-US" altLang="zh-CN" sz="1600" dirty="0"/>
              <a:t> </a:t>
            </a:r>
            <a:endParaRPr lang="zh-CN" altLang="en-US" sz="1600" dirty="0"/>
          </a:p>
        </p:txBody>
      </p:sp>
      <p:sp>
        <p:nvSpPr>
          <p:cNvPr id="8" name="矩形 7"/>
          <p:cNvSpPr/>
          <p:nvPr/>
        </p:nvSpPr>
        <p:spPr>
          <a:xfrm>
            <a:off x="1037869" y="1536683"/>
            <a:ext cx="9144000" cy="3139321"/>
          </a:xfrm>
          <a:prstGeom prst="rect">
            <a:avLst/>
          </a:prstGeom>
        </p:spPr>
        <p:txBody>
          <a:bodyPr wrap="square">
            <a:spAutoFit/>
          </a:bodyPr>
          <a:lstStyle/>
          <a:p>
            <a:r>
              <a:rPr lang="en-US" altLang="zh-CN" dirty="0" err="1"/>
              <a:t>MapperFactory</a:t>
            </a:r>
            <a:r>
              <a:rPr lang="en-US" altLang="zh-CN" dirty="0"/>
              <a:t> </a:t>
            </a:r>
            <a:r>
              <a:rPr lang="en-US" altLang="zh-CN" dirty="0" err="1"/>
              <a:t>mapperFactory</a:t>
            </a:r>
            <a:r>
              <a:rPr lang="en-US" altLang="zh-CN" dirty="0"/>
              <a:t> = new </a:t>
            </a:r>
            <a:r>
              <a:rPr lang="en-US" altLang="zh-CN" dirty="0" err="1"/>
              <a:t>DefaultMapperFactory.Builder</a:t>
            </a:r>
            <a:r>
              <a:rPr lang="en-US" altLang="zh-CN" dirty="0"/>
              <a:t>().build();</a:t>
            </a:r>
          </a:p>
          <a:p>
            <a:r>
              <a:rPr lang="en-US" altLang="zh-CN" dirty="0" err="1" smtClean="0"/>
              <a:t>mapperFactory.getConverterFactory</a:t>
            </a:r>
            <a:r>
              <a:rPr lang="en-US" altLang="zh-CN" dirty="0" smtClean="0"/>
              <a:t>()</a:t>
            </a:r>
          </a:p>
          <a:p>
            <a:r>
              <a:rPr lang="en-US" altLang="zh-CN" dirty="0"/>
              <a:t> </a:t>
            </a:r>
            <a:r>
              <a:rPr lang="en-US" altLang="zh-CN" dirty="0" smtClean="0"/>
              <a:t>                         .</a:t>
            </a:r>
            <a:r>
              <a:rPr lang="en-US" altLang="zh-CN" dirty="0" err="1"/>
              <a:t>registerConverter</a:t>
            </a:r>
            <a:r>
              <a:rPr lang="en-US" altLang="zh-CN" dirty="0"/>
              <a:t>(new </a:t>
            </a:r>
            <a:r>
              <a:rPr lang="en-US" altLang="zh-CN" dirty="0" err="1"/>
              <a:t>StringToDateConverter</a:t>
            </a:r>
            <a:r>
              <a:rPr lang="en-US" altLang="zh-CN" dirty="0"/>
              <a:t>("</a:t>
            </a:r>
            <a:r>
              <a:rPr lang="en-US" altLang="zh-CN" dirty="0" err="1"/>
              <a:t>yyyy</a:t>
            </a:r>
            <a:r>
              <a:rPr lang="en-US" altLang="zh-CN" dirty="0"/>
              <a:t>-MM-</a:t>
            </a:r>
            <a:r>
              <a:rPr lang="en-US" altLang="zh-CN" dirty="0" err="1"/>
              <a:t>dd</a:t>
            </a:r>
            <a:r>
              <a:rPr lang="en-US" altLang="zh-CN" dirty="0"/>
              <a:t>"));</a:t>
            </a:r>
          </a:p>
          <a:p>
            <a:r>
              <a:rPr lang="en-US" altLang="zh-CN" dirty="0" err="1" smtClean="0"/>
              <a:t>mapperFactory.classMap</a:t>
            </a:r>
            <a:r>
              <a:rPr lang="en-US" altLang="zh-CN" dirty="0" smtClean="0"/>
              <a:t>(</a:t>
            </a:r>
            <a:r>
              <a:rPr lang="en-US" altLang="zh-CN" dirty="0" err="1" smtClean="0"/>
              <a:t>ArrayMapper.PersonNameList.class</a:t>
            </a:r>
            <a:r>
              <a:rPr lang="en-US" altLang="zh-CN" dirty="0"/>
              <a:t>, </a:t>
            </a:r>
            <a:r>
              <a:rPr lang="en-US" altLang="zh-CN" dirty="0" err="1"/>
              <a:t>Person.class</a:t>
            </a:r>
            <a:r>
              <a:rPr lang="en-US" altLang="zh-CN" dirty="0"/>
              <a:t>)</a:t>
            </a:r>
          </a:p>
          <a:p>
            <a:r>
              <a:rPr lang="en-US" altLang="zh-CN" dirty="0"/>
              <a:t>                .field("</a:t>
            </a:r>
            <a:r>
              <a:rPr lang="en-US" altLang="zh-CN" dirty="0" err="1"/>
              <a:t>nameList</a:t>
            </a:r>
            <a:r>
              <a:rPr lang="en-US" altLang="zh-CN" dirty="0"/>
              <a:t>[0]", "</a:t>
            </a:r>
            <a:r>
              <a:rPr lang="en-US" altLang="zh-CN" dirty="0" err="1"/>
              <a:t>firstName</a:t>
            </a:r>
            <a:r>
              <a:rPr lang="en-US" altLang="zh-CN" dirty="0" smtClean="0"/>
              <a:t>").</a:t>
            </a:r>
            <a:r>
              <a:rPr lang="en-US" altLang="zh-CN" dirty="0"/>
              <a:t>field("</a:t>
            </a:r>
            <a:r>
              <a:rPr lang="en-US" altLang="zh-CN" dirty="0" err="1"/>
              <a:t>nameList</a:t>
            </a:r>
            <a:r>
              <a:rPr lang="en-US" altLang="zh-CN" dirty="0"/>
              <a:t>[1]", "</a:t>
            </a:r>
            <a:r>
              <a:rPr lang="en-US" altLang="zh-CN" dirty="0" err="1"/>
              <a:t>lastName</a:t>
            </a:r>
            <a:r>
              <a:rPr lang="en-US" altLang="zh-CN" dirty="0"/>
              <a:t>")</a:t>
            </a:r>
          </a:p>
          <a:p>
            <a:r>
              <a:rPr lang="en-US" altLang="zh-CN" dirty="0"/>
              <a:t>                .field("</a:t>
            </a:r>
            <a:r>
              <a:rPr lang="en-US" altLang="zh-CN" dirty="0" err="1"/>
              <a:t>nameList</a:t>
            </a:r>
            <a:r>
              <a:rPr lang="en-US" altLang="zh-CN" dirty="0"/>
              <a:t>[2]", "</a:t>
            </a:r>
            <a:r>
              <a:rPr lang="en-US" altLang="zh-CN" dirty="0" err="1"/>
              <a:t>birthDate</a:t>
            </a:r>
            <a:r>
              <a:rPr lang="en-US" altLang="zh-CN" dirty="0" smtClean="0"/>
              <a:t>").</a:t>
            </a:r>
            <a:r>
              <a:rPr lang="en-US" altLang="zh-CN" dirty="0"/>
              <a:t>register();</a:t>
            </a:r>
          </a:p>
          <a:p>
            <a:r>
              <a:rPr lang="en-US" altLang="zh-CN" dirty="0" smtClean="0"/>
              <a:t>List&lt;String</a:t>
            </a:r>
            <a:r>
              <a:rPr lang="en-US" altLang="zh-CN" dirty="0"/>
              <a:t>&gt; </a:t>
            </a:r>
            <a:r>
              <a:rPr lang="en-US" altLang="zh-CN" dirty="0" err="1"/>
              <a:t>nameParts</a:t>
            </a:r>
            <a:r>
              <a:rPr lang="en-US" altLang="zh-CN" dirty="0"/>
              <a:t> = </a:t>
            </a:r>
            <a:r>
              <a:rPr lang="en-US" altLang="zh-CN" dirty="0" err="1"/>
              <a:t>Arrays.asList</a:t>
            </a:r>
            <a:r>
              <a:rPr lang="en-US" altLang="zh-CN" dirty="0"/>
              <a:t>(new String[]{"</a:t>
            </a:r>
            <a:r>
              <a:rPr lang="zh-CN" altLang="en-US" dirty="0"/>
              <a:t>李</a:t>
            </a:r>
            <a:r>
              <a:rPr lang="en-US" altLang="zh-CN" dirty="0"/>
              <a:t>", "</a:t>
            </a:r>
            <a:r>
              <a:rPr lang="zh-CN" altLang="en-US" dirty="0"/>
              <a:t>四</a:t>
            </a:r>
            <a:r>
              <a:rPr lang="en-US" altLang="zh-CN" dirty="0"/>
              <a:t>", "1989-10-11"});</a:t>
            </a:r>
          </a:p>
          <a:p>
            <a:r>
              <a:rPr lang="en-US" altLang="zh-CN" dirty="0" smtClean="0"/>
              <a:t>Person </a:t>
            </a:r>
            <a:r>
              <a:rPr lang="en-US" altLang="zh-CN" dirty="0" err="1"/>
              <a:t>person</a:t>
            </a:r>
            <a:r>
              <a:rPr lang="en-US" altLang="zh-CN" dirty="0"/>
              <a:t> = </a:t>
            </a:r>
            <a:r>
              <a:rPr lang="en-US" altLang="zh-CN" dirty="0" err="1"/>
              <a:t>mapperFactory.getMapperFacade</a:t>
            </a:r>
            <a:r>
              <a:rPr lang="en-US" altLang="zh-CN" dirty="0"/>
              <a:t>().map(new </a:t>
            </a:r>
            <a:r>
              <a:rPr lang="en-US" altLang="zh-CN" dirty="0" err="1"/>
              <a:t>ArrayMapper.PersonNameList</a:t>
            </a:r>
            <a:r>
              <a:rPr lang="en-US" altLang="zh-CN" dirty="0"/>
              <a:t>(</a:t>
            </a:r>
            <a:r>
              <a:rPr lang="en-US" altLang="zh-CN" dirty="0" err="1"/>
              <a:t>nameParts</a:t>
            </a:r>
            <a:r>
              <a:rPr lang="en-US" altLang="zh-CN" dirty="0"/>
              <a:t>), </a:t>
            </a:r>
            <a:r>
              <a:rPr lang="en-US" altLang="zh-CN" dirty="0" err="1"/>
              <a:t>Person.class</a:t>
            </a:r>
            <a:r>
              <a:rPr lang="en-US" altLang="zh-CN" dirty="0" smtClean="0"/>
              <a:t>);</a:t>
            </a:r>
          </a:p>
          <a:p>
            <a:r>
              <a:rPr lang="en-US" altLang="zh-CN" dirty="0" err="1" smtClean="0"/>
              <a:t>System.out.println</a:t>
            </a:r>
            <a:r>
              <a:rPr lang="en-US" altLang="zh-CN" dirty="0"/>
              <a:t>("</a:t>
            </a:r>
            <a:r>
              <a:rPr lang="en-US" altLang="zh-CN" dirty="0" err="1"/>
              <a:t>nameParts</a:t>
            </a:r>
            <a:r>
              <a:rPr lang="en-US" altLang="zh-CN" dirty="0"/>
              <a:t> = " + </a:t>
            </a:r>
            <a:r>
              <a:rPr lang="en-US" altLang="zh-CN" dirty="0" err="1"/>
              <a:t>JSON.toJSONString</a:t>
            </a:r>
            <a:r>
              <a:rPr lang="en-US" altLang="zh-CN" dirty="0"/>
              <a:t>(</a:t>
            </a:r>
            <a:r>
              <a:rPr lang="en-US" altLang="zh-CN" dirty="0" err="1"/>
              <a:t>nameParts</a:t>
            </a:r>
            <a:r>
              <a:rPr lang="en-US" altLang="zh-CN" dirty="0"/>
              <a:t>));</a:t>
            </a:r>
          </a:p>
          <a:p>
            <a:r>
              <a:rPr lang="en-US" altLang="zh-CN" dirty="0" err="1" smtClean="0"/>
              <a:t>System.out.println</a:t>
            </a:r>
            <a:r>
              <a:rPr lang="en-US" altLang="zh-CN" dirty="0"/>
              <a:t>("person = " + </a:t>
            </a:r>
            <a:r>
              <a:rPr lang="en-US" altLang="zh-CN" dirty="0" err="1"/>
              <a:t>JSON.toJSONStringWithDateFormat</a:t>
            </a:r>
            <a:r>
              <a:rPr lang="en-US" altLang="zh-CN" dirty="0"/>
              <a:t>(person,"</a:t>
            </a:r>
            <a:r>
              <a:rPr lang="en-US" altLang="zh-CN" dirty="0" err="1"/>
              <a:t>yyyy</a:t>
            </a:r>
            <a:r>
              <a:rPr lang="en-US" altLang="zh-CN" dirty="0"/>
              <a:t>-MM-</a:t>
            </a:r>
            <a:r>
              <a:rPr lang="en-US" altLang="zh-CN" dirty="0" err="1"/>
              <a:t>dd</a:t>
            </a:r>
            <a:r>
              <a:rPr lang="en-US" altLang="zh-CN" dirty="0"/>
              <a:t>"));</a:t>
            </a:r>
            <a:endParaRPr lang="zh-CN" altLang="en-US" dirty="0"/>
          </a:p>
        </p:txBody>
      </p:sp>
      <p:sp>
        <p:nvSpPr>
          <p:cNvPr id="9" name="文本框 7"/>
          <p:cNvSpPr txBox="1"/>
          <p:nvPr/>
        </p:nvSpPr>
        <p:spPr>
          <a:xfrm>
            <a:off x="1037869" y="4890181"/>
            <a:ext cx="7621905" cy="398780"/>
          </a:xfrm>
          <a:prstGeom prst="rect">
            <a:avLst/>
          </a:prstGeom>
          <a:noFill/>
        </p:spPr>
        <p:txBody>
          <a:bodyPr wrap="square" rtlCol="0" anchor="t">
            <a:spAutoFit/>
          </a:bodyPr>
          <a:lstStyle/>
          <a:p>
            <a:r>
              <a:rPr lang="zh-CN" altLang="en-US" sz="2000" b="1" dirty="0"/>
              <a:t>输出结果</a:t>
            </a: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7869" y="5288961"/>
            <a:ext cx="7711848" cy="76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95183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7890" y="264160"/>
            <a:ext cx="4695825" cy="521970"/>
          </a:xfrm>
          <a:prstGeom prst="rect">
            <a:avLst/>
          </a:prstGeom>
          <a:noFill/>
        </p:spPr>
        <p:txBody>
          <a:bodyPr wrap="square" rtlCol="0">
            <a:spAutoFit/>
          </a:bodyPr>
          <a:lstStyle/>
          <a:p>
            <a:r>
              <a:rPr lang="zh-CN" altLang="en-US" sz="2800" b="1" dirty="0">
                <a:solidFill>
                  <a:schemeClr val="accent5">
                    <a:lumMod val="75000"/>
                  </a:schemeClr>
                </a:solidFill>
                <a:latin typeface="微软雅黑" panose="020B0503020204020204" pitchFamily="34" charset="-122"/>
                <a:ea typeface="微软雅黑" panose="020B0503020204020204" pitchFamily="34" charset="-122"/>
              </a:rPr>
              <a:t>各映射工具的性能测试</a:t>
            </a:r>
          </a:p>
        </p:txBody>
      </p:sp>
      <p:pic>
        <p:nvPicPr>
          <p:cNvPr id="6" name="图片 5"/>
          <p:cNvPicPr>
            <a:picLocks noChangeAspect="1"/>
          </p:cNvPicPr>
          <p:nvPr/>
        </p:nvPicPr>
        <p:blipFill>
          <a:blip r:embed="rId3"/>
          <a:stretch>
            <a:fillRect/>
          </a:stretch>
        </p:blipFill>
        <p:spPr>
          <a:xfrm>
            <a:off x="143244" y="0"/>
            <a:ext cx="1789251" cy="1051863"/>
          </a:xfrm>
          <a:prstGeom prst="rect">
            <a:avLst/>
          </a:prstGeom>
        </p:spPr>
      </p:pic>
      <p:sp>
        <p:nvSpPr>
          <p:cNvPr id="2" name="文本框 1"/>
          <p:cNvSpPr txBox="1"/>
          <p:nvPr/>
        </p:nvSpPr>
        <p:spPr>
          <a:xfrm>
            <a:off x="925830" y="1051560"/>
            <a:ext cx="7621905" cy="368300"/>
          </a:xfrm>
          <a:prstGeom prst="rect">
            <a:avLst/>
          </a:prstGeom>
          <a:noFill/>
        </p:spPr>
        <p:txBody>
          <a:bodyPr wrap="square" rtlCol="0" anchor="t">
            <a:spAutoFit/>
          </a:bodyPr>
          <a:lstStyle/>
          <a:p>
            <a:r>
              <a:rPr lang="zh-CN" altLang="en-US" b="1" dirty="0"/>
              <a:t>每种方法先预热</a:t>
            </a:r>
            <a:r>
              <a:rPr lang="zh-CN" altLang="en-US" b="1" dirty="0" smtClean="0"/>
              <a:t>执行</a:t>
            </a:r>
            <a:r>
              <a:rPr lang="en-US" altLang="zh-CN" b="1" dirty="0" smtClean="0"/>
              <a:t>20</a:t>
            </a:r>
            <a:r>
              <a:rPr lang="zh-CN" altLang="en-US" b="1" dirty="0" smtClean="0"/>
              <a:t>次</a:t>
            </a:r>
            <a:r>
              <a:rPr lang="zh-CN" altLang="en-US" b="1" dirty="0"/>
              <a:t>，而后再执行</a:t>
            </a:r>
            <a:r>
              <a:rPr lang="zh-CN" altLang="en-US" b="1" dirty="0" smtClean="0"/>
              <a:t>100</a:t>
            </a:r>
            <a:r>
              <a:rPr lang="en-US" altLang="zh-CN" b="1" dirty="0" smtClean="0"/>
              <a:t>000</a:t>
            </a:r>
            <a:r>
              <a:rPr lang="zh-CN" altLang="en-US" b="1" dirty="0" smtClean="0"/>
              <a:t>次</a:t>
            </a:r>
            <a:r>
              <a:rPr lang="zh-CN" altLang="en-US" b="1" dirty="0"/>
              <a:t>获取每次执行的平均时间</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7869" y="1537306"/>
            <a:ext cx="8349412" cy="4619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7890" y="264160"/>
            <a:ext cx="4695825" cy="521970"/>
          </a:xfrm>
          <a:prstGeom prst="rect">
            <a:avLst/>
          </a:prstGeom>
          <a:noFill/>
        </p:spPr>
        <p:txBody>
          <a:bodyPr wrap="square" rtlCol="0">
            <a:spAutoFit/>
          </a:bodyPr>
          <a:lstStyle/>
          <a:p>
            <a:r>
              <a:rPr lang="zh-CN" altLang="en-US" sz="2800" b="1" dirty="0" smtClean="0">
                <a:solidFill>
                  <a:schemeClr val="accent5">
                    <a:lumMod val="75000"/>
                  </a:schemeClr>
                </a:solidFill>
                <a:latin typeface="微软雅黑" panose="020B0503020204020204" pitchFamily="34" charset="-122"/>
                <a:ea typeface="微软雅黑" panose="020B0503020204020204" pitchFamily="34" charset="-122"/>
              </a:rPr>
              <a:t>参考文章</a:t>
            </a:r>
            <a:endParaRPr lang="zh-CN" altLang="en-US" sz="2800" b="1" dirty="0">
              <a:solidFill>
                <a:schemeClr val="accent5">
                  <a:lumMod val="7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143244" y="0"/>
            <a:ext cx="1789251" cy="1051863"/>
          </a:xfrm>
          <a:prstGeom prst="rect">
            <a:avLst/>
          </a:prstGeom>
        </p:spPr>
      </p:pic>
      <p:sp>
        <p:nvSpPr>
          <p:cNvPr id="3" name="矩形 2"/>
          <p:cNvSpPr/>
          <p:nvPr/>
        </p:nvSpPr>
        <p:spPr>
          <a:xfrm>
            <a:off x="1756829" y="2222652"/>
            <a:ext cx="9590318" cy="2523768"/>
          </a:xfrm>
          <a:prstGeom prst="rect">
            <a:avLst/>
          </a:prstGeom>
        </p:spPr>
        <p:txBody>
          <a:bodyPr wrap="none">
            <a:spAutoFit/>
          </a:bodyPr>
          <a:lstStyle/>
          <a:p>
            <a:r>
              <a:rPr lang="zh-CN" altLang="en-US" sz="2800" b="1" dirty="0" smtClean="0"/>
              <a:t>官网：</a:t>
            </a:r>
            <a:r>
              <a:rPr lang="en-US" altLang="zh-CN" sz="2800" dirty="0" smtClean="0">
                <a:hlinkClick r:id="rId4"/>
              </a:rPr>
              <a:t>http</a:t>
            </a:r>
            <a:r>
              <a:rPr lang="en-US" altLang="zh-CN" sz="2800" dirty="0">
                <a:hlinkClick r:id="rId4"/>
              </a:rPr>
              <a:t>://</a:t>
            </a:r>
            <a:r>
              <a:rPr lang="en-US" altLang="zh-CN" sz="2800" dirty="0" smtClean="0">
                <a:hlinkClick r:id="rId4"/>
              </a:rPr>
              <a:t>orika-mapper.github.io/orika-docs/intro.html</a:t>
            </a:r>
            <a:endParaRPr lang="en-US" altLang="zh-CN" sz="2800" dirty="0" smtClean="0"/>
          </a:p>
          <a:p>
            <a:r>
              <a:rPr lang="zh-CN" altLang="en-US" sz="2800" dirty="0" smtClean="0"/>
              <a:t>其他：</a:t>
            </a:r>
            <a:r>
              <a:rPr lang="en-US" altLang="zh-CN" sz="2800" dirty="0" smtClean="0">
                <a:hlinkClick r:id="rId5"/>
              </a:rPr>
              <a:t>https</a:t>
            </a:r>
            <a:r>
              <a:rPr lang="en-US" altLang="zh-CN" sz="2800" dirty="0">
                <a:hlinkClick r:id="rId5"/>
              </a:rPr>
              <a:t>://</a:t>
            </a:r>
            <a:r>
              <a:rPr lang="en-US" altLang="zh-CN" sz="2800" dirty="0" smtClean="0">
                <a:hlinkClick r:id="rId5"/>
              </a:rPr>
              <a:t>www.jianshu.com/p/5daf68dc5758</a:t>
            </a:r>
            <a:endParaRPr lang="en-US" altLang="zh-CN" sz="2800" dirty="0" smtClean="0"/>
          </a:p>
          <a:p>
            <a:r>
              <a:rPr lang="en-US" altLang="zh-CN" sz="2800" dirty="0"/>
              <a:t> </a:t>
            </a:r>
            <a:r>
              <a:rPr lang="en-US" altLang="zh-CN" sz="2800" dirty="0" smtClean="0"/>
              <a:t>            </a:t>
            </a:r>
            <a:r>
              <a:rPr lang="en-US" altLang="zh-CN" sz="2800" dirty="0" smtClean="0">
                <a:hlinkClick r:id="rId6"/>
              </a:rPr>
              <a:t>http</a:t>
            </a:r>
            <a:r>
              <a:rPr lang="en-US" altLang="zh-CN" sz="2800" dirty="0">
                <a:hlinkClick r:id="rId6"/>
              </a:rPr>
              <a:t>://</a:t>
            </a:r>
            <a:r>
              <a:rPr lang="en-US" altLang="zh-CN" sz="2800" dirty="0" smtClean="0">
                <a:hlinkClick r:id="rId6"/>
              </a:rPr>
              <a:t>tech.dianwoda.com/2017/11/04/gao-xing-neng-te</a:t>
            </a:r>
            <a:endParaRPr lang="en-US" altLang="zh-CN" sz="2800" dirty="0" smtClean="0"/>
          </a:p>
          <a:p>
            <a:r>
              <a:rPr lang="en-US" altLang="zh-CN" sz="2800" dirty="0"/>
              <a:t> </a:t>
            </a:r>
            <a:r>
              <a:rPr lang="en-US" altLang="zh-CN" sz="2800" dirty="0" smtClean="0"/>
              <a:t>            -</a:t>
            </a:r>
            <a:r>
              <a:rPr lang="en-US" altLang="zh-CN" sz="2800" dirty="0" err="1"/>
              <a:t>xing</a:t>
            </a:r>
            <a:r>
              <a:rPr lang="en-US" altLang="zh-CN" sz="2800" dirty="0"/>
              <a:t>-</a:t>
            </a:r>
            <a:r>
              <a:rPr lang="en-US" altLang="zh-CN" sz="2800" dirty="0" err="1"/>
              <a:t>feng</a:t>
            </a:r>
            <a:r>
              <a:rPr lang="en-US" altLang="zh-CN" sz="2800" dirty="0"/>
              <a:t>-</a:t>
            </a:r>
            <a:r>
              <a:rPr lang="en-US" altLang="zh-CN" sz="2800" dirty="0" err="1"/>
              <a:t>fu</a:t>
            </a:r>
            <a:r>
              <a:rPr lang="en-US" altLang="zh-CN" sz="2800" dirty="0"/>
              <a:t>-de-</a:t>
            </a:r>
            <a:r>
              <a:rPr lang="en-US" altLang="zh-CN" sz="2800" dirty="0" err="1"/>
              <a:t>beanying</a:t>
            </a:r>
            <a:r>
              <a:rPr lang="en-US" altLang="zh-CN" sz="2800" dirty="0"/>
              <a:t>-she-gong-</a:t>
            </a:r>
            <a:r>
              <a:rPr lang="en-US" altLang="zh-CN" sz="2800" dirty="0" err="1"/>
              <a:t>ju</a:t>
            </a:r>
            <a:r>
              <a:rPr lang="en-US" altLang="zh-CN" sz="2800" dirty="0"/>
              <a:t>-</a:t>
            </a:r>
            <a:r>
              <a:rPr lang="en-US" altLang="zh-CN" sz="2800" dirty="0" err="1"/>
              <a:t>orika</a:t>
            </a:r>
            <a:r>
              <a:rPr lang="en-US" altLang="zh-CN" sz="2800" dirty="0"/>
              <a:t>/</a:t>
            </a:r>
          </a:p>
          <a:p>
            <a:endParaRPr lang="en-US" altLang="zh-CN" sz="2800" dirty="0" smtClean="0"/>
          </a:p>
          <a:p>
            <a:r>
              <a:rPr lang="en-US" altLang="zh-CN" dirty="0" smtClean="0"/>
              <a:t>       </a:t>
            </a:r>
            <a:endParaRPr lang="zh-CN" altLang="en-US" dirty="0"/>
          </a:p>
        </p:txBody>
      </p:sp>
    </p:spTree>
    <p:extLst>
      <p:ext uri="{BB962C8B-B14F-4D97-AF65-F5344CB8AC3E}">
        <p14:creationId xmlns:p14="http://schemas.microsoft.com/office/powerpoint/2010/main" val="11039272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8854122" y="4449982"/>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
        <p:nvSpPr>
          <p:cNvPr id="4" name="淘宝网chenying0907出品 3"/>
          <p:cNvSpPr/>
          <p:nvPr/>
        </p:nvSpPr>
        <p:spPr>
          <a:xfrm>
            <a:off x="0" y="2639505"/>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淘宝网chenying0907出品 4"/>
          <p:cNvSpPr/>
          <p:nvPr/>
        </p:nvSpPr>
        <p:spPr>
          <a:xfrm>
            <a:off x="7722124" y="2639505"/>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淘宝网chenying0907出品 7"/>
          <p:cNvSpPr/>
          <p:nvPr/>
        </p:nvSpPr>
        <p:spPr>
          <a:xfrm>
            <a:off x="8062274" y="3185887"/>
            <a:ext cx="386499" cy="198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8033209" y="5184742"/>
            <a:ext cx="4158791"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淘宝网chenying0907出品 10"/>
          <p:cNvSpPr/>
          <p:nvPr/>
        </p:nvSpPr>
        <p:spPr>
          <a:xfrm>
            <a:off x="8467623"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淘宝网chenying0907出品 11"/>
          <p:cNvSpPr/>
          <p:nvPr/>
        </p:nvSpPr>
        <p:spPr>
          <a:xfrm>
            <a:off x="8902037"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淘宝网chenying0907出品 12"/>
          <p:cNvSpPr/>
          <p:nvPr/>
        </p:nvSpPr>
        <p:spPr>
          <a:xfrm>
            <a:off x="9307386" y="3293887"/>
            <a:ext cx="386499" cy="1872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淘宝网chenying0907出品 13"/>
          <p:cNvSpPr/>
          <p:nvPr/>
        </p:nvSpPr>
        <p:spPr>
          <a:xfrm>
            <a:off x="9712735" y="3329887"/>
            <a:ext cx="386499" cy="1836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淘宝网chenying0907出品 14"/>
          <p:cNvSpPr/>
          <p:nvPr/>
        </p:nvSpPr>
        <p:spPr>
          <a:xfrm>
            <a:off x="10135328" y="3365887"/>
            <a:ext cx="386499" cy="180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淘宝网chenying0907出品 15"/>
          <p:cNvSpPr/>
          <p:nvPr/>
        </p:nvSpPr>
        <p:spPr>
          <a:xfrm rot="20959521">
            <a:off x="10678524" y="3417043"/>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淘宝网chenying0907出品 16"/>
          <p:cNvSpPr/>
          <p:nvPr/>
        </p:nvSpPr>
        <p:spPr>
          <a:xfrm rot="19779136">
            <a:off x="11359082" y="3458639"/>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a:off x="311085" y="5184742"/>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11084" y="2658359"/>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11083" y="4451022"/>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淘宝网chenying0907出品 21"/>
          <p:cNvSpPr txBox="1"/>
          <p:nvPr/>
        </p:nvSpPr>
        <p:spPr>
          <a:xfrm>
            <a:off x="2067938" y="2959400"/>
            <a:ext cx="3843663" cy="1200329"/>
          </a:xfrm>
          <a:prstGeom prst="rect">
            <a:avLst/>
          </a:prstGeom>
          <a:noFill/>
        </p:spPr>
        <p:txBody>
          <a:bodyPr wrap="square" rtlCol="0">
            <a:spAutoFit/>
          </a:bodyPr>
          <a:lstStyle/>
          <a:p>
            <a:r>
              <a:rPr lang="zh-CN" altLang="en-US" sz="7200" b="1" dirty="0">
                <a:solidFill>
                  <a:schemeClr val="accent1">
                    <a:lumMod val="50000"/>
                  </a:schemeClr>
                </a:solidFill>
                <a:latin typeface="微软雅黑" panose="020B0503020204020204" pitchFamily="34" charset="-122"/>
                <a:ea typeface="微软雅黑" panose="020B0503020204020204" pitchFamily="34" charset="-122"/>
              </a:rPr>
              <a:t>谢谢观看</a:t>
            </a:r>
          </a:p>
        </p:txBody>
      </p:sp>
      <p:sp>
        <p:nvSpPr>
          <p:cNvPr id="23" name="淘宝网chenying0907出品 22"/>
          <p:cNvSpPr txBox="1"/>
          <p:nvPr/>
        </p:nvSpPr>
        <p:spPr>
          <a:xfrm>
            <a:off x="869155" y="4587049"/>
            <a:ext cx="2432115"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 </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1"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80">
                                          <p:stCondLst>
                                            <p:cond delay="0"/>
                                          </p:stCondLst>
                                        </p:cTn>
                                        <p:tgtEl>
                                          <p:spTgt spid="22"/>
                                        </p:tgtEl>
                                      </p:cBhvr>
                                    </p:animEffect>
                                    <p:anim calcmode="lin" valueType="num">
                                      <p:cBhvr>
                                        <p:cTn id="8"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13" dur="26">
                                          <p:stCondLst>
                                            <p:cond delay="650"/>
                                          </p:stCondLst>
                                        </p:cTn>
                                        <p:tgtEl>
                                          <p:spTgt spid="22"/>
                                        </p:tgtEl>
                                      </p:cBhvr>
                                      <p:to x="100000" y="60000"/>
                                    </p:animScale>
                                    <p:animScale>
                                      <p:cBhvr>
                                        <p:cTn id="14" dur="166" decel="50000">
                                          <p:stCondLst>
                                            <p:cond delay="676"/>
                                          </p:stCondLst>
                                        </p:cTn>
                                        <p:tgtEl>
                                          <p:spTgt spid="22"/>
                                        </p:tgtEl>
                                      </p:cBhvr>
                                      <p:to x="100000" y="100000"/>
                                    </p:animScale>
                                    <p:animScale>
                                      <p:cBhvr>
                                        <p:cTn id="15" dur="26">
                                          <p:stCondLst>
                                            <p:cond delay="1312"/>
                                          </p:stCondLst>
                                        </p:cTn>
                                        <p:tgtEl>
                                          <p:spTgt spid="22"/>
                                        </p:tgtEl>
                                      </p:cBhvr>
                                      <p:to x="100000" y="80000"/>
                                    </p:animScale>
                                    <p:animScale>
                                      <p:cBhvr>
                                        <p:cTn id="16" dur="166" decel="50000">
                                          <p:stCondLst>
                                            <p:cond delay="1338"/>
                                          </p:stCondLst>
                                        </p:cTn>
                                        <p:tgtEl>
                                          <p:spTgt spid="22"/>
                                        </p:tgtEl>
                                      </p:cBhvr>
                                      <p:to x="100000" y="100000"/>
                                    </p:animScale>
                                    <p:animScale>
                                      <p:cBhvr>
                                        <p:cTn id="17" dur="26">
                                          <p:stCondLst>
                                            <p:cond delay="1642"/>
                                          </p:stCondLst>
                                        </p:cTn>
                                        <p:tgtEl>
                                          <p:spTgt spid="22"/>
                                        </p:tgtEl>
                                      </p:cBhvr>
                                      <p:to x="100000" y="90000"/>
                                    </p:animScale>
                                    <p:animScale>
                                      <p:cBhvr>
                                        <p:cTn id="18" dur="166" decel="50000">
                                          <p:stCondLst>
                                            <p:cond delay="1668"/>
                                          </p:stCondLst>
                                        </p:cTn>
                                        <p:tgtEl>
                                          <p:spTgt spid="22"/>
                                        </p:tgtEl>
                                      </p:cBhvr>
                                      <p:to x="100000" y="100000"/>
                                    </p:animScale>
                                    <p:animScale>
                                      <p:cBhvr>
                                        <p:cTn id="19" dur="26">
                                          <p:stCondLst>
                                            <p:cond delay="1808"/>
                                          </p:stCondLst>
                                        </p:cTn>
                                        <p:tgtEl>
                                          <p:spTgt spid="22"/>
                                        </p:tgtEl>
                                      </p:cBhvr>
                                      <p:to x="100000" y="95000"/>
                                    </p:animScale>
                                    <p:animScale>
                                      <p:cBhvr>
                                        <p:cTn id="20" dur="166" decel="50000">
                                          <p:stCondLst>
                                            <p:cond delay="1834"/>
                                          </p:stCondLst>
                                        </p:cTn>
                                        <p:tgtEl>
                                          <p:spTgt spid="22"/>
                                        </p:tgtEl>
                                      </p:cBhvr>
                                      <p:to x="100000" y="100000"/>
                                    </p:animScale>
                                  </p:childTnLst>
                                </p:cTn>
                              </p:par>
                            </p:childTnLst>
                          </p:cTn>
                        </p:par>
                        <p:par>
                          <p:cTn id="21" fill="hold">
                            <p:stCondLst>
                              <p:cond delay="2000"/>
                            </p:stCondLst>
                            <p:childTnLst>
                              <p:par>
                                <p:cTn id="22" presetID="10" presetClass="entr" presetSubtype="0" fill="hold" grpId="1"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1932495" y="806587"/>
            <a:ext cx="10259505"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淘宝网chenying0907出品 6"/>
          <p:cNvSpPr txBox="1"/>
          <p:nvPr/>
        </p:nvSpPr>
        <p:spPr>
          <a:xfrm>
            <a:off x="2168165" y="264321"/>
            <a:ext cx="2780907" cy="521970"/>
          </a:xfrm>
          <a:prstGeom prst="rect">
            <a:avLst/>
          </a:prstGeom>
          <a:noFill/>
        </p:spPr>
        <p:txBody>
          <a:bodyPr wrap="square" rtlCol="0">
            <a:spAutoFit/>
          </a:bodyPr>
          <a:lstStyle/>
          <a:p>
            <a:r>
              <a:rPr lang="zh-CN" altLang="en-US" sz="2800" b="1" dirty="0">
                <a:solidFill>
                  <a:schemeClr val="accent5">
                    <a:lumMod val="75000"/>
                  </a:schemeClr>
                </a:solidFill>
                <a:latin typeface="微软雅黑" panose="020B0503020204020204" pitchFamily="34" charset="-122"/>
                <a:ea typeface="微软雅黑" panose="020B0503020204020204" pitchFamily="34" charset="-122"/>
              </a:rPr>
              <a:t>目录</a:t>
            </a:r>
          </a:p>
        </p:txBody>
      </p:sp>
      <p:pic>
        <p:nvPicPr>
          <p:cNvPr id="8" name="图片 7"/>
          <p:cNvPicPr>
            <a:picLocks noChangeAspect="1"/>
          </p:cNvPicPr>
          <p:nvPr/>
        </p:nvPicPr>
        <p:blipFill>
          <a:blip r:embed="rId3"/>
          <a:stretch>
            <a:fillRect/>
          </a:stretch>
        </p:blipFill>
        <p:spPr>
          <a:xfrm>
            <a:off x="143244" y="0"/>
            <a:ext cx="1789251" cy="1051863"/>
          </a:xfrm>
          <a:prstGeom prst="rect">
            <a:avLst/>
          </a:prstGeom>
        </p:spPr>
      </p:pic>
      <p:grpSp>
        <p:nvGrpSpPr>
          <p:cNvPr id="2" name="淘宝网chenying0907出品 1"/>
          <p:cNvGrpSpPr/>
          <p:nvPr/>
        </p:nvGrpSpPr>
        <p:grpSpPr>
          <a:xfrm>
            <a:off x="3469005" y="1132205"/>
            <a:ext cx="5165090" cy="688340"/>
            <a:chOff x="5463" y="3075"/>
            <a:chExt cx="8134" cy="1084"/>
          </a:xfrm>
        </p:grpSpPr>
        <p:sp>
          <p:nvSpPr>
            <p:cNvPr id="9" name="圆角淘宝网chenying0907出品 8"/>
            <p:cNvSpPr/>
            <p:nvPr/>
          </p:nvSpPr>
          <p:spPr>
            <a:xfrm>
              <a:off x="5463" y="3075"/>
              <a:ext cx="8135" cy="1084"/>
            </a:xfrm>
            <a:prstGeom prst="roundRect">
              <a:avLst/>
            </a:prstGeom>
            <a:gradFill flip="none" rotWithShape="1">
              <a:gsLst>
                <a:gs pos="0">
                  <a:schemeClr val="bg1">
                    <a:lumMod val="95000"/>
                  </a:schemeClr>
                </a:gs>
                <a:gs pos="100000">
                  <a:schemeClr val="bg1"/>
                </a:gs>
              </a:gsLst>
              <a:lin ang="2700000" scaled="1"/>
              <a:tileRect/>
            </a:gradFill>
            <a:ln w="44450">
              <a:gradFill>
                <a:gsLst>
                  <a:gs pos="0">
                    <a:schemeClr val="accent1">
                      <a:lumMod val="5000"/>
                      <a:lumOff val="95000"/>
                    </a:schemeClr>
                  </a:gs>
                  <a:gs pos="100000">
                    <a:schemeClr val="accent1">
                      <a:lumMod val="30000"/>
                      <a:lumOff val="70000"/>
                    </a:schemeClr>
                  </a:gs>
                </a:gsLst>
                <a:lin ang="135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accent1">
                      <a:lumMod val="50000"/>
                    </a:schemeClr>
                  </a:solidFill>
                  <a:latin typeface="微软雅黑" panose="020B0503020204020204" pitchFamily="34" charset="-122"/>
                  <a:ea typeface="微软雅黑" panose="020B0503020204020204" pitchFamily="34" charset="-122"/>
                </a:rPr>
                <a:t>      </a:t>
              </a:r>
              <a:r>
                <a:rPr lang="zh-CN" altLang="en-US" sz="2800" b="1" dirty="0">
                  <a:solidFill>
                    <a:schemeClr val="accent1">
                      <a:lumMod val="50000"/>
                    </a:schemeClr>
                  </a:solidFill>
                  <a:latin typeface="微软雅黑" panose="020B0503020204020204" pitchFamily="34" charset="-122"/>
                  <a:ea typeface="微软雅黑" panose="020B0503020204020204" pitchFamily="34" charset="-122"/>
                </a:rPr>
                <a:t>什么是</a:t>
              </a:r>
              <a:r>
                <a:rPr lang="en-US" altLang="zh-CN" sz="2800" b="1" dirty="0">
                  <a:solidFill>
                    <a:schemeClr val="accent1">
                      <a:lumMod val="50000"/>
                    </a:schemeClr>
                  </a:solidFill>
                  <a:latin typeface="微软雅黑" panose="020B0503020204020204" pitchFamily="34" charset="-122"/>
                  <a:ea typeface="微软雅黑" panose="020B0503020204020204" pitchFamily="34" charset="-122"/>
                </a:rPr>
                <a:t>Orika</a:t>
              </a:r>
              <a:endParaRPr lang="zh-CN" altLang="en-US" sz="28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10" name="淘宝网chenying0907出品 9"/>
            <p:cNvSpPr/>
            <p:nvPr/>
          </p:nvSpPr>
          <p:spPr>
            <a:xfrm>
              <a:off x="5775" y="3223"/>
              <a:ext cx="787" cy="787"/>
            </a:xfrm>
            <a:prstGeom prst="ellipse">
              <a:avLst/>
            </a:prstGeom>
            <a:solidFill>
              <a:schemeClr val="bg1"/>
            </a:solidFill>
            <a:ln w="15875" cmpd="db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accent1">
                      <a:lumMod val="50000"/>
                    </a:schemeClr>
                  </a:solidFill>
                </a:rPr>
                <a:t>1</a:t>
              </a:r>
              <a:endParaRPr lang="zh-CN" altLang="en-US" sz="2800" b="1" dirty="0">
                <a:solidFill>
                  <a:schemeClr val="accent1">
                    <a:lumMod val="50000"/>
                  </a:schemeClr>
                </a:solidFill>
              </a:endParaRPr>
            </a:p>
          </p:txBody>
        </p:sp>
      </p:grpSp>
      <p:grpSp>
        <p:nvGrpSpPr>
          <p:cNvPr id="3" name="淘宝网chenying0907出品 2"/>
          <p:cNvGrpSpPr/>
          <p:nvPr/>
        </p:nvGrpSpPr>
        <p:grpSpPr>
          <a:xfrm>
            <a:off x="3469005" y="2189480"/>
            <a:ext cx="5165090" cy="688340"/>
            <a:chOff x="5463" y="4740"/>
            <a:chExt cx="8134" cy="1084"/>
          </a:xfrm>
        </p:grpSpPr>
        <p:sp>
          <p:nvSpPr>
            <p:cNvPr id="17" name="圆角淘宝网chenying0907出品 16"/>
            <p:cNvSpPr/>
            <p:nvPr/>
          </p:nvSpPr>
          <p:spPr>
            <a:xfrm>
              <a:off x="5463" y="4740"/>
              <a:ext cx="8135" cy="1084"/>
            </a:xfrm>
            <a:prstGeom prst="roundRect">
              <a:avLst/>
            </a:prstGeom>
            <a:gradFill flip="none" rotWithShape="1">
              <a:gsLst>
                <a:gs pos="0">
                  <a:schemeClr val="bg1">
                    <a:lumMod val="95000"/>
                  </a:schemeClr>
                </a:gs>
                <a:gs pos="100000">
                  <a:schemeClr val="bg1"/>
                </a:gs>
              </a:gsLst>
              <a:lin ang="2700000" scaled="1"/>
              <a:tileRect/>
            </a:gradFill>
            <a:ln w="44450">
              <a:gradFill>
                <a:gsLst>
                  <a:gs pos="0">
                    <a:schemeClr val="accent1">
                      <a:lumMod val="5000"/>
                      <a:lumOff val="95000"/>
                    </a:schemeClr>
                  </a:gs>
                  <a:gs pos="100000">
                    <a:schemeClr val="accent1">
                      <a:lumMod val="30000"/>
                      <a:lumOff val="70000"/>
                    </a:schemeClr>
                  </a:gs>
                </a:gsLst>
                <a:lin ang="135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accent5">
                      <a:lumMod val="75000"/>
                    </a:schemeClr>
                  </a:solidFill>
                  <a:latin typeface="微软雅黑" panose="020B0503020204020204" pitchFamily="34" charset="-122"/>
                  <a:ea typeface="微软雅黑" panose="020B0503020204020204" pitchFamily="34" charset="-122"/>
                  <a:sym typeface="+mn-ea"/>
                </a:rPr>
                <a:t>      </a:t>
              </a:r>
              <a:r>
                <a:rPr lang="en-US" altLang="zh-CN" sz="2800" b="1" dirty="0">
                  <a:solidFill>
                    <a:schemeClr val="accent1">
                      <a:lumMod val="50000"/>
                    </a:schemeClr>
                  </a:solidFill>
                  <a:latin typeface="微软雅黑" panose="020B0503020204020204" pitchFamily="34" charset="-122"/>
                  <a:ea typeface="微软雅黑" panose="020B0503020204020204" pitchFamily="34" charset="-122"/>
                  <a:sym typeface="+mn-ea"/>
                </a:rPr>
                <a:t>为什么要引入Orika?</a:t>
              </a:r>
              <a:endParaRPr lang="zh-CN" altLang="en-US" sz="28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18" name="淘宝网chenying0907出品 17"/>
            <p:cNvSpPr/>
            <p:nvPr/>
          </p:nvSpPr>
          <p:spPr>
            <a:xfrm>
              <a:off x="5775" y="4888"/>
              <a:ext cx="787" cy="787"/>
            </a:xfrm>
            <a:prstGeom prst="ellipse">
              <a:avLst/>
            </a:prstGeom>
            <a:solidFill>
              <a:schemeClr val="bg1"/>
            </a:solidFill>
            <a:ln w="15875" cmpd="db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accent1">
                      <a:lumMod val="50000"/>
                    </a:schemeClr>
                  </a:solidFill>
                </a:rPr>
                <a:t>2</a:t>
              </a:r>
              <a:endParaRPr lang="zh-CN" altLang="en-US" sz="2800" b="1" dirty="0">
                <a:solidFill>
                  <a:schemeClr val="accent1">
                    <a:lumMod val="50000"/>
                  </a:schemeClr>
                </a:solidFill>
              </a:endParaRPr>
            </a:p>
          </p:txBody>
        </p:sp>
      </p:grpSp>
      <p:grpSp>
        <p:nvGrpSpPr>
          <p:cNvPr id="4" name="淘宝网chenying0907出品 3"/>
          <p:cNvGrpSpPr/>
          <p:nvPr/>
        </p:nvGrpSpPr>
        <p:grpSpPr>
          <a:xfrm>
            <a:off x="3469005" y="3246755"/>
            <a:ext cx="5165090" cy="688340"/>
            <a:chOff x="5463" y="6405"/>
            <a:chExt cx="8134" cy="1084"/>
          </a:xfrm>
        </p:grpSpPr>
        <p:sp>
          <p:nvSpPr>
            <p:cNvPr id="19" name="圆角淘宝网chenying0907出品 18"/>
            <p:cNvSpPr/>
            <p:nvPr/>
          </p:nvSpPr>
          <p:spPr>
            <a:xfrm>
              <a:off x="5463" y="6405"/>
              <a:ext cx="8135" cy="1084"/>
            </a:xfrm>
            <a:prstGeom prst="roundRect">
              <a:avLst/>
            </a:prstGeom>
            <a:gradFill flip="none" rotWithShape="1">
              <a:gsLst>
                <a:gs pos="0">
                  <a:schemeClr val="bg1">
                    <a:lumMod val="95000"/>
                  </a:schemeClr>
                </a:gs>
                <a:gs pos="100000">
                  <a:schemeClr val="bg1"/>
                </a:gs>
              </a:gsLst>
              <a:lin ang="2700000" scaled="1"/>
              <a:tileRect/>
            </a:gradFill>
            <a:ln w="44450">
              <a:gradFill>
                <a:gsLst>
                  <a:gs pos="0">
                    <a:schemeClr val="accent1">
                      <a:lumMod val="5000"/>
                      <a:lumOff val="95000"/>
                    </a:schemeClr>
                  </a:gs>
                  <a:gs pos="100000">
                    <a:schemeClr val="accent1">
                      <a:lumMod val="30000"/>
                      <a:lumOff val="70000"/>
                    </a:schemeClr>
                  </a:gs>
                </a:gsLst>
                <a:lin ang="135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accent1">
                      <a:lumMod val="50000"/>
                    </a:schemeClr>
                  </a:solidFill>
                  <a:latin typeface="微软雅黑" panose="020B0503020204020204" pitchFamily="34" charset="-122"/>
                  <a:ea typeface="微软雅黑" panose="020B0503020204020204" pitchFamily="34" charset="-122"/>
                </a:rPr>
                <a:t>常用javabean</a:t>
              </a:r>
              <a:r>
                <a:rPr lang="zh-CN" altLang="en-US" sz="2800" b="1" dirty="0">
                  <a:solidFill>
                    <a:schemeClr val="accent1">
                      <a:lumMod val="50000"/>
                    </a:schemeClr>
                  </a:solidFill>
                  <a:latin typeface="微软雅黑" panose="020B0503020204020204" pitchFamily="34" charset="-122"/>
                  <a:ea typeface="微软雅黑" panose="020B0503020204020204" pitchFamily="34" charset="-122"/>
                </a:rPr>
                <a:t>映射技术</a:t>
              </a:r>
            </a:p>
          </p:txBody>
        </p:sp>
        <p:sp>
          <p:nvSpPr>
            <p:cNvPr id="20" name="淘宝网chenying0907出品 19"/>
            <p:cNvSpPr/>
            <p:nvPr/>
          </p:nvSpPr>
          <p:spPr>
            <a:xfrm>
              <a:off x="5775" y="6554"/>
              <a:ext cx="787" cy="787"/>
            </a:xfrm>
            <a:prstGeom prst="ellipse">
              <a:avLst/>
            </a:prstGeom>
            <a:solidFill>
              <a:schemeClr val="bg1"/>
            </a:solidFill>
            <a:ln w="15875" cmpd="db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accent1">
                      <a:lumMod val="50000"/>
                    </a:schemeClr>
                  </a:solidFill>
                </a:rPr>
                <a:t>3</a:t>
              </a:r>
              <a:endParaRPr lang="zh-CN" altLang="en-US" sz="2800" b="1" dirty="0">
                <a:solidFill>
                  <a:schemeClr val="accent1">
                    <a:lumMod val="50000"/>
                  </a:schemeClr>
                </a:solidFill>
              </a:endParaRPr>
            </a:p>
          </p:txBody>
        </p:sp>
      </p:grpSp>
      <p:grpSp>
        <p:nvGrpSpPr>
          <p:cNvPr id="5" name="淘宝网chenying0907出品 4"/>
          <p:cNvGrpSpPr/>
          <p:nvPr/>
        </p:nvGrpSpPr>
        <p:grpSpPr>
          <a:xfrm>
            <a:off x="3469005" y="4304030"/>
            <a:ext cx="5165090" cy="688340"/>
            <a:chOff x="5463" y="8070"/>
            <a:chExt cx="8134" cy="1084"/>
          </a:xfrm>
        </p:grpSpPr>
        <p:sp>
          <p:nvSpPr>
            <p:cNvPr id="21" name="圆角淘宝网chenying0907出品 20"/>
            <p:cNvSpPr/>
            <p:nvPr/>
          </p:nvSpPr>
          <p:spPr>
            <a:xfrm>
              <a:off x="5463" y="8070"/>
              <a:ext cx="8135" cy="1084"/>
            </a:xfrm>
            <a:prstGeom prst="roundRect">
              <a:avLst/>
            </a:prstGeom>
            <a:gradFill flip="none" rotWithShape="1">
              <a:gsLst>
                <a:gs pos="0">
                  <a:schemeClr val="bg1">
                    <a:lumMod val="95000"/>
                  </a:schemeClr>
                </a:gs>
                <a:gs pos="100000">
                  <a:schemeClr val="bg1"/>
                </a:gs>
              </a:gsLst>
              <a:lin ang="2700000" scaled="1"/>
              <a:tileRect/>
            </a:gradFill>
            <a:ln w="44450">
              <a:gradFill>
                <a:gsLst>
                  <a:gs pos="0">
                    <a:schemeClr val="accent1">
                      <a:lumMod val="5000"/>
                      <a:lumOff val="95000"/>
                    </a:schemeClr>
                  </a:gs>
                  <a:gs pos="100000">
                    <a:schemeClr val="accent1">
                      <a:lumMod val="30000"/>
                      <a:lumOff val="70000"/>
                    </a:schemeClr>
                  </a:gs>
                </a:gsLst>
                <a:lin ang="135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accent1">
                      <a:lumMod val="50000"/>
                    </a:schemeClr>
                  </a:solidFill>
                  <a:latin typeface="微软雅黑" panose="020B0503020204020204" pitchFamily="34" charset="-122"/>
                  <a:ea typeface="微软雅黑" panose="020B0503020204020204" pitchFamily="34" charset="-122"/>
                </a:rPr>
                <a:t>      </a:t>
              </a:r>
              <a:r>
                <a:rPr lang="zh-CN" altLang="en-US" sz="2800" b="1" dirty="0">
                  <a:solidFill>
                    <a:schemeClr val="accent1">
                      <a:lumMod val="50000"/>
                    </a:schemeClr>
                  </a:solidFill>
                  <a:latin typeface="微软雅黑" panose="020B0503020204020204" pitchFamily="34" charset="-122"/>
                  <a:ea typeface="微软雅黑" panose="020B0503020204020204" pitchFamily="34" charset="-122"/>
                </a:rPr>
                <a:t>如何使用Orika</a:t>
              </a:r>
            </a:p>
          </p:txBody>
        </p:sp>
        <p:sp>
          <p:nvSpPr>
            <p:cNvPr id="22" name="淘宝网chenying0907出品 21"/>
            <p:cNvSpPr/>
            <p:nvPr/>
          </p:nvSpPr>
          <p:spPr>
            <a:xfrm>
              <a:off x="5775" y="8219"/>
              <a:ext cx="787" cy="787"/>
            </a:xfrm>
            <a:prstGeom prst="ellipse">
              <a:avLst/>
            </a:prstGeom>
            <a:solidFill>
              <a:schemeClr val="bg1"/>
            </a:solidFill>
            <a:ln w="15875" cmpd="db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accent1">
                      <a:lumMod val="50000"/>
                    </a:schemeClr>
                  </a:solidFill>
                </a:rPr>
                <a:t>4</a:t>
              </a:r>
              <a:endParaRPr lang="zh-CN" altLang="en-US" sz="2800" b="1" dirty="0">
                <a:solidFill>
                  <a:schemeClr val="accent1">
                    <a:lumMod val="50000"/>
                  </a:schemeClr>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550"/>
                            </p:stCondLst>
                            <p:childTnLst>
                              <p:par>
                                <p:cTn id="13" presetID="42"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par>
                          <p:cTn id="18" fill="hold">
                            <p:stCondLst>
                              <p:cond delay="1550"/>
                            </p:stCondLst>
                            <p:childTnLst>
                              <p:par>
                                <p:cTn id="19" presetID="42" presetClass="entr" presetSubtype="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par>
                          <p:cTn id="24" fill="hold">
                            <p:stCondLst>
                              <p:cond delay="2550"/>
                            </p:stCondLst>
                            <p:childTnLst>
                              <p:par>
                                <p:cTn id="25" presetID="42"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par>
                          <p:cTn id="30" fill="hold">
                            <p:stCondLst>
                              <p:cond delay="3550"/>
                            </p:stCondLst>
                            <p:childTnLst>
                              <p:par>
                                <p:cTn id="31" presetID="42" presetClass="entr" presetSubtype="0"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1000"/>
                                        <p:tgtEl>
                                          <p:spTgt spid="5"/>
                                        </p:tgtEl>
                                      </p:cBhvr>
                                    </p:animEffect>
                                    <p:anim calcmode="lin" valueType="num">
                                      <p:cBhvr>
                                        <p:cTn id="34" dur="1000" fill="hold"/>
                                        <p:tgtEl>
                                          <p:spTgt spid="5"/>
                                        </p:tgtEl>
                                        <p:attrNameLst>
                                          <p:attrName>ppt_x</p:attrName>
                                        </p:attrNameLst>
                                      </p:cBhvr>
                                      <p:tavLst>
                                        <p:tav tm="0">
                                          <p:val>
                                            <p:strVal val="#ppt_x"/>
                                          </p:val>
                                        </p:tav>
                                        <p:tav tm="100000">
                                          <p:val>
                                            <p:strVal val="#ppt_x"/>
                                          </p:val>
                                        </p:tav>
                                      </p:tavLst>
                                    </p:anim>
                                    <p:anim calcmode="lin" valueType="num">
                                      <p:cBhvr>
                                        <p:cTn id="3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1970"/>
          </a:xfrm>
          <a:prstGeom prst="rect">
            <a:avLst/>
          </a:prstGeom>
          <a:noFill/>
        </p:spPr>
        <p:txBody>
          <a:bodyPr wrap="square" rtlCol="0">
            <a:spAutoFit/>
          </a:bodyPr>
          <a:lstStyle/>
          <a:p>
            <a:r>
              <a:rPr lang="en-US" altLang="zh-CN" sz="2800" b="1" dirty="0">
                <a:solidFill>
                  <a:schemeClr val="accent5">
                    <a:lumMod val="75000"/>
                  </a:schemeClr>
                </a:solidFill>
                <a:latin typeface="微软雅黑" panose="020B0503020204020204" pitchFamily="34" charset="-122"/>
                <a:ea typeface="微软雅黑" panose="020B0503020204020204" pitchFamily="34" charset="-122"/>
              </a:rPr>
              <a:t>Orika</a:t>
            </a:r>
            <a:r>
              <a:rPr lang="zh-CN" altLang="en-US" sz="2800" b="1" dirty="0">
                <a:solidFill>
                  <a:schemeClr val="accent5">
                    <a:lumMod val="75000"/>
                  </a:schemeClr>
                </a:solidFill>
                <a:latin typeface="微软雅黑" panose="020B0503020204020204" pitchFamily="34" charset="-122"/>
                <a:ea typeface="微软雅黑" panose="020B0503020204020204" pitchFamily="34" charset="-122"/>
              </a:rPr>
              <a:t>是什么？</a:t>
            </a:r>
          </a:p>
        </p:txBody>
      </p:sp>
      <p:pic>
        <p:nvPicPr>
          <p:cNvPr id="6" name="图片 5"/>
          <p:cNvPicPr>
            <a:picLocks noChangeAspect="1"/>
          </p:cNvPicPr>
          <p:nvPr/>
        </p:nvPicPr>
        <p:blipFill>
          <a:blip r:embed="rId3"/>
          <a:stretch>
            <a:fillRect/>
          </a:stretch>
        </p:blipFill>
        <p:spPr>
          <a:xfrm>
            <a:off x="143244" y="0"/>
            <a:ext cx="1789251" cy="1051863"/>
          </a:xfrm>
          <a:prstGeom prst="rect">
            <a:avLst/>
          </a:prstGeom>
        </p:spPr>
      </p:pic>
      <p:sp>
        <p:nvSpPr>
          <p:cNvPr id="8" name="淘宝网chenying0907出品 7"/>
          <p:cNvSpPr txBox="1"/>
          <p:nvPr/>
        </p:nvSpPr>
        <p:spPr>
          <a:xfrm>
            <a:off x="895350" y="1644650"/>
            <a:ext cx="10624185" cy="1568450"/>
          </a:xfrm>
          <a:prstGeom prst="rect">
            <a:avLst/>
          </a:prstGeom>
          <a:noFill/>
        </p:spPr>
        <p:txBody>
          <a:bodyPr wrap="square" rtlCol="0">
            <a:spAutoFit/>
          </a:bodyPr>
          <a:lstStyle/>
          <a:p>
            <a:pPr fontAlgn="auto">
              <a:lnSpc>
                <a:spcPct val="200000"/>
              </a:lnSpc>
            </a:pP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Orika是一个简单、快速的JavaBean拷贝框架，它能够递归地将数据从一个JavaBean复制到另一个JavaBean，这在多层应用开发中是非常有用的。</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par>
                          <p:cTn id="12" fill="hold">
                            <p:stCondLst>
                              <p:cond delay="899"/>
                            </p:stCondLst>
                            <p:childTnLst>
                              <p:par>
                                <p:cTn id="13" presetID="42"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79320" y="264795"/>
            <a:ext cx="4529455" cy="521970"/>
          </a:xfrm>
          <a:prstGeom prst="rect">
            <a:avLst/>
          </a:prstGeom>
          <a:noFill/>
        </p:spPr>
        <p:txBody>
          <a:bodyPr wrap="square" rtlCol="0">
            <a:spAutoFit/>
          </a:bodyPr>
          <a:lstStyle/>
          <a:p>
            <a:r>
              <a:rPr lang="zh-CN" altLang="en-US" sz="2800" b="1" dirty="0">
                <a:solidFill>
                  <a:schemeClr val="accent5">
                    <a:lumMod val="75000"/>
                  </a:schemeClr>
                </a:solidFill>
                <a:latin typeface="微软雅黑" panose="020B0503020204020204" pitchFamily="34" charset="-122"/>
                <a:ea typeface="微软雅黑" panose="020B0503020204020204" pitchFamily="34" charset="-122"/>
              </a:rPr>
              <a:t>为什么要引入</a:t>
            </a:r>
            <a:r>
              <a:rPr lang="en-US" altLang="zh-CN" sz="2800" b="1" dirty="0">
                <a:solidFill>
                  <a:schemeClr val="accent5">
                    <a:lumMod val="75000"/>
                  </a:schemeClr>
                </a:solidFill>
                <a:latin typeface="微软雅黑" panose="020B0503020204020204" pitchFamily="34" charset="-122"/>
                <a:ea typeface="微软雅黑" panose="020B0503020204020204" pitchFamily="34" charset="-122"/>
              </a:rPr>
              <a:t>Orika?</a:t>
            </a:r>
          </a:p>
        </p:txBody>
      </p:sp>
      <p:pic>
        <p:nvPicPr>
          <p:cNvPr id="6" name="图片 5"/>
          <p:cNvPicPr>
            <a:picLocks noChangeAspect="1"/>
          </p:cNvPicPr>
          <p:nvPr/>
        </p:nvPicPr>
        <p:blipFill>
          <a:blip r:embed="rId3"/>
          <a:stretch>
            <a:fillRect/>
          </a:stretch>
        </p:blipFill>
        <p:spPr>
          <a:xfrm>
            <a:off x="143244" y="0"/>
            <a:ext cx="1789251" cy="1051863"/>
          </a:xfrm>
          <a:prstGeom prst="rect">
            <a:avLst/>
          </a:prstGeom>
        </p:spPr>
      </p:pic>
      <p:sp>
        <p:nvSpPr>
          <p:cNvPr id="8" name="淘宝网chenying0907出品 7"/>
          <p:cNvSpPr txBox="1"/>
          <p:nvPr/>
        </p:nvSpPr>
        <p:spPr>
          <a:xfrm>
            <a:off x="895350" y="1644650"/>
            <a:ext cx="10624185" cy="4523105"/>
          </a:xfrm>
          <a:prstGeom prst="rect">
            <a:avLst/>
          </a:prstGeom>
          <a:noFill/>
        </p:spPr>
        <p:txBody>
          <a:bodyPr wrap="square" rtlCol="0">
            <a:spAutoFit/>
          </a:bodyPr>
          <a:lstStyle/>
          <a:p>
            <a:pPr fontAlgn="auto">
              <a:lnSpc>
                <a:spcPct val="200000"/>
              </a:lnSpc>
            </a:pP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工作中，我们经常需要将对象转换成不同的形式以适应不同的api，或者在不同业务层中传输对象而不同分层的对象存在不同的格式，因此我们需要编写映射代码将对象中的属性值从一种类型转换成另一种类型。</a:t>
            </a:r>
          </a:p>
          <a:p>
            <a:pPr fontAlgn="auto">
              <a:lnSpc>
                <a:spcPct val="200000"/>
              </a:lnSpc>
            </a:pP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Orika用于简化多层之间的对象映射，避免苦苦挣扎于手工编码和基于反射的映射。</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Orika关注尽可能地自动化，同时根据需要提供配置和扩展实现定制。</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par>
                          <p:cTn id="12" fill="hold">
                            <p:stCondLst>
                              <p:cond delay="1049"/>
                            </p:stCondLst>
                            <p:childTnLst>
                              <p:par>
                                <p:cTn id="13" presetID="42"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7890" y="264160"/>
            <a:ext cx="4714875" cy="521970"/>
          </a:xfrm>
          <a:prstGeom prst="rect">
            <a:avLst/>
          </a:prstGeom>
          <a:noFill/>
        </p:spPr>
        <p:txBody>
          <a:bodyPr wrap="square" rtlCol="0">
            <a:spAutoFit/>
          </a:bodyPr>
          <a:lstStyle/>
          <a:p>
            <a:r>
              <a:rPr lang="zh-CN" altLang="en-US" sz="2800" b="1" dirty="0">
                <a:solidFill>
                  <a:schemeClr val="accent1">
                    <a:lumMod val="50000"/>
                  </a:schemeClr>
                </a:solidFill>
                <a:latin typeface="微软雅黑" panose="020B0503020204020204" pitchFamily="34" charset="-122"/>
                <a:ea typeface="微软雅黑" panose="020B0503020204020204" pitchFamily="34" charset="-122"/>
                <a:sym typeface="+mn-ea"/>
              </a:rPr>
              <a:t>机票</a:t>
            </a:r>
            <a:r>
              <a:rPr lang="en-US" altLang="zh-CN" sz="2800" b="1" dirty="0">
                <a:solidFill>
                  <a:schemeClr val="accent1">
                    <a:lumMod val="50000"/>
                  </a:schemeClr>
                </a:solidFill>
                <a:latin typeface="微软雅黑" panose="020B0503020204020204" pitchFamily="34" charset="-122"/>
                <a:ea typeface="微软雅黑" panose="020B0503020204020204" pitchFamily="34" charset="-122"/>
                <a:sym typeface="+mn-ea"/>
              </a:rPr>
              <a:t>常用javabean</a:t>
            </a:r>
            <a:r>
              <a:rPr lang="zh-CN" altLang="en-US" sz="2800" b="1" dirty="0">
                <a:solidFill>
                  <a:schemeClr val="accent1">
                    <a:lumMod val="50000"/>
                  </a:schemeClr>
                </a:solidFill>
                <a:latin typeface="微软雅黑" panose="020B0503020204020204" pitchFamily="34" charset="-122"/>
                <a:ea typeface="微软雅黑" panose="020B0503020204020204" pitchFamily="34" charset="-122"/>
                <a:sym typeface="+mn-ea"/>
              </a:rPr>
              <a:t>映射技术</a:t>
            </a:r>
            <a:endParaRPr lang="zh-CN" altLang="en-US" sz="2800" b="1" dirty="0">
              <a:solidFill>
                <a:schemeClr val="accent5">
                  <a:lumMod val="7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143244" y="0"/>
            <a:ext cx="1789251" cy="1051863"/>
          </a:xfrm>
          <a:prstGeom prst="rect">
            <a:avLst/>
          </a:prstGeom>
        </p:spPr>
      </p:pic>
      <p:sp>
        <p:nvSpPr>
          <p:cNvPr id="2" name="圆角淘宝网chenying0907出品 1"/>
          <p:cNvSpPr/>
          <p:nvPr/>
        </p:nvSpPr>
        <p:spPr>
          <a:xfrm>
            <a:off x="1233578" y="3148642"/>
            <a:ext cx="2449902" cy="1319841"/>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现有机票项目中</a:t>
            </a:r>
          </a:p>
          <a:p>
            <a:pPr algn="ctr"/>
            <a:r>
              <a:rPr lang="zh-CN" altLang="en-US" sz="2400" b="1" dirty="0">
                <a:latin typeface="微软雅黑" panose="020B0503020204020204" pitchFamily="34" charset="-122"/>
                <a:ea typeface="微软雅黑" panose="020B0503020204020204" pitchFamily="34" charset="-122"/>
              </a:rPr>
              <a:t>采用映射技术</a:t>
            </a:r>
          </a:p>
        </p:txBody>
      </p:sp>
      <p:sp>
        <p:nvSpPr>
          <p:cNvPr id="3" name="左大括号 2"/>
          <p:cNvSpPr/>
          <p:nvPr/>
        </p:nvSpPr>
        <p:spPr>
          <a:xfrm>
            <a:off x="3907765" y="1268699"/>
            <a:ext cx="439948" cy="5079725"/>
          </a:xfrm>
          <a:prstGeom prst="leftBrac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圆角淘宝网chenying0907出品 6"/>
          <p:cNvSpPr/>
          <p:nvPr/>
        </p:nvSpPr>
        <p:spPr>
          <a:xfrm>
            <a:off x="4451350" y="1268730"/>
            <a:ext cx="6202680" cy="1229995"/>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b="1" dirty="0">
                <a:solidFill>
                  <a:schemeClr val="accent1">
                    <a:lumMod val="50000"/>
                  </a:schemeClr>
                </a:solidFill>
              </a:rPr>
              <a:t>Java</a:t>
            </a:r>
            <a:r>
              <a:rPr lang="zh-CN" altLang="en-US" b="1" dirty="0">
                <a:solidFill>
                  <a:schemeClr val="accent1">
                    <a:lumMod val="50000"/>
                  </a:schemeClr>
                </a:solidFill>
              </a:rPr>
              <a:t>反射</a:t>
            </a:r>
          </a:p>
          <a:p>
            <a:pPr algn="l"/>
            <a:r>
              <a:rPr lang="zh-CN" altLang="en-US" dirty="0">
                <a:solidFill>
                  <a:schemeClr val="accent1">
                    <a:lumMod val="50000"/>
                  </a:schemeClr>
                </a:solidFill>
              </a:rPr>
              <a:t>特点：性能问题、无法解决嵌套</a:t>
            </a:r>
            <a:r>
              <a:rPr lang="en-US" altLang="zh-CN" dirty="0">
                <a:solidFill>
                  <a:schemeClr val="accent1">
                    <a:lumMod val="50000"/>
                  </a:schemeClr>
                </a:solidFill>
              </a:rPr>
              <a:t>javabean</a:t>
            </a:r>
            <a:r>
              <a:rPr lang="zh-CN" altLang="en-US" dirty="0">
                <a:solidFill>
                  <a:schemeClr val="accent1">
                    <a:lumMod val="50000"/>
                  </a:schemeClr>
                </a:solidFill>
              </a:rPr>
              <a:t>映射复制</a:t>
            </a:r>
          </a:p>
        </p:txBody>
      </p:sp>
      <p:sp>
        <p:nvSpPr>
          <p:cNvPr id="8" name="圆角淘宝网chenying0907出品 7"/>
          <p:cNvSpPr/>
          <p:nvPr/>
        </p:nvSpPr>
        <p:spPr>
          <a:xfrm>
            <a:off x="4451230" y="3278344"/>
            <a:ext cx="6202393" cy="1060433"/>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b="1" dirty="0">
                <a:solidFill>
                  <a:schemeClr val="accent1">
                    <a:lumMod val="50000"/>
                  </a:schemeClr>
                </a:solidFill>
              </a:rPr>
              <a:t>手工映射</a:t>
            </a:r>
            <a:r>
              <a:rPr lang="zh-CN" altLang="en-US" dirty="0">
                <a:solidFill>
                  <a:schemeClr val="accent1">
                    <a:lumMod val="50000"/>
                  </a:schemeClr>
                </a:solidFill>
              </a:rPr>
              <a:t/>
            </a:r>
            <a:br>
              <a:rPr lang="zh-CN" altLang="en-US" dirty="0">
                <a:solidFill>
                  <a:schemeClr val="accent1">
                    <a:lumMod val="50000"/>
                  </a:schemeClr>
                </a:solidFill>
              </a:rPr>
            </a:br>
            <a:r>
              <a:rPr lang="zh-CN" altLang="en-US" dirty="0">
                <a:solidFill>
                  <a:schemeClr val="accent1">
                    <a:lumMod val="50000"/>
                  </a:schemeClr>
                </a:solidFill>
              </a:rPr>
              <a:t>特点：硬编码、代码量大</a:t>
            </a:r>
          </a:p>
        </p:txBody>
      </p:sp>
      <p:sp>
        <p:nvSpPr>
          <p:cNvPr id="9" name="圆角淘宝网chenying0907出品 8"/>
          <p:cNvSpPr/>
          <p:nvPr/>
        </p:nvSpPr>
        <p:spPr>
          <a:xfrm>
            <a:off x="4451229" y="5287989"/>
            <a:ext cx="6202393" cy="1060433"/>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b="1" dirty="0">
                <a:solidFill>
                  <a:schemeClr val="accent1">
                    <a:lumMod val="50000"/>
                  </a:schemeClr>
                </a:solidFill>
              </a:rPr>
              <a:t>序列化方式</a:t>
            </a:r>
          </a:p>
          <a:p>
            <a:pPr algn="l"/>
            <a:r>
              <a:rPr lang="zh-CN" altLang="en-US" dirty="0">
                <a:solidFill>
                  <a:schemeClr val="accent1">
                    <a:lumMod val="50000"/>
                  </a:schemeClr>
                </a:solidFill>
              </a:rPr>
              <a:t>特点：通过</a:t>
            </a:r>
            <a:r>
              <a:rPr lang="en-US" altLang="zh-CN" dirty="0">
                <a:solidFill>
                  <a:schemeClr val="accent1">
                    <a:lumMod val="50000"/>
                  </a:schemeClr>
                </a:solidFill>
              </a:rPr>
              <a:t>json</a:t>
            </a:r>
            <a:r>
              <a:rPr lang="zh-CN" altLang="en-US" dirty="0">
                <a:solidFill>
                  <a:schemeClr val="accent1">
                    <a:lumMod val="50000"/>
                  </a:schemeClr>
                </a:solidFill>
              </a:rPr>
              <a:t>、</a:t>
            </a:r>
            <a:r>
              <a:rPr lang="en-US" altLang="zh-CN" dirty="0">
                <a:solidFill>
                  <a:schemeClr val="accent1">
                    <a:lumMod val="50000"/>
                  </a:schemeClr>
                </a:solidFill>
              </a:rPr>
              <a:t>xml</a:t>
            </a:r>
            <a:r>
              <a:rPr lang="zh-CN" altLang="en-US" dirty="0">
                <a:solidFill>
                  <a:schemeClr val="accent1">
                    <a:lumMod val="50000"/>
                  </a:schemeClr>
                </a:solidFill>
              </a:rPr>
              <a:t>的序列化和反序列化方式，字段参数不相同时，需要硬编码赋值</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par>
                          <p:cTn id="12" fill="hold">
                            <p:stCondLst>
                              <p:cond delay="1250"/>
                            </p:stCondLst>
                            <p:childTnLst>
                              <p:par>
                                <p:cTn id="13" presetID="55"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strVal val="#ppt_w*0.70"/>
                                          </p:val>
                                        </p:tav>
                                        <p:tav tm="100000">
                                          <p:val>
                                            <p:strVal val="#ppt_w"/>
                                          </p:val>
                                        </p:tav>
                                      </p:tavLst>
                                    </p:anim>
                                    <p:anim calcmode="lin" valueType="num">
                                      <p:cBhvr>
                                        <p:cTn id="16" dur="1000" fill="hold"/>
                                        <p:tgtEl>
                                          <p:spTgt spid="2"/>
                                        </p:tgtEl>
                                        <p:attrNameLst>
                                          <p:attrName>ppt_h</p:attrName>
                                        </p:attrNameLst>
                                      </p:cBhvr>
                                      <p:tavLst>
                                        <p:tav tm="0">
                                          <p:val>
                                            <p:strVal val="#ppt_h"/>
                                          </p:val>
                                        </p:tav>
                                        <p:tav tm="100000">
                                          <p:val>
                                            <p:strVal val="#ppt_h"/>
                                          </p:val>
                                        </p:tav>
                                      </p:tavLst>
                                    </p:anim>
                                    <p:animEffect transition="in" filter="fade">
                                      <p:cBhvr>
                                        <p:cTn id="17" dur="1000"/>
                                        <p:tgtEl>
                                          <p:spTgt spid="2"/>
                                        </p:tgtEl>
                                      </p:cBhvr>
                                    </p:animEffect>
                                  </p:childTnLst>
                                </p:cTn>
                              </p:par>
                            </p:childTnLst>
                          </p:cTn>
                        </p:par>
                        <p:par>
                          <p:cTn id="18" fill="hold">
                            <p:stCondLst>
                              <p:cond delay="2250"/>
                            </p:stCondLst>
                            <p:childTnLst>
                              <p:par>
                                <p:cTn id="19" presetID="22" presetClass="entr" presetSubtype="8"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1000"/>
                                        <p:tgtEl>
                                          <p:spTgt spid="3"/>
                                        </p:tgtEl>
                                      </p:cBhvr>
                                    </p:animEffect>
                                  </p:childTnLst>
                                </p:cTn>
                              </p:par>
                            </p:childTnLst>
                          </p:cTn>
                        </p:par>
                        <p:par>
                          <p:cTn id="22" fill="hold">
                            <p:stCondLst>
                              <p:cond delay="3250"/>
                            </p:stCondLst>
                            <p:childTnLst>
                              <p:par>
                                <p:cTn id="23" presetID="2" presetClass="entr" presetSubtype="2" fill="hold" grpId="2"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3750"/>
                            </p:stCondLst>
                            <p:childTnLst>
                              <p:par>
                                <p:cTn id="28" presetID="2" presetClass="entr" presetSubtype="2"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1+#ppt_w/2"/>
                                          </p:val>
                                        </p:tav>
                                        <p:tav tm="100000">
                                          <p:val>
                                            <p:strVal val="#ppt_x"/>
                                          </p:val>
                                        </p:tav>
                                      </p:tavLst>
                                    </p:anim>
                                    <p:anim calcmode="lin" valueType="num">
                                      <p:cBhvr additive="base">
                                        <p:cTn id="31" dur="500" fill="hold"/>
                                        <p:tgtEl>
                                          <p:spTgt spid="8"/>
                                        </p:tgtEl>
                                        <p:attrNameLst>
                                          <p:attrName>ppt_y</p:attrName>
                                        </p:attrNameLst>
                                      </p:cBhvr>
                                      <p:tavLst>
                                        <p:tav tm="0">
                                          <p:val>
                                            <p:strVal val="#ppt_y"/>
                                          </p:val>
                                        </p:tav>
                                        <p:tav tm="100000">
                                          <p:val>
                                            <p:strVal val="#ppt_y"/>
                                          </p:val>
                                        </p:tav>
                                      </p:tavLst>
                                    </p:anim>
                                  </p:childTnLst>
                                </p:cTn>
                              </p:par>
                            </p:childTnLst>
                          </p:cTn>
                        </p:par>
                        <p:par>
                          <p:cTn id="32" fill="hold">
                            <p:stCondLst>
                              <p:cond delay="4250"/>
                            </p:stCondLst>
                            <p:childTnLst>
                              <p:par>
                                <p:cTn id="33" presetID="2" presetClass="entr" presetSubtype="2"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1+#ppt_w/2"/>
                                          </p:val>
                                        </p:tav>
                                        <p:tav tm="100000">
                                          <p:val>
                                            <p:strVal val="#ppt_x"/>
                                          </p:val>
                                        </p:tav>
                                      </p:tavLst>
                                    </p:anim>
                                    <p:anim calcmode="lin" valueType="num">
                                      <p:cBhvr additive="base">
                                        <p:cTn id="3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P spid="3" grpId="0" animBg="1"/>
      <p:bldP spid="7" grpId="0" animBg="1"/>
      <p:bldP spid="7" grpId="1" animBg="1"/>
      <p:bldP spid="7" grpId="2" bldLvl="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7890" y="264160"/>
            <a:ext cx="3931285" cy="521970"/>
          </a:xfrm>
          <a:prstGeom prst="rect">
            <a:avLst/>
          </a:prstGeom>
          <a:noFill/>
        </p:spPr>
        <p:txBody>
          <a:bodyPr wrap="square" rtlCol="0">
            <a:spAutoFit/>
          </a:bodyPr>
          <a:lstStyle/>
          <a:p>
            <a:r>
              <a:rPr lang="zh-CN" altLang="en-US" sz="2800" b="1" dirty="0">
                <a:solidFill>
                  <a:schemeClr val="accent5">
                    <a:lumMod val="75000"/>
                  </a:schemeClr>
                </a:solidFill>
                <a:latin typeface="微软雅黑" panose="020B0503020204020204" pitchFamily="34" charset="-122"/>
                <a:ea typeface="微软雅黑" panose="020B0503020204020204" pitchFamily="34" charset="-122"/>
              </a:rPr>
              <a:t>常用</a:t>
            </a:r>
            <a:r>
              <a:rPr lang="en-US" altLang="zh-CN" sz="2800" b="1" dirty="0">
                <a:solidFill>
                  <a:schemeClr val="accent5">
                    <a:lumMod val="75000"/>
                  </a:schemeClr>
                </a:solidFill>
                <a:latin typeface="微软雅黑" panose="020B0503020204020204" pitchFamily="34" charset="-122"/>
                <a:ea typeface="微软雅黑" panose="020B0503020204020204" pitchFamily="34" charset="-122"/>
              </a:rPr>
              <a:t>bean</a:t>
            </a:r>
            <a:r>
              <a:rPr lang="zh-CN" altLang="en-US" sz="2800" b="1" dirty="0">
                <a:solidFill>
                  <a:schemeClr val="accent5">
                    <a:lumMod val="75000"/>
                  </a:schemeClr>
                </a:solidFill>
                <a:latin typeface="微软雅黑" panose="020B0503020204020204" pitchFamily="34" charset="-122"/>
                <a:ea typeface="微软雅黑" panose="020B0503020204020204" pitchFamily="34" charset="-122"/>
              </a:rPr>
              <a:t>映射工具</a:t>
            </a:r>
          </a:p>
        </p:txBody>
      </p:sp>
      <p:pic>
        <p:nvPicPr>
          <p:cNvPr id="6" name="图片 5"/>
          <p:cNvPicPr>
            <a:picLocks noChangeAspect="1"/>
          </p:cNvPicPr>
          <p:nvPr/>
        </p:nvPicPr>
        <p:blipFill>
          <a:blip r:embed="rId3"/>
          <a:stretch>
            <a:fillRect/>
          </a:stretch>
        </p:blipFill>
        <p:spPr>
          <a:xfrm>
            <a:off x="142609" y="59690"/>
            <a:ext cx="1789251" cy="1051863"/>
          </a:xfrm>
          <a:prstGeom prst="rect">
            <a:avLst/>
          </a:prstGeom>
        </p:spPr>
      </p:pic>
      <p:sp>
        <p:nvSpPr>
          <p:cNvPr id="7" name="圆角淘宝网chenying0907出品 6"/>
          <p:cNvSpPr/>
          <p:nvPr/>
        </p:nvSpPr>
        <p:spPr>
          <a:xfrm>
            <a:off x="770890" y="1258570"/>
            <a:ext cx="2641600" cy="1233805"/>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BeanUtils</a:t>
            </a:r>
          </a:p>
        </p:txBody>
      </p:sp>
      <p:sp>
        <p:nvSpPr>
          <p:cNvPr id="11" name="淘宝网chenying0907出品 10"/>
          <p:cNvSpPr txBox="1"/>
          <p:nvPr/>
        </p:nvSpPr>
        <p:spPr>
          <a:xfrm>
            <a:off x="3949746" y="970372"/>
            <a:ext cx="6956982" cy="1753235"/>
          </a:xfrm>
          <a:prstGeom prst="rect">
            <a:avLst/>
          </a:prstGeom>
          <a:noFill/>
        </p:spPr>
        <p:txBody>
          <a:bodyPr wrap="square" rtlCol="0">
            <a:spAutoFit/>
          </a:bodyPr>
          <a:lstStyle/>
          <a:p>
            <a:r>
              <a:rPr lang="en-US" altLang="zh-CN" dirty="0"/>
              <a:t>     apache的BeanUtils和spring的BeanUtils中拷贝方法的原理都是先用jdk中 java.beans.Introspector类的getBeanInfo()方法获取对象的属性信息及属性get/set方法，接着使用反射（Method的invoke(Object obj, Object... args)）方法进行赋值。apache支持名称相同但类型不同的属性的转换，spring支持忽略某些属性不进行映射，他们都设置了缓存保存已解析过的BeanInfo信息。</a:t>
            </a:r>
          </a:p>
        </p:txBody>
      </p:sp>
      <p:sp>
        <p:nvSpPr>
          <p:cNvPr id="12" name="圆角淘宝网chenying0907出品 11"/>
          <p:cNvSpPr/>
          <p:nvPr/>
        </p:nvSpPr>
        <p:spPr>
          <a:xfrm>
            <a:off x="828040" y="2913380"/>
            <a:ext cx="2641600" cy="1233805"/>
          </a:xfrm>
          <a:prstGeom prst="roundRect">
            <a:avLst/>
          </a:prstGeom>
          <a:solidFill>
            <a:schemeClr val="bg2">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BeanCopier</a:t>
            </a:r>
          </a:p>
        </p:txBody>
      </p:sp>
      <p:sp>
        <p:nvSpPr>
          <p:cNvPr id="17" name="淘宝网chenying0907出品 16"/>
          <p:cNvSpPr txBox="1"/>
          <p:nvPr/>
        </p:nvSpPr>
        <p:spPr>
          <a:xfrm>
            <a:off x="3949831" y="2791886"/>
            <a:ext cx="6956982" cy="1476375"/>
          </a:xfrm>
          <a:prstGeom prst="rect">
            <a:avLst/>
          </a:prstGeom>
          <a:noFill/>
        </p:spPr>
        <p:txBody>
          <a:bodyPr wrap="square" rtlCol="0">
            <a:spAutoFit/>
          </a:bodyPr>
          <a:lstStyle/>
          <a:p>
            <a:r>
              <a:rPr lang="en-US" altLang="zh-CN" dirty="0"/>
              <a:t>      cglib的BeanCopier采用了不同的方法：它不是利用反射对属性进行赋值，而是直接使用ASM的MethodVisitor直接编写各属性的get/set方法（具体过程可见BeanCopier类的generateClass(ClassVisitor v)方法）生成class文件，然后进行执行。由于是直接生成字节码执行，所以BeanCopier的性能较采用反射的BeanUtils有较大提高。</a:t>
            </a:r>
          </a:p>
        </p:txBody>
      </p:sp>
      <p:sp>
        <p:nvSpPr>
          <p:cNvPr id="10" name="圆角淘宝网chenying0907出品 6"/>
          <p:cNvSpPr/>
          <p:nvPr/>
        </p:nvSpPr>
        <p:spPr>
          <a:xfrm>
            <a:off x="770890" y="4542155"/>
            <a:ext cx="2641600" cy="1233805"/>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latin typeface="微软雅黑" panose="020B0503020204020204" pitchFamily="34" charset="-122"/>
                <a:ea typeface="微软雅黑" panose="020B0503020204020204" pitchFamily="34" charset="-122"/>
              </a:rPr>
              <a:t>Orika</a:t>
            </a:r>
            <a:endParaRPr lang="zh-CN" altLang="en-US" sz="2800" b="1" dirty="0">
              <a:latin typeface="微软雅黑" panose="020B0503020204020204" pitchFamily="34" charset="-122"/>
              <a:ea typeface="微软雅黑" panose="020B0503020204020204" pitchFamily="34" charset="-122"/>
            </a:endParaRPr>
          </a:p>
        </p:txBody>
      </p:sp>
      <p:sp>
        <p:nvSpPr>
          <p:cNvPr id="13" name="淘宝网chenying0907出品 16"/>
          <p:cNvSpPr txBox="1"/>
          <p:nvPr/>
        </p:nvSpPr>
        <p:spPr>
          <a:xfrm>
            <a:off x="3902206" y="4698156"/>
            <a:ext cx="6956982" cy="1198880"/>
          </a:xfrm>
          <a:prstGeom prst="rect">
            <a:avLst/>
          </a:prstGeom>
          <a:noFill/>
        </p:spPr>
        <p:txBody>
          <a:bodyPr wrap="square" rtlCol="0">
            <a:spAutoFit/>
          </a:bodyPr>
          <a:lstStyle/>
          <a:p>
            <a:r>
              <a:rPr lang="en-US" altLang="zh-CN" dirty="0"/>
              <a:t>       底层采用了javassist类库生成Bean映射的字节码，之后直接加载执行生成的字节码文件，因此在速度上比使用反射进行赋值会快很多。Orika支持递归映射，将映射嵌套类直到用“简单”类型完成映射。它还包含故障保险，以正确处理正在尝试映射的对象中的递归引用。</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par>
                          <p:cTn id="12" fill="hold">
                            <p:stCondLst>
                              <p:cond delay="949"/>
                            </p:stCondLst>
                            <p:childTnLst>
                              <p:par>
                                <p:cTn id="13" presetID="55"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1000" fill="hold"/>
                                        <p:tgtEl>
                                          <p:spTgt spid="7"/>
                                        </p:tgtEl>
                                        <p:attrNameLst>
                                          <p:attrName>ppt_w</p:attrName>
                                        </p:attrNameLst>
                                      </p:cBhvr>
                                      <p:tavLst>
                                        <p:tav tm="0">
                                          <p:val>
                                            <p:strVal val="#ppt_w*0.70"/>
                                          </p:val>
                                        </p:tav>
                                        <p:tav tm="100000">
                                          <p:val>
                                            <p:strVal val="#ppt_w"/>
                                          </p:val>
                                        </p:tav>
                                      </p:tavLst>
                                    </p:anim>
                                    <p:anim calcmode="lin" valueType="num">
                                      <p:cBhvr>
                                        <p:cTn id="16" dur="1000" fill="hold"/>
                                        <p:tgtEl>
                                          <p:spTgt spid="7"/>
                                        </p:tgtEl>
                                        <p:attrNameLst>
                                          <p:attrName>ppt_h</p:attrName>
                                        </p:attrNameLst>
                                      </p:cBhvr>
                                      <p:tavLst>
                                        <p:tav tm="0">
                                          <p:val>
                                            <p:strVal val="#ppt_h"/>
                                          </p:val>
                                        </p:tav>
                                        <p:tav tm="100000">
                                          <p:val>
                                            <p:strVal val="#ppt_h"/>
                                          </p:val>
                                        </p:tav>
                                      </p:tavLst>
                                    </p:anim>
                                    <p:animEffect transition="in" filter="fade">
                                      <p:cBhvr>
                                        <p:cTn id="17" dur="1000"/>
                                        <p:tgtEl>
                                          <p:spTgt spid="7"/>
                                        </p:tgtEl>
                                      </p:cBhvr>
                                    </p:animEffect>
                                  </p:childTnLst>
                                </p:cTn>
                              </p:par>
                            </p:childTnLst>
                          </p:cTn>
                        </p:par>
                        <p:par>
                          <p:cTn id="18" fill="hold">
                            <p:stCondLst>
                              <p:cond delay="1949"/>
                            </p:stCondLst>
                            <p:childTnLst>
                              <p:par>
                                <p:cTn id="19" presetID="3" presetClass="entr" presetSubtype="1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par>
                          <p:cTn id="22" fill="hold">
                            <p:stCondLst>
                              <p:cond delay="2449"/>
                            </p:stCondLst>
                            <p:childTnLst>
                              <p:par>
                                <p:cTn id="23" presetID="55"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1000" fill="hold"/>
                                        <p:tgtEl>
                                          <p:spTgt spid="12"/>
                                        </p:tgtEl>
                                        <p:attrNameLst>
                                          <p:attrName>ppt_w</p:attrName>
                                        </p:attrNameLst>
                                      </p:cBhvr>
                                      <p:tavLst>
                                        <p:tav tm="0">
                                          <p:val>
                                            <p:strVal val="#ppt_w*0.70"/>
                                          </p:val>
                                        </p:tav>
                                        <p:tav tm="100000">
                                          <p:val>
                                            <p:strVal val="#ppt_w"/>
                                          </p:val>
                                        </p:tav>
                                      </p:tavLst>
                                    </p:anim>
                                    <p:anim calcmode="lin" valueType="num">
                                      <p:cBhvr>
                                        <p:cTn id="26" dur="1000" fill="hold"/>
                                        <p:tgtEl>
                                          <p:spTgt spid="12"/>
                                        </p:tgtEl>
                                        <p:attrNameLst>
                                          <p:attrName>ppt_h</p:attrName>
                                        </p:attrNameLst>
                                      </p:cBhvr>
                                      <p:tavLst>
                                        <p:tav tm="0">
                                          <p:val>
                                            <p:strVal val="#ppt_h"/>
                                          </p:val>
                                        </p:tav>
                                        <p:tav tm="100000">
                                          <p:val>
                                            <p:strVal val="#ppt_h"/>
                                          </p:val>
                                        </p:tav>
                                      </p:tavLst>
                                    </p:anim>
                                    <p:animEffect transition="in" filter="fade">
                                      <p:cBhvr>
                                        <p:cTn id="27" dur="1000"/>
                                        <p:tgtEl>
                                          <p:spTgt spid="12"/>
                                        </p:tgtEl>
                                      </p:cBhvr>
                                    </p:animEffect>
                                  </p:childTnLst>
                                </p:cTn>
                              </p:par>
                            </p:childTnLst>
                          </p:cTn>
                        </p:par>
                        <p:par>
                          <p:cTn id="28" fill="hold">
                            <p:stCondLst>
                              <p:cond delay="3449"/>
                            </p:stCondLst>
                            <p:childTnLst>
                              <p:par>
                                <p:cTn id="29" presetID="3" presetClass="entr" presetSubtype="10"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linds(horizontal)">
                                      <p:cBhvr>
                                        <p:cTn id="31" dur="500"/>
                                        <p:tgtEl>
                                          <p:spTgt spid="17"/>
                                        </p:tgtEl>
                                      </p:cBhvr>
                                    </p:animEffect>
                                  </p:childTnLst>
                                </p:cTn>
                              </p:par>
                            </p:childTnLst>
                          </p:cTn>
                        </p:par>
                        <p:par>
                          <p:cTn id="32" fill="hold">
                            <p:stCondLst>
                              <p:cond delay="3949"/>
                            </p:stCondLst>
                            <p:childTnLst>
                              <p:par>
                                <p:cTn id="33" presetID="55"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ppt_w</p:attrName>
                                        </p:attrNameLst>
                                      </p:cBhvr>
                                      <p:tavLst>
                                        <p:tav tm="0">
                                          <p:val>
                                            <p:strVal val="#ppt_w*0.70"/>
                                          </p:val>
                                        </p:tav>
                                        <p:tav tm="100000">
                                          <p:val>
                                            <p:strVal val="#ppt_w"/>
                                          </p:val>
                                        </p:tav>
                                      </p:tavLst>
                                    </p:anim>
                                    <p:anim calcmode="lin" valueType="num">
                                      <p:cBhvr>
                                        <p:cTn id="36" dur="1000" fill="hold"/>
                                        <p:tgtEl>
                                          <p:spTgt spid="10"/>
                                        </p:tgtEl>
                                        <p:attrNameLst>
                                          <p:attrName>ppt_h</p:attrName>
                                        </p:attrNameLst>
                                      </p:cBhvr>
                                      <p:tavLst>
                                        <p:tav tm="0">
                                          <p:val>
                                            <p:strVal val="#ppt_h"/>
                                          </p:val>
                                        </p:tav>
                                        <p:tav tm="100000">
                                          <p:val>
                                            <p:strVal val="#ppt_h"/>
                                          </p:val>
                                        </p:tav>
                                      </p:tavLst>
                                    </p:anim>
                                    <p:animEffect transition="in" filter="fade">
                                      <p:cBhvr>
                                        <p:cTn id="37" dur="1000"/>
                                        <p:tgtEl>
                                          <p:spTgt spid="10"/>
                                        </p:tgtEl>
                                      </p:cBhvr>
                                    </p:animEffect>
                                  </p:childTnLst>
                                </p:cTn>
                              </p:par>
                            </p:childTnLst>
                          </p:cTn>
                        </p:par>
                        <p:par>
                          <p:cTn id="38" fill="hold">
                            <p:stCondLst>
                              <p:cond delay="4949"/>
                            </p:stCondLst>
                            <p:childTnLst>
                              <p:par>
                                <p:cTn id="39" presetID="3" presetClass="entr" presetSubtype="10"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linds(horizontal)">
                                      <p:cBhvr>
                                        <p:cTn id="4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P spid="11" grpId="0"/>
      <p:bldP spid="12" grpId="0" bldLvl="0" animBg="1"/>
      <p:bldP spid="17" grpId="0"/>
      <p:bldP spid="10" grpId="0" bldLvl="0"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7890" y="264160"/>
            <a:ext cx="4695825" cy="521970"/>
          </a:xfrm>
          <a:prstGeom prst="rect">
            <a:avLst/>
          </a:prstGeom>
          <a:noFill/>
        </p:spPr>
        <p:txBody>
          <a:bodyPr wrap="square" rtlCol="0">
            <a:spAutoFit/>
          </a:bodyPr>
          <a:lstStyle/>
          <a:p>
            <a:r>
              <a:rPr lang="zh-CN" altLang="en-US" sz="2800" b="1" dirty="0">
                <a:solidFill>
                  <a:schemeClr val="accent5">
                    <a:lumMod val="75000"/>
                  </a:schemeClr>
                </a:solidFill>
                <a:latin typeface="微软雅黑" panose="020B0503020204020204" pitchFamily="34" charset="-122"/>
                <a:ea typeface="微软雅黑" panose="020B0503020204020204" pitchFamily="34" charset="-122"/>
              </a:rPr>
              <a:t>如何使用</a:t>
            </a:r>
            <a:r>
              <a:rPr lang="en-US" altLang="zh-CN" sz="2800" b="1" dirty="0">
                <a:solidFill>
                  <a:schemeClr val="accent5">
                    <a:lumMod val="75000"/>
                  </a:schemeClr>
                </a:solidFill>
                <a:latin typeface="微软雅黑" panose="020B0503020204020204" pitchFamily="34" charset="-122"/>
                <a:ea typeface="微软雅黑" panose="020B0503020204020204" pitchFamily="34" charset="-122"/>
              </a:rPr>
              <a:t>Orika</a:t>
            </a:r>
          </a:p>
        </p:txBody>
      </p:sp>
      <p:pic>
        <p:nvPicPr>
          <p:cNvPr id="6" name="图片 5"/>
          <p:cNvPicPr>
            <a:picLocks noChangeAspect="1"/>
          </p:cNvPicPr>
          <p:nvPr/>
        </p:nvPicPr>
        <p:blipFill>
          <a:blip r:embed="rId3"/>
          <a:stretch>
            <a:fillRect/>
          </a:stretch>
        </p:blipFill>
        <p:spPr>
          <a:xfrm>
            <a:off x="143244" y="0"/>
            <a:ext cx="1789251" cy="1051863"/>
          </a:xfrm>
          <a:prstGeom prst="rect">
            <a:avLst/>
          </a:prstGeom>
        </p:spPr>
      </p:pic>
      <p:sp>
        <p:nvSpPr>
          <p:cNvPr id="2" name="文本框 1"/>
          <p:cNvSpPr txBox="1"/>
          <p:nvPr/>
        </p:nvSpPr>
        <p:spPr>
          <a:xfrm>
            <a:off x="925830" y="1141730"/>
            <a:ext cx="7621905" cy="368300"/>
          </a:xfrm>
          <a:prstGeom prst="rect">
            <a:avLst/>
          </a:prstGeom>
          <a:noFill/>
        </p:spPr>
        <p:txBody>
          <a:bodyPr wrap="square" rtlCol="0" anchor="t">
            <a:spAutoFit/>
          </a:bodyPr>
          <a:lstStyle/>
          <a:p>
            <a:r>
              <a:rPr lang="en-US" altLang="zh-CN" b="1"/>
              <a:t>Maven</a:t>
            </a:r>
            <a:r>
              <a:rPr lang="zh-CN" altLang="en-US" b="1"/>
              <a:t>依赖</a:t>
            </a:r>
          </a:p>
        </p:txBody>
      </p:sp>
      <p:sp>
        <p:nvSpPr>
          <p:cNvPr id="3" name="文本框 2"/>
          <p:cNvSpPr txBox="1"/>
          <p:nvPr/>
        </p:nvSpPr>
        <p:spPr>
          <a:xfrm>
            <a:off x="2755900" y="2306320"/>
            <a:ext cx="7397115" cy="2245360"/>
          </a:xfrm>
          <a:prstGeom prst="rect">
            <a:avLst/>
          </a:prstGeom>
          <a:noFill/>
        </p:spPr>
        <p:txBody>
          <a:bodyPr wrap="square" rtlCol="0" anchor="t">
            <a:spAutoFit/>
          </a:bodyPr>
          <a:lstStyle/>
          <a:p>
            <a:r>
              <a:rPr lang="zh-CN" altLang="en-US" sz="2800"/>
              <a:t>&lt;dependency&gt;  </a:t>
            </a:r>
          </a:p>
          <a:p>
            <a:r>
              <a:rPr lang="zh-CN" altLang="en-US" sz="2800"/>
              <a:t>    &lt;groupId&gt;ma.glasnost.orika&lt;/groupId&gt;</a:t>
            </a:r>
          </a:p>
          <a:p>
            <a:r>
              <a:rPr lang="zh-CN" altLang="en-US" sz="2800"/>
              <a:t>    &lt;artifactId&gt;orika-core&lt;/artifactId&gt;</a:t>
            </a:r>
          </a:p>
          <a:p>
            <a:r>
              <a:rPr lang="zh-CN" altLang="en-US" sz="2800"/>
              <a:t>    &lt;version&gt;1.5.2&lt;/version&gt;</a:t>
            </a:r>
          </a:p>
          <a:p>
            <a:r>
              <a:rPr lang="zh-CN" altLang="en-US" sz="2800"/>
              <a:t>&lt;/dependency&gt;</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7890" y="264160"/>
            <a:ext cx="4695825" cy="521970"/>
          </a:xfrm>
          <a:prstGeom prst="rect">
            <a:avLst/>
          </a:prstGeom>
          <a:noFill/>
        </p:spPr>
        <p:txBody>
          <a:bodyPr wrap="square" rtlCol="0">
            <a:spAutoFit/>
          </a:bodyPr>
          <a:lstStyle/>
          <a:p>
            <a:r>
              <a:rPr lang="zh-CN" altLang="en-US" sz="2800" b="1" dirty="0">
                <a:solidFill>
                  <a:schemeClr val="accent5">
                    <a:lumMod val="75000"/>
                  </a:schemeClr>
                </a:solidFill>
                <a:latin typeface="微软雅黑" panose="020B0503020204020204" pitchFamily="34" charset="-122"/>
                <a:ea typeface="微软雅黑" panose="020B0503020204020204" pitchFamily="34" charset="-122"/>
              </a:rPr>
              <a:t>如何使</a:t>
            </a:r>
            <a:r>
              <a:rPr lang="zh-CN" altLang="en-US" sz="2800" dirty="0">
                <a:solidFill>
                  <a:schemeClr val="accent5">
                    <a:lumMod val="75000"/>
                  </a:schemeClr>
                </a:solidFill>
                <a:latin typeface="微软雅黑" panose="020B0503020204020204" pitchFamily="34" charset="-122"/>
                <a:ea typeface="微软雅黑" panose="020B0503020204020204" pitchFamily="34" charset="-122"/>
              </a:rPr>
              <a:t>用</a:t>
            </a:r>
            <a:r>
              <a:rPr lang="en-US" altLang="zh-CN" sz="2800" b="1" dirty="0">
                <a:solidFill>
                  <a:schemeClr val="accent5">
                    <a:lumMod val="75000"/>
                  </a:schemeClr>
                </a:solidFill>
                <a:latin typeface="微软雅黑" panose="020B0503020204020204" pitchFamily="34" charset="-122"/>
                <a:ea typeface="微软雅黑" panose="020B0503020204020204" pitchFamily="34" charset="-122"/>
              </a:rPr>
              <a:t>Orika</a:t>
            </a:r>
          </a:p>
        </p:txBody>
      </p:sp>
      <p:pic>
        <p:nvPicPr>
          <p:cNvPr id="6" name="图片 5"/>
          <p:cNvPicPr>
            <a:picLocks noChangeAspect="1"/>
          </p:cNvPicPr>
          <p:nvPr/>
        </p:nvPicPr>
        <p:blipFill>
          <a:blip r:embed="rId3"/>
          <a:stretch>
            <a:fillRect/>
          </a:stretch>
        </p:blipFill>
        <p:spPr>
          <a:xfrm>
            <a:off x="143244" y="0"/>
            <a:ext cx="1789251" cy="1051863"/>
          </a:xfrm>
          <a:prstGeom prst="rect">
            <a:avLst/>
          </a:prstGeom>
        </p:spPr>
      </p:pic>
      <p:sp>
        <p:nvSpPr>
          <p:cNvPr id="2" name="文本框 1"/>
          <p:cNvSpPr txBox="1"/>
          <p:nvPr/>
        </p:nvSpPr>
        <p:spPr>
          <a:xfrm>
            <a:off x="925830" y="1141730"/>
            <a:ext cx="7621905" cy="398780"/>
          </a:xfrm>
          <a:prstGeom prst="rect">
            <a:avLst/>
          </a:prstGeom>
          <a:noFill/>
        </p:spPr>
        <p:txBody>
          <a:bodyPr wrap="square" rtlCol="0" anchor="t">
            <a:spAutoFit/>
          </a:bodyPr>
          <a:lstStyle/>
          <a:p>
            <a:r>
              <a:rPr lang="zh-CN" sz="2000" b="1"/>
              <a:t>两个</a:t>
            </a:r>
            <a:r>
              <a:rPr lang="en-US" altLang="zh-CN" sz="2000" b="1"/>
              <a:t>javabean</a:t>
            </a:r>
            <a:r>
              <a:rPr lang="zh-CN" altLang="en-US" sz="2000" b="1"/>
              <a:t>字段名称相同映射</a:t>
            </a:r>
          </a:p>
        </p:txBody>
      </p:sp>
      <p:sp>
        <p:nvSpPr>
          <p:cNvPr id="7" name="文本框 6"/>
          <p:cNvSpPr txBox="1"/>
          <p:nvPr/>
        </p:nvSpPr>
        <p:spPr>
          <a:xfrm>
            <a:off x="846455" y="1623060"/>
            <a:ext cx="7780020" cy="2092881"/>
          </a:xfrm>
          <a:prstGeom prst="rect">
            <a:avLst/>
          </a:prstGeom>
          <a:noFill/>
        </p:spPr>
        <p:txBody>
          <a:bodyPr wrap="square" rtlCol="0" anchor="t">
            <a:spAutoFit/>
          </a:bodyPr>
          <a:lstStyle/>
          <a:p>
            <a:r>
              <a:rPr lang="zh-CN" altLang="en-US" dirty="0"/>
              <a:t> </a:t>
            </a:r>
            <a:r>
              <a:rPr lang="zh-CN" altLang="en-US" sz="1600" dirty="0"/>
              <a:t> MapperFactory mapperFactory = new DefaultMapperFactory.Builder().build();</a:t>
            </a:r>
          </a:p>
          <a:p>
            <a:r>
              <a:rPr lang="zh-CN" altLang="en-US" sz="1600" dirty="0"/>
              <a:t>   //字段名相同映射</a:t>
            </a:r>
          </a:p>
          <a:p>
            <a:r>
              <a:rPr lang="zh-CN" altLang="en-US" sz="1600" dirty="0"/>
              <a:t>  mapperFactory.classMap(Person.class, PersonInfo.class).byDefault().register();</a:t>
            </a:r>
          </a:p>
          <a:p>
            <a:r>
              <a:rPr lang="zh-CN" altLang="en-US" sz="1600" dirty="0"/>
              <a:t>  MapperFacade mapperFacade = mapperFactory.getMapperFacade();</a:t>
            </a:r>
          </a:p>
          <a:p>
            <a:r>
              <a:rPr lang="zh-CN" altLang="en-US" sz="1600" dirty="0"/>
              <a:t>  Person person = new Person();</a:t>
            </a:r>
          </a:p>
          <a:p>
            <a:r>
              <a:rPr lang="zh-CN" altLang="en-US" sz="1600" dirty="0"/>
              <a:t>  person.setFirstName("张");</a:t>
            </a:r>
          </a:p>
          <a:p>
            <a:r>
              <a:rPr lang="zh-CN" altLang="en-US" sz="1600" dirty="0"/>
              <a:t>  person.setLastName("三");</a:t>
            </a:r>
          </a:p>
          <a:p>
            <a:r>
              <a:rPr lang="zh-CN" altLang="en-US" sz="1600" dirty="0"/>
              <a:t>  PersonInfo personInfo = mapperFacade.map(person, PersonInfo.class)</a:t>
            </a:r>
            <a:r>
              <a:rPr lang="zh-CN" altLang="en-US" sz="1600" dirty="0" smtClean="0"/>
              <a:t>;</a:t>
            </a:r>
            <a:endParaRPr lang="zh-CN" altLang="en-US" sz="1600" dirty="0"/>
          </a:p>
        </p:txBody>
      </p:sp>
      <p:sp>
        <p:nvSpPr>
          <p:cNvPr id="8" name="文本框 7"/>
          <p:cNvSpPr txBox="1"/>
          <p:nvPr/>
        </p:nvSpPr>
        <p:spPr>
          <a:xfrm>
            <a:off x="1004570" y="4305935"/>
            <a:ext cx="7621905" cy="398780"/>
          </a:xfrm>
          <a:prstGeom prst="rect">
            <a:avLst/>
          </a:prstGeom>
          <a:noFill/>
        </p:spPr>
        <p:txBody>
          <a:bodyPr wrap="square" rtlCol="0" anchor="t">
            <a:spAutoFit/>
          </a:bodyPr>
          <a:lstStyle/>
          <a:p>
            <a:r>
              <a:rPr lang="zh-CN" altLang="en-US" sz="2000" b="1"/>
              <a:t>输出结果</a:t>
            </a:r>
          </a:p>
        </p:txBody>
      </p:sp>
      <p:pic>
        <p:nvPicPr>
          <p:cNvPr id="9" name="图片 8"/>
          <p:cNvPicPr>
            <a:picLocks noChangeAspect="1"/>
          </p:cNvPicPr>
          <p:nvPr/>
        </p:nvPicPr>
        <p:blipFill>
          <a:blip r:embed="rId4"/>
          <a:stretch>
            <a:fillRect/>
          </a:stretch>
        </p:blipFill>
        <p:spPr>
          <a:xfrm>
            <a:off x="1004570" y="4859655"/>
            <a:ext cx="5751195" cy="660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7890" y="264160"/>
            <a:ext cx="4695825" cy="521970"/>
          </a:xfrm>
          <a:prstGeom prst="rect">
            <a:avLst/>
          </a:prstGeom>
          <a:noFill/>
        </p:spPr>
        <p:txBody>
          <a:bodyPr wrap="square" rtlCol="0">
            <a:spAutoFit/>
          </a:bodyPr>
          <a:lstStyle/>
          <a:p>
            <a:r>
              <a:rPr lang="zh-CN" altLang="en-US" sz="2800" b="1" dirty="0">
                <a:solidFill>
                  <a:schemeClr val="accent5">
                    <a:lumMod val="75000"/>
                  </a:schemeClr>
                </a:solidFill>
                <a:latin typeface="微软雅黑" panose="020B0503020204020204" pitchFamily="34" charset="-122"/>
                <a:ea typeface="微软雅黑" panose="020B0503020204020204" pitchFamily="34" charset="-122"/>
              </a:rPr>
              <a:t>如何使</a:t>
            </a:r>
            <a:r>
              <a:rPr lang="zh-CN" altLang="en-US" sz="2800" dirty="0">
                <a:solidFill>
                  <a:schemeClr val="accent5">
                    <a:lumMod val="75000"/>
                  </a:schemeClr>
                </a:solidFill>
                <a:latin typeface="微软雅黑" panose="020B0503020204020204" pitchFamily="34" charset="-122"/>
                <a:ea typeface="微软雅黑" panose="020B0503020204020204" pitchFamily="34" charset="-122"/>
              </a:rPr>
              <a:t>用</a:t>
            </a:r>
            <a:r>
              <a:rPr lang="en-US" altLang="zh-CN" sz="2800" b="1" dirty="0">
                <a:solidFill>
                  <a:schemeClr val="accent5">
                    <a:lumMod val="75000"/>
                  </a:schemeClr>
                </a:solidFill>
                <a:latin typeface="微软雅黑" panose="020B0503020204020204" pitchFamily="34" charset="-122"/>
                <a:ea typeface="微软雅黑" panose="020B0503020204020204" pitchFamily="34" charset="-122"/>
              </a:rPr>
              <a:t>Orika</a:t>
            </a:r>
          </a:p>
        </p:txBody>
      </p:sp>
      <p:pic>
        <p:nvPicPr>
          <p:cNvPr id="6" name="图片 5"/>
          <p:cNvPicPr>
            <a:picLocks noChangeAspect="1"/>
          </p:cNvPicPr>
          <p:nvPr/>
        </p:nvPicPr>
        <p:blipFill>
          <a:blip r:embed="rId3"/>
          <a:stretch>
            <a:fillRect/>
          </a:stretch>
        </p:blipFill>
        <p:spPr>
          <a:xfrm>
            <a:off x="143244" y="0"/>
            <a:ext cx="1789251" cy="1051863"/>
          </a:xfrm>
          <a:prstGeom prst="rect">
            <a:avLst/>
          </a:prstGeom>
        </p:spPr>
      </p:pic>
      <p:sp>
        <p:nvSpPr>
          <p:cNvPr id="2" name="文本框 1"/>
          <p:cNvSpPr txBox="1"/>
          <p:nvPr/>
        </p:nvSpPr>
        <p:spPr>
          <a:xfrm>
            <a:off x="925830" y="1141730"/>
            <a:ext cx="7621905" cy="398780"/>
          </a:xfrm>
          <a:prstGeom prst="rect">
            <a:avLst/>
          </a:prstGeom>
          <a:noFill/>
        </p:spPr>
        <p:txBody>
          <a:bodyPr wrap="square" rtlCol="0" anchor="t">
            <a:spAutoFit/>
          </a:bodyPr>
          <a:lstStyle/>
          <a:p>
            <a:r>
              <a:rPr lang="zh-CN" sz="2000" b="1"/>
              <a:t>两个</a:t>
            </a:r>
            <a:r>
              <a:rPr lang="en-US" altLang="zh-CN" sz="2000" b="1"/>
              <a:t>javabean</a:t>
            </a:r>
            <a:r>
              <a:rPr lang="zh-CN" altLang="en-US" sz="2000" b="1"/>
              <a:t>字段名称不相同映射</a:t>
            </a:r>
          </a:p>
        </p:txBody>
      </p:sp>
      <p:sp>
        <p:nvSpPr>
          <p:cNvPr id="7" name="文本框 6"/>
          <p:cNvSpPr txBox="1"/>
          <p:nvPr/>
        </p:nvSpPr>
        <p:spPr>
          <a:xfrm>
            <a:off x="846455" y="1623060"/>
            <a:ext cx="7780020" cy="2585323"/>
          </a:xfrm>
          <a:prstGeom prst="rect">
            <a:avLst/>
          </a:prstGeom>
          <a:noFill/>
        </p:spPr>
        <p:txBody>
          <a:bodyPr wrap="square" rtlCol="0" anchor="t">
            <a:spAutoFit/>
          </a:bodyPr>
          <a:lstStyle/>
          <a:p>
            <a:r>
              <a:rPr lang="zh-CN" altLang="en-US" dirty="0"/>
              <a:t> </a:t>
            </a:r>
            <a:r>
              <a:rPr lang="zh-CN" altLang="en-US" sz="1600" dirty="0"/>
              <a:t> MapperFactory mapperFactory = new DefaultMapperFactory.Builder().build();</a:t>
            </a:r>
          </a:p>
          <a:p>
            <a:r>
              <a:rPr lang="zh-CN" altLang="en-US" sz="1600" dirty="0"/>
              <a:t>  mapperFactory.classMap(Person.class, PersonDesc.class)</a:t>
            </a:r>
          </a:p>
          <a:p>
            <a:r>
              <a:rPr lang="zh-CN" altLang="en-US" sz="1600" dirty="0"/>
              <a:t>                .field("firstName", "givenName").field("lastName", "sirName")</a:t>
            </a:r>
          </a:p>
          <a:p>
            <a:r>
              <a:rPr lang="zh-CN" altLang="en-US" sz="1600" dirty="0"/>
              <a:t>                .byDefault() .register();</a:t>
            </a:r>
          </a:p>
          <a:p>
            <a:r>
              <a:rPr lang="zh-CN" altLang="en-US" sz="1600" dirty="0"/>
              <a:t>  MapperFacade mapperFacadeDesc = mapperFactory.getMapperFacade();</a:t>
            </a:r>
          </a:p>
          <a:p>
            <a:r>
              <a:rPr lang="zh-CN" altLang="en-US" sz="1600" dirty="0"/>
              <a:t>  Person personNew = new Person();</a:t>
            </a:r>
          </a:p>
          <a:p>
            <a:r>
              <a:rPr lang="zh-CN" altLang="en-US" sz="1600" dirty="0"/>
              <a:t>  personNew.setFirstName("王");</a:t>
            </a:r>
          </a:p>
          <a:p>
            <a:r>
              <a:rPr lang="zh-CN" altLang="en-US" sz="1600" dirty="0"/>
              <a:t>  personNew.setLastName("五");</a:t>
            </a:r>
          </a:p>
          <a:p>
            <a:r>
              <a:rPr lang="zh-CN" altLang="en-US" sz="1600" dirty="0"/>
              <a:t>  PersonDesc personDesc = mapperFacadeDesc.map(personNew, PersonDesc.class);</a:t>
            </a:r>
          </a:p>
          <a:p>
            <a:r>
              <a:rPr lang="zh-CN" altLang="en-US" sz="1600" dirty="0"/>
              <a:t>  </a:t>
            </a:r>
          </a:p>
        </p:txBody>
      </p:sp>
      <p:sp>
        <p:nvSpPr>
          <p:cNvPr id="8" name="文本框 7"/>
          <p:cNvSpPr txBox="1"/>
          <p:nvPr/>
        </p:nvSpPr>
        <p:spPr>
          <a:xfrm>
            <a:off x="1004570" y="4453255"/>
            <a:ext cx="7621905" cy="398780"/>
          </a:xfrm>
          <a:prstGeom prst="rect">
            <a:avLst/>
          </a:prstGeom>
          <a:noFill/>
        </p:spPr>
        <p:txBody>
          <a:bodyPr wrap="square" rtlCol="0" anchor="t">
            <a:spAutoFit/>
          </a:bodyPr>
          <a:lstStyle/>
          <a:p>
            <a:r>
              <a:rPr lang="zh-CN" altLang="en-US" sz="2000" b="1"/>
              <a:t>输出结果</a:t>
            </a:r>
          </a:p>
        </p:txBody>
      </p:sp>
      <p:pic>
        <p:nvPicPr>
          <p:cNvPr id="10" name="图片 9"/>
          <p:cNvPicPr>
            <a:picLocks noChangeAspect="1"/>
          </p:cNvPicPr>
          <p:nvPr/>
        </p:nvPicPr>
        <p:blipFill>
          <a:blip r:embed="rId4"/>
          <a:stretch>
            <a:fillRect/>
          </a:stretch>
        </p:blipFill>
        <p:spPr>
          <a:xfrm>
            <a:off x="1004570" y="5078730"/>
            <a:ext cx="6813550" cy="7092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1231</Words>
  <Application>Microsoft Office PowerPoint</Application>
  <PresentationFormat>自定义</PresentationFormat>
  <Paragraphs>188</Paragraphs>
  <Slides>18</Slides>
  <Notes>18</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公开课开题报告</dc:title>
  <dc:creator>第一PPT模板网-WWW.1PPT.COM</dc:creator>
  <cp:keywords>第一PPT模板网-WWW.1PPT.COM</cp:keywords>
  <cp:lastModifiedBy>p</cp:lastModifiedBy>
  <cp:revision>116</cp:revision>
  <dcterms:created xsi:type="dcterms:W3CDTF">2016-04-09T13:02:00Z</dcterms:created>
  <dcterms:modified xsi:type="dcterms:W3CDTF">2018-12-03T12:54:16Z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2052-11.1.0.7932</vt:lpwstr>
  </property>
</Properties>
</file>