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81" r:id="rId4"/>
    <p:sldId id="291" r:id="rId5"/>
    <p:sldId id="294" r:id="rId6"/>
    <p:sldId id="293" r:id="rId7"/>
    <p:sldId id="289" r:id="rId8"/>
    <p:sldId id="295" r:id="rId9"/>
    <p:sldId id="288" r:id="rId10"/>
    <p:sldId id="290" r:id="rId11"/>
    <p:sldId id="296" r:id="rId12"/>
    <p:sldId id="263" r:id="rId13"/>
  </p:sldIdLst>
  <p:sldSz cx="11522075" cy="6480175"/>
  <p:notesSz cx="6799263" cy="9929813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BBDAE2-69E2-40E1-ACB2-7687E09066A6}">
          <p14:sldIdLst>
            <p14:sldId id="256"/>
            <p14:sldId id="280"/>
            <p14:sldId id="281"/>
            <p14:sldId id="291"/>
            <p14:sldId id="294"/>
            <p14:sldId id="293"/>
            <p14:sldId id="289"/>
            <p14:sldId id="295"/>
            <p14:sldId id="288"/>
            <p14:sldId id="290"/>
            <p14:sldId id="29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050"/>
    <a:srgbClr val="49555F"/>
    <a:srgbClr val="E2231A"/>
    <a:srgbClr val="000C48"/>
    <a:srgbClr val="10004C"/>
    <a:srgbClr val="1B9544"/>
    <a:srgbClr val="C0504D"/>
    <a:srgbClr val="D36767"/>
    <a:srgbClr val="E19797"/>
    <a:srgbClr val="DC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8" autoAdjust="0"/>
    <p:restoredTop sz="96379" autoAdjust="0"/>
  </p:normalViewPr>
  <p:slideViewPr>
    <p:cSldViewPr>
      <p:cViewPr varScale="1">
        <p:scale>
          <a:sx n="64" d="100"/>
          <a:sy n="64" d="100"/>
        </p:scale>
        <p:origin x="96" y="324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146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8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4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0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0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3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64493" y="1151855"/>
            <a:ext cx="9073008" cy="720080"/>
          </a:xfrm>
        </p:spPr>
        <p:txBody>
          <a:bodyPr/>
          <a:lstStyle/>
          <a:p>
            <a:r>
              <a:rPr kumimoji="1" lang="en-US" altLang="zh-CN" dirty="0" smtClean="0"/>
              <a:t>Spring + </a:t>
            </a:r>
            <a:r>
              <a:rPr kumimoji="1" lang="en-US" altLang="zh-CN" dirty="0" err="1" smtClean="0"/>
              <a:t>MyBatis</a:t>
            </a:r>
            <a:r>
              <a:rPr kumimoji="1" lang="zh-CN" altLang="en-US" dirty="0" smtClean="0"/>
              <a:t>分库分表实践</a:t>
            </a:r>
            <a:endParaRPr kumimoji="1" lang="zh-CN" altLang="en-US" dirty="0"/>
          </a:p>
        </p:txBody>
      </p:sp>
      <p:sp>
        <p:nvSpPr>
          <p:cNvPr id="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53325" y="4824263"/>
            <a:ext cx="2448272" cy="1224136"/>
          </a:xfrm>
        </p:spPr>
        <p:txBody>
          <a:bodyPr/>
          <a:lstStyle/>
          <a:p>
            <a:r>
              <a:rPr kumimoji="1" lang="zh-CN" altLang="en-US" sz="2000" b="0" dirty="0" smtClean="0"/>
              <a:t>人员：刘佳</a:t>
            </a:r>
            <a:endParaRPr kumimoji="1" lang="en-US" altLang="zh-CN" sz="2000" b="0" dirty="0" smtClean="0"/>
          </a:p>
          <a:p>
            <a:r>
              <a:rPr kumimoji="1" lang="zh-CN" altLang="en-US" sz="2000" b="0" dirty="0" smtClean="0"/>
              <a:t>部门：旅游研发部</a:t>
            </a:r>
            <a:endParaRPr kumimoji="1" lang="en-US" altLang="zh-CN" sz="2000" b="0" dirty="0" smtClean="0"/>
          </a:p>
          <a:p>
            <a:r>
              <a:rPr kumimoji="1" lang="zh-CN" altLang="en-US" sz="2000" b="0" dirty="0" smtClean="0"/>
              <a:t>时间：</a:t>
            </a:r>
            <a:r>
              <a:rPr kumimoji="1" lang="en-US" altLang="zh-CN" sz="2000" b="0" smtClean="0"/>
              <a:t>2018-04-14</a:t>
            </a:r>
            <a:endParaRPr kumimoji="1"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78" name="矩形 6">
              <a:extLst>
                <a:ext uri="{FF2B5EF4-FFF2-40B4-BE49-F238E27FC236}">
                  <a16:creationId xmlns=""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矩形 6">
              <a:extLst>
                <a:ext uri="{FF2B5EF4-FFF2-40B4-BE49-F238E27FC236}">
                  <a16:creationId xmlns=""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576027" y="530989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设计和实现</a:t>
            </a:r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细节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关键源码解读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 34"/>
          <p:cNvSpPr/>
          <p:nvPr/>
        </p:nvSpPr>
        <p:spPr>
          <a:xfrm>
            <a:off x="877834" y="1871935"/>
            <a:ext cx="6055184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MapperInterceptor</a:t>
            </a:r>
            <a:r>
              <a:rPr lang="en-US" altLang="zh-CN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核心拦截器（入口）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2"/>
          <p:cNvSpPr/>
          <p:nvPr/>
        </p:nvSpPr>
        <p:spPr>
          <a:xfrm>
            <a:off x="877834" y="2529602"/>
            <a:ext cx="9864752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err="1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ShardingDataSourceBeanDefinitionParser</a:t>
            </a:r>
            <a:r>
              <a:rPr lang="en-US" altLang="zh-CN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分片数据源标签解析类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2"/>
          <p:cNvSpPr/>
          <p:nvPr/>
        </p:nvSpPr>
        <p:spPr>
          <a:xfrm>
            <a:off x="877834" y="3187269"/>
            <a:ext cx="5044907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err="1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ShardingDataSource</a:t>
            </a:r>
            <a:r>
              <a:rPr lang="en-US" altLang="zh-CN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分片数据源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2"/>
          <p:cNvSpPr/>
          <p:nvPr/>
        </p:nvSpPr>
        <p:spPr>
          <a:xfrm>
            <a:off x="877834" y="3844936"/>
            <a:ext cx="4551054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err="1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MasterAndSlaves</a:t>
            </a:r>
            <a:r>
              <a:rPr lang="en-US" altLang="zh-CN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主从数据源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78" name="矩形 6">
              <a:extLst>
                <a:ext uri="{FF2B5EF4-FFF2-40B4-BE49-F238E27FC236}">
                  <a16:creationId xmlns=""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矩形 6">
              <a:extLst>
                <a:ext uri="{FF2B5EF4-FFF2-40B4-BE49-F238E27FC236}">
                  <a16:creationId xmlns=""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576027" y="5309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 34"/>
          <p:cNvSpPr/>
          <p:nvPr/>
        </p:nvSpPr>
        <p:spPr>
          <a:xfrm>
            <a:off x="936501" y="1892905"/>
            <a:ext cx="1583767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引入</a:t>
            </a:r>
            <a:r>
              <a:rPr lang="en-US" altLang="zh-CN" sz="2400" b="1" dirty="0" err="1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antlr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2"/>
          <p:cNvSpPr/>
          <p:nvPr/>
        </p:nvSpPr>
        <p:spPr>
          <a:xfrm>
            <a:off x="1328747" y="2548482"/>
            <a:ext cx="855202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自定义一套分库分表表达式语言，从而支持更灵活的路由规则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2"/>
          <p:cNvSpPr/>
          <p:nvPr/>
        </p:nvSpPr>
        <p:spPr>
          <a:xfrm>
            <a:off x="1328747" y="3205023"/>
            <a:ext cx="5762796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替换正则解析</a:t>
            </a:r>
            <a:r>
              <a:rPr lang="en-US" altLang="zh-CN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，支持更丰富</a:t>
            </a:r>
            <a:r>
              <a:rPr lang="en-US" altLang="zh-CN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2"/>
          <p:cNvSpPr/>
          <p:nvPr/>
        </p:nvSpPr>
        <p:spPr>
          <a:xfrm>
            <a:off x="936501" y="3861564"/>
            <a:ext cx="2396490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多路由字段支持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2"/>
          <p:cNvSpPr/>
          <p:nvPr/>
        </p:nvSpPr>
        <p:spPr>
          <a:xfrm>
            <a:off x="936501" y="4517141"/>
            <a:ext cx="4571764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解耦分片数据源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 err="1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5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16802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5457904" y="920074"/>
            <a:ext cx="22284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E2231A"/>
                </a:solidFill>
              </a:rPr>
              <a:t>要解决的</a:t>
            </a:r>
            <a:r>
              <a:rPr lang="zh-CN" altLang="en-US" sz="1800" b="1" dirty="0" smtClean="0">
                <a:solidFill>
                  <a:srgbClr val="E2231A"/>
                </a:solidFill>
              </a:rPr>
              <a:t>问题</a:t>
            </a:r>
            <a:r>
              <a:rPr lang="en-US" altLang="zh-CN" sz="1800" b="1" dirty="0" smtClean="0">
                <a:solidFill>
                  <a:srgbClr val="E2231A"/>
                </a:solidFill>
              </a:rPr>
              <a:t>(why)</a:t>
            </a:r>
            <a:endParaRPr lang="zh-CN" altLang="en-US" sz="1800" b="1" dirty="0">
              <a:solidFill>
                <a:srgbClr val="E2231A"/>
              </a:solidFill>
            </a:endParaRPr>
          </a:p>
        </p:txBody>
      </p:sp>
      <p:sp>
        <p:nvSpPr>
          <p:cNvPr id="34" name="矩形: 圆角 1"/>
          <p:cNvSpPr/>
          <p:nvPr/>
        </p:nvSpPr>
        <p:spPr>
          <a:xfrm>
            <a:off x="4402600" y="942878"/>
            <a:ext cx="870857" cy="493486"/>
          </a:xfrm>
          <a:prstGeom prst="roundRect">
            <a:avLst/>
          </a:prstGeom>
          <a:solidFill>
            <a:srgbClr val="49555F"/>
          </a:soli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57904" y="2164564"/>
            <a:ext cx="2247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E2231A"/>
                </a:solidFill>
              </a:rPr>
              <a:t>实现方案</a:t>
            </a:r>
            <a:r>
              <a:rPr lang="zh-CN" altLang="en-US" sz="1800" b="1" dirty="0" smtClean="0">
                <a:solidFill>
                  <a:srgbClr val="E2231A"/>
                </a:solidFill>
              </a:rPr>
              <a:t>解析</a:t>
            </a:r>
            <a:r>
              <a:rPr lang="en-US" altLang="zh-CN" sz="1800" b="1" dirty="0" smtClean="0">
                <a:solidFill>
                  <a:srgbClr val="E2231A"/>
                </a:solidFill>
              </a:rPr>
              <a:t>(how)</a:t>
            </a:r>
            <a:endParaRPr lang="zh-CN" altLang="en-US" sz="1800" b="1" dirty="0">
              <a:solidFill>
                <a:srgbClr val="E2231A"/>
              </a:solidFill>
            </a:endParaRPr>
          </a:p>
        </p:txBody>
      </p:sp>
      <p:sp>
        <p:nvSpPr>
          <p:cNvPr id="38" name="矩形: 圆角 34"/>
          <p:cNvSpPr/>
          <p:nvPr/>
        </p:nvSpPr>
        <p:spPr>
          <a:xfrm>
            <a:off x="4402600" y="2164564"/>
            <a:ext cx="870857" cy="493486"/>
          </a:xfrm>
          <a:prstGeom prst="roundRect">
            <a:avLst/>
          </a:prstGeom>
          <a:solidFill>
            <a:srgbClr val="E2231A"/>
          </a:soli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57904" y="3351380"/>
            <a:ext cx="30444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E2231A"/>
                </a:solidFill>
              </a:rPr>
              <a:t>设计和实现</a:t>
            </a:r>
            <a:r>
              <a:rPr lang="zh-CN" altLang="en-US" sz="1800" b="1" dirty="0" smtClean="0">
                <a:solidFill>
                  <a:srgbClr val="E2231A"/>
                </a:solidFill>
              </a:rPr>
              <a:t>细节</a:t>
            </a:r>
            <a:r>
              <a:rPr lang="en-US" altLang="zh-CN" sz="1800" b="1" dirty="0" smtClean="0">
                <a:solidFill>
                  <a:srgbClr val="E2231A"/>
                </a:solidFill>
              </a:rPr>
              <a:t>(</a:t>
            </a:r>
            <a:r>
              <a:rPr lang="zh-CN" altLang="en-US" sz="1800" b="1" dirty="0" smtClean="0">
                <a:solidFill>
                  <a:srgbClr val="E2231A"/>
                </a:solidFill>
              </a:rPr>
              <a:t>没有银弹）</a:t>
            </a:r>
            <a:endParaRPr lang="zh-CN" altLang="en-US" sz="1800" b="1" dirty="0">
              <a:solidFill>
                <a:srgbClr val="E2231A"/>
              </a:solidFill>
            </a:endParaRPr>
          </a:p>
        </p:txBody>
      </p:sp>
      <p:sp>
        <p:nvSpPr>
          <p:cNvPr id="42" name="矩形: 圆角 39"/>
          <p:cNvSpPr/>
          <p:nvPr/>
        </p:nvSpPr>
        <p:spPr>
          <a:xfrm>
            <a:off x="4402600" y="3386250"/>
            <a:ext cx="870857" cy="493486"/>
          </a:xfrm>
          <a:prstGeom prst="roundRect">
            <a:avLst/>
          </a:prstGeom>
          <a:solidFill>
            <a:srgbClr val="49555F"/>
          </a:soli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72687" y="4590076"/>
            <a:ext cx="15103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E2231A"/>
                </a:solidFill>
              </a:rPr>
              <a:t>未来</a:t>
            </a:r>
            <a:r>
              <a:rPr lang="zh-CN" altLang="en-US" sz="1800" b="1" dirty="0" smtClean="0">
                <a:solidFill>
                  <a:srgbClr val="E2231A"/>
                </a:solidFill>
              </a:rPr>
              <a:t>规划</a:t>
            </a:r>
            <a:r>
              <a:rPr lang="en-US" altLang="zh-CN" sz="1800" b="1" dirty="0" smtClean="0">
                <a:solidFill>
                  <a:srgbClr val="E2231A"/>
                </a:solidFill>
              </a:rPr>
              <a:t>(…)</a:t>
            </a:r>
            <a:endParaRPr lang="zh-CN" altLang="en-US" sz="1800" b="1" dirty="0">
              <a:solidFill>
                <a:srgbClr val="E2231A"/>
              </a:solidFill>
            </a:endParaRPr>
          </a:p>
        </p:txBody>
      </p:sp>
      <p:sp>
        <p:nvSpPr>
          <p:cNvPr id="46" name="矩形: 圆角 44"/>
          <p:cNvSpPr/>
          <p:nvPr/>
        </p:nvSpPr>
        <p:spPr>
          <a:xfrm>
            <a:off x="4402600" y="4607936"/>
            <a:ext cx="870857" cy="493486"/>
          </a:xfrm>
          <a:prstGeom prst="roundRect">
            <a:avLst/>
          </a:prstGeom>
          <a:solidFill>
            <a:srgbClr val="E2231A"/>
          </a:soli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78926" y="95715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78926" y="2180474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78926" y="340216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578926" y="462384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396862" y="2594659"/>
            <a:ext cx="1561197" cy="1092073"/>
            <a:chOff x="1257751" y="2413872"/>
            <a:chExt cx="1561197" cy="1092073"/>
          </a:xfrm>
        </p:grpSpPr>
        <p:sp>
          <p:nvSpPr>
            <p:cNvPr id="52" name="文本框 6"/>
            <p:cNvSpPr txBox="1">
              <a:spLocks noChangeArrowheads="1"/>
            </p:cNvSpPr>
            <p:nvPr/>
          </p:nvSpPr>
          <p:spPr bwMode="auto">
            <a:xfrm>
              <a:off x="1257751" y="3105835"/>
              <a:ext cx="15611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solidFill>
                    <a:srgbClr val="4955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53" name="文本框 6"/>
            <p:cNvSpPr txBox="1">
              <a:spLocks noChangeArrowheads="1"/>
            </p:cNvSpPr>
            <p:nvPr/>
          </p:nvSpPr>
          <p:spPr bwMode="auto">
            <a:xfrm>
              <a:off x="1489160" y="2413872"/>
              <a:ext cx="10983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dirty="0">
                  <a:solidFill>
                    <a:srgbClr val="4955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3600" dirty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6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38" name="矩形 6">
              <a:extLst>
                <a:ext uri="{FF2B5EF4-FFF2-40B4-BE49-F238E27FC236}">
                  <a16:creationId xmlns=""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矩形 6">
              <a:extLst>
                <a:ext uri="{FF2B5EF4-FFF2-40B4-BE49-F238E27FC236}">
                  <a16:creationId xmlns=""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76027" y="53098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要解决的问题</a:t>
            </a:r>
            <a:endParaRPr lang="zh-CN" altLang="en-US" sz="32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Rectangle 20"/>
          <p:cNvSpPr/>
          <p:nvPr/>
        </p:nvSpPr>
        <p:spPr>
          <a:xfrm>
            <a:off x="850071" y="3882503"/>
            <a:ext cx="280166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主从支持</a:t>
            </a:r>
            <a:endParaRPr lang="en-US" sz="24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20"/>
          <p:cNvSpPr/>
          <p:nvPr/>
        </p:nvSpPr>
        <p:spPr>
          <a:xfrm>
            <a:off x="850071" y="1858028"/>
            <a:ext cx="6686126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现有</a:t>
            </a:r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项目数据量大，</a:t>
            </a:r>
            <a:r>
              <a:rPr lang="en-US" altLang="zh-CN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慢，尽可能</a:t>
            </a:r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小的改动</a:t>
            </a:r>
            <a:endParaRPr lang="en-US" sz="24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20"/>
          <p:cNvSpPr/>
          <p:nvPr/>
        </p:nvSpPr>
        <p:spPr>
          <a:xfrm>
            <a:off x="850071" y="2532853"/>
            <a:ext cx="3627596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分库分表对开发人员透明</a:t>
            </a:r>
            <a:endParaRPr lang="en-US" sz="24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850071" y="3207678"/>
            <a:ext cx="857607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可控</a:t>
            </a:r>
            <a:endParaRPr lang="en-US" sz="24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8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29" name="矩形 6">
              <a:extLst>
                <a:ext uri="{FF2B5EF4-FFF2-40B4-BE49-F238E27FC236}">
                  <a16:creationId xmlns=""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矩形 6">
              <a:extLst>
                <a:ext uri="{FF2B5EF4-FFF2-40B4-BE49-F238E27FC236}">
                  <a16:creationId xmlns=""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76027" y="530989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实现方案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解析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Rectangle 34"/>
          <p:cNvSpPr/>
          <p:nvPr/>
        </p:nvSpPr>
        <p:spPr>
          <a:xfrm>
            <a:off x="877834" y="1871935"/>
            <a:ext cx="2396490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应用硬编码实现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42"/>
          <p:cNvSpPr/>
          <p:nvPr/>
        </p:nvSpPr>
        <p:spPr>
          <a:xfrm>
            <a:off x="877834" y="2529602"/>
            <a:ext cx="3508846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封装（</a:t>
            </a:r>
            <a:r>
              <a:rPr lang="en-US" altLang="zh-CN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封装）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42"/>
          <p:cNvSpPr/>
          <p:nvPr/>
        </p:nvSpPr>
        <p:spPr>
          <a:xfrm>
            <a:off x="877834" y="3187269"/>
            <a:ext cx="104676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42"/>
          <p:cNvSpPr/>
          <p:nvPr/>
        </p:nvSpPr>
        <p:spPr>
          <a:xfrm>
            <a:off x="877834" y="3844936"/>
            <a:ext cx="3494547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67"/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基于</a:t>
            </a:r>
            <a:r>
              <a:rPr lang="en-US" altLang="zh-CN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客户端协议</a:t>
            </a:r>
            <a:endParaRPr 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5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29" name="矩形 6">
              <a:extLst>
                <a:ext uri="{FF2B5EF4-FFF2-40B4-BE49-F238E27FC236}">
                  <a16:creationId xmlns=""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矩形 6">
              <a:extLst>
                <a:ext uri="{FF2B5EF4-FFF2-40B4-BE49-F238E27FC236}">
                  <a16:creationId xmlns=""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76027" y="530989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实现方案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解析</a:t>
            </a:r>
            <a:endParaRPr lang="zh-CN" altLang="en-US" sz="24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46313"/>
              </p:ext>
            </p:extLst>
          </p:nvPr>
        </p:nvGraphicFramePr>
        <p:xfrm>
          <a:off x="1008509" y="1799927"/>
          <a:ext cx="9793088" cy="3302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28715"/>
                <a:gridCol w="1216285"/>
                <a:gridCol w="1722500"/>
                <a:gridCol w="1722500"/>
                <a:gridCol w="2903088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硬编码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280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DAL</a:t>
                      </a:r>
                      <a:r>
                        <a:rPr lang="zh-CN" altLang="en-US" sz="1600" dirty="0" smtClean="0"/>
                        <a:t>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JDBC</a:t>
                      </a:r>
                      <a:r>
                        <a:rPr lang="zh-CN" altLang="en-US" sz="1600" dirty="0" smtClean="0"/>
                        <a:t>客户端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MySQL</a:t>
                      </a:r>
                      <a:r>
                        <a:rPr lang="zh-CN" altLang="en-US" sz="1600" dirty="0" smtClean="0"/>
                        <a:t>协议方式</a:t>
                      </a:r>
                      <a:endParaRPr lang="zh-CN" altLang="en-US" sz="1600" dirty="0"/>
                    </a:p>
                  </a:txBody>
                  <a:tcPr/>
                </a:tc>
              </a:tr>
              <a:tr h="251832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实现难度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低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中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高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高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应用代码复杂度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高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5050"/>
                          </a:solidFill>
                        </a:rPr>
                        <a:t>-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5050"/>
                          </a:solidFill>
                        </a:rPr>
                        <a:t>-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5050"/>
                          </a:solidFill>
                        </a:rPr>
                        <a:t>-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性能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高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高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高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中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透明性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差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良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良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优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部署复杂度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轻量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轻量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轻量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较重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耦合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与业务耦合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和框架耦合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和</a:t>
                      </a:r>
                      <a:r>
                        <a:rPr lang="en-US" altLang="zh-CN" sz="1600" dirty="0" smtClean="0">
                          <a:solidFill>
                            <a:srgbClr val="CC5050"/>
                          </a:solidFill>
                        </a:rPr>
                        <a:t>JDBC</a:t>
                      </a:r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版本耦合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和</a:t>
                      </a:r>
                      <a:r>
                        <a:rPr lang="en-US" altLang="zh-CN" sz="1600" dirty="0" smtClean="0">
                          <a:solidFill>
                            <a:srgbClr val="CC5050"/>
                          </a:solidFill>
                        </a:rPr>
                        <a:t>MySQL</a:t>
                      </a:r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客户端交互协议耦合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单库事务支持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支持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支持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支持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不支持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跨语言支持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难度大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难度大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难度大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5050"/>
                          </a:solidFill>
                        </a:rPr>
                        <a:t>容易</a:t>
                      </a:r>
                      <a:endParaRPr lang="zh-CN" altLang="en-US" sz="1600" dirty="0">
                        <a:solidFill>
                          <a:srgbClr val="CC5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11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26" name="矩形 6">
              <a:extLst>
                <a:ext uri="{FF2B5EF4-FFF2-40B4-BE49-F238E27FC236}">
                  <a16:creationId xmlns=""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=""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576027" y="530989"/>
            <a:ext cx="379462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设计和实现细节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架构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01" y="1645540"/>
            <a:ext cx="8208912" cy="4258843"/>
          </a:xfrm>
          <a:prstGeom prst="rect">
            <a:avLst/>
          </a:prstGeom>
          <a:effectLst>
            <a:glow rad="101600">
              <a:schemeClr val="bg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590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6" y="1586967"/>
            <a:ext cx="10713527" cy="4013200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41" name="矩形 6">
              <a:extLst>
                <a:ext uri="{FF2B5EF4-FFF2-40B4-BE49-F238E27FC236}">
                  <a16:creationId xmlns=""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矩形 6">
              <a:extLst>
                <a:ext uri="{FF2B5EF4-FFF2-40B4-BE49-F238E27FC236}">
                  <a16:creationId xmlns=""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576027" y="530989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设计和实现细节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数据访问层</a:t>
            </a:r>
            <a:endParaRPr lang="zh-CN" altLang="en-US" sz="36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65" y="2120327"/>
            <a:ext cx="7806658" cy="2946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53" y="2558477"/>
            <a:ext cx="2665688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52" name="矩形 6">
              <a:extLst>
                <a:ext uri="{FF2B5EF4-FFF2-40B4-BE49-F238E27FC236}">
                  <a16:creationId xmlns=""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矩形 6">
              <a:extLst>
                <a:ext uri="{FF2B5EF4-FFF2-40B4-BE49-F238E27FC236}">
                  <a16:creationId xmlns=""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576027" y="530989"/>
            <a:ext cx="71801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设计和实现</a:t>
            </a:r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细节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2400" b="1" dirty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层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路由流程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（简化）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7" y="2087959"/>
            <a:ext cx="8060533" cy="23114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752925" y="4248199"/>
            <a:ext cx="792088" cy="9361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545013" y="4248199"/>
            <a:ext cx="864096" cy="9361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096741" y="4248199"/>
            <a:ext cx="2448272" cy="9361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96941" y="5286539"/>
            <a:ext cx="200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放到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ThreadLocal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74679" y="3601868"/>
            <a:ext cx="11521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计算出表后缀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41164" y="3601868"/>
            <a:ext cx="11521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计算出数据源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3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52" name="矩形 6">
              <a:extLst>
                <a:ext uri="{FF2B5EF4-FFF2-40B4-BE49-F238E27FC236}">
                  <a16:creationId xmlns=""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矩形 6">
              <a:extLst>
                <a:ext uri="{FF2B5EF4-FFF2-40B4-BE49-F238E27FC236}">
                  <a16:creationId xmlns=""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576027" y="530989"/>
            <a:ext cx="441018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设计和实现</a:t>
            </a:r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细节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事务操作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3" y="1367879"/>
            <a:ext cx="920297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noFill/>
        <a:ln w="28575" cap="flat" cmpd="sng" algn="ctr">
          <a:solidFill>
            <a:srgbClr val="C0504D"/>
          </a:solidFill>
          <a:prstDash val="solid"/>
        </a:ln>
        <a:effectLst/>
        <a:extLst/>
      </a:spPr>
      <a:bodyPr anchor="ctr"/>
      <a:lstStyle>
        <a:defPPr marL="270005" indent="-270005">
          <a:buFont typeface="Wingdings" panose="05000000000000000000" pitchFamily="2" charset="2"/>
          <a:buChar char="n"/>
          <a:defRPr sz="1323" dirty="0">
            <a:latin typeface="微软雅黑" pitchFamily="34" charset="-122"/>
            <a:ea typeface="微软雅黑" pitchFamily="34" charset="-122"/>
            <a:cs typeface="华文黑体" pitchFamily="2" charset="-122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20622</TotalTime>
  <Words>310</Words>
  <Application>Microsoft Office PowerPoint</Application>
  <PresentationFormat>自定义</PresentationFormat>
  <Paragraphs>96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刘佳</cp:lastModifiedBy>
  <cp:revision>1436</cp:revision>
  <cp:lastPrinted>2018-03-10T00:50:01Z</cp:lastPrinted>
  <dcterms:created xsi:type="dcterms:W3CDTF">2017-08-23T13:00:00Z</dcterms:created>
  <dcterms:modified xsi:type="dcterms:W3CDTF">2018-04-14T02:45:16Z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