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  <p:sldMasterId id="2147483689" r:id="rId2"/>
    <p:sldMasterId id="2147483649" r:id="rId3"/>
    <p:sldMasterId id="2147483652" r:id="rId4"/>
  </p:sldMasterIdLst>
  <p:notesMasterIdLst>
    <p:notesMasterId r:id="rId48"/>
  </p:notesMasterIdLst>
  <p:sldIdLst>
    <p:sldId id="256" r:id="rId5"/>
    <p:sldId id="270" r:id="rId6"/>
    <p:sldId id="280" r:id="rId7"/>
    <p:sldId id="319" r:id="rId8"/>
    <p:sldId id="282" r:id="rId9"/>
    <p:sldId id="306" r:id="rId10"/>
    <p:sldId id="278" r:id="rId11"/>
    <p:sldId id="274" r:id="rId12"/>
    <p:sldId id="279" r:id="rId13"/>
    <p:sldId id="317" r:id="rId14"/>
    <p:sldId id="307" r:id="rId15"/>
    <p:sldId id="31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9" r:id="rId30"/>
    <p:sldId id="296" r:id="rId31"/>
    <p:sldId id="297" r:id="rId32"/>
    <p:sldId id="298" r:id="rId33"/>
    <p:sldId id="308" r:id="rId34"/>
    <p:sldId id="276" r:id="rId35"/>
    <p:sldId id="302" r:id="rId36"/>
    <p:sldId id="300" r:id="rId37"/>
    <p:sldId id="304" r:id="rId38"/>
    <p:sldId id="316" r:id="rId39"/>
    <p:sldId id="305" r:id="rId40"/>
    <p:sldId id="310" r:id="rId41"/>
    <p:sldId id="314" r:id="rId42"/>
    <p:sldId id="315" r:id="rId43"/>
    <p:sldId id="313" r:id="rId44"/>
    <p:sldId id="277" r:id="rId45"/>
    <p:sldId id="303" r:id="rId46"/>
    <p:sldId id="269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B5B5B6"/>
    <a:srgbClr val="006699"/>
    <a:srgbClr val="009999"/>
    <a:srgbClr val="669900"/>
    <a:srgbClr val="00B9E7"/>
    <a:srgbClr val="9DC815"/>
    <a:srgbClr val="C81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1118" autoAdjust="0"/>
  </p:normalViewPr>
  <p:slideViewPr>
    <p:cSldViewPr>
      <p:cViewPr>
        <p:scale>
          <a:sx n="90" d="100"/>
          <a:sy n="90" d="100"/>
        </p:scale>
        <p:origin x="-1530" y="228"/>
      </p:cViewPr>
      <p:guideLst>
        <p:guide orient="horz" pos="39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54BFA79-DD4D-4C21-861F-63C5F6F846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993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SAF</a:t>
            </a:r>
            <a:r>
              <a:rPr lang="zh-CN" altLang="en-US" dirty="0" smtClean="0">
                <a:solidFill>
                  <a:schemeClr val="tx1"/>
                </a:solidFill>
              </a:rPr>
              <a:t>上线压测数据：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en-US" altLang="zh-CN" dirty="0" smtClean="0">
                <a:solidFill>
                  <a:schemeClr val="tx1"/>
                </a:solidFill>
              </a:rPr>
              <a:t>ZK</a:t>
            </a:r>
            <a:r>
              <a:rPr lang="zh-CN" altLang="en-US" dirty="0" smtClean="0">
                <a:solidFill>
                  <a:schemeClr val="tx1"/>
                </a:solidFill>
              </a:rPr>
              <a:t>节点，集群支持</a:t>
            </a:r>
            <a:r>
              <a:rPr lang="en-US" altLang="zh-CN" dirty="0" smtClean="0">
                <a:solidFill>
                  <a:schemeClr val="tx1"/>
                </a:solidFill>
              </a:rPr>
              <a:t>50000</a:t>
            </a:r>
            <a:r>
              <a:rPr lang="zh-CN" altLang="en-US" dirty="0" smtClean="0">
                <a:solidFill>
                  <a:schemeClr val="tx1"/>
                </a:solidFill>
              </a:rPr>
              <a:t>长连接同时订阅数据，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2015.1.15   34·000    JSF </a:t>
            </a:r>
            <a:r>
              <a:rPr lang="zh-CN" altLang="en-US" dirty="0" smtClean="0">
                <a:solidFill>
                  <a:schemeClr val="tx1"/>
                </a:solidFill>
              </a:rPr>
              <a:t>正式发布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2015.5.1     41000    SAF </a:t>
            </a:r>
            <a:r>
              <a:rPr lang="zh-CN" altLang="en-US" dirty="0" smtClean="0">
                <a:solidFill>
                  <a:schemeClr val="tx1"/>
                </a:solidFill>
              </a:rPr>
              <a:t>关闭新建接口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2015.6.18   52000  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2015.11.11  75000  </a:t>
            </a:r>
            <a:r>
              <a:rPr lang="zh-CN" altLang="en-US" dirty="0" smtClean="0">
                <a:solidFill>
                  <a:schemeClr val="tx1"/>
                </a:solidFill>
              </a:rPr>
              <a:t>弹性云推广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4BFA79-DD4D-4C21-861F-63C5F6F846C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24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4BFA79-DD4D-4C21-861F-63C5F6F846C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3290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4BFA79-DD4D-4C21-861F-63C5F6F846C6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41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815" y="1124744"/>
            <a:ext cx="6911553" cy="864643"/>
          </a:xfrm>
          <a:prstGeom prst="rect">
            <a:avLst/>
          </a:prstGeom>
        </p:spPr>
        <p:txBody>
          <a:bodyPr/>
          <a:lstStyle>
            <a:lvl1pPr algn="l">
              <a:defRPr sz="4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71600" y="2968923"/>
            <a:ext cx="3240360" cy="388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4538" indent="-342900">
              <a:buFont typeface="Arial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2pPr>
            <a:lvl3pPr marL="1144587" indent="-342900">
              <a:buFont typeface="Arial" pitchFamily="34" charset="0"/>
              <a:buChar char="•"/>
              <a:defRPr sz="1800" b="0">
                <a:latin typeface="微软雅黑" pitchFamily="34" charset="-122"/>
                <a:ea typeface="微软雅黑" pitchFamily="34" charset="-122"/>
              </a:defRPr>
            </a:lvl3pPr>
            <a:lvl4pPr marL="1544638" indent="-342900">
              <a:buFont typeface="Arial" pitchFamily="34" charset="0"/>
              <a:buChar char="–"/>
              <a:defRPr sz="1600" b="0">
                <a:latin typeface="微软雅黑" pitchFamily="34" charset="-122"/>
                <a:ea typeface="微软雅黑" pitchFamily="34" charset="-122"/>
              </a:defRPr>
            </a:lvl4pPr>
            <a:lvl5pPr marL="1887537" indent="-285750">
              <a:buFont typeface="Arial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971550" y="3429571"/>
            <a:ext cx="3240410" cy="3594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26" name="Picture 2" descr="C:\Users\yingyingying\Desktop\900-500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090" y="5301208"/>
            <a:ext cx="3555398" cy="120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61950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2列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5620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竖排文字占位符 2"/>
          <p:cNvSpPr>
            <a:spLocks noGrp="1"/>
          </p:cNvSpPr>
          <p:nvPr>
            <p:ph type="body" orient="vert" idx="12"/>
          </p:nvPr>
        </p:nvSpPr>
        <p:spPr>
          <a:xfrm>
            <a:off x="529208" y="1628800"/>
            <a:ext cx="3682752" cy="4525963"/>
          </a:xfrm>
          <a:prstGeom prst="rect">
            <a:avLst/>
          </a:prstGeom>
        </p:spPr>
        <p:txBody>
          <a:bodyPr vert="eaVert"/>
          <a:lstStyle>
            <a:lvl1pPr marL="457200" indent="-457200">
              <a:buFont typeface="Arial" pitchFamily="34" charset="0"/>
              <a:buChar char="•"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744538" indent="-342900">
              <a:buFont typeface="Arial" pitchFamily="34" charset="0"/>
              <a:buChar char="–"/>
              <a:defRPr sz="2000" b="0">
                <a:latin typeface="微软雅黑" pitchFamily="34" charset="-122"/>
                <a:ea typeface="微软雅黑" pitchFamily="34" charset="-122"/>
              </a:defRPr>
            </a:lvl2pPr>
            <a:lvl3pPr marL="1144587" indent="-342900">
              <a:buFont typeface="Arial" pitchFamily="34" charset="0"/>
              <a:buChar char="•"/>
              <a:defRPr sz="2000" b="0">
                <a:latin typeface="微软雅黑" pitchFamily="34" charset="-122"/>
                <a:ea typeface="微软雅黑" pitchFamily="34" charset="-122"/>
              </a:defRPr>
            </a:lvl3pPr>
            <a:lvl4pPr marL="1544638" indent="-342900">
              <a:buFont typeface="Arial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4pPr>
            <a:lvl5pPr marL="1887537" indent="-285750">
              <a:buFont typeface="Arial" pitchFamily="34" charset="0"/>
              <a:buChar char="•"/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3"/>
          </p:nvPr>
        </p:nvSpPr>
        <p:spPr>
          <a:xfrm>
            <a:off x="4993704" y="1628800"/>
            <a:ext cx="3682752" cy="4525963"/>
          </a:xfrm>
          <a:prstGeom prst="rect">
            <a:avLst/>
          </a:prstGeom>
        </p:spPr>
        <p:txBody>
          <a:bodyPr vert="eaVert"/>
          <a:lstStyle>
            <a:lvl1pPr marL="457200" indent="-457200">
              <a:buFont typeface="Arial" pitchFamily="34" charset="0"/>
              <a:buChar char="•"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744538" indent="-342900">
              <a:buFont typeface="Arial" pitchFamily="34" charset="0"/>
              <a:buChar char="–"/>
              <a:defRPr sz="2000" b="0">
                <a:latin typeface="微软雅黑" pitchFamily="34" charset="-122"/>
                <a:ea typeface="微软雅黑" pitchFamily="34" charset="-122"/>
              </a:defRPr>
            </a:lvl2pPr>
            <a:lvl3pPr marL="1144587" indent="-342900">
              <a:buFont typeface="Arial" pitchFamily="34" charset="0"/>
              <a:buChar char="•"/>
              <a:defRPr sz="2000" b="0">
                <a:latin typeface="微软雅黑" pitchFamily="34" charset="-122"/>
                <a:ea typeface="微软雅黑" pitchFamily="34" charset="-122"/>
              </a:defRPr>
            </a:lvl3pPr>
            <a:lvl4pPr marL="1544638" indent="-342900">
              <a:buFont typeface="Arial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4pPr>
            <a:lvl5pPr marL="1887537" indent="-285750">
              <a:buFont typeface="Arial" pitchFamily="34" charset="0"/>
              <a:buChar char="•"/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Page_</a:t>
            </a:r>
            <a:fld id="{72297E97-8025-43C7-9246-324959ECC1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716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3列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5620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28184" y="1600200"/>
            <a:ext cx="2458616" cy="4525963"/>
          </a:xfrm>
          <a:prstGeom prst="rect">
            <a:avLst/>
          </a:prstGeom>
        </p:spPr>
        <p:txBody>
          <a:bodyPr vert="eaVert"/>
          <a:lstStyle>
            <a:lvl1pPr marL="457200" indent="-457200">
              <a:buFont typeface="Arial" pitchFamily="34" charset="0"/>
              <a:buChar char="•"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744538" indent="-342900">
              <a:buFont typeface="Arial" pitchFamily="34" charset="0"/>
              <a:buChar char="–"/>
              <a:defRPr sz="2000" b="0">
                <a:latin typeface="微软雅黑" pitchFamily="34" charset="-122"/>
                <a:ea typeface="微软雅黑" pitchFamily="34" charset="-122"/>
              </a:defRPr>
            </a:lvl2pPr>
            <a:lvl3pPr marL="1144587" indent="-342900">
              <a:buFont typeface="Arial" pitchFamily="34" charset="0"/>
              <a:buChar char="•"/>
              <a:defRPr sz="2000" b="0">
                <a:latin typeface="微软雅黑" pitchFamily="34" charset="-122"/>
                <a:ea typeface="微软雅黑" pitchFamily="34" charset="-122"/>
              </a:defRPr>
            </a:lvl3pPr>
            <a:lvl4pPr marL="1544638" indent="-342900">
              <a:buFont typeface="Arial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4pPr>
            <a:lvl5pPr marL="1887537" indent="-285750">
              <a:buFont typeface="Arial" pitchFamily="34" charset="0"/>
              <a:buChar char="•"/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1"/>
          </p:nvPr>
        </p:nvSpPr>
        <p:spPr>
          <a:xfrm>
            <a:off x="3419872" y="1639341"/>
            <a:ext cx="2458616" cy="4525963"/>
          </a:xfrm>
          <a:prstGeom prst="rect">
            <a:avLst/>
          </a:prstGeom>
        </p:spPr>
        <p:txBody>
          <a:bodyPr vert="eaVert"/>
          <a:lstStyle>
            <a:lvl1pPr marL="457200" indent="-457200">
              <a:buFont typeface="Arial" pitchFamily="34" charset="0"/>
              <a:buChar char="•"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744538" indent="-342900">
              <a:buFont typeface="Arial" pitchFamily="34" charset="0"/>
              <a:buChar char="–"/>
              <a:defRPr sz="2000" b="0">
                <a:latin typeface="微软雅黑" pitchFamily="34" charset="-122"/>
                <a:ea typeface="微软雅黑" pitchFamily="34" charset="-122"/>
              </a:defRPr>
            </a:lvl2pPr>
            <a:lvl3pPr marL="1144587" indent="-342900">
              <a:buFont typeface="Arial" pitchFamily="34" charset="0"/>
              <a:buChar char="•"/>
              <a:defRPr sz="2000" b="0">
                <a:latin typeface="微软雅黑" pitchFamily="34" charset="-122"/>
                <a:ea typeface="微软雅黑" pitchFamily="34" charset="-122"/>
              </a:defRPr>
            </a:lvl3pPr>
            <a:lvl4pPr marL="1544638" indent="-342900">
              <a:buFont typeface="Arial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4pPr>
            <a:lvl5pPr marL="1887537" indent="-285750">
              <a:buFont typeface="Arial" pitchFamily="34" charset="0"/>
              <a:buChar char="•"/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竖排文字占位符 2"/>
          <p:cNvSpPr>
            <a:spLocks noGrp="1"/>
          </p:cNvSpPr>
          <p:nvPr>
            <p:ph type="body" orient="vert" idx="12"/>
          </p:nvPr>
        </p:nvSpPr>
        <p:spPr>
          <a:xfrm>
            <a:off x="529208" y="1628800"/>
            <a:ext cx="2458616" cy="4525963"/>
          </a:xfrm>
          <a:prstGeom prst="rect">
            <a:avLst/>
          </a:prstGeom>
        </p:spPr>
        <p:txBody>
          <a:bodyPr vert="eaVert"/>
          <a:lstStyle>
            <a:lvl1pPr marL="457200" indent="-457200">
              <a:buFont typeface="Arial" pitchFamily="34" charset="0"/>
              <a:buChar char="•"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744538" indent="-342900">
              <a:buFont typeface="Arial" pitchFamily="34" charset="0"/>
              <a:buChar char="–"/>
              <a:defRPr sz="2000" b="0">
                <a:latin typeface="微软雅黑" pitchFamily="34" charset="-122"/>
                <a:ea typeface="微软雅黑" pitchFamily="34" charset="-122"/>
              </a:defRPr>
            </a:lvl2pPr>
            <a:lvl3pPr marL="1144587" indent="-342900">
              <a:buFont typeface="Arial" pitchFamily="34" charset="0"/>
              <a:buChar char="•"/>
              <a:defRPr sz="2000" b="0">
                <a:latin typeface="微软雅黑" pitchFamily="34" charset="-122"/>
                <a:ea typeface="微软雅黑" pitchFamily="34" charset="-122"/>
              </a:defRPr>
            </a:lvl3pPr>
            <a:lvl4pPr marL="1544638" indent="-342900">
              <a:buFont typeface="Arial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4pPr>
            <a:lvl5pPr marL="1887537" indent="-285750">
              <a:buFont typeface="Arial" pitchFamily="34" charset="0"/>
              <a:buChar char="•"/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Page_</a:t>
            </a:r>
            <a:fld id="{DB110B1C-3FE1-4EC4-8738-3A6C4CCAB6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922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5620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图表占位符 7"/>
          <p:cNvSpPr>
            <a:spLocks noGrp="1"/>
          </p:cNvSpPr>
          <p:nvPr>
            <p:ph type="chart" sz="quarter" idx="11"/>
          </p:nvPr>
        </p:nvSpPr>
        <p:spPr>
          <a:xfrm>
            <a:off x="467544" y="1124744"/>
            <a:ext cx="8280920" cy="504056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Page_</a:t>
            </a:r>
            <a:fld id="{236204FE-D766-4D1D-BED9-596DF0DF1B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990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5620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467544" y="1052736"/>
            <a:ext cx="8251825" cy="504056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Page_</a:t>
            </a:r>
            <a:fld id="{D920FA85-496B-4041-A72A-F04A0A345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277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5620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467544" y="1052736"/>
            <a:ext cx="8251825" cy="504056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Page_</a:t>
            </a:r>
            <a:fld id="{3FBC262D-732C-4F1F-BCAD-35B4C7A7D8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499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9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12775" y="677863"/>
            <a:ext cx="3095625" cy="5908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763266" y="1557040"/>
            <a:ext cx="4608934" cy="1943968"/>
          </a:xfrm>
          <a:prstGeom prst="rect">
            <a:avLst/>
          </a:prstGeom>
        </p:spPr>
        <p:txBody>
          <a:bodyPr/>
          <a:lstStyle>
            <a:lvl1pPr marL="400050" marR="0" indent="-400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ea1JpnChsDbPeriod"/>
              <a:tabLst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l">
              <a:buFont typeface="+mj-ea"/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914400" indent="0" algn="l">
              <a:buFont typeface="+mj-ea"/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371600" indent="0" algn="l">
              <a:buFont typeface="+mj-ea"/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828800" indent="0" algn="l">
              <a:buFont typeface="+mj-ea"/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2344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38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12775" y="677863"/>
            <a:ext cx="3095625" cy="5908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763266" y="1557040"/>
            <a:ext cx="4608934" cy="1943968"/>
          </a:xfrm>
          <a:prstGeom prst="rect">
            <a:avLst/>
          </a:prstGeom>
        </p:spPr>
        <p:txBody>
          <a:bodyPr/>
          <a:lstStyle>
            <a:lvl1pPr marL="400050" marR="0" indent="-400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ea1JpnChsDbPeriod"/>
              <a:tabLst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l">
              <a:buFont typeface="+mj-ea"/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914400" indent="0" algn="l">
              <a:buFont typeface="+mj-ea"/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371600" indent="0" algn="l">
              <a:buFont typeface="+mj-ea"/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828800" indent="0" algn="l">
              <a:buFont typeface="+mj-ea"/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6311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86550" y="6424613"/>
            <a:ext cx="2133600" cy="2079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1A1C1-1A9C-4C12-A445-B173EA9DA0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89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744538" indent="-342900">
              <a:buFont typeface="Arial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2pPr>
            <a:lvl3pPr marL="1144587" indent="-342900">
              <a:buFont typeface="Arial" pitchFamily="34" charset="0"/>
              <a:buChar char="•"/>
              <a:defRPr sz="1800" b="0">
                <a:latin typeface="微软雅黑" pitchFamily="34" charset="-122"/>
                <a:ea typeface="微软雅黑" pitchFamily="34" charset="-122"/>
              </a:defRPr>
            </a:lvl3pPr>
            <a:lvl4pPr marL="1544638" indent="-342900">
              <a:buFont typeface="Arial" pitchFamily="34" charset="0"/>
              <a:buChar char="–"/>
              <a:defRPr sz="1600" b="0">
                <a:latin typeface="微软雅黑" pitchFamily="34" charset="-122"/>
                <a:ea typeface="微软雅黑" pitchFamily="34" charset="-122"/>
              </a:defRPr>
            </a:lvl4pPr>
            <a:lvl5pPr marL="1887537" indent="-285750">
              <a:buFont typeface="Arial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686550" y="6424613"/>
            <a:ext cx="2133600" cy="20796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Page_</a:t>
            </a:r>
            <a:fld id="{0AD6E833-940F-44E4-A8BC-2DEED23533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5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744538" indent="-342900">
              <a:buFont typeface="Arial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2pPr>
            <a:lvl3pPr marL="1144587" indent="-342900">
              <a:buFont typeface="Arial" pitchFamily="34" charset="0"/>
              <a:buChar char="•"/>
              <a:defRPr sz="1800" b="0">
                <a:latin typeface="微软雅黑" pitchFamily="34" charset="-122"/>
                <a:ea typeface="微软雅黑" pitchFamily="34" charset="-122"/>
              </a:defRPr>
            </a:lvl3pPr>
            <a:lvl4pPr marL="1544638" indent="-342900">
              <a:buFont typeface="Arial" pitchFamily="34" charset="0"/>
              <a:buChar char="–"/>
              <a:defRPr sz="1600" b="0">
                <a:latin typeface="微软雅黑" pitchFamily="34" charset="-122"/>
                <a:ea typeface="微软雅黑" pitchFamily="34" charset="-122"/>
              </a:defRPr>
            </a:lvl4pPr>
            <a:lvl5pPr marL="1887537" indent="-285750">
              <a:buFont typeface="Arial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Page_</a:t>
            </a:r>
            <a:fld id="{0AD6E833-940F-44E4-A8BC-2DEED23533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5620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687388" indent="-285750">
              <a:buFont typeface="Arial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2pPr>
            <a:lvl3pPr marL="1144587" indent="-342900">
              <a:buFont typeface="Arial" pitchFamily="34" charset="0"/>
              <a:buChar char="•"/>
              <a:defRPr sz="1600" b="0">
                <a:latin typeface="微软雅黑" pitchFamily="34" charset="-122"/>
                <a:ea typeface="微软雅黑" pitchFamily="34" charset="-122"/>
              </a:defRPr>
            </a:lvl3pPr>
            <a:lvl4pPr marL="1487488" indent="-285750">
              <a:buFont typeface="Arial" pitchFamily="34" charset="0"/>
              <a:buChar char="–"/>
              <a:defRPr sz="1400" b="0">
                <a:latin typeface="微软雅黑" pitchFamily="34" charset="-122"/>
                <a:ea typeface="微软雅黑" pitchFamily="34" charset="-122"/>
              </a:defRPr>
            </a:lvl4pPr>
            <a:lvl5pPr marL="1887537" indent="-285750">
              <a:buFont typeface="Arial" pitchFamily="34" charset="0"/>
              <a:buChar char="•"/>
              <a:defRPr sz="1200" b="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sz="half" idx="13"/>
          </p:nvPr>
        </p:nvSpPr>
        <p:spPr>
          <a:xfrm>
            <a:off x="4637856" y="1628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687388" indent="-285750">
              <a:buFont typeface="Arial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2pPr>
            <a:lvl3pPr marL="1144587" indent="-342900">
              <a:buFont typeface="Arial" pitchFamily="34" charset="0"/>
              <a:buChar char="•"/>
              <a:defRPr sz="1600" b="0">
                <a:latin typeface="微软雅黑" pitchFamily="34" charset="-122"/>
                <a:ea typeface="微软雅黑" pitchFamily="34" charset="-122"/>
              </a:defRPr>
            </a:lvl3pPr>
            <a:lvl4pPr marL="1487488" indent="-285750">
              <a:buFont typeface="Arial" pitchFamily="34" charset="0"/>
              <a:buChar char="–"/>
              <a:defRPr sz="1400" b="0">
                <a:latin typeface="微软雅黑" pitchFamily="34" charset="-122"/>
                <a:ea typeface="微软雅黑" pitchFamily="34" charset="-122"/>
              </a:defRPr>
            </a:lvl4pPr>
            <a:lvl5pPr marL="1887537" indent="-285750">
              <a:buFont typeface="Arial" pitchFamily="34" charset="0"/>
              <a:buChar char="•"/>
              <a:defRPr sz="1200" b="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Page_</a:t>
            </a:r>
            <a:fld id="{EAE715F6-AA34-46B0-A771-ADE0ADBC66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39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571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744538" indent="-342900">
              <a:buFont typeface="Arial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2pPr>
            <a:lvl3pPr marL="1087437" indent="-285750">
              <a:buFont typeface="Arial" pitchFamily="34" charset="0"/>
              <a:buChar char="•"/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latin typeface="微软雅黑" pitchFamily="34" charset="-122"/>
                <a:ea typeface="微软雅黑" pitchFamily="34" charset="-122"/>
              </a:defRPr>
            </a:lvl4pPr>
            <a:lvl5pPr marL="1887537" indent="-285750">
              <a:buFont typeface="Arial" pitchFamily="34" charset="0"/>
              <a:buChar char="•"/>
              <a:defRPr sz="1200" b="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1"/>
          </p:nvPr>
        </p:nvSpPr>
        <p:spPr>
          <a:xfrm>
            <a:off x="4636268" y="1556792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2"/>
          </p:nvPr>
        </p:nvSpPr>
        <p:spPr>
          <a:xfrm>
            <a:off x="4636268" y="2196554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744538" indent="-342900">
              <a:buFont typeface="Arial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2pPr>
            <a:lvl3pPr marL="1087437" indent="-285750">
              <a:buFont typeface="Arial" pitchFamily="34" charset="0"/>
              <a:buChar char="•"/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latin typeface="微软雅黑" pitchFamily="34" charset="-122"/>
                <a:ea typeface="微软雅黑" pitchFamily="34" charset="-122"/>
              </a:defRPr>
            </a:lvl4pPr>
            <a:lvl5pPr marL="1887537" indent="-285750">
              <a:buFont typeface="Arial" pitchFamily="34" charset="0"/>
              <a:buChar char="•"/>
              <a:defRPr sz="1200" b="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Page_</a:t>
            </a:r>
            <a:fld id="{3DF85662-F2EF-45E0-969D-3B00A9351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4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5620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6856" y="1600200"/>
            <a:ext cx="2540968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4538" indent="-342900">
              <a:buFont typeface="Arial" pitchFamily="34" charset="0"/>
              <a:buChar char="–"/>
              <a:defRPr sz="1800">
                <a:latin typeface="微软雅黑" pitchFamily="34" charset="-122"/>
                <a:ea typeface="微软雅黑" pitchFamily="34" charset="-122"/>
              </a:defRPr>
            </a:lvl2pPr>
            <a:lvl3pPr marL="1144587" indent="-342900">
              <a:buFont typeface="Arial" pitchFamily="34" charset="0"/>
              <a:buChar char="•"/>
              <a:defRPr sz="1600">
                <a:latin typeface="微软雅黑" pitchFamily="34" charset="-122"/>
                <a:ea typeface="微软雅黑" pitchFamily="34" charset="-122"/>
              </a:defRPr>
            </a:lvl3pPr>
            <a:lvl4pPr marL="1201738" indent="0">
              <a:buNone/>
              <a:defRPr sz="1800"/>
            </a:lvl4pPr>
            <a:lvl5pPr marL="1887537" indent="-285750"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sz="half" idx="11"/>
          </p:nvPr>
        </p:nvSpPr>
        <p:spPr>
          <a:xfrm>
            <a:off x="3275856" y="1628800"/>
            <a:ext cx="2540968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687388" indent="-285750">
              <a:buFont typeface="Arial" pitchFamily="34" charset="0"/>
              <a:buChar char="–"/>
              <a:defRPr sz="1800">
                <a:latin typeface="微软雅黑" pitchFamily="34" charset="-122"/>
                <a:ea typeface="微软雅黑" pitchFamily="34" charset="-122"/>
              </a:defRPr>
            </a:lvl2pPr>
            <a:lvl3pPr marL="1144587" indent="-342900">
              <a:buFont typeface="Arial" pitchFamily="34" charset="0"/>
              <a:buChar char="•"/>
              <a:defRPr sz="1600">
                <a:latin typeface="微软雅黑" pitchFamily="34" charset="-122"/>
                <a:ea typeface="微软雅黑" pitchFamily="34" charset="-122"/>
              </a:defRPr>
            </a:lvl3pPr>
            <a:lvl4pPr marL="1201738" indent="0">
              <a:buNone/>
              <a:defRPr sz="1800"/>
            </a:lvl4pPr>
            <a:lvl5pPr marL="1887537" indent="-285750"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2"/>
          </p:nvPr>
        </p:nvSpPr>
        <p:spPr>
          <a:xfrm>
            <a:off x="6156176" y="1628800"/>
            <a:ext cx="2540968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687388" indent="-285750">
              <a:buFont typeface="Arial" pitchFamily="34" charset="0"/>
              <a:buChar char="–"/>
              <a:defRPr sz="1800">
                <a:latin typeface="微软雅黑" pitchFamily="34" charset="-122"/>
                <a:ea typeface="微软雅黑" pitchFamily="34" charset="-122"/>
              </a:defRPr>
            </a:lvl2pPr>
            <a:lvl3pPr marL="1144587" indent="-342900">
              <a:buFont typeface="Arial" pitchFamily="34" charset="0"/>
              <a:buChar char="•"/>
              <a:defRPr sz="1600">
                <a:latin typeface="微软雅黑" pitchFamily="34" charset="-122"/>
                <a:ea typeface="微软雅黑" pitchFamily="34" charset="-122"/>
              </a:defRPr>
            </a:lvl3pPr>
            <a:lvl4pPr marL="1201738" indent="0">
              <a:buNone/>
              <a:defRPr sz="1800"/>
            </a:lvl4pPr>
            <a:lvl5pPr marL="1887537" indent="-285750"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Page_</a:t>
            </a:r>
            <a:fld id="{257E6C58-F8E0-42E5-A3F8-51F2A67074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86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5620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 marL="457200" indent="-457200">
              <a:buFont typeface="Arial" pitchFamily="34" charset="0"/>
              <a:buChar char="•"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744538" indent="-342900">
              <a:buFont typeface="Arial" pitchFamily="34" charset="0"/>
              <a:buChar char="–"/>
              <a:defRPr sz="2000" b="0">
                <a:latin typeface="微软雅黑" pitchFamily="34" charset="-122"/>
                <a:ea typeface="微软雅黑" pitchFamily="34" charset="-122"/>
              </a:defRPr>
            </a:lvl2pPr>
            <a:lvl3pPr marL="1144587" indent="-342900">
              <a:buFont typeface="Arial" pitchFamily="34" charset="0"/>
              <a:buChar char="•"/>
              <a:defRPr sz="2000" b="0">
                <a:latin typeface="微软雅黑" pitchFamily="34" charset="-122"/>
                <a:ea typeface="微软雅黑" pitchFamily="34" charset="-122"/>
              </a:defRPr>
            </a:lvl3pPr>
            <a:lvl4pPr marL="1544638" indent="-342900">
              <a:buFont typeface="Arial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4pPr>
            <a:lvl5pPr marL="1887537" indent="-285750">
              <a:buFont typeface="Arial" pitchFamily="34" charset="0"/>
              <a:buChar char="•"/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Page_</a:t>
            </a:r>
            <a:fld id="{B3DD85D6-3B04-4729-8658-CC2DE3AB9F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1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应用部分3-0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323850" y="6389688"/>
            <a:ext cx="2519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rgbClr val="B5B5B6"/>
                </a:solidFill>
                <a:ea typeface="宋体" pitchFamily="2" charset="-122"/>
              </a:rPr>
              <a:t>JCloud.com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应用部分3-0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58" r:id="rId2"/>
    <p:sldLayoutId id="2147483860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应用部分3-0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915" name="Text Box 6"/>
          <p:cNvSpPr txBox="1">
            <a:spLocks noChangeArrowheads="1"/>
          </p:cNvSpPr>
          <p:nvPr userDrawn="1"/>
        </p:nvSpPr>
        <p:spPr bwMode="auto">
          <a:xfrm>
            <a:off x="323850" y="6389688"/>
            <a:ext cx="2519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rgbClr val="B5B5B6"/>
                </a:solidFill>
                <a:ea typeface="宋体" pitchFamily="2" charset="-122"/>
              </a:rPr>
              <a:t>JCloud.com</a:t>
            </a:r>
          </a:p>
        </p:txBody>
      </p:sp>
      <p:sp>
        <p:nvSpPr>
          <p:cNvPr id="28922" name="Rectangle 2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50" y="6424613"/>
            <a:ext cx="2133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Page_</a:t>
            </a:r>
            <a:fld id="{B206000C-DA06-4C89-8722-2CC5C6FE7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0" name="Picture 2" descr="C:\Users\yingyingying\Desktop\900-500LOGO.jp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7" b="10250"/>
          <a:stretch/>
        </p:blipFill>
        <p:spPr bwMode="auto">
          <a:xfrm>
            <a:off x="6228184" y="55176"/>
            <a:ext cx="2519984" cy="70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45" r:id="rId8"/>
    <p:sldLayoutId id="2147483846" r:id="rId9"/>
    <p:sldLayoutId id="2147483847" r:id="rId10"/>
    <p:sldLayoutId id="2147483856" r:id="rId11"/>
    <p:sldLayoutId id="2147483859" r:id="rId12"/>
  </p:sldLayoutIdLst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pitchFamily="34" charset="0"/>
          <a:ea typeface="黑体" pitchFamily="49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pitchFamily="34" charset="0"/>
          <a:ea typeface="黑体" pitchFamily="49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pitchFamily="34" charset="0"/>
          <a:ea typeface="黑体" pitchFamily="49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pitchFamily="34" charset="0"/>
          <a:ea typeface="黑体" pitchFamily="49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pitchFamily="34" charset="0"/>
          <a:ea typeface="黑体" pitchFamily="49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pitchFamily="34" charset="0"/>
          <a:ea typeface="黑体" pitchFamily="49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pitchFamily="34" charset="0"/>
          <a:ea typeface="黑体" pitchFamily="49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pitchFamily="34" charset="0"/>
          <a:ea typeface="黑体" pitchFamily="49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rgbClr val="777777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>
          <a:solidFill>
            <a:srgbClr val="777777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>
          <a:solidFill>
            <a:srgbClr val="777777"/>
          </a:solidFill>
          <a:latin typeface="+mn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–"/>
        <a:defRPr sz="2000">
          <a:solidFill>
            <a:srgbClr val="777777"/>
          </a:solidFill>
          <a:latin typeface="+mn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rgbClr val="777777"/>
          </a:solidFill>
          <a:latin typeface="+mn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>
          <a:solidFill>
            <a:srgbClr val="777777"/>
          </a:solidFill>
          <a:latin typeface="+mn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>
          <a:solidFill>
            <a:srgbClr val="777777"/>
          </a:solidFill>
          <a:latin typeface="+mn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>
          <a:solidFill>
            <a:srgbClr val="777777"/>
          </a:solidFill>
          <a:latin typeface="+mn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>
          <a:solidFill>
            <a:srgbClr val="777777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应用部分3-0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yingyingying\Desktop\900-500LOGO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221405"/>
            <a:ext cx="3839146" cy="130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 txBox="1">
            <a:spLocks/>
          </p:cNvSpPr>
          <p:nvPr userDrawn="1"/>
        </p:nvSpPr>
        <p:spPr bwMode="auto">
          <a:xfrm>
            <a:off x="611560" y="1700808"/>
            <a:ext cx="69119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defTabSz="801688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defTabSz="801688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defTabSz="801688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defTabSz="801688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pic>
        <p:nvPicPr>
          <p:cNvPr id="1026" name="Picture 2" descr="D:\京东\模板及LOGO\二维码\二维码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8" y="5110744"/>
            <a:ext cx="1638339" cy="163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763233" y="5517232"/>
            <a:ext cx="151568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关注京东云官方微信获取更多资讯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00038" indent="-300038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jpcloud.jd.com/pages/viewpage.action?pageId=14357057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jpcloud.jd.com/pages/viewpage.action?pageId=16617056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jpcloud.jd.com/pages/viewpage.action?pageId=16621387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jpcloud.jd.com/pages/viewpage.action?pageId=16627052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jsf.jd.com/doc" TargetMode="External"/><Relationship Id="rId2" Type="http://schemas.openxmlformats.org/officeDocument/2006/relationships/hyperlink" Target="http://jsf.jd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jsf@jd.com" TargetMode="External"/><Relationship Id="rId4" Type="http://schemas.openxmlformats.org/officeDocument/2006/relationships/hyperlink" Target="http://source.jd.com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xfrm>
            <a:off x="973138" y="1311275"/>
            <a:ext cx="6911975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JSF</a:t>
            </a:r>
            <a:r>
              <a:rPr lang="zh-CN" altLang="en-US" dirty="0" smtClean="0"/>
              <a:t>技术剖析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 bwMode="auto">
          <a:xfrm>
            <a:off x="971550" y="2824163"/>
            <a:ext cx="3240088" cy="388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云平台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中间件部</a:t>
            </a:r>
          </a:p>
        </p:txBody>
      </p:sp>
      <p:sp>
        <p:nvSpPr>
          <p:cNvPr id="13316" name="文本占位符 3"/>
          <p:cNvSpPr>
            <a:spLocks noGrp="1"/>
          </p:cNvSpPr>
          <p:nvPr>
            <p:ph type="body" sz="quarter" idx="10"/>
          </p:nvPr>
        </p:nvSpPr>
        <p:spPr bwMode="auto">
          <a:xfrm>
            <a:off x="971550" y="3284538"/>
            <a:ext cx="3240088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章耿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059488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注册中心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其它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 bwMode="auto">
          <a:xfrm>
            <a:off x="467544" y="980728"/>
            <a:ext cx="8229600" cy="5184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</a:rPr>
              <a:t>如何推给客户端？</a:t>
            </a:r>
            <a:r>
              <a:rPr lang="en-US" altLang="zh-CN" sz="1600" dirty="0">
                <a:solidFill>
                  <a:schemeClr val="tx1"/>
                </a:solidFill>
              </a:rPr>
              <a:t/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 smtClean="0">
                <a:solidFill>
                  <a:schemeClr val="tx1"/>
                </a:solidFill>
              </a:rPr>
              <a:t>JSF</a:t>
            </a:r>
            <a:r>
              <a:rPr lang="zh-CN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CN" sz="1600" dirty="0" smtClean="0">
                <a:solidFill>
                  <a:schemeClr val="tx1"/>
                </a:solidFill>
              </a:rPr>
              <a:t>Callback</a:t>
            </a:r>
            <a:r>
              <a:rPr lang="zh-CN" altLang="en-US" sz="1600" dirty="0" smtClean="0">
                <a:solidFill>
                  <a:schemeClr val="tx1"/>
                </a:solidFill>
              </a:rPr>
              <a:t>功能。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</a:rPr>
              <a:t>变化生效时间？</a:t>
            </a:r>
            <a:r>
              <a:rPr lang="en-US" altLang="zh-CN" sz="1600" dirty="0">
                <a:solidFill>
                  <a:schemeClr val="tx1"/>
                </a:solidFill>
              </a:rPr>
              <a:t/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zh-CN" altLang="en-US" sz="1600" dirty="0" smtClean="0">
                <a:solidFill>
                  <a:schemeClr val="tx1"/>
                </a:solidFill>
              </a:rPr>
              <a:t>注册中心直接互相通知，</a:t>
            </a:r>
            <a:r>
              <a:rPr lang="en-US" altLang="zh-CN" sz="1600" dirty="0" smtClean="0">
                <a:solidFill>
                  <a:schemeClr val="tx1"/>
                </a:solidFill>
              </a:rPr>
              <a:t>5-60s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</a:rPr>
              <a:t>推失败了怎么办？</a:t>
            </a:r>
            <a:r>
              <a:rPr lang="en-US" altLang="zh-CN" sz="1600" dirty="0">
                <a:solidFill>
                  <a:schemeClr val="tx1"/>
                </a:solidFill>
              </a:rPr>
              <a:t/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zh-CN" altLang="en-US" sz="1600" dirty="0">
                <a:solidFill>
                  <a:schemeClr val="tx1"/>
                </a:solidFill>
              </a:rPr>
              <a:t>推</a:t>
            </a:r>
            <a:r>
              <a:rPr lang="zh-CN" altLang="en-US" sz="1600" dirty="0" smtClean="0">
                <a:solidFill>
                  <a:schemeClr val="tx1"/>
                </a:solidFill>
              </a:rPr>
              <a:t>拉结合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Page_</a:t>
            </a:r>
            <a:fld id="{0D94008B-A841-413C-8472-AA06BE016CF2}" type="slidenum"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pPr/>
              <a:t>10</a:t>
            </a:fld>
            <a:endParaRPr lang="en-US" altLang="zh-CN" sz="120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64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JSF</a:t>
            </a:r>
            <a:r>
              <a:rPr lang="zh-CN" altLang="en-US" smtClean="0"/>
              <a:t>技术剖析</a:t>
            </a:r>
            <a:endParaRPr lang="zh-CN" altLang="en-US" dirty="0" smtClean="0"/>
          </a:p>
        </p:txBody>
      </p:sp>
      <p:sp>
        <p:nvSpPr>
          <p:cNvPr id="14339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SAF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JSF</a:t>
            </a:r>
          </a:p>
          <a:p>
            <a:r>
              <a:rPr lang="en-US" altLang="zh-CN" dirty="0" smtClean="0"/>
              <a:t>JSF</a:t>
            </a:r>
            <a:r>
              <a:rPr lang="zh-CN" altLang="en-US" dirty="0" smtClean="0"/>
              <a:t>注册中心</a:t>
            </a:r>
            <a:endParaRPr lang="en-US" altLang="zh-CN" dirty="0" smtClean="0"/>
          </a:p>
          <a:p>
            <a:r>
              <a:rPr lang="en-US" altLang="zh-CN" b="1" dirty="0" smtClean="0"/>
              <a:t>JSF</a:t>
            </a:r>
            <a:r>
              <a:rPr lang="zh-CN" altLang="en-US" b="1" dirty="0" smtClean="0"/>
              <a:t>客户端</a:t>
            </a:r>
            <a:endParaRPr lang="en-US" altLang="zh-CN" b="1" dirty="0" smtClean="0"/>
          </a:p>
          <a:p>
            <a:r>
              <a:rPr lang="en-US" altLang="zh-CN" dirty="0" smtClean="0"/>
              <a:t>JSF</a:t>
            </a:r>
            <a:r>
              <a:rPr lang="zh-CN" altLang="en-US" dirty="0" smtClean="0"/>
              <a:t>其它模块</a:t>
            </a:r>
            <a:endParaRPr lang="en-US" altLang="zh-CN" dirty="0" smtClean="0"/>
          </a:p>
          <a:p>
            <a:r>
              <a:rPr lang="en-US" altLang="zh-CN" dirty="0" smtClean="0"/>
              <a:t>JSF</a:t>
            </a:r>
            <a:r>
              <a:rPr lang="zh-CN" altLang="en-US" dirty="0"/>
              <a:t>容灾</a:t>
            </a:r>
            <a:endParaRPr lang="en-US" altLang="zh-CN" dirty="0" smtClean="0"/>
          </a:p>
          <a:p>
            <a:r>
              <a:rPr lang="zh-CN" altLang="en-US" dirty="0" smtClean="0"/>
              <a:t>未来</a:t>
            </a:r>
          </a:p>
        </p:txBody>
      </p:sp>
    </p:spTree>
    <p:extLst>
      <p:ext uri="{BB962C8B-B14F-4D97-AF65-F5344CB8AC3E}">
        <p14:creationId xmlns:p14="http://schemas.microsoft.com/office/powerpoint/2010/main" val="40520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客户端的基本原理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232025" y="1341438"/>
            <a:ext cx="4427538" cy="5032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JSF</a:t>
            </a:r>
            <a:r>
              <a:rPr lang="zh-CN" altLang="en-US" dirty="0"/>
              <a:t>管理端</a:t>
            </a:r>
            <a:endParaRPr lang="en-US" altLang="zh-CN" dirty="0"/>
          </a:p>
          <a:p>
            <a:pPr algn="ctr">
              <a:defRPr/>
            </a:pPr>
            <a:r>
              <a:rPr lang="en-US" altLang="zh-CN" sz="1200" dirty="0"/>
              <a:t>jsf.jd.com</a:t>
            </a:r>
            <a:endParaRPr lang="zh-CN" altLang="en-US" sz="1200" dirty="0"/>
          </a:p>
        </p:txBody>
      </p:sp>
      <p:sp>
        <p:nvSpPr>
          <p:cNvPr id="37" name="圆角矩形 36"/>
          <p:cNvSpPr/>
          <p:nvPr/>
        </p:nvSpPr>
        <p:spPr>
          <a:xfrm>
            <a:off x="3348038" y="2205038"/>
            <a:ext cx="2232025" cy="5032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注册中心</a:t>
            </a:r>
            <a:endParaRPr lang="en-US" altLang="zh-CN" dirty="0"/>
          </a:p>
          <a:p>
            <a:pPr algn="ctr">
              <a:defRPr/>
            </a:pPr>
            <a:r>
              <a:rPr lang="en-US" altLang="zh-CN" sz="1200" dirty="0"/>
              <a:t>Registry Server</a:t>
            </a:r>
            <a:endParaRPr lang="zh-CN" altLang="en-US" sz="1200" dirty="0"/>
          </a:p>
        </p:txBody>
      </p:sp>
      <p:sp>
        <p:nvSpPr>
          <p:cNvPr id="38" name="圆角矩形 37"/>
          <p:cNvSpPr/>
          <p:nvPr/>
        </p:nvSpPr>
        <p:spPr>
          <a:xfrm>
            <a:off x="3348038" y="3176588"/>
            <a:ext cx="2232025" cy="50482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注册中心寻址服务</a:t>
            </a:r>
            <a:endParaRPr lang="en-US" altLang="zh-CN" dirty="0"/>
          </a:p>
          <a:p>
            <a:pPr algn="ctr">
              <a:defRPr/>
            </a:pPr>
            <a:r>
              <a:rPr lang="en-US" altLang="zh-CN" sz="1200" dirty="0"/>
              <a:t>i.jsf.jd.com</a:t>
            </a:r>
            <a:endParaRPr lang="zh-CN" altLang="en-US" sz="1200" dirty="0"/>
          </a:p>
        </p:txBody>
      </p:sp>
      <p:sp>
        <p:nvSpPr>
          <p:cNvPr id="39" name="圆角矩形 38"/>
          <p:cNvSpPr/>
          <p:nvPr/>
        </p:nvSpPr>
        <p:spPr>
          <a:xfrm>
            <a:off x="827088" y="4365625"/>
            <a:ext cx="2232025" cy="5032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服务提供者</a:t>
            </a:r>
            <a:endParaRPr lang="en-US" altLang="zh-CN" dirty="0"/>
          </a:p>
          <a:p>
            <a:pPr algn="ctr">
              <a:defRPr/>
            </a:pPr>
            <a:r>
              <a:rPr lang="en-US" altLang="zh-CN" sz="1200" dirty="0" smtClean="0"/>
              <a:t>Provider</a:t>
            </a:r>
            <a:endParaRPr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5795963" y="4365625"/>
            <a:ext cx="2232025" cy="50323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服务调用者</a:t>
            </a:r>
            <a:endParaRPr lang="en-US" altLang="zh-CN" dirty="0"/>
          </a:p>
          <a:p>
            <a:pPr algn="ctr">
              <a:defRPr/>
            </a:pPr>
            <a:r>
              <a:rPr lang="en-US" altLang="zh-CN" sz="1200" dirty="0"/>
              <a:t>Consumer</a:t>
            </a:r>
            <a:endParaRPr lang="zh-CN" altLang="en-US" sz="1200" dirty="0"/>
          </a:p>
        </p:txBody>
      </p: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2955925" y="3681413"/>
            <a:ext cx="1597025" cy="684212"/>
            <a:chOff x="2956421" y="3681028"/>
            <a:chExt cx="1597322" cy="684076"/>
          </a:xfrm>
        </p:grpSpPr>
        <p:cxnSp>
          <p:nvCxnSpPr>
            <p:cNvPr id="42" name="直接箭头连接符 41"/>
            <p:cNvCxnSpPr>
              <a:endCxn id="38" idx="2"/>
            </p:cNvCxnSpPr>
            <p:nvPr/>
          </p:nvCxnSpPr>
          <p:spPr>
            <a:xfrm flipV="1">
              <a:off x="2988177" y="3681028"/>
              <a:ext cx="1475062" cy="68407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13"/>
            <p:cNvSpPr txBox="1">
              <a:spLocks noChangeArrowheads="1"/>
            </p:cNvSpPr>
            <p:nvPr/>
          </p:nvSpPr>
          <p:spPr bwMode="auto">
            <a:xfrm>
              <a:off x="2956421" y="3930897"/>
              <a:ext cx="1597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P1.</a:t>
              </a:r>
              <a:r>
                <a:rPr lang="zh-CN" altLang="en-US" sz="1400"/>
                <a:t>注册中心寻址</a:t>
              </a:r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1116013" y="2457450"/>
            <a:ext cx="2232025" cy="1908175"/>
            <a:chOff x="1115616" y="2456892"/>
            <a:chExt cx="2232248" cy="1908212"/>
          </a:xfrm>
        </p:grpSpPr>
        <p:cxnSp>
          <p:nvCxnSpPr>
            <p:cNvPr id="45" name="直接箭头连接符 44"/>
            <p:cNvCxnSpPr>
              <a:endCxn id="37" idx="1"/>
            </p:cNvCxnSpPr>
            <p:nvPr/>
          </p:nvCxnSpPr>
          <p:spPr>
            <a:xfrm flipV="1">
              <a:off x="1115616" y="2456892"/>
              <a:ext cx="2232248" cy="190821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22"/>
            <p:cNvSpPr txBox="1">
              <a:spLocks noChangeArrowheads="1"/>
            </p:cNvSpPr>
            <p:nvPr/>
          </p:nvSpPr>
          <p:spPr bwMode="auto">
            <a:xfrm>
              <a:off x="1331640" y="3198192"/>
              <a:ext cx="14401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P3.</a:t>
              </a:r>
              <a:r>
                <a:rPr lang="zh-CN" altLang="en-US" sz="1400"/>
                <a:t>注册服务</a:t>
              </a:r>
            </a:p>
          </p:txBody>
        </p: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1331913" y="2636838"/>
            <a:ext cx="2160587" cy="1728787"/>
            <a:chOff x="1331640" y="2636912"/>
            <a:chExt cx="2160240" cy="1728192"/>
          </a:xfrm>
        </p:grpSpPr>
        <p:cxnSp>
          <p:nvCxnSpPr>
            <p:cNvPr id="48" name="直接箭头连接符 47"/>
            <p:cNvCxnSpPr/>
            <p:nvPr/>
          </p:nvCxnSpPr>
          <p:spPr>
            <a:xfrm flipH="1">
              <a:off x="1331640" y="2636912"/>
              <a:ext cx="2015801" cy="172819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30"/>
            <p:cNvSpPr txBox="1">
              <a:spLocks noChangeArrowheads="1"/>
            </p:cNvSpPr>
            <p:nvPr/>
          </p:nvSpPr>
          <p:spPr bwMode="auto">
            <a:xfrm>
              <a:off x="2051720" y="3554735"/>
              <a:ext cx="14401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P2.</a:t>
              </a:r>
              <a:r>
                <a:rPr lang="zh-CN" altLang="en-US" sz="1400"/>
                <a:t>订阅配置</a:t>
              </a:r>
            </a:p>
          </p:txBody>
        </p: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4464050" y="3681413"/>
            <a:ext cx="1763713" cy="684212"/>
            <a:chOff x="4463988" y="3681028"/>
            <a:chExt cx="1764195" cy="684076"/>
          </a:xfrm>
        </p:grpSpPr>
        <p:cxnSp>
          <p:nvCxnSpPr>
            <p:cNvPr id="51" name="直接箭头连接符 50"/>
            <p:cNvCxnSpPr>
              <a:endCxn id="38" idx="2"/>
            </p:cNvCxnSpPr>
            <p:nvPr/>
          </p:nvCxnSpPr>
          <p:spPr>
            <a:xfrm flipH="1" flipV="1">
              <a:off x="4463988" y="3681028"/>
              <a:ext cx="1332277" cy="68407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39"/>
            <p:cNvSpPr txBox="1">
              <a:spLocks noChangeArrowheads="1"/>
            </p:cNvSpPr>
            <p:nvPr/>
          </p:nvSpPr>
          <p:spPr bwMode="auto">
            <a:xfrm>
              <a:off x="4679082" y="3930897"/>
              <a:ext cx="15491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C1.</a:t>
              </a:r>
              <a:r>
                <a:rPr lang="zh-CN" altLang="en-US" sz="1400"/>
                <a:t>注册中心寻址</a:t>
              </a:r>
            </a:p>
          </p:txBody>
        </p: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5580063" y="2457450"/>
            <a:ext cx="2447925" cy="1908175"/>
            <a:chOff x="5580112" y="2456892"/>
            <a:chExt cx="2448272" cy="1908212"/>
          </a:xfrm>
        </p:grpSpPr>
        <p:cxnSp>
          <p:nvCxnSpPr>
            <p:cNvPr id="54" name="直接箭头连接符 53"/>
            <p:cNvCxnSpPr>
              <a:stCxn id="37" idx="3"/>
            </p:cNvCxnSpPr>
            <p:nvPr/>
          </p:nvCxnSpPr>
          <p:spPr>
            <a:xfrm>
              <a:off x="5580112" y="2456892"/>
              <a:ext cx="2160893" cy="1908212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1"/>
            <p:cNvSpPr txBox="1">
              <a:spLocks noChangeArrowheads="1"/>
            </p:cNvSpPr>
            <p:nvPr/>
          </p:nvSpPr>
          <p:spPr bwMode="auto">
            <a:xfrm>
              <a:off x="6444208" y="3212976"/>
              <a:ext cx="158417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C3.</a:t>
              </a:r>
              <a:r>
                <a:rPr lang="zh-CN" altLang="en-US" sz="1400"/>
                <a:t>订阅服务列表</a:t>
              </a:r>
              <a:r>
                <a:rPr lang="en-US" altLang="zh-CN" sz="1400"/>
                <a:t/>
              </a:r>
              <a:br>
                <a:rPr lang="en-US" altLang="zh-CN" sz="1400"/>
              </a:br>
              <a:r>
                <a:rPr lang="en-US" altLang="zh-CN" sz="1400"/>
                <a:t>       (</a:t>
              </a:r>
              <a:r>
                <a:rPr lang="zh-CN" altLang="en-US" sz="1400"/>
                <a:t>有变化推送</a:t>
              </a:r>
              <a:r>
                <a:rPr lang="en-US" altLang="zh-CN" sz="1400"/>
                <a:t>)</a:t>
              </a:r>
              <a:endParaRPr lang="zh-CN" altLang="en-US" sz="1400"/>
            </a:p>
          </p:txBody>
        </p:sp>
      </p:grp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5580063" y="2636838"/>
            <a:ext cx="1944687" cy="1728787"/>
            <a:chOff x="5580112" y="2636912"/>
            <a:chExt cx="1944216" cy="1728192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5580112" y="2636912"/>
              <a:ext cx="1944216" cy="1728192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3"/>
            <p:cNvSpPr txBox="1">
              <a:spLocks noChangeArrowheads="1"/>
            </p:cNvSpPr>
            <p:nvPr/>
          </p:nvSpPr>
          <p:spPr bwMode="auto">
            <a:xfrm>
              <a:off x="5724128" y="3553271"/>
              <a:ext cx="14401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C2.</a:t>
              </a:r>
              <a:r>
                <a:rPr lang="zh-CN" altLang="en-US" sz="1400"/>
                <a:t>订阅配置</a:t>
              </a:r>
            </a:p>
          </p:txBody>
        </p:sp>
      </p:grp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3059113" y="4616450"/>
            <a:ext cx="2736850" cy="344488"/>
            <a:chOff x="3059832" y="4617132"/>
            <a:chExt cx="2736304" cy="343781"/>
          </a:xfrm>
        </p:grpSpPr>
        <p:cxnSp>
          <p:nvCxnSpPr>
            <p:cNvPr id="60" name="直接箭头连接符 59"/>
            <p:cNvCxnSpPr>
              <a:stCxn id="40" idx="1"/>
              <a:endCxn id="39" idx="3"/>
            </p:cNvCxnSpPr>
            <p:nvPr/>
          </p:nvCxnSpPr>
          <p:spPr>
            <a:xfrm flipH="1">
              <a:off x="3059832" y="4617132"/>
              <a:ext cx="27363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2"/>
            <p:cNvSpPr txBox="1">
              <a:spLocks noChangeArrowheads="1"/>
            </p:cNvSpPr>
            <p:nvPr/>
          </p:nvSpPr>
          <p:spPr bwMode="auto">
            <a:xfrm>
              <a:off x="3635896" y="4653136"/>
              <a:ext cx="158417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C4.</a:t>
              </a:r>
              <a:r>
                <a:rPr lang="zh-CN" altLang="en-US" sz="1400"/>
                <a:t>发起远程调用</a:t>
              </a:r>
            </a:p>
          </p:txBody>
        </p:sp>
      </p:grpSp>
      <p:sp>
        <p:nvSpPr>
          <p:cNvPr id="62" name="圆角矩形 61"/>
          <p:cNvSpPr/>
          <p:nvPr/>
        </p:nvSpPr>
        <p:spPr>
          <a:xfrm>
            <a:off x="3311525" y="5516563"/>
            <a:ext cx="2232025" cy="50482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监控中心</a:t>
            </a:r>
            <a:endParaRPr lang="en-US" altLang="zh-CN" dirty="0"/>
          </a:p>
          <a:p>
            <a:pPr algn="ctr">
              <a:defRPr/>
            </a:pPr>
            <a:r>
              <a:rPr lang="en-US" altLang="zh-CN" sz="1200" dirty="0"/>
              <a:t>Monitor Server</a:t>
            </a:r>
            <a:endParaRPr lang="zh-CN" altLang="en-US" sz="1200" dirty="0"/>
          </a:p>
        </p:txBody>
      </p: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5543550" y="4868863"/>
            <a:ext cx="2058988" cy="900112"/>
            <a:chOff x="5544108" y="4869160"/>
            <a:chExt cx="2058355" cy="900100"/>
          </a:xfrm>
        </p:grpSpPr>
        <p:cxnSp>
          <p:nvCxnSpPr>
            <p:cNvPr id="64" name="直接箭头连接符 63"/>
            <p:cNvCxnSpPr>
              <a:stCxn id="40" idx="2"/>
              <a:endCxn id="62" idx="3"/>
            </p:cNvCxnSpPr>
            <p:nvPr/>
          </p:nvCxnSpPr>
          <p:spPr>
            <a:xfrm flipH="1">
              <a:off x="5544108" y="4869160"/>
              <a:ext cx="1368004" cy="900100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6"/>
            <p:cNvSpPr txBox="1">
              <a:spLocks noChangeArrowheads="1"/>
            </p:cNvSpPr>
            <p:nvPr/>
          </p:nvSpPr>
          <p:spPr bwMode="auto">
            <a:xfrm>
              <a:off x="5940152" y="5363343"/>
              <a:ext cx="16623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C5.</a:t>
              </a:r>
              <a:r>
                <a:rPr lang="zh-CN" altLang="en-US" sz="1400"/>
                <a:t>发送监控数据</a:t>
              </a:r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>
            <a:off x="1273175" y="4868863"/>
            <a:ext cx="2038350" cy="900112"/>
            <a:chOff x="1273349" y="4869160"/>
            <a:chExt cx="2038511" cy="900100"/>
          </a:xfrm>
        </p:grpSpPr>
        <p:sp>
          <p:nvSpPr>
            <p:cNvPr id="67" name="TextBox 73"/>
            <p:cNvSpPr txBox="1">
              <a:spLocks noChangeArrowheads="1"/>
            </p:cNvSpPr>
            <p:nvPr/>
          </p:nvSpPr>
          <p:spPr bwMode="auto">
            <a:xfrm>
              <a:off x="1273349" y="5363342"/>
              <a:ext cx="16623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P4.</a:t>
              </a:r>
              <a:r>
                <a:rPr lang="zh-CN" altLang="en-US" sz="1400"/>
                <a:t>发送监控数据</a:t>
              </a:r>
            </a:p>
          </p:txBody>
        </p:sp>
        <p:cxnSp>
          <p:nvCxnSpPr>
            <p:cNvPr id="68" name="直接箭头连接符 67"/>
            <p:cNvCxnSpPr>
              <a:stCxn id="39" idx="2"/>
            </p:cNvCxnSpPr>
            <p:nvPr/>
          </p:nvCxnSpPr>
          <p:spPr>
            <a:xfrm>
              <a:off x="1943327" y="4869160"/>
              <a:ext cx="1368533" cy="900100"/>
            </a:xfrm>
            <a:prstGeom prst="straightConnector1">
              <a:avLst/>
            </a:prstGeom>
            <a:ln>
              <a:solidFill>
                <a:srgbClr val="00B050"/>
              </a:solidFill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74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设计分层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90566" y="1274553"/>
            <a:ext cx="1462454" cy="5032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/>
              <a:t>服务调用</a:t>
            </a:r>
          </a:p>
        </p:txBody>
      </p:sp>
      <p:sp>
        <p:nvSpPr>
          <p:cNvPr id="7" name="矩形 6"/>
          <p:cNvSpPr/>
          <p:nvPr/>
        </p:nvSpPr>
        <p:spPr>
          <a:xfrm>
            <a:off x="1823865" y="2065127"/>
            <a:ext cx="1926980" cy="3603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mtClean="0">
                <a:solidFill>
                  <a:srgbClr val="FFFFFF"/>
                </a:solidFill>
                <a:latin typeface="Verdana" pitchFamily="34" charset="0"/>
              </a:rPr>
              <a:t>Proxy</a:t>
            </a:r>
            <a:endParaRPr lang="zh-CN" altLang="en-US" smtClean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654738" y="1777789"/>
            <a:ext cx="332643" cy="28733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2654738" y="2422314"/>
            <a:ext cx="332643" cy="28733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857569" y="2716002"/>
            <a:ext cx="1926981" cy="7921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Invoker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57569" y="3182728"/>
            <a:ext cx="1695450" cy="3254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smtClean="0">
                <a:solidFill>
                  <a:srgbClr val="FFFFFF"/>
                </a:solidFill>
                <a:latin typeface="Verdana" pitchFamily="34" charset="0"/>
              </a:rPr>
              <a:t>FilterChain</a:t>
            </a:r>
            <a:endParaRPr lang="zh-CN" altLang="en-US" sz="1400" smtClean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654738" y="3508165"/>
            <a:ext cx="332643" cy="288925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57569" y="3790740"/>
            <a:ext cx="1926981" cy="7921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mtClean="0">
                <a:solidFill>
                  <a:srgbClr val="FFFFFF"/>
                </a:solidFill>
                <a:latin typeface="Verdana" pitchFamily="34" charset="0"/>
              </a:rPr>
              <a:t>Client</a:t>
            </a:r>
            <a:endParaRPr lang="zh-CN" altLang="en-US" smtClean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7569" y="4262228"/>
            <a:ext cx="1695450" cy="3254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200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ConnectionHolder</a:t>
            </a:r>
            <a:endParaRPr lang="en-US" altLang="zh-CN" sz="2800" noProof="1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2654738" y="4587665"/>
            <a:ext cx="332643" cy="288925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857569" y="4876590"/>
            <a:ext cx="1926981" cy="7921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altLang="zh-CN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ClientTransport</a:t>
            </a:r>
          </a:p>
        </p:txBody>
      </p:sp>
      <p:sp>
        <p:nvSpPr>
          <p:cNvPr id="17" name="矩形 16"/>
          <p:cNvSpPr/>
          <p:nvPr/>
        </p:nvSpPr>
        <p:spPr>
          <a:xfrm>
            <a:off x="1857569" y="5343314"/>
            <a:ext cx="1695450" cy="3254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smtClean="0">
                <a:solidFill>
                  <a:srgbClr val="FFFFFF"/>
                </a:solidFill>
                <a:latin typeface="Verdana" pitchFamily="34" charset="0"/>
              </a:rPr>
              <a:t>Codec</a:t>
            </a:r>
            <a:endParaRPr lang="zh-CN" altLang="en-US" sz="1200" smtClean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0269" y="2709652"/>
            <a:ext cx="665285" cy="7985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监控中心</a:t>
            </a:r>
          </a:p>
        </p:txBody>
      </p:sp>
      <p:sp>
        <p:nvSpPr>
          <p:cNvPr id="19" name="矩形 18"/>
          <p:cNvSpPr/>
          <p:nvPr/>
        </p:nvSpPr>
        <p:spPr>
          <a:xfrm>
            <a:off x="591476" y="3790740"/>
            <a:ext cx="663820" cy="7969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注册中心</a:t>
            </a:r>
          </a:p>
        </p:txBody>
      </p:sp>
      <p:cxnSp>
        <p:nvCxnSpPr>
          <p:cNvPr id="20" name="肘形连接符 19"/>
          <p:cNvCxnSpPr>
            <a:stCxn id="10" idx="1"/>
            <a:endCxn id="18" idx="3"/>
          </p:cNvCxnSpPr>
          <p:nvPr/>
        </p:nvCxnSpPr>
        <p:spPr>
          <a:xfrm rot="10800000">
            <a:off x="1265553" y="3109703"/>
            <a:ext cx="592015" cy="3175"/>
          </a:xfrm>
          <a:prstGeom prst="bentConnector3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9" idx="3"/>
            <a:endCxn id="13" idx="1"/>
          </p:cNvCxnSpPr>
          <p:nvPr/>
        </p:nvCxnSpPr>
        <p:spPr>
          <a:xfrm flipV="1">
            <a:off x="1255296" y="4186028"/>
            <a:ext cx="602273" cy="3175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264088" y="4290802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/>
              <a:t>服务</a:t>
            </a:r>
            <a:endParaRPr lang="en-US" altLang="zh-CN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/>
              <a:t>列表</a:t>
            </a:r>
          </a:p>
        </p:txBody>
      </p:sp>
      <p:sp>
        <p:nvSpPr>
          <p:cNvPr id="23" name="矩形 22"/>
          <p:cNvSpPr/>
          <p:nvPr/>
        </p:nvSpPr>
        <p:spPr>
          <a:xfrm>
            <a:off x="5440435" y="4865477"/>
            <a:ext cx="1928446" cy="7921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zh-CN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ServerTransport</a:t>
            </a:r>
          </a:p>
        </p:txBody>
      </p:sp>
      <p:sp>
        <p:nvSpPr>
          <p:cNvPr id="24" name="矩形 23"/>
          <p:cNvSpPr/>
          <p:nvPr/>
        </p:nvSpPr>
        <p:spPr>
          <a:xfrm>
            <a:off x="5680758" y="4870239"/>
            <a:ext cx="1695450" cy="3254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smtClean="0">
                <a:solidFill>
                  <a:srgbClr val="FFFFFF"/>
                </a:solidFill>
                <a:latin typeface="Verdana" pitchFamily="34" charset="0"/>
              </a:rPr>
              <a:t>Codec</a:t>
            </a:r>
            <a:endParaRPr lang="zh-CN" altLang="en-US" sz="1200" smtClean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3784550" y="5116303"/>
            <a:ext cx="1655885" cy="388937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447761" y="3797090"/>
            <a:ext cx="1928446" cy="7905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mtClean="0">
                <a:solidFill>
                  <a:srgbClr val="FFFFFF"/>
                </a:solidFill>
                <a:latin typeface="Verdana" pitchFamily="34" charset="0"/>
              </a:rPr>
              <a:t>Server</a:t>
            </a:r>
            <a:endParaRPr lang="zh-CN" altLang="en-US" smtClean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7" name="上箭头 26"/>
          <p:cNvSpPr/>
          <p:nvPr/>
        </p:nvSpPr>
        <p:spPr>
          <a:xfrm>
            <a:off x="6258119" y="4582903"/>
            <a:ext cx="332642" cy="287337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680758" y="3797089"/>
            <a:ext cx="1695450" cy="3254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ThreadPool</a:t>
            </a:r>
          </a:p>
        </p:txBody>
      </p:sp>
      <p:sp>
        <p:nvSpPr>
          <p:cNvPr id="29" name="矩形 28"/>
          <p:cNvSpPr/>
          <p:nvPr/>
        </p:nvSpPr>
        <p:spPr>
          <a:xfrm>
            <a:off x="5431642" y="2709652"/>
            <a:ext cx="1928446" cy="7921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Invoker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64638" y="2709653"/>
            <a:ext cx="1695450" cy="3254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smtClean="0">
                <a:solidFill>
                  <a:srgbClr val="FFFFFF"/>
                </a:solidFill>
                <a:latin typeface="Verdana" pitchFamily="34" charset="0"/>
              </a:rPr>
              <a:t>FilterChain</a:t>
            </a:r>
            <a:endParaRPr lang="zh-CN" altLang="en-US" sz="1200" smtClean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680758" y="1272965"/>
            <a:ext cx="1462454" cy="5048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/>
              <a:t>服务实现</a:t>
            </a:r>
          </a:p>
        </p:txBody>
      </p:sp>
      <p:sp>
        <p:nvSpPr>
          <p:cNvPr id="32" name="上箭头 31"/>
          <p:cNvSpPr/>
          <p:nvPr/>
        </p:nvSpPr>
        <p:spPr>
          <a:xfrm>
            <a:off x="6258119" y="3508165"/>
            <a:ext cx="332642" cy="288925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3" name="上箭头 32"/>
          <p:cNvSpPr/>
          <p:nvPr/>
        </p:nvSpPr>
        <p:spPr>
          <a:xfrm>
            <a:off x="6258119" y="1777790"/>
            <a:ext cx="332642" cy="938213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840735" y="2716002"/>
            <a:ext cx="665285" cy="785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监控中心</a:t>
            </a:r>
          </a:p>
        </p:txBody>
      </p:sp>
      <p:cxnSp>
        <p:nvCxnSpPr>
          <p:cNvPr id="35" name="肘形连接符 34"/>
          <p:cNvCxnSpPr>
            <a:stCxn id="29" idx="3"/>
            <a:endCxn id="34" idx="1"/>
          </p:cNvCxnSpPr>
          <p:nvPr/>
        </p:nvCxnSpPr>
        <p:spPr>
          <a:xfrm>
            <a:off x="7360088" y="3106528"/>
            <a:ext cx="480646" cy="3175"/>
          </a:xfrm>
          <a:prstGeom prst="bentConnector3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6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5" grpId="0" animBg="1"/>
      <p:bldP spid="18" grpId="0" animBg="1"/>
      <p:bldP spid="19" grpId="0" animBg="1"/>
      <p:bldP spid="22" grpId="0"/>
      <p:bldP spid="25" grpId="0" animBg="1"/>
      <p:bldP spid="27" grpId="0" animBg="1"/>
      <p:bldP spid="32" grpId="0" animBg="1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en-US" altLang="zh-CN" sz="2400" dirty="0" err="1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Config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9640" y="974221"/>
            <a:ext cx="824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方式：无代码入侵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Annotation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36557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-Proxy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640" y="974221"/>
            <a:ext cx="8243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端：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根据服务端接口，生成一个代理实现类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拦截业务代码发起的请求，包装成请求对象，发送给服务端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解析服务端返回的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代理目前有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种实现：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的动态代理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Javassist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的静态代理（默认）。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服务端：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直接反射调用的业务实现类。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0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-Invoker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/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Filter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640" y="974220"/>
            <a:ext cx="8243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alias+protocol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是唯一的。绑定到端口下面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内部有一个过滤器链，链尾调用接口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来说：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内部也有一个过滤器链， 链尾调用远程服务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链是可扩展的，每个过滤器都是双向过滤的，调用链呈漏斗形。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过滤器内部内置一个下一个过滤器的游标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9640" y="3783991"/>
            <a:ext cx="7722769" cy="5811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00"/>
                </a:solidFill>
              </a:rPr>
              <a:t>Filter1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2424" y="3984815"/>
            <a:ext cx="4520076" cy="2649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00"/>
                </a:solidFill>
              </a:rPr>
              <a:t>getNext</a:t>
            </a:r>
            <a:r>
              <a:rPr lang="en-US" altLang="zh-CN" dirty="0">
                <a:solidFill>
                  <a:srgbClr val="000000"/>
                </a:solidFill>
              </a:rPr>
              <a:t>().invoke(request)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9640" y="4567725"/>
            <a:ext cx="7722769" cy="5469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Filter2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9609" y="4732943"/>
            <a:ext cx="2864061" cy="2649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00"/>
                </a:solidFill>
              </a:rPr>
              <a:t>getNext</a:t>
            </a:r>
            <a:r>
              <a:rPr lang="en-US" altLang="zh-CN" dirty="0">
                <a:solidFill>
                  <a:srgbClr val="000000"/>
                </a:solidFill>
              </a:rPr>
              <a:t>().invoke(request)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9640" y="5303952"/>
            <a:ext cx="7722769" cy="5469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00"/>
                </a:solidFill>
              </a:rPr>
              <a:t>Last Filter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3776" y="5372317"/>
            <a:ext cx="1396252" cy="4101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调用远程</a:t>
            </a:r>
            <a:r>
              <a:rPr lang="en-US" altLang="zh-CN" dirty="0" smtClean="0">
                <a:solidFill>
                  <a:srgbClr val="000000"/>
                </a:solidFill>
              </a:rPr>
              <a:t>/</a:t>
            </a:r>
            <a:br>
              <a:rPr lang="en-US" altLang="zh-CN" dirty="0" smtClean="0">
                <a:solidFill>
                  <a:srgbClr val="000000"/>
                </a:solidFill>
              </a:rPr>
            </a:br>
            <a:r>
              <a:rPr lang="zh-CN" altLang="en-US" dirty="0" smtClean="0">
                <a:solidFill>
                  <a:srgbClr val="000000"/>
                </a:solidFill>
              </a:rPr>
              <a:t>调用本地实现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7" name="直接箭头连接符 16"/>
          <p:cNvCxnSpPr>
            <a:endCxn id="7" idx="1"/>
          </p:cNvCxnSpPr>
          <p:nvPr/>
        </p:nvCxnSpPr>
        <p:spPr>
          <a:xfrm>
            <a:off x="1964205" y="4117274"/>
            <a:ext cx="2682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7" idx="1"/>
          </p:cNvCxnSpPr>
          <p:nvPr/>
        </p:nvCxnSpPr>
        <p:spPr>
          <a:xfrm>
            <a:off x="1964205" y="4117274"/>
            <a:ext cx="26821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1"/>
          </p:cNvCxnSpPr>
          <p:nvPr/>
        </p:nvCxnSpPr>
        <p:spPr>
          <a:xfrm>
            <a:off x="2232424" y="4117274"/>
            <a:ext cx="149888" cy="771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1"/>
          </p:cNvCxnSpPr>
          <p:nvPr/>
        </p:nvCxnSpPr>
        <p:spPr>
          <a:xfrm>
            <a:off x="2760956" y="4865402"/>
            <a:ext cx="37865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1"/>
          </p:cNvCxnSpPr>
          <p:nvPr/>
        </p:nvCxnSpPr>
        <p:spPr>
          <a:xfrm>
            <a:off x="3139608" y="4865403"/>
            <a:ext cx="81894" cy="7221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5" idx="1"/>
          </p:cNvCxnSpPr>
          <p:nvPr/>
        </p:nvCxnSpPr>
        <p:spPr>
          <a:xfrm>
            <a:off x="3600145" y="5567444"/>
            <a:ext cx="233631" cy="9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5" idx="1"/>
          </p:cNvCxnSpPr>
          <p:nvPr/>
        </p:nvCxnSpPr>
        <p:spPr>
          <a:xfrm>
            <a:off x="3600145" y="5567444"/>
            <a:ext cx="233631" cy="9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</p:cNvCxnSpPr>
          <p:nvPr/>
        </p:nvCxnSpPr>
        <p:spPr>
          <a:xfrm>
            <a:off x="5230028" y="5577416"/>
            <a:ext cx="28396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1" idx="3"/>
          </p:cNvCxnSpPr>
          <p:nvPr/>
        </p:nvCxnSpPr>
        <p:spPr>
          <a:xfrm flipV="1">
            <a:off x="5893232" y="4865403"/>
            <a:ext cx="110438" cy="7320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</p:cNvCxnSpPr>
          <p:nvPr/>
        </p:nvCxnSpPr>
        <p:spPr>
          <a:xfrm>
            <a:off x="6003670" y="4865402"/>
            <a:ext cx="15718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7" idx="3"/>
          </p:cNvCxnSpPr>
          <p:nvPr/>
        </p:nvCxnSpPr>
        <p:spPr>
          <a:xfrm flipV="1">
            <a:off x="6540096" y="4117274"/>
            <a:ext cx="212404" cy="771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</p:cNvCxnSpPr>
          <p:nvPr/>
        </p:nvCxnSpPr>
        <p:spPr>
          <a:xfrm>
            <a:off x="6752500" y="4117274"/>
            <a:ext cx="24455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 rot="5400000">
            <a:off x="4411106" y="5791042"/>
            <a:ext cx="320471" cy="350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 bwMode="auto">
          <a:xfrm>
            <a:off x="1268734" y="3901975"/>
            <a:ext cx="671936" cy="326844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do1();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2170922" y="4701980"/>
            <a:ext cx="671936" cy="326844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688"/>
            <a:r>
              <a:rPr lang="en-US" altLang="zh-CN" dirty="0">
                <a:solidFill>
                  <a:srgbClr val="000000"/>
                </a:solidFill>
              </a:rPr>
              <a:t>do2();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2928209" y="5434986"/>
            <a:ext cx="671936" cy="326844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688"/>
            <a:r>
              <a:rPr lang="en-US" altLang="zh-CN" dirty="0">
                <a:solidFill>
                  <a:srgbClr val="000000"/>
                </a:solidFill>
              </a:rPr>
              <a:t>do3();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4195934" y="6126492"/>
            <a:ext cx="671936" cy="32684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do4();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5532277" y="5455671"/>
            <a:ext cx="671936" cy="326844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688"/>
            <a:r>
              <a:rPr lang="en-US" altLang="zh-CN" dirty="0">
                <a:solidFill>
                  <a:srgbClr val="000000"/>
                </a:solidFill>
              </a:rPr>
              <a:t>do5();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6196813" y="4700712"/>
            <a:ext cx="671936" cy="326844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688"/>
            <a:r>
              <a:rPr lang="en-US" altLang="zh-CN" dirty="0">
                <a:solidFill>
                  <a:srgbClr val="000000"/>
                </a:solidFill>
              </a:rPr>
              <a:t>do6();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7032607" y="3911125"/>
            <a:ext cx="671936" cy="326844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688"/>
            <a:r>
              <a:rPr lang="en-US" altLang="zh-CN" dirty="0">
                <a:solidFill>
                  <a:srgbClr val="000000"/>
                </a:solidFill>
              </a:rPr>
              <a:t>do7();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-Client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640" y="974220"/>
            <a:ext cx="82434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多种集群模式：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失败重试 </a:t>
            </a:r>
            <a:r>
              <a:rPr lang="en-US" altLang="zh-CN" sz="1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FailoverClient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快速失败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FailFastClient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定点调用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TransportPinpointClient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分组调用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MultiClientProxyInvoker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多种调用方式：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异步调用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ResponseFuture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异步回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ResponseListener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6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-Client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639" y="974220"/>
            <a:ext cx="82434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多种负载均衡：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随机（支持权重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RandomLoadbalance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轮询             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RoundrobinLoadbalance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ConsistentHashLoadbalance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优先（随机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LocalPreferenceLoadbalance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最少活跃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LeastActiveLoadbalance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多种路由方式：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strike="sngStrike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strike="sngStrike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路由（不用客户端实现，改为在注册中心提前筛选）</a:t>
            </a:r>
            <a:endParaRPr lang="en-US" altLang="zh-CN" sz="1600" strike="sngStrike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参数路由（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，方法名，参数值）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ParameterizedRouter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分组路由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GroupRouter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0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-Client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639" y="974220"/>
            <a:ext cx="824340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ConnectionHolder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服务列表的维护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存活的：已建立长连接正常调用；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重连的：一直没连上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连上后断开的；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亚健康的：连上但是心跳连续异常的；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请求原则：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请求打到存活的节点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没有存活的打到亚健康的节点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都没有则抛出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Alive Provider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调用过程发送过程中断线，会把该服务端从存活挪到重连列表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检测原则：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定时给存活连接发心跳，断线丢到重连，多次超时丢到亚健康；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定时与重连节点建立连接，建立后丢到存活列表；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定时给亚健康节点发心跳，不超时则恢复；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612775" y="677863"/>
            <a:ext cx="3095625" cy="59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JSF</a:t>
            </a:r>
            <a:r>
              <a:rPr lang="zh-CN" altLang="en-US" dirty="0" smtClean="0"/>
              <a:t>技术剖析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sz="quarter" idx="11"/>
          </p:nvPr>
        </p:nvSpPr>
        <p:spPr bwMode="auto">
          <a:xfrm>
            <a:off x="1763713" y="1557338"/>
            <a:ext cx="4608512" cy="1943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AutoNum type="ea1JpnChsDbPeriod"/>
            </a:pPr>
            <a:r>
              <a:rPr lang="zh-CN" altLang="en-US" b="1" dirty="0" smtClean="0"/>
              <a:t>从</a:t>
            </a:r>
            <a:r>
              <a:rPr lang="en-US" altLang="zh-CN" b="1" dirty="0" smtClean="0"/>
              <a:t>SAF</a:t>
            </a:r>
            <a:r>
              <a:rPr lang="zh-CN" altLang="en-US" b="1" dirty="0" smtClean="0"/>
              <a:t>到</a:t>
            </a:r>
            <a:r>
              <a:rPr lang="en-US" altLang="zh-CN" b="1" dirty="0" smtClean="0"/>
              <a:t>JSF</a:t>
            </a:r>
          </a:p>
          <a:p>
            <a:pPr>
              <a:buFontTx/>
              <a:buAutoNum type="ea1JpnChsDbPeriod"/>
            </a:pPr>
            <a:r>
              <a:rPr lang="en-US" altLang="zh-CN" dirty="0" smtClean="0"/>
              <a:t>JSF</a:t>
            </a:r>
            <a:r>
              <a:rPr lang="zh-CN" altLang="en-US" dirty="0" smtClean="0"/>
              <a:t>注册中心</a:t>
            </a:r>
            <a:endParaRPr lang="en-US" altLang="zh-CN" dirty="0" smtClean="0"/>
          </a:p>
          <a:p>
            <a:pPr>
              <a:buFontTx/>
              <a:buAutoNum type="ea1JpnChsDbPeriod"/>
            </a:pPr>
            <a:r>
              <a:rPr lang="en-US" altLang="zh-CN" dirty="0"/>
              <a:t>JSF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>
              <a:buFontTx/>
              <a:buAutoNum type="ea1JpnChsDbPeriod"/>
            </a:pPr>
            <a:r>
              <a:rPr lang="en-US" altLang="zh-CN" dirty="0" smtClean="0"/>
              <a:t>JSF</a:t>
            </a:r>
            <a:r>
              <a:rPr lang="zh-CN" altLang="en-US" dirty="0" smtClean="0"/>
              <a:t>其它模块</a:t>
            </a:r>
            <a:endParaRPr lang="en-US" altLang="zh-CN" dirty="0" smtClean="0"/>
          </a:p>
          <a:p>
            <a:pPr>
              <a:buFontTx/>
              <a:buAutoNum type="ea1JpnChsDbPeriod"/>
            </a:pPr>
            <a:r>
              <a:rPr lang="en-US" altLang="zh-CN" dirty="0" smtClean="0"/>
              <a:t>JSF</a:t>
            </a:r>
            <a:r>
              <a:rPr lang="zh-CN" altLang="en-US" dirty="0"/>
              <a:t>容灾</a:t>
            </a:r>
            <a:endParaRPr lang="en-US" altLang="zh-CN" dirty="0" smtClean="0"/>
          </a:p>
          <a:p>
            <a:pPr>
              <a:buFontTx/>
              <a:buAutoNum type="ea1JpnChsDbPeriod"/>
            </a:pPr>
            <a:r>
              <a:rPr lang="zh-CN" altLang="en-US" dirty="0" smtClean="0"/>
              <a:t>未来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-Protocol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640" y="974220"/>
            <a:ext cx="8243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应用层协议自匹配：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JSF 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（同时支持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SAF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（用于运维命令）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第三方代理协议：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 (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RestEasy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Service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CXF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HTTP/2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-Protocol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pic>
        <p:nvPicPr>
          <p:cNvPr id="10242" name="Picture 2" descr="C:\Users\Administrator\AppData\Local\Temp\mx3BB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" y="3212976"/>
            <a:ext cx="6594231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980728"/>
            <a:ext cx="6408713" cy="206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3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-Serialization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640" y="974220"/>
            <a:ext cx="82434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支持多种协议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需要提前知道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的，不符合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常用开发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习惯，所以选择动态生成模板的序列化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MsgPack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（跨语言）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Hessian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（跨语言）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Fastjson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（跨语言）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Protobuf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（只针对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服务端）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MsgPack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对象自定义模板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特定模板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不得已而支持的特性：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父子类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循环依赖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5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-Compress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640" y="974221"/>
            <a:ext cx="82434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压缩（配置后，大于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2K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开启压缩）：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Snappy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LZMA 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请求值大、客户端配置压缩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值大、服务端配置压缩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时间换网络传输时间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15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-Transport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640" y="974220"/>
            <a:ext cx="82434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Netty4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长连接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协议自适应，根据请求判断当前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连接的协议，装载不同的解码器。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链路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复用，每个请求带上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1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en-US" altLang="zh-CN" sz="2400" dirty="0" err="1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ThreadPool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19042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1672" y="4167371"/>
            <a:ext cx="82434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线程不是越多越好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没有万能的参数，请根据实际情况压测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0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en-US" altLang="zh-CN" sz="2400" dirty="0" err="1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ThreadPool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pic>
        <p:nvPicPr>
          <p:cNvPr id="11266" name="Picture 2" descr="C:\Users\Administrator\AppData\Local\Temp\mx34B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92" y="878630"/>
            <a:ext cx="11403037" cy="51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-Registry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640" y="974221"/>
            <a:ext cx="8243405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实例：订阅全局配置、发送心跳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注册、订阅配置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：注册、订阅服务列表、订阅配置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注册中心回调：下发服务列表，获取配置等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寻址，按规则返回注册中心列表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同时连一个注册中心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本地文件注册中心，保留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个，远程注册中心挂了，依然启动提供和调用服务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7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-Monitor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640" y="974221"/>
            <a:ext cx="82434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服务端收集性能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异常数据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接口、方法、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、应用、总耗时、总次数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客户端收集耗时分布数据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接口、方法、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、应用、耗时分布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每次调用收集。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切数据线程每分钟数据切片。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传线程定时上传。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其它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640" y="974220"/>
            <a:ext cx="8243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端生成一个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代理类，和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端可以发送类型为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 request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的消息给客户端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客户端收到后执行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泛化调用：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客户端不需要接口类，直接根据接口名，参数类型，参数值发送给服务端；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端判断是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请求，自动解析组织成请求调用服务端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请求上下文 （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ThreadLocal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客户端可以发送隐式传参、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信息等发送给服务端。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端可以拿到客户端的隐式传参，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信息，远程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3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059488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SAF</a:t>
            </a:r>
            <a:endParaRPr lang="zh-CN" altLang="en-US" dirty="0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 bwMode="auto">
          <a:xfrm>
            <a:off x="467544" y="980728"/>
            <a:ext cx="8229600" cy="5184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京东第一代服务框架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基于开源</a:t>
            </a:r>
            <a:r>
              <a:rPr lang="en-US" altLang="zh-CN" sz="1600" dirty="0" smtClean="0">
                <a:solidFill>
                  <a:schemeClr val="tx1"/>
                </a:solidFill>
              </a:rPr>
              <a:t>RPC</a:t>
            </a:r>
            <a:r>
              <a:rPr lang="zh-CN" altLang="en-US" sz="1600" dirty="0" smtClean="0">
                <a:solidFill>
                  <a:schemeClr val="tx1"/>
                </a:solidFill>
              </a:rPr>
              <a:t>框架改造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tx1"/>
                </a:solidFill>
              </a:rPr>
              <a:t>ZooKeeper</a:t>
            </a:r>
            <a:r>
              <a:rPr lang="zh-CN" altLang="en-US" sz="1600" dirty="0" smtClean="0">
                <a:solidFill>
                  <a:schemeClr val="tx1"/>
                </a:solidFill>
              </a:rPr>
              <a:t>作为注册中心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Page_</a:t>
            </a:r>
            <a:fld id="{0D94008B-A841-413C-8472-AA06BE016CF2}" type="slidenum"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pPr/>
              <a:t>3</a:t>
            </a:fld>
            <a:endParaRPr lang="en-US" altLang="zh-CN" sz="120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7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JSF</a:t>
            </a:r>
            <a:r>
              <a:rPr lang="zh-CN" altLang="en-US" smtClean="0"/>
              <a:t>技术剖析</a:t>
            </a:r>
            <a:endParaRPr lang="zh-CN" altLang="en-US" dirty="0" smtClean="0"/>
          </a:p>
        </p:txBody>
      </p:sp>
      <p:sp>
        <p:nvSpPr>
          <p:cNvPr id="14339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SAF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JSF</a:t>
            </a:r>
          </a:p>
          <a:p>
            <a:r>
              <a:rPr lang="en-US" altLang="zh-CN" dirty="0" smtClean="0"/>
              <a:t>JSF</a:t>
            </a:r>
            <a:r>
              <a:rPr lang="zh-CN" altLang="en-US" dirty="0" smtClean="0"/>
              <a:t>注册中心</a:t>
            </a:r>
            <a:endParaRPr lang="en-US" altLang="zh-CN" dirty="0" smtClean="0"/>
          </a:p>
          <a:p>
            <a:r>
              <a:rPr lang="en-US" altLang="zh-CN" dirty="0" smtClean="0"/>
              <a:t>JSF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en-US" altLang="zh-CN" b="1" dirty="0" smtClean="0"/>
              <a:t>JSF</a:t>
            </a:r>
            <a:r>
              <a:rPr lang="zh-CN" altLang="en-US" b="1" dirty="0" smtClean="0"/>
              <a:t>其它模块</a:t>
            </a:r>
            <a:endParaRPr lang="en-US" altLang="zh-CN" b="1" dirty="0" smtClean="0"/>
          </a:p>
          <a:p>
            <a:r>
              <a:rPr lang="en-US" altLang="zh-CN" dirty="0" smtClean="0"/>
              <a:t>JSF</a:t>
            </a:r>
            <a:r>
              <a:rPr lang="zh-CN" altLang="en-US" dirty="0"/>
              <a:t>容灾</a:t>
            </a:r>
            <a:endParaRPr lang="en-US" altLang="zh-CN" dirty="0" smtClean="0"/>
          </a:p>
          <a:p>
            <a:r>
              <a:rPr lang="zh-CN" altLang="en-US" dirty="0" smtClean="0"/>
              <a:t>未来</a:t>
            </a:r>
          </a:p>
        </p:txBody>
      </p:sp>
    </p:spTree>
    <p:extLst>
      <p:ext uri="{BB962C8B-B14F-4D97-AF65-F5344CB8AC3E}">
        <p14:creationId xmlns:p14="http://schemas.microsoft.com/office/powerpoint/2010/main" val="12227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059488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监控中心</a:t>
            </a:r>
            <a:endParaRPr lang="en-US" altLang="zh-CN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 bwMode="auto">
          <a:xfrm>
            <a:off x="467544" y="980728"/>
            <a:ext cx="8229600" cy="5184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技术升级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err="1" smtClean="0">
                <a:solidFill>
                  <a:schemeClr val="tx1"/>
                </a:solidFill>
              </a:rPr>
              <a:t>HBase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InfluxDB</a:t>
            </a:r>
            <a:r>
              <a:rPr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en-US" altLang="zh-CN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ElasticSearch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</a:rPr>
              <a:t>每天</a:t>
            </a:r>
            <a:r>
              <a:rPr lang="en-US" altLang="zh-CN" dirty="0" smtClean="0">
                <a:solidFill>
                  <a:schemeClr val="tx1"/>
                </a:solidFill>
              </a:rPr>
              <a:t>60</a:t>
            </a:r>
            <a:r>
              <a:rPr lang="zh-CN" altLang="en-US" dirty="0" smtClean="0">
                <a:solidFill>
                  <a:schemeClr val="tx1"/>
                </a:solidFill>
              </a:rPr>
              <a:t>亿条数据， </a:t>
            </a:r>
            <a:r>
              <a:rPr lang="en-US" altLang="zh-CN" dirty="0" smtClean="0">
                <a:solidFill>
                  <a:schemeClr val="tx1"/>
                </a:solidFill>
              </a:rPr>
              <a:t>700G</a:t>
            </a:r>
            <a:r>
              <a:rPr lang="zh-CN" altLang="en-US" dirty="0" smtClean="0">
                <a:solidFill>
                  <a:schemeClr val="tx1"/>
                </a:solidFill>
              </a:rPr>
              <a:t>数据量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Page_</a:t>
            </a:r>
            <a:fld id="{0D94008B-A841-413C-8472-AA06BE016CF2}" type="slidenum"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pPr/>
              <a:t>31</a:t>
            </a:fld>
            <a:endParaRPr lang="en-US" altLang="zh-CN" sz="120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8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059488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管理端</a:t>
            </a:r>
            <a:endParaRPr lang="en-US" altLang="zh-CN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Page_</a:t>
            </a:r>
            <a:fld id="{0D94008B-A841-413C-8472-AA06BE016CF2}" type="slidenum"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pPr/>
              <a:t>32</a:t>
            </a:fld>
            <a:endParaRPr lang="en-US" altLang="zh-CN" sz="120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568952" cy="228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69" y="3618551"/>
            <a:ext cx="8740919" cy="1686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2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059488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管理端</a:t>
            </a:r>
            <a:endParaRPr lang="en-US" altLang="zh-CN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Page_</a:t>
            </a:r>
            <a:fld id="{0D94008B-A841-413C-8472-AA06BE016CF2}" type="slidenum"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pPr/>
              <a:t>33</a:t>
            </a:fld>
            <a:endParaRPr lang="en-US" altLang="zh-CN" sz="120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80728"/>
            <a:ext cx="8748464" cy="217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70752"/>
            <a:ext cx="8748464" cy="243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6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059488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管理端</a:t>
            </a:r>
            <a:endParaRPr lang="en-US" altLang="zh-CN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 bwMode="auto">
          <a:xfrm>
            <a:off x="467544" y="980728"/>
            <a:ext cx="8229600" cy="5184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</a:rPr>
              <a:t>在管理端修改配置后如何推送给客户端？</a:t>
            </a:r>
            <a:r>
              <a:rPr lang="en-US" altLang="zh-CN" sz="1600" dirty="0">
                <a:solidFill>
                  <a:schemeClr val="tx1"/>
                </a:solidFill>
              </a:rPr>
              <a:t/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zh-CN" altLang="en-US" sz="1600" dirty="0">
                <a:solidFill>
                  <a:schemeClr val="tx1"/>
                </a:solidFill>
              </a:rPr>
              <a:t>一</a:t>
            </a:r>
            <a:r>
              <a:rPr lang="zh-CN" altLang="en-US" sz="1600" dirty="0" smtClean="0">
                <a:solidFill>
                  <a:schemeClr val="tx1"/>
                </a:solidFill>
              </a:rPr>
              <a:t>种是主动调注册中心，注册中心下发到客户端；</a:t>
            </a:r>
            <a:r>
              <a:rPr lang="en-US" altLang="zh-CN" sz="1600" dirty="0">
                <a:solidFill>
                  <a:schemeClr val="tx1"/>
                </a:solidFill>
              </a:rPr>
              <a:t/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zh-CN" altLang="en-US" sz="1600" dirty="0" smtClean="0">
                <a:solidFill>
                  <a:schemeClr val="tx1"/>
                </a:solidFill>
              </a:rPr>
              <a:t>一种是先写入</a:t>
            </a:r>
            <a:r>
              <a:rPr lang="en-US" altLang="zh-CN" sz="1600" dirty="0" smtClean="0">
                <a:solidFill>
                  <a:schemeClr val="tx1"/>
                </a:solidFill>
              </a:rPr>
              <a:t>DB</a:t>
            </a:r>
            <a:r>
              <a:rPr lang="zh-CN" altLang="en-US" sz="1600" dirty="0" smtClean="0">
                <a:solidFill>
                  <a:schemeClr val="tx1"/>
                </a:solidFill>
              </a:rPr>
              <a:t>，注册中心加载后下发到</a:t>
            </a:r>
            <a:r>
              <a:rPr lang="zh-CN" altLang="en-US" sz="1600" dirty="0" smtClean="0">
                <a:solidFill>
                  <a:schemeClr val="tx1"/>
                </a:solidFill>
              </a:rPr>
              <a:t>客户端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</a:rPr>
              <a:t>同</a:t>
            </a:r>
            <a:r>
              <a:rPr lang="zh-CN" altLang="en-US" sz="1600" dirty="0" smtClean="0">
                <a:solidFill>
                  <a:schemeClr val="tx1"/>
                </a:solidFill>
              </a:rPr>
              <a:t>机房优先如何实现？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1600" smtClean="0">
                <a:solidFill>
                  <a:schemeClr val="tx1"/>
                </a:solidFill>
              </a:rPr>
              <a:t>动态分组如何实现？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Page_</a:t>
            </a:r>
            <a:fld id="{0D94008B-A841-413C-8472-AA06BE016CF2}" type="slidenum"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pPr/>
              <a:t>34</a:t>
            </a:fld>
            <a:endParaRPr lang="en-US" altLang="zh-CN" sz="120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059488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网关</a:t>
            </a:r>
            <a:endParaRPr lang="en-US" altLang="zh-CN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 bwMode="auto">
          <a:xfrm>
            <a:off x="467544" y="980728"/>
            <a:ext cx="8229600" cy="5184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</a:rPr>
              <a:t>方便跨语言通过</a:t>
            </a:r>
            <a:r>
              <a:rPr lang="en-US" altLang="zh-CN" sz="1600" dirty="0" smtClean="0">
                <a:solidFill>
                  <a:schemeClr val="tx1"/>
                </a:solidFill>
              </a:rPr>
              <a:t>HTTP+JSON</a:t>
            </a:r>
            <a:r>
              <a:rPr lang="zh-CN" altLang="en-US" sz="1600" dirty="0" smtClean="0">
                <a:solidFill>
                  <a:schemeClr val="tx1"/>
                </a:solidFill>
              </a:rPr>
              <a:t>调用</a:t>
            </a:r>
            <a:r>
              <a:rPr lang="en-US" altLang="zh-CN" sz="1600" dirty="0" smtClean="0">
                <a:solidFill>
                  <a:schemeClr val="tx1"/>
                </a:solidFill>
              </a:rPr>
              <a:t>JSF</a:t>
            </a:r>
            <a:r>
              <a:rPr lang="zh-CN" altLang="en-US" sz="1600" dirty="0" smtClean="0">
                <a:solidFill>
                  <a:schemeClr val="tx1"/>
                </a:solidFill>
              </a:rPr>
              <a:t>服务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</a:rPr>
              <a:t>解决单点问题，无需自己设置</a:t>
            </a:r>
            <a:r>
              <a:rPr lang="en-US" altLang="zh-CN" sz="1600" dirty="0" smtClean="0">
                <a:solidFill>
                  <a:schemeClr val="tx1"/>
                </a:solidFill>
              </a:rPr>
              <a:t>VIP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参见：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altLang="zh-CN" sz="1600" dirty="0" smtClean="0">
                <a:solidFill>
                  <a:schemeClr val="tx1"/>
                </a:solidFill>
                <a:hlinkClick r:id="rId2"/>
              </a:rPr>
              <a:t>jpcloud.jd.com/pages/viewpage.action?pageId=14357057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Page_</a:t>
            </a:r>
            <a:fld id="{0D94008B-A841-413C-8472-AA06BE016CF2}" type="slidenum"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pPr/>
              <a:t>35</a:t>
            </a:fld>
            <a:endParaRPr lang="en-US" altLang="zh-CN" sz="120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2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059488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开放</a:t>
            </a:r>
            <a:r>
              <a:rPr lang="en-US" altLang="zh-CN" dirty="0" smtClean="0"/>
              <a:t>API</a:t>
            </a:r>
            <a:endParaRPr lang="en-US" altLang="zh-CN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 bwMode="auto">
          <a:xfrm>
            <a:off x="467544" y="980728"/>
            <a:ext cx="8229600" cy="5184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</a:rPr>
              <a:t>自动部署上下线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</a:rPr>
              <a:t>按机器维度动态分组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</a:rPr>
              <a:t>服务</a:t>
            </a:r>
            <a:r>
              <a:rPr lang="zh-CN" altLang="en-US" sz="1600" dirty="0">
                <a:solidFill>
                  <a:schemeClr val="tx1"/>
                </a:solidFill>
              </a:rPr>
              <a:t>端限流配置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参见：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altLang="zh-CN" sz="1600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altLang="zh-CN" sz="1600" dirty="0" smtClean="0">
                <a:solidFill>
                  <a:schemeClr val="tx1"/>
                </a:solidFill>
                <a:hlinkClick r:id="rId2"/>
              </a:rPr>
              <a:t>jpcloud.jd.com/pages/viewpage.action?pageId=16617056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Page_</a:t>
            </a:r>
            <a:fld id="{0D94008B-A841-413C-8472-AA06BE016CF2}" type="slidenum"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pPr/>
              <a:t>36</a:t>
            </a:fld>
            <a:endParaRPr lang="en-US" altLang="zh-CN" sz="120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1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JSF</a:t>
            </a:r>
            <a:r>
              <a:rPr lang="zh-CN" altLang="en-US" smtClean="0"/>
              <a:t>技术剖析</a:t>
            </a:r>
            <a:endParaRPr lang="zh-CN" altLang="en-US" dirty="0" smtClean="0"/>
          </a:p>
        </p:txBody>
      </p:sp>
      <p:sp>
        <p:nvSpPr>
          <p:cNvPr id="14339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SAF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JSF</a:t>
            </a:r>
          </a:p>
          <a:p>
            <a:r>
              <a:rPr lang="en-US" altLang="zh-CN" dirty="0" smtClean="0"/>
              <a:t>JSF</a:t>
            </a:r>
            <a:r>
              <a:rPr lang="zh-CN" altLang="en-US" dirty="0" smtClean="0"/>
              <a:t>注册中心</a:t>
            </a:r>
            <a:endParaRPr lang="en-US" altLang="zh-CN" dirty="0" smtClean="0"/>
          </a:p>
          <a:p>
            <a:r>
              <a:rPr lang="en-US" altLang="zh-CN" dirty="0" smtClean="0"/>
              <a:t>JSF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en-US" altLang="zh-CN" dirty="0" smtClean="0"/>
              <a:t>JSF</a:t>
            </a:r>
            <a:r>
              <a:rPr lang="zh-CN" altLang="en-US" dirty="0" smtClean="0"/>
              <a:t>其它模块</a:t>
            </a:r>
            <a:endParaRPr lang="en-US" altLang="zh-CN" dirty="0" smtClean="0"/>
          </a:p>
          <a:p>
            <a:r>
              <a:rPr lang="en-US" altLang="zh-CN" b="1" dirty="0" smtClean="0"/>
              <a:t>JSF</a:t>
            </a:r>
            <a:r>
              <a:rPr lang="zh-CN" altLang="en-US" b="1" dirty="0"/>
              <a:t>容灾</a:t>
            </a:r>
            <a:endParaRPr lang="en-US" altLang="zh-CN" b="1" dirty="0" smtClean="0"/>
          </a:p>
          <a:p>
            <a:r>
              <a:rPr lang="zh-CN" altLang="en-US" dirty="0" smtClean="0"/>
              <a:t>未来</a:t>
            </a:r>
          </a:p>
        </p:txBody>
      </p:sp>
    </p:spTree>
    <p:extLst>
      <p:ext uri="{BB962C8B-B14F-4D97-AF65-F5344CB8AC3E}">
        <p14:creationId xmlns:p14="http://schemas.microsoft.com/office/powerpoint/2010/main" val="26472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服务自身容灾</a:t>
            </a:r>
            <a:endParaRPr lang="en-US" altLang="zh-CN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 bwMode="auto">
          <a:xfrm>
            <a:off x="467544" y="980728"/>
            <a:ext cx="8229600" cy="5184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参见：</a:t>
            </a:r>
            <a:r>
              <a:rPr lang="en-US" altLang="zh-CN" sz="1600" dirty="0" smtClean="0">
                <a:solidFill>
                  <a:schemeClr val="tx1"/>
                </a:solidFill>
                <a:hlinkClick r:id="rId3"/>
              </a:rPr>
              <a:t>JSF</a:t>
            </a:r>
            <a:r>
              <a:rPr lang="zh-CN" altLang="en-US" sz="1600" dirty="0" smtClean="0">
                <a:solidFill>
                  <a:schemeClr val="tx1"/>
                </a:solidFill>
                <a:hlinkClick r:id="rId3"/>
              </a:rPr>
              <a:t>容灾常见问题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Index</a:t>
            </a:r>
            <a:r>
              <a:rPr lang="zh-CN" altLang="en-US" sz="1600" dirty="0" smtClean="0">
                <a:solidFill>
                  <a:schemeClr val="tx1"/>
                </a:solidFill>
              </a:rPr>
              <a:t>服务：</a:t>
            </a:r>
            <a:r>
              <a:rPr lang="en-US" altLang="zh-CN" sz="1600" dirty="0" smtClean="0">
                <a:solidFill>
                  <a:schemeClr val="tx1"/>
                </a:solidFill>
              </a:rPr>
              <a:t/>
            </a:r>
            <a:br>
              <a:rPr lang="en-US" altLang="zh-CN" sz="1600" dirty="0" smtClean="0">
                <a:solidFill>
                  <a:schemeClr val="tx1"/>
                </a:solidFill>
              </a:rPr>
            </a:br>
            <a:r>
              <a:rPr lang="zh-CN" altLang="en-US" sz="1600" dirty="0" smtClean="0">
                <a:solidFill>
                  <a:schemeClr val="tx1"/>
                </a:solidFill>
              </a:rPr>
              <a:t>域名</a:t>
            </a:r>
            <a:r>
              <a:rPr lang="en-US" altLang="zh-CN" sz="1600" dirty="0" smtClean="0">
                <a:solidFill>
                  <a:schemeClr val="tx1"/>
                </a:solidFill>
              </a:rPr>
              <a:t>+VIP</a:t>
            </a:r>
            <a:r>
              <a:rPr lang="zh-CN" altLang="en-US" sz="1600" dirty="0">
                <a:solidFill>
                  <a:schemeClr val="tx1"/>
                </a:solidFill>
              </a:rPr>
              <a:t>；</a:t>
            </a:r>
            <a:r>
              <a:rPr lang="en-US" altLang="zh-CN" sz="1600" dirty="0" smtClean="0">
                <a:solidFill>
                  <a:schemeClr val="tx1"/>
                </a:solidFill>
              </a:rPr>
              <a:t/>
            </a:r>
            <a:br>
              <a:rPr lang="en-US" altLang="zh-CN" sz="1600" dirty="0" smtClean="0">
                <a:solidFill>
                  <a:schemeClr val="tx1"/>
                </a:solidFill>
              </a:rPr>
            </a:br>
            <a:r>
              <a:rPr lang="zh-CN" altLang="en-US" sz="1600" dirty="0" smtClean="0">
                <a:solidFill>
                  <a:schemeClr val="tx1"/>
                </a:solidFill>
              </a:rPr>
              <a:t>本地文件缓存；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注册中心：</a:t>
            </a:r>
            <a:r>
              <a:rPr lang="en-US" altLang="zh-CN" sz="1600" dirty="0" smtClean="0">
                <a:solidFill>
                  <a:schemeClr val="tx1"/>
                </a:solidFill>
              </a:rPr>
              <a:t/>
            </a:r>
            <a:br>
              <a:rPr lang="en-US" altLang="zh-CN" sz="1600" dirty="0" smtClean="0">
                <a:solidFill>
                  <a:schemeClr val="tx1"/>
                </a:solidFill>
              </a:rPr>
            </a:br>
            <a:r>
              <a:rPr lang="zh-CN" altLang="en-US" sz="1600" dirty="0" smtClean="0">
                <a:solidFill>
                  <a:schemeClr val="tx1"/>
                </a:solidFill>
              </a:rPr>
              <a:t>同机房优先；</a:t>
            </a:r>
            <a:r>
              <a:rPr lang="en-US" altLang="zh-CN" sz="1600" dirty="0" smtClean="0">
                <a:solidFill>
                  <a:schemeClr val="tx1"/>
                </a:solidFill>
              </a:rPr>
              <a:t/>
            </a:r>
            <a:br>
              <a:rPr lang="en-US" altLang="zh-CN" sz="1600" dirty="0" smtClean="0">
                <a:solidFill>
                  <a:schemeClr val="tx1"/>
                </a:solidFill>
              </a:rPr>
            </a:br>
            <a:r>
              <a:rPr lang="zh-CN" altLang="en-US" sz="1600" dirty="0" smtClean="0">
                <a:solidFill>
                  <a:schemeClr val="tx1"/>
                </a:solidFill>
              </a:rPr>
              <a:t>每个机房都有部署（包括金融集团</a:t>
            </a:r>
            <a:r>
              <a:rPr lang="en-US" altLang="zh-CN" sz="1600" dirty="0" smtClean="0">
                <a:solidFill>
                  <a:schemeClr val="tx1"/>
                </a:solidFill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</a:rPr>
              <a:t>香港</a:t>
            </a:r>
            <a:r>
              <a:rPr lang="en-US" altLang="zh-CN" sz="1600" dirty="0" smtClean="0">
                <a:solidFill>
                  <a:schemeClr val="tx1"/>
                </a:solidFill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</a:rPr>
              <a:t>印尼）；</a:t>
            </a:r>
            <a:r>
              <a:rPr lang="en-US" altLang="zh-CN" sz="1600" dirty="0">
                <a:solidFill>
                  <a:schemeClr val="tx1"/>
                </a:solidFill>
              </a:rPr>
              <a:t/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zh-CN" altLang="en-US" sz="1600" dirty="0" smtClean="0">
                <a:solidFill>
                  <a:schemeClr val="tx1"/>
                </a:solidFill>
              </a:rPr>
              <a:t>内存里全量服务列表数据，连不上数据库可读。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Page_</a:t>
            </a:r>
            <a:fld id="{0D94008B-A841-413C-8472-AA06BE016CF2}" type="slidenum"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pPr/>
              <a:t>38</a:t>
            </a:fld>
            <a:endParaRPr lang="en-US" altLang="zh-CN" sz="120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285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客户端容灾</a:t>
            </a:r>
            <a:endParaRPr lang="en-US" altLang="zh-CN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 bwMode="auto">
          <a:xfrm>
            <a:off x="467544" y="980728"/>
            <a:ext cx="8229600" cy="5184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本地备份文件：</a:t>
            </a:r>
            <a:r>
              <a:rPr lang="en-US" altLang="zh-CN" sz="1600" dirty="0" smtClean="0">
                <a:solidFill>
                  <a:schemeClr val="tx1"/>
                </a:solidFill>
                <a:hlinkClick r:id="rId2"/>
              </a:rPr>
              <a:t>JSF</a:t>
            </a:r>
            <a:r>
              <a:rPr lang="zh-CN" altLang="en-US" sz="1600" dirty="0" smtClean="0">
                <a:solidFill>
                  <a:schemeClr val="tx1"/>
                </a:solidFill>
                <a:hlinkClick r:id="rId2"/>
              </a:rPr>
              <a:t>本地备份文件说明</a:t>
            </a:r>
            <a:r>
              <a:rPr lang="en-US" altLang="zh-CN" sz="1600" dirty="0">
                <a:solidFill>
                  <a:schemeClr val="tx1"/>
                </a:solidFill>
              </a:rPr>
              <a:t/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zh-CN" altLang="en-US" sz="1600" dirty="0" smtClean="0">
                <a:solidFill>
                  <a:schemeClr val="tx1"/>
                </a:solidFill>
              </a:rPr>
              <a:t>包括注册中心地址、全局变量、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接口映射、服务列表等备份文件。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连不上</a:t>
            </a:r>
            <a:r>
              <a:rPr lang="en-US" altLang="zh-CN" sz="1600" dirty="0" smtClean="0">
                <a:solidFill>
                  <a:schemeClr val="tx1"/>
                </a:solidFill>
              </a:rPr>
              <a:t>Index</a:t>
            </a:r>
            <a:r>
              <a:rPr lang="zh-CN" altLang="en-US" sz="1600" dirty="0" smtClean="0">
                <a:solidFill>
                  <a:schemeClr val="tx1"/>
                </a:solidFill>
              </a:rPr>
              <a:t>：</a:t>
            </a:r>
            <a:r>
              <a:rPr lang="en-US" altLang="zh-CN" sz="1600" dirty="0" smtClean="0">
                <a:solidFill>
                  <a:schemeClr val="tx1"/>
                </a:solidFill>
              </a:rPr>
              <a:t/>
            </a:r>
            <a:br>
              <a:rPr lang="en-US" altLang="zh-CN" sz="1600" dirty="0" smtClean="0">
                <a:solidFill>
                  <a:schemeClr val="tx1"/>
                </a:solidFill>
              </a:rPr>
            </a:br>
            <a:r>
              <a:rPr lang="zh-CN" altLang="en-US" sz="1600" dirty="0" smtClean="0">
                <a:solidFill>
                  <a:schemeClr val="tx1"/>
                </a:solidFill>
              </a:rPr>
              <a:t>从本地读取注册中心地址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连不上注册中心：</a:t>
            </a:r>
            <a:r>
              <a:rPr lang="en-US" altLang="zh-CN" sz="1600" dirty="0">
                <a:solidFill>
                  <a:schemeClr val="tx1"/>
                </a:solidFill>
              </a:rPr>
              <a:t/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 smtClean="0">
                <a:solidFill>
                  <a:schemeClr val="tx1"/>
                </a:solidFill>
              </a:rPr>
              <a:t>Provider</a:t>
            </a:r>
            <a:r>
              <a:rPr lang="zh-CN" altLang="en-US" sz="1600" dirty="0" smtClean="0">
                <a:solidFill>
                  <a:schemeClr val="tx1"/>
                </a:solidFill>
              </a:rPr>
              <a:t>端可重启，新扩服务端无法注册</a:t>
            </a:r>
            <a:r>
              <a:rPr lang="en-US" altLang="zh-CN" sz="1600" dirty="0" smtClean="0">
                <a:solidFill>
                  <a:schemeClr val="tx1"/>
                </a:solidFill>
              </a:rPr>
              <a:t/>
            </a:r>
            <a:br>
              <a:rPr lang="en-US" altLang="zh-CN" sz="1600" dirty="0" smtClean="0">
                <a:solidFill>
                  <a:schemeClr val="tx1"/>
                </a:solidFill>
              </a:rPr>
            </a:br>
            <a:r>
              <a:rPr lang="en-US" altLang="zh-CN" sz="1600" dirty="0" smtClean="0">
                <a:solidFill>
                  <a:schemeClr val="tx1"/>
                </a:solidFill>
              </a:rPr>
              <a:t>Consumer</a:t>
            </a:r>
            <a:r>
              <a:rPr lang="zh-CN" altLang="en-US" sz="1600" dirty="0" smtClean="0">
                <a:solidFill>
                  <a:schemeClr val="tx1"/>
                </a:solidFill>
              </a:rPr>
              <a:t>端可重启，自动读取本地服务列表备份文件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Page_</a:t>
            </a:r>
            <a:fld id="{0D94008B-A841-413C-8472-AA06BE016CF2}" type="slidenum"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pPr/>
              <a:t>39</a:t>
            </a:fld>
            <a:endParaRPr lang="en-US" altLang="zh-CN" sz="120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0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059488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JSF</a:t>
            </a:r>
            <a:endParaRPr lang="zh-CN" altLang="en-US" dirty="0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 bwMode="auto">
          <a:xfrm>
            <a:off x="467544" y="980728"/>
            <a:ext cx="8229600" cy="5184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京</a:t>
            </a:r>
            <a:r>
              <a:rPr lang="zh-CN" altLang="en-US" sz="1600" dirty="0" smtClean="0">
                <a:solidFill>
                  <a:schemeClr val="tx1"/>
                </a:solidFill>
              </a:rPr>
              <a:t>东第二代服务框架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自研</a:t>
            </a:r>
            <a:r>
              <a:rPr lang="en-US" altLang="zh-CN" sz="1600" dirty="0" smtClean="0">
                <a:solidFill>
                  <a:schemeClr val="tx1"/>
                </a:solidFill>
              </a:rPr>
              <a:t>RPC</a:t>
            </a:r>
            <a:r>
              <a:rPr lang="zh-CN" altLang="en-US" sz="1600" dirty="0" smtClean="0">
                <a:solidFill>
                  <a:schemeClr val="tx1"/>
                </a:solidFill>
              </a:rPr>
              <a:t>框架</a:t>
            </a:r>
            <a:r>
              <a:rPr lang="zh-CN" altLang="en-US" sz="1600" dirty="0">
                <a:solidFill>
                  <a:schemeClr val="tx1"/>
                </a:solidFill>
              </a:rPr>
              <a:t>，兼容</a:t>
            </a:r>
            <a:r>
              <a:rPr lang="en-US" altLang="zh-CN" sz="1600" dirty="0">
                <a:solidFill>
                  <a:schemeClr val="tx1"/>
                </a:solidFill>
              </a:rPr>
              <a:t>SAF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自研注册中心，基于</a:t>
            </a:r>
            <a:r>
              <a:rPr lang="en-US" altLang="zh-CN" sz="1600" dirty="0">
                <a:solidFill>
                  <a:schemeClr val="tx1"/>
                </a:solidFill>
              </a:rPr>
              <a:t>DB</a:t>
            </a:r>
            <a:r>
              <a:rPr lang="zh-CN" altLang="en-US" sz="1600" dirty="0">
                <a:solidFill>
                  <a:schemeClr val="tx1"/>
                </a:solidFill>
              </a:rPr>
              <a:t>保证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数据一致性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Page_</a:t>
            </a:r>
            <a:fld id="{0D94008B-A841-413C-8472-AA06BE016CF2}" type="slidenum"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pPr/>
              <a:t>4</a:t>
            </a:fld>
            <a:endParaRPr lang="en-US" altLang="zh-CN" sz="120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4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JSF</a:t>
            </a:r>
            <a:r>
              <a:rPr lang="zh-CN" altLang="en-US" smtClean="0"/>
              <a:t>技术剖析</a:t>
            </a:r>
            <a:endParaRPr lang="zh-CN" altLang="en-US" dirty="0" smtClean="0"/>
          </a:p>
        </p:txBody>
      </p:sp>
      <p:sp>
        <p:nvSpPr>
          <p:cNvPr id="14339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SAF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JSF</a:t>
            </a:r>
          </a:p>
          <a:p>
            <a:r>
              <a:rPr lang="en-US" altLang="zh-CN" dirty="0" smtClean="0"/>
              <a:t>JSF</a:t>
            </a:r>
            <a:r>
              <a:rPr lang="zh-CN" altLang="en-US" dirty="0" smtClean="0"/>
              <a:t>注册中心</a:t>
            </a:r>
            <a:endParaRPr lang="en-US" altLang="zh-CN" dirty="0" smtClean="0"/>
          </a:p>
          <a:p>
            <a:r>
              <a:rPr lang="en-US" altLang="zh-CN" dirty="0" smtClean="0"/>
              <a:t>JSF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en-US" altLang="zh-CN" dirty="0" smtClean="0"/>
              <a:t>JSF</a:t>
            </a:r>
            <a:r>
              <a:rPr lang="zh-CN" altLang="en-US" dirty="0" smtClean="0"/>
              <a:t>其它模块</a:t>
            </a:r>
            <a:endParaRPr lang="en-US" altLang="zh-CN" dirty="0" smtClean="0"/>
          </a:p>
          <a:p>
            <a:r>
              <a:rPr lang="en-US" altLang="zh-CN" dirty="0" smtClean="0"/>
              <a:t>JSF</a:t>
            </a:r>
            <a:r>
              <a:rPr lang="zh-CN" altLang="en-US" dirty="0"/>
              <a:t>容灾</a:t>
            </a:r>
            <a:endParaRPr lang="en-US" altLang="zh-CN" dirty="0" smtClean="0"/>
          </a:p>
          <a:p>
            <a:r>
              <a:rPr lang="zh-CN" altLang="en-US" b="1" dirty="0" smtClean="0"/>
              <a:t>未来</a:t>
            </a:r>
          </a:p>
        </p:txBody>
      </p:sp>
    </p:spTree>
    <p:extLst>
      <p:ext uri="{BB962C8B-B14F-4D97-AF65-F5344CB8AC3E}">
        <p14:creationId xmlns:p14="http://schemas.microsoft.com/office/powerpoint/2010/main" val="39417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059488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未来规划</a:t>
            </a:r>
            <a:endParaRPr lang="en-US" altLang="zh-CN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 bwMode="auto">
          <a:xfrm>
            <a:off x="467544" y="980728"/>
            <a:ext cx="8229600" cy="5184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更多服务治理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，开放给开发人员使用。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与商</a:t>
            </a:r>
            <a:r>
              <a:rPr lang="zh-CN" altLang="en-US" dirty="0">
                <a:solidFill>
                  <a:schemeClr val="tx1"/>
                </a:solidFill>
              </a:rPr>
              <a:t>城</a:t>
            </a:r>
            <a:r>
              <a:rPr lang="zh-CN" altLang="en-US" dirty="0" smtClean="0">
                <a:solidFill>
                  <a:schemeClr val="tx1"/>
                </a:solidFill>
              </a:rPr>
              <a:t>研发合作，开发分布式跟踪系统，方便快速定位性能问题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开放更多配置项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深</a:t>
            </a:r>
            <a:r>
              <a:rPr lang="zh-CN" altLang="en-US" dirty="0" smtClean="0">
                <a:solidFill>
                  <a:schemeClr val="tx1"/>
                </a:solidFill>
              </a:rPr>
              <a:t>挖监控数据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smtClean="0">
                <a:solidFill>
                  <a:schemeClr val="tx1"/>
                </a:solidFill>
              </a:rPr>
              <a:t>HTTP/2</a:t>
            </a:r>
            <a:r>
              <a:rPr lang="zh-CN" altLang="en-US" dirty="0" smtClean="0">
                <a:solidFill>
                  <a:schemeClr val="tx1"/>
                </a:solidFill>
              </a:rPr>
              <a:t>协议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Page_</a:t>
            </a:r>
            <a:fld id="{0D94008B-A841-413C-8472-AA06BE016CF2}" type="slidenum"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pPr/>
              <a:t>41</a:t>
            </a:fld>
            <a:endParaRPr lang="en-US" altLang="zh-CN" sz="120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8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059488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附：</a:t>
            </a:r>
            <a:endParaRPr lang="en-US" altLang="zh-CN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 bwMode="auto">
          <a:xfrm>
            <a:off x="467544" y="980728"/>
            <a:ext cx="8229600" cy="5184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JSF</a:t>
            </a:r>
            <a:r>
              <a:rPr lang="zh-CN" altLang="en-US" dirty="0" smtClean="0">
                <a:solidFill>
                  <a:schemeClr val="tx1"/>
                </a:solidFill>
              </a:rPr>
              <a:t>管理端   </a:t>
            </a:r>
            <a:r>
              <a:rPr lang="en-US" altLang="zh-CN" dirty="0" smtClean="0">
                <a:solidFill>
                  <a:schemeClr val="tx1"/>
                </a:solidFill>
                <a:hlinkClick r:id="rId2"/>
              </a:rPr>
              <a:t>http://jsf.jd.com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JSF</a:t>
            </a:r>
            <a:r>
              <a:rPr lang="zh-CN" altLang="en-US" dirty="0" smtClean="0">
                <a:solidFill>
                  <a:schemeClr val="tx1"/>
                </a:solidFill>
              </a:rPr>
              <a:t>文档  </a:t>
            </a:r>
            <a:r>
              <a:rPr lang="en-US" altLang="zh-CN" dirty="0" smtClean="0">
                <a:solidFill>
                  <a:schemeClr val="tx1"/>
                </a:solidFill>
                <a:hlinkClick r:id="rId3"/>
              </a:rPr>
              <a:t>http://jsf.jd.com/doc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JSF</a:t>
            </a:r>
            <a:r>
              <a:rPr lang="zh-CN" altLang="en-US" dirty="0" smtClean="0">
                <a:solidFill>
                  <a:schemeClr val="tx1"/>
                </a:solidFill>
              </a:rPr>
              <a:t>源码 </a:t>
            </a:r>
            <a:r>
              <a:rPr lang="en-US" altLang="zh-CN" dirty="0" smtClean="0">
                <a:solidFill>
                  <a:schemeClr val="tx1"/>
                </a:solidFill>
                <a:hlinkClick r:id="rId4"/>
              </a:rPr>
              <a:t>http://source.jd.com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JSF</a:t>
            </a:r>
            <a:r>
              <a:rPr lang="zh-CN" altLang="en-US" dirty="0" smtClean="0">
                <a:solidFill>
                  <a:schemeClr val="tx1"/>
                </a:solidFill>
              </a:rPr>
              <a:t>组邮箱：</a:t>
            </a:r>
            <a:r>
              <a:rPr lang="en-US" altLang="zh-CN" dirty="0" smtClean="0">
                <a:solidFill>
                  <a:schemeClr val="tx1"/>
                </a:solidFill>
                <a:hlinkClick r:id="rId5"/>
              </a:rPr>
              <a:t>jsf@jd.com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咚咚群：</a:t>
            </a:r>
            <a:r>
              <a:rPr lang="en-US" altLang="zh-CN" dirty="0" smtClean="0">
                <a:solidFill>
                  <a:schemeClr val="tx1"/>
                </a:solidFill>
              </a:rPr>
              <a:t>1771443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Page_</a:t>
            </a:r>
            <a:fld id="{0D94008B-A841-413C-8472-AA06BE016CF2}" type="slidenum"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pPr/>
              <a:t>42</a:t>
            </a:fld>
            <a:endParaRPr lang="en-US" altLang="zh-CN" sz="120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059488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时间轴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规模对比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Page_</a:t>
            </a:r>
            <a:fld id="{0D94008B-A841-413C-8472-AA06BE016CF2}" type="slidenum"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pPr/>
              <a:t>5</a:t>
            </a:fld>
            <a:endParaRPr lang="en-US" altLang="zh-CN" sz="120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00828"/>
              </p:ext>
            </p:extLst>
          </p:nvPr>
        </p:nvGraphicFramePr>
        <p:xfrm>
          <a:off x="569189" y="4005064"/>
          <a:ext cx="7992891" cy="211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7"/>
                <a:gridCol w="2664297"/>
                <a:gridCol w="2664297"/>
              </a:tblGrid>
              <a:tr h="353301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j-cs"/>
                      </a:endParaRPr>
                    </a:p>
                  </a:txBody>
                  <a:tcP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j-cs"/>
                        </a:rPr>
                        <a:t>SAF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j-cs"/>
                        </a:rPr>
                        <a:t>（最大）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j-cs"/>
                      </a:endParaRPr>
                    </a:p>
                  </a:txBody>
                  <a:tcP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j-cs"/>
                        </a:rPr>
                        <a:t>JSF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j-cs"/>
                        </a:rPr>
                        <a:t>（目前）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j-cs"/>
                      </a:endParaRPr>
                    </a:p>
                  </a:txBody>
                  <a:tcPr>
                    <a:solidFill>
                      <a:srgbClr val="0099CC"/>
                    </a:solidFill>
                  </a:tcPr>
                </a:tc>
              </a:tr>
              <a:tr h="35330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j-cs"/>
                        </a:rPr>
                        <a:t>服务接口数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3,300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10,300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j-cs"/>
                      </a:endParaRPr>
                    </a:p>
                  </a:txBody>
                  <a:tcPr/>
                </a:tc>
              </a:tr>
              <a:tr h="35330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j-cs"/>
                        </a:rPr>
                        <a:t>服务节点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350,000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1,230,000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j-cs"/>
                      </a:endParaRPr>
                    </a:p>
                  </a:txBody>
                  <a:tcPr/>
                </a:tc>
              </a:tr>
              <a:tr h="35330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j-cs"/>
                        </a:rPr>
                        <a:t>服务提供者节点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70,000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256,000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j-cs"/>
                      </a:endParaRPr>
                    </a:p>
                  </a:txBody>
                  <a:tcPr/>
                </a:tc>
              </a:tr>
              <a:tr h="353301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j-cs"/>
                        </a:rPr>
                        <a:t>JVM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j-cs"/>
                        </a:rPr>
                        <a:t>数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75,000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90,000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j-cs"/>
                      </a:endParaRPr>
                    </a:p>
                  </a:txBody>
                  <a:tcPr/>
                </a:tc>
              </a:tr>
              <a:tr h="35330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j-cs"/>
                        </a:rPr>
                        <a:t>独立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j-cs"/>
                        </a:rPr>
                        <a:t>IP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j-cs"/>
                        </a:rPr>
                        <a:t>数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25,000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60,500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908151" cy="282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2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1"/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JSF</a:t>
            </a:r>
            <a:r>
              <a:rPr lang="zh-CN" altLang="en-US" dirty="0" smtClean="0"/>
              <a:t>技术剖析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AutoNum type="ea1JpnChsDbPeriod"/>
            </a:pPr>
            <a:r>
              <a:rPr lang="zh-CN" altLang="en-US" dirty="0" smtClean="0"/>
              <a:t>从</a:t>
            </a:r>
            <a:r>
              <a:rPr lang="en-US" altLang="zh-CN" dirty="0" smtClean="0"/>
              <a:t>SAF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JSF</a:t>
            </a:r>
          </a:p>
          <a:p>
            <a:pPr>
              <a:buFontTx/>
              <a:buAutoNum type="ea1JpnChsDbPeriod"/>
            </a:pPr>
            <a:r>
              <a:rPr lang="en-US" altLang="zh-CN" b="1" dirty="0" smtClean="0"/>
              <a:t>JSF</a:t>
            </a:r>
            <a:r>
              <a:rPr lang="zh-CN" altLang="en-US" b="1" dirty="0" smtClean="0"/>
              <a:t>注册中心</a:t>
            </a:r>
            <a:endParaRPr lang="en-US" altLang="zh-CN" b="1" dirty="0" smtClean="0"/>
          </a:p>
          <a:p>
            <a:pPr>
              <a:buFontTx/>
              <a:buAutoNum type="ea1JpnChsDbPeriod"/>
            </a:pPr>
            <a:r>
              <a:rPr lang="en-US" altLang="zh-CN" dirty="0"/>
              <a:t>JSF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>
              <a:buFontTx/>
              <a:buAutoNum type="ea1JpnChsDbPeriod"/>
            </a:pPr>
            <a:r>
              <a:rPr lang="en-US" altLang="zh-CN" dirty="0" smtClean="0"/>
              <a:t>JSF</a:t>
            </a:r>
            <a:r>
              <a:rPr lang="zh-CN" altLang="en-US" dirty="0" smtClean="0"/>
              <a:t>其它模块</a:t>
            </a:r>
            <a:endParaRPr lang="en-US" altLang="zh-CN" dirty="0" smtClean="0"/>
          </a:p>
          <a:p>
            <a:pPr>
              <a:buFontTx/>
              <a:buAutoNum type="ea1JpnChsDbPeriod"/>
            </a:pPr>
            <a:r>
              <a:rPr lang="en-US" altLang="zh-CN" dirty="0" smtClean="0"/>
              <a:t>JSF</a:t>
            </a:r>
            <a:r>
              <a:rPr lang="zh-CN" altLang="en-US" dirty="0"/>
              <a:t>容灾</a:t>
            </a:r>
            <a:endParaRPr lang="en-US" altLang="zh-CN" dirty="0" smtClean="0"/>
          </a:p>
          <a:p>
            <a:pPr>
              <a:buFontTx/>
              <a:buAutoNum type="ea1JpnChsDbPeriod"/>
            </a:pPr>
            <a:r>
              <a:rPr lang="zh-CN" altLang="en-US" dirty="0" smtClean="0"/>
              <a:t>未来</a:t>
            </a:r>
          </a:p>
        </p:txBody>
      </p:sp>
    </p:spTree>
    <p:extLst>
      <p:ext uri="{BB962C8B-B14F-4D97-AF65-F5344CB8AC3E}">
        <p14:creationId xmlns:p14="http://schemas.microsoft.com/office/powerpoint/2010/main" val="40520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059488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注册中心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 bwMode="auto">
          <a:xfrm>
            <a:off x="467544" y="980728"/>
            <a:ext cx="8229600" cy="5040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SAF</a:t>
            </a:r>
            <a:r>
              <a:rPr lang="zh-CN" altLang="en-US" sz="1600" dirty="0" smtClean="0">
                <a:solidFill>
                  <a:schemeClr val="tx1"/>
                </a:solidFill>
              </a:rPr>
              <a:t>注册中心 双十一发生了什么？！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雪崩   </a:t>
            </a:r>
            <a:r>
              <a:rPr lang="zh-CN" altLang="en-US" sz="1600" dirty="0">
                <a:solidFill>
                  <a:schemeClr val="tx1"/>
                </a:solidFill>
              </a:rPr>
              <a:t>重启又挂  业务死</a:t>
            </a:r>
            <a:r>
              <a:rPr lang="zh-CN" altLang="en-US" sz="1600" dirty="0" smtClean="0">
                <a:solidFill>
                  <a:schemeClr val="tx1"/>
                </a:solidFill>
              </a:rPr>
              <a:t>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Page_</a:t>
            </a:r>
            <a:fld id="{0D94008B-A841-413C-8472-AA06BE016CF2}" type="slidenum"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pPr/>
              <a:t>7</a:t>
            </a:fld>
            <a:endParaRPr lang="en-US" altLang="zh-CN" sz="120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8" y="2492896"/>
            <a:ext cx="85248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4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059488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注册中心</a:t>
            </a:r>
            <a:r>
              <a:rPr lang="en-US" altLang="zh-CN" dirty="0" smtClean="0"/>
              <a:t>-SAF</a:t>
            </a:r>
            <a:r>
              <a:rPr lang="zh-CN" altLang="en-US" dirty="0" smtClean="0"/>
              <a:t>问题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Page_</a:t>
            </a:r>
            <a:fld id="{0D94008B-A841-413C-8472-AA06BE016CF2}" type="slidenum"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pPr/>
              <a:t>8</a:t>
            </a:fld>
            <a:endParaRPr lang="en-US" altLang="zh-CN" sz="120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68313" y="981075"/>
            <a:ext cx="8229600" cy="518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为什么会这样？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</a:rPr>
              <a:t>无法水平扩容后，动态通知</a:t>
            </a:r>
            <a:r>
              <a:rPr lang="en-US" altLang="zh-CN" sz="1600" dirty="0" smtClean="0">
                <a:solidFill>
                  <a:schemeClr val="tx1"/>
                </a:solidFill>
              </a:rPr>
              <a:t>SAF</a:t>
            </a:r>
            <a:r>
              <a:rPr lang="zh-CN" altLang="en-US" sz="1600" dirty="0" smtClean="0">
                <a:solidFill>
                  <a:schemeClr val="tx1"/>
                </a:solidFill>
              </a:rPr>
              <a:t>客户端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</a:rPr>
              <a:t>ZK</a:t>
            </a:r>
            <a:r>
              <a:rPr lang="zh-CN" altLang="en-US" sz="1600" dirty="0" smtClean="0">
                <a:solidFill>
                  <a:schemeClr val="tx1"/>
                </a:solidFill>
              </a:rPr>
              <a:t>无</a:t>
            </a:r>
            <a:r>
              <a:rPr lang="en-US" altLang="zh-CN" sz="1600" dirty="0" smtClean="0">
                <a:solidFill>
                  <a:schemeClr val="tx1"/>
                </a:solidFill>
              </a:rPr>
              <a:t>Leader</a:t>
            </a:r>
            <a:r>
              <a:rPr lang="zh-CN" altLang="en-US" sz="1600" dirty="0" smtClean="0">
                <a:solidFill>
                  <a:schemeClr val="tx1"/>
                </a:solidFill>
              </a:rPr>
              <a:t>集群不可读写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</a:rPr>
              <a:t>超负载运转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</a:rPr>
              <a:t>SAF</a:t>
            </a:r>
            <a:r>
              <a:rPr lang="zh-CN" altLang="en-US" sz="1600" dirty="0" smtClean="0">
                <a:solidFill>
                  <a:schemeClr val="tx1"/>
                </a:solidFill>
              </a:rPr>
              <a:t>的服务列表逻辑</a:t>
            </a:r>
            <a:r>
              <a:rPr lang="en-US" altLang="zh-CN" sz="1600" dirty="0">
                <a:solidFill>
                  <a:schemeClr val="tx1"/>
                </a:solidFill>
              </a:rPr>
              <a:t/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 smtClean="0">
                <a:solidFill>
                  <a:schemeClr val="tx1"/>
                </a:solidFill>
              </a:rPr>
              <a:t/>
            </a:r>
            <a:br>
              <a:rPr lang="en-US" altLang="zh-CN" sz="1600" dirty="0" smtClean="0">
                <a:solidFill>
                  <a:schemeClr val="tx1"/>
                </a:solidFill>
              </a:rPr>
            </a:br>
            <a:r>
              <a:rPr lang="zh-CN" altLang="en-US" sz="1600" dirty="0">
                <a:solidFill>
                  <a:schemeClr val="tx1"/>
                </a:solidFill>
              </a:rPr>
              <a:t>比如你</a:t>
            </a:r>
            <a:r>
              <a:rPr lang="en-US" altLang="zh-CN" sz="1600" dirty="0">
                <a:solidFill>
                  <a:schemeClr val="tx1"/>
                </a:solidFill>
              </a:rPr>
              <a:t>100</a:t>
            </a:r>
            <a:r>
              <a:rPr lang="zh-CN" altLang="en-US" sz="1600" dirty="0">
                <a:solidFill>
                  <a:schemeClr val="tx1"/>
                </a:solidFill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</a:rPr>
              <a:t>Provider</a:t>
            </a:r>
            <a:r>
              <a:rPr lang="zh-CN" altLang="en-US" sz="1600" dirty="0">
                <a:solidFill>
                  <a:schemeClr val="tx1"/>
                </a:solidFill>
              </a:rPr>
              <a:t>，每</a:t>
            </a:r>
            <a:r>
              <a:rPr lang="en-US" altLang="zh-CN" sz="1600" dirty="0">
                <a:solidFill>
                  <a:schemeClr val="tx1"/>
                </a:solidFill>
              </a:rPr>
              <a:t>20</a:t>
            </a:r>
            <a:r>
              <a:rPr lang="zh-CN" altLang="en-US" sz="1600" dirty="0">
                <a:solidFill>
                  <a:schemeClr val="tx1"/>
                </a:solidFill>
              </a:rPr>
              <a:t>个一组，分成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个组，那么</a:t>
            </a:r>
            <a:r>
              <a:rPr lang="en-US" altLang="zh-CN" sz="1600" dirty="0">
                <a:solidFill>
                  <a:schemeClr val="tx1"/>
                </a:solidFill>
              </a:rPr>
              <a:t>SAF</a:t>
            </a:r>
            <a:r>
              <a:rPr lang="zh-CN" altLang="en-US" sz="1600" dirty="0">
                <a:solidFill>
                  <a:schemeClr val="tx1"/>
                </a:solidFill>
              </a:rPr>
              <a:t>的逻辑是，拉回来</a:t>
            </a:r>
            <a:r>
              <a:rPr lang="en-US" altLang="zh-CN" sz="1600" dirty="0">
                <a:solidFill>
                  <a:schemeClr val="tx1"/>
                </a:solidFill>
              </a:rPr>
              <a:t>100</a:t>
            </a:r>
            <a:r>
              <a:rPr lang="zh-CN" altLang="en-US" sz="1600" dirty="0">
                <a:solidFill>
                  <a:schemeClr val="tx1"/>
                </a:solidFill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</a:rPr>
              <a:t>provider</a:t>
            </a:r>
            <a:r>
              <a:rPr lang="zh-CN" altLang="en-US" sz="1600" dirty="0">
                <a:solidFill>
                  <a:schemeClr val="tx1"/>
                </a:solidFill>
              </a:rPr>
              <a:t>，选出自己的</a:t>
            </a:r>
            <a:r>
              <a:rPr lang="en-US" altLang="zh-CN" sz="1600" dirty="0">
                <a:solidFill>
                  <a:schemeClr val="tx1"/>
                </a:solidFill>
              </a:rPr>
              <a:t>20</a:t>
            </a:r>
            <a:r>
              <a:rPr lang="zh-CN" altLang="en-US" sz="1600" dirty="0">
                <a:solidFill>
                  <a:schemeClr val="tx1"/>
                </a:solidFill>
              </a:rPr>
              <a:t>个；如果加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个节点，就拉</a:t>
            </a:r>
            <a:r>
              <a:rPr lang="en-US" altLang="zh-CN" sz="1600" dirty="0">
                <a:solidFill>
                  <a:schemeClr val="tx1"/>
                </a:solidFill>
              </a:rPr>
              <a:t>101</a:t>
            </a:r>
            <a:r>
              <a:rPr lang="zh-CN" altLang="en-US" sz="1600" dirty="0">
                <a:solidFill>
                  <a:schemeClr val="tx1"/>
                </a:solidFill>
              </a:rPr>
              <a:t>个，选出自己的</a:t>
            </a:r>
            <a:r>
              <a:rPr lang="en-US" altLang="zh-CN" sz="1600" dirty="0">
                <a:solidFill>
                  <a:schemeClr val="tx1"/>
                </a:solidFill>
              </a:rPr>
              <a:t>21</a:t>
            </a:r>
            <a:r>
              <a:rPr lang="zh-CN" altLang="en-US" sz="1600" dirty="0">
                <a:solidFill>
                  <a:schemeClr val="tx1"/>
                </a:solidFill>
              </a:rPr>
              <a:t>个；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7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059488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注册中心</a:t>
            </a:r>
            <a:r>
              <a:rPr lang="en-US" altLang="zh-CN" dirty="0" smtClean="0"/>
              <a:t>-JSF</a:t>
            </a:r>
            <a:r>
              <a:rPr lang="zh-CN" altLang="en-US" dirty="0" smtClean="0"/>
              <a:t>改进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 bwMode="auto">
          <a:xfrm>
            <a:off x="467544" y="980728"/>
            <a:ext cx="8229600" cy="5184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</a:rPr>
              <a:t>引入</a:t>
            </a:r>
            <a:r>
              <a:rPr lang="en-US" altLang="zh-CN" sz="1600" dirty="0" smtClean="0">
                <a:solidFill>
                  <a:schemeClr val="tx1"/>
                </a:solidFill>
              </a:rPr>
              <a:t>Index</a:t>
            </a:r>
            <a:r>
              <a:rPr lang="zh-CN" altLang="en-US" sz="1600" dirty="0" smtClean="0">
                <a:solidFill>
                  <a:schemeClr val="tx1"/>
                </a:solidFill>
              </a:rPr>
              <a:t>服务概念（</a:t>
            </a:r>
            <a:r>
              <a:rPr lang="en-US" altLang="zh-CN" sz="1600" dirty="0" smtClean="0">
                <a:solidFill>
                  <a:schemeClr val="tx1"/>
                </a:solidFill>
              </a:rPr>
              <a:t>i.jsf.jd.com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</a:rPr>
              <a:t>通过数据库保证数据一致性</a:t>
            </a:r>
            <a:r>
              <a:rPr lang="zh-CN" altLang="en-US" sz="1600" dirty="0" smtClean="0">
                <a:solidFill>
                  <a:schemeClr val="tx1"/>
                </a:solidFill>
              </a:rPr>
              <a:t>保证，注册中心无状态，且内存有服务列表全量缓存，连不上数据库也保证可读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</a:rPr>
              <a:t>注册</a:t>
            </a:r>
            <a:r>
              <a:rPr lang="zh-CN" altLang="en-US" sz="1600" dirty="0" smtClean="0">
                <a:solidFill>
                  <a:schemeClr val="tx1"/>
                </a:solidFill>
              </a:rPr>
              <a:t>中心就是个</a:t>
            </a:r>
            <a:r>
              <a:rPr lang="en-US" altLang="zh-CN" sz="1600" dirty="0" smtClean="0">
                <a:solidFill>
                  <a:schemeClr val="tx1"/>
                </a:solidFill>
              </a:rPr>
              <a:t>JSF</a:t>
            </a:r>
            <a:r>
              <a:rPr lang="zh-CN" altLang="en-US" sz="1600" dirty="0" smtClean="0">
                <a:solidFill>
                  <a:schemeClr val="tx1"/>
                </a:solidFill>
              </a:rPr>
              <a:t>服务，监控到压力大即可进行动态水平扩展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</a:rPr>
              <a:t>服务列表推送逻辑改进</a:t>
            </a:r>
            <a:r>
              <a:rPr lang="en-US" altLang="zh-CN" sz="1600" dirty="0" smtClean="0">
                <a:solidFill>
                  <a:schemeClr val="tx1"/>
                </a:solidFill>
              </a:rPr>
              <a:t/>
            </a:r>
            <a:br>
              <a:rPr lang="en-US" altLang="zh-CN" sz="1600" dirty="0" smtClean="0">
                <a:solidFill>
                  <a:schemeClr val="tx1"/>
                </a:solidFill>
              </a:rPr>
            </a:br>
            <a:r>
              <a:rPr lang="en-US" altLang="zh-CN" sz="1600" dirty="0" smtClean="0">
                <a:solidFill>
                  <a:schemeClr val="tx1"/>
                </a:solidFill>
              </a:rPr>
              <a:t/>
            </a:r>
            <a:br>
              <a:rPr lang="en-US" altLang="zh-CN" sz="1600" dirty="0" smtClean="0">
                <a:solidFill>
                  <a:schemeClr val="tx1"/>
                </a:solidFill>
              </a:rPr>
            </a:br>
            <a:r>
              <a:rPr lang="zh-CN" altLang="en-US" sz="1600" dirty="0">
                <a:solidFill>
                  <a:schemeClr val="tx1"/>
                </a:solidFill>
              </a:rPr>
              <a:t>比如你</a:t>
            </a:r>
            <a:r>
              <a:rPr lang="en-US" altLang="zh-CN" sz="1600" dirty="0">
                <a:solidFill>
                  <a:schemeClr val="tx1"/>
                </a:solidFill>
              </a:rPr>
              <a:t>100</a:t>
            </a:r>
            <a:r>
              <a:rPr lang="zh-CN" altLang="en-US" sz="1600" dirty="0">
                <a:solidFill>
                  <a:schemeClr val="tx1"/>
                </a:solidFill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</a:rPr>
              <a:t>Provider</a:t>
            </a:r>
            <a:r>
              <a:rPr lang="zh-CN" altLang="en-US" sz="1600" dirty="0">
                <a:solidFill>
                  <a:schemeClr val="tx1"/>
                </a:solidFill>
              </a:rPr>
              <a:t>，每</a:t>
            </a:r>
            <a:r>
              <a:rPr lang="en-US" altLang="zh-CN" sz="1600" dirty="0">
                <a:solidFill>
                  <a:schemeClr val="tx1"/>
                </a:solidFill>
              </a:rPr>
              <a:t>20</a:t>
            </a:r>
            <a:r>
              <a:rPr lang="zh-CN" altLang="en-US" sz="1600" dirty="0">
                <a:solidFill>
                  <a:schemeClr val="tx1"/>
                </a:solidFill>
              </a:rPr>
              <a:t>个一组，分成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个组，那么</a:t>
            </a:r>
            <a:r>
              <a:rPr lang="en-US" altLang="zh-CN" sz="1600" dirty="0">
                <a:solidFill>
                  <a:schemeClr val="tx1"/>
                </a:solidFill>
              </a:rPr>
              <a:t>JSF</a:t>
            </a:r>
            <a:r>
              <a:rPr lang="zh-CN" altLang="en-US" sz="1600" dirty="0">
                <a:solidFill>
                  <a:schemeClr val="tx1"/>
                </a:solidFill>
              </a:rPr>
              <a:t>的逻辑是，拉回来就是</a:t>
            </a:r>
            <a:r>
              <a:rPr lang="en-US" altLang="zh-CN" sz="1600" dirty="0">
                <a:solidFill>
                  <a:schemeClr val="tx1"/>
                </a:solidFill>
              </a:rPr>
              <a:t>20</a:t>
            </a:r>
            <a:r>
              <a:rPr lang="zh-CN" altLang="en-US" sz="1600" dirty="0">
                <a:solidFill>
                  <a:schemeClr val="tx1"/>
                </a:solidFill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</a:rPr>
              <a:t>provider</a:t>
            </a:r>
            <a:r>
              <a:rPr lang="zh-CN" altLang="en-US" sz="1600" dirty="0">
                <a:solidFill>
                  <a:schemeClr val="tx1"/>
                </a:solidFill>
              </a:rPr>
              <a:t>；如果加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个节点，注册中心就通知 加了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个。 </a:t>
            </a:r>
            <a:r>
              <a:rPr lang="en-US" altLang="zh-CN" sz="1600" dirty="0">
                <a:solidFill>
                  <a:schemeClr val="tx1"/>
                </a:solidFill>
              </a:rPr>
              <a:t>    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Page_</a:t>
            </a:r>
            <a:fld id="{0D94008B-A841-413C-8472-AA06BE016CF2}" type="slidenum">
              <a:rPr lang="en-US" altLang="zh-CN" sz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pPr/>
              <a:t>9</a:t>
            </a:fld>
            <a:endParaRPr lang="en-US" altLang="zh-CN" sz="120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2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正文页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1">
    <a:dk1>
      <a:srgbClr val="000000"/>
    </a:dk1>
    <a:lt1>
      <a:srgbClr val="FFFFFF"/>
    </a:lt1>
    <a:dk2>
      <a:srgbClr val="990000"/>
    </a:dk2>
    <a:lt2>
      <a:srgbClr val="777777"/>
    </a:lt2>
    <a:accent1>
      <a:srgbClr val="FFCC99"/>
    </a:accent1>
    <a:accent2>
      <a:srgbClr val="FFCC66"/>
    </a:accent2>
    <a:accent3>
      <a:srgbClr val="FFFFFF"/>
    </a:accent3>
    <a:accent4>
      <a:srgbClr val="000000"/>
    </a:accent4>
    <a:accent5>
      <a:srgbClr val="FFE2CA"/>
    </a:accent5>
    <a:accent6>
      <a:srgbClr val="E7B95C"/>
    </a:accent6>
    <a:hlink>
      <a:srgbClr val="FF99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1831</TotalTime>
  <Words>1371</Words>
  <Application>Microsoft Office PowerPoint</Application>
  <PresentationFormat>全屏显示(4:3)</PresentationFormat>
  <Paragraphs>376</Paragraphs>
  <Slides>43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PPT模板</vt:lpstr>
      <vt:lpstr>3_自定义设计方案</vt:lpstr>
      <vt:lpstr>正文页</vt:lpstr>
      <vt:lpstr>1_自定义设计方案</vt:lpstr>
      <vt:lpstr>JSF技术剖析</vt:lpstr>
      <vt:lpstr>PowerPoint 演示文稿</vt:lpstr>
      <vt:lpstr>SAF</vt:lpstr>
      <vt:lpstr>JSF</vt:lpstr>
      <vt:lpstr>时间轴 &amp; 规模对比</vt:lpstr>
      <vt:lpstr>PowerPoint 演示文稿</vt:lpstr>
      <vt:lpstr>注册中心</vt:lpstr>
      <vt:lpstr>注册中心-SAF问题</vt:lpstr>
      <vt:lpstr>注册中心-JSF改进</vt:lpstr>
      <vt:lpstr>注册中心-其它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监控中心</vt:lpstr>
      <vt:lpstr>管理端</vt:lpstr>
      <vt:lpstr>管理端</vt:lpstr>
      <vt:lpstr>管理端</vt:lpstr>
      <vt:lpstr>HTTP网关</vt:lpstr>
      <vt:lpstr>开放API</vt:lpstr>
      <vt:lpstr>PowerPoint 演示文稿</vt:lpstr>
      <vt:lpstr>服务自身容灾</vt:lpstr>
      <vt:lpstr>客户端容灾</vt:lpstr>
      <vt:lpstr>PowerPoint 演示文稿</vt:lpstr>
      <vt:lpstr>未来规划</vt:lpstr>
      <vt:lpstr>附：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Helpdesk</cp:lastModifiedBy>
  <cp:revision>342</cp:revision>
  <dcterms:created xsi:type="dcterms:W3CDTF">2008-10-17T05:44:11Z</dcterms:created>
  <dcterms:modified xsi:type="dcterms:W3CDTF">2016-07-08T10:32:14Z</dcterms:modified>
</cp:coreProperties>
</file>