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88" r:id="rId2"/>
    <p:sldId id="3309" r:id="rId3"/>
    <p:sldId id="3311" r:id="rId4"/>
    <p:sldId id="3281" r:id="rId5"/>
    <p:sldId id="3289" r:id="rId6"/>
    <p:sldId id="3170" r:id="rId7"/>
    <p:sldId id="3290" r:id="rId8"/>
    <p:sldId id="3176" r:id="rId9"/>
    <p:sldId id="3291" r:id="rId10"/>
    <p:sldId id="3192" r:id="rId11"/>
    <p:sldId id="3169" r:id="rId12"/>
    <p:sldId id="3292" r:id="rId13"/>
    <p:sldId id="3178" r:id="rId14"/>
    <p:sldId id="3294" r:id="rId1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7588">
          <p15:clr>
            <a:srgbClr val="A4A3A4"/>
          </p15:clr>
        </p15:guide>
        <p15:guide id="5" pos="376">
          <p15:clr>
            <a:srgbClr val="A4A3A4"/>
          </p15:clr>
        </p15:guide>
        <p15:guide id="6" pos="1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84E"/>
    <a:srgbClr val="BD8769"/>
    <a:srgbClr val="F16904"/>
    <a:srgbClr val="223D5E"/>
    <a:srgbClr val="EC206C"/>
    <a:srgbClr val="BC148E"/>
    <a:srgbClr val="0A1A3B"/>
    <a:srgbClr val="CE000D"/>
    <a:srgbClr val="FE67BE"/>
    <a:srgbClr val="84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6" autoAdjust="0"/>
    <p:restoredTop sz="92986" autoAdjust="0"/>
  </p:normalViewPr>
  <p:slideViewPr>
    <p:cSldViewPr>
      <p:cViewPr varScale="1">
        <p:scale>
          <a:sx n="60" d="100"/>
          <a:sy n="60" d="100"/>
        </p:scale>
        <p:origin x="834" y="78"/>
      </p:cViewPr>
      <p:guideLst>
        <p:guide orient="horz" pos="288"/>
        <p:guide orient="horz" pos="4183"/>
        <p:guide pos="4050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91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79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套袋第四点好处，即套袋可以减少农药对苹果的污染，提供绿色产品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55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1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70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88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2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5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10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2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1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2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1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7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2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rot="10800000">
            <a:off x="7789539" y="-1"/>
            <a:ext cx="5068857" cy="1312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89015" y="584857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 rot="10800000">
            <a:off x="352" y="-11701"/>
            <a:ext cx="12858045" cy="33282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352" y="3904356"/>
            <a:ext cx="12858045" cy="3328293"/>
          </a:xfrm>
          <a:prstGeom prst="rect">
            <a:avLst/>
          </a:prstGeom>
        </p:spPr>
      </p:pic>
      <p:sp>
        <p:nvSpPr>
          <p:cNvPr id="12" name="TextBox 1"/>
          <p:cNvSpPr txBox="1"/>
          <p:nvPr/>
        </p:nvSpPr>
        <p:spPr>
          <a:xfrm>
            <a:off x="2770534" y="2781572"/>
            <a:ext cx="7738785" cy="958850"/>
          </a:xfrm>
          <a:prstGeom prst="rect">
            <a:avLst/>
          </a:prstGeom>
          <a:noFill/>
        </p:spPr>
        <p:txBody>
          <a:bodyPr wrap="square" lIns="128494" tIns="64247" rIns="128494" bIns="64247" rtlCol="0">
            <a:spAutoFit/>
          </a:bodyPr>
          <a:lstStyle/>
          <a:p>
            <a:pPr algn="ctr"/>
            <a:r>
              <a:rPr lang="en-US" altLang="zh-CN" sz="5400" spc="600" dirty="0" smtClean="0">
                <a:solidFill>
                  <a:srgbClr val="BE084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5400" spc="600" dirty="0" smtClean="0">
                <a:solidFill>
                  <a:srgbClr val="BE084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</a:t>
            </a:r>
            <a:r>
              <a:rPr lang="en-US" altLang="zh-CN" sz="5400" spc="600" dirty="0" smtClean="0">
                <a:solidFill>
                  <a:srgbClr val="BE084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5400" spc="600" dirty="0" smtClean="0">
                <a:solidFill>
                  <a:srgbClr val="BE084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简历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3624779" y="4399874"/>
            <a:ext cx="5609193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cap="all" dirty="0" smtClean="0">
                <a:solidFill>
                  <a:srgbClr val="BE084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汇报人：胡艳侠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sz="2000" cap="all" dirty="0" smtClean="0">
                <a:solidFill>
                  <a:srgbClr val="BE084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部门：国内机票研发部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83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415256" y="983677"/>
            <a:ext cx="4028238" cy="2890627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4547" y="3949436"/>
            <a:ext cx="4028238" cy="289062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535965" y="3949435"/>
            <a:ext cx="4028238" cy="289062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4762714" y="1316672"/>
            <a:ext cx="3332686" cy="222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622" tIns="50622" rIns="50622" bIns="5062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疏果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在果树开花或者苹果开始成形期，需要进行疏花和疏果，确保苹果养分充足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441191" y="4236482"/>
            <a:ext cx="3284430" cy="231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622" tIns="50622" rIns="50622" bIns="5062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反光膜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由于日常光照只会接触到苹果上半部分，想要达到全红果，则需要在拆袋后铺设反光膜，有效地将阳光进行利用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8712249" y="4402611"/>
            <a:ext cx="3781877" cy="231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622" tIns="50622" rIns="50622" bIns="5062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套袋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苹果成形经过疏果以后，为每个苹果开始套袋工作，套袋苹果有这几点好处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：果实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着色鲜艳；有效防病虫害；减轻冰雹危害；有利于生产绿色产品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290694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2"/>
          <p:cNvSpPr/>
          <p:nvPr/>
        </p:nvSpPr>
        <p:spPr>
          <a:xfrm>
            <a:off x="3391426" y="587270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32"/>
          <p:cNvSpPr/>
          <p:nvPr/>
        </p:nvSpPr>
        <p:spPr>
          <a:xfrm rot="16200000">
            <a:off x="8553966" y="393143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23"/>
          <p:cNvSpPr txBox="1"/>
          <p:nvPr/>
        </p:nvSpPr>
        <p:spPr>
          <a:xfrm>
            <a:off x="309489" y="43967"/>
            <a:ext cx="3240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、教育经历</a:t>
            </a:r>
          </a:p>
        </p:txBody>
      </p:sp>
      <p:pic>
        <p:nvPicPr>
          <p:cNvPr id="2" name="图片 1" descr="微信截图_20190103171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983615"/>
            <a:ext cx="4060825" cy="2890520"/>
          </a:xfrm>
          <a:prstGeom prst="rect">
            <a:avLst/>
          </a:prstGeom>
        </p:spPr>
      </p:pic>
      <p:pic>
        <p:nvPicPr>
          <p:cNvPr id="3" name="图片 2" descr="微信截图_201901031713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670" y="983615"/>
            <a:ext cx="4028440" cy="2889885"/>
          </a:xfrm>
          <a:prstGeom prst="rect">
            <a:avLst/>
          </a:prstGeom>
        </p:spPr>
      </p:pic>
      <p:pic>
        <p:nvPicPr>
          <p:cNvPr id="5" name="图片 4" descr="微信截图_201901031714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155" y="3949700"/>
            <a:ext cx="4027805" cy="2891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2959100" y="407670"/>
            <a:ext cx="1101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7200" b="1">
                <a:ln/>
                <a:solidFill>
                  <a:schemeClr val="accent4"/>
                </a:solidFill>
                <a:effectLst/>
              </a:rPr>
              <a:t>毕</a:t>
            </a:r>
          </a:p>
        </p:txBody>
      </p:sp>
      <p:sp>
        <p:nvSpPr>
          <p:cNvPr id="76" name="矩形 75"/>
          <p:cNvSpPr/>
          <p:nvPr/>
        </p:nvSpPr>
        <p:spPr>
          <a:xfrm>
            <a:off x="5878830" y="407670"/>
            <a:ext cx="1101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7200" b="1">
                <a:solidFill>
                  <a:schemeClr val="accent4"/>
                </a:solidFill>
                <a:effectLst/>
              </a:rPr>
              <a:t>业</a:t>
            </a:r>
          </a:p>
        </p:txBody>
      </p:sp>
      <p:sp>
        <p:nvSpPr>
          <p:cNvPr id="77" name="矩形 76"/>
          <p:cNvSpPr/>
          <p:nvPr/>
        </p:nvSpPr>
        <p:spPr>
          <a:xfrm>
            <a:off x="8798560" y="407670"/>
            <a:ext cx="1101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7200" b="1">
                <a:solidFill>
                  <a:schemeClr val="accent4"/>
                </a:solidFill>
                <a:effectLst/>
              </a:rPr>
              <a:t>啦</a:t>
            </a:r>
          </a:p>
        </p:txBody>
      </p:sp>
      <p:pic>
        <p:nvPicPr>
          <p:cNvPr id="85" name="图片 84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2328545"/>
            <a:ext cx="6990715" cy="4095115"/>
          </a:xfrm>
          <a:prstGeom prst="rect">
            <a:avLst/>
          </a:prstGeom>
        </p:spPr>
      </p:pic>
      <p:pic>
        <p:nvPicPr>
          <p:cNvPr id="87" name="图片 86" descr="1a8ec3d76d6c67796e75adb5156a36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2728595"/>
            <a:ext cx="2856865" cy="2856865"/>
          </a:xfrm>
          <a:prstGeom prst="rect">
            <a:avLst/>
          </a:prstGeom>
        </p:spPr>
      </p:pic>
      <p:pic>
        <p:nvPicPr>
          <p:cNvPr id="88" name="图片 87" descr="1a8ec3d76d6c67796e75adb5156a36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090" y="2728595"/>
            <a:ext cx="2856865" cy="2856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352" y="3904356"/>
            <a:ext cx="12858045" cy="3328293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49802" y="3334434"/>
            <a:ext cx="385461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所获荣誉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09489" y="43967"/>
            <a:ext cx="3240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、所获荣誉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11750" y="873760"/>
            <a:ext cx="5688965" cy="1008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2016</a:t>
            </a:r>
            <a:r>
              <a:rPr lang="zh-CN" altLang="en-US" sz="2000" dirty="0">
                <a:solidFill>
                  <a:schemeClr val="bg1"/>
                </a:solidFill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</a:rPr>
              <a:t>12</a:t>
            </a:r>
            <a:r>
              <a:rPr lang="zh-CN" altLang="en-US" sz="2000" dirty="0">
                <a:solidFill>
                  <a:schemeClr val="bg1"/>
                </a:solidFill>
              </a:rPr>
              <a:t>月“洛川苹果”荣获“2016年全国果菜产业十大最具影响力地标品牌”荣誉称号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111750" y="2128520"/>
            <a:ext cx="5688965" cy="10083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2006年8月，洛川苹果被确定为“中国女子排球队专用苹果”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111750" y="3376295"/>
            <a:ext cx="5688965" cy="10083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1999年，洛川苹果被指定为“澳门回归庆典礼品果”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111750" y="4624070"/>
            <a:ext cx="5688965" cy="100838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1995年，在第二届中国农博会上洛川苹果获金奖13枚，居全国第一</a:t>
            </a:r>
          </a:p>
        </p:txBody>
      </p:sp>
      <p:pic>
        <p:nvPicPr>
          <p:cNvPr id="36" name="图片 35" descr="de7eb7c7a19e037778fd1a3f478702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1355725"/>
            <a:ext cx="3759835" cy="3759835"/>
          </a:xfrm>
          <a:prstGeom prst="rect">
            <a:avLst/>
          </a:prstGeom>
        </p:spPr>
      </p:pic>
      <p:sp>
        <p:nvSpPr>
          <p:cNvPr id="37" name="圆角矩形 36"/>
          <p:cNvSpPr/>
          <p:nvPr/>
        </p:nvSpPr>
        <p:spPr>
          <a:xfrm>
            <a:off x="5111750" y="5893435"/>
            <a:ext cx="5688965" cy="10083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·······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352" y="3904356"/>
            <a:ext cx="12858045" cy="3328293"/>
          </a:xfrm>
          <a:prstGeom prst="rect">
            <a:avLst/>
          </a:prstGeom>
        </p:spPr>
      </p:pic>
      <p:sp>
        <p:nvSpPr>
          <p:cNvPr id="12" name="TextBox 1"/>
          <p:cNvSpPr txBox="1"/>
          <p:nvPr/>
        </p:nvSpPr>
        <p:spPr>
          <a:xfrm>
            <a:off x="2559983" y="3015887"/>
            <a:ext cx="7738785" cy="960746"/>
          </a:xfrm>
          <a:prstGeom prst="rect">
            <a:avLst/>
          </a:prstGeom>
          <a:noFill/>
        </p:spPr>
        <p:txBody>
          <a:bodyPr wrap="square" lIns="128494" tIns="64247" rIns="128494" bIns="64247" rtlCol="0">
            <a:spAutoFit/>
          </a:bodyPr>
          <a:lstStyle/>
          <a:p>
            <a:pPr algn="ctr"/>
            <a:r>
              <a:rPr lang="en-US" altLang="zh-CN" sz="5400" spc="600" dirty="0" smtClean="0">
                <a:solidFill>
                  <a:srgbClr val="BE084E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  <a:sym typeface="+mn-lt"/>
              </a:rPr>
              <a:t>THANK YOU</a:t>
            </a:r>
            <a:endParaRPr lang="zh-CN" altLang="en-US" sz="5400" spc="600" dirty="0">
              <a:solidFill>
                <a:srgbClr val="BE084E"/>
              </a:solidFill>
              <a:latin typeface="Arial" panose="020B0604020202020204" pitchFamily="34" charset="0"/>
              <a:ea typeface="方正正准黑简体" panose="020000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 rot="10800000">
            <a:off x="352" y="-11701"/>
            <a:ext cx="12858045" cy="3328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352" y="3904356"/>
            <a:ext cx="12858045" cy="332829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1023" y="2896245"/>
            <a:ext cx="68948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cap="all" dirty="0" smtClean="0">
                <a:solidFill>
                  <a:srgbClr val="BE084E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金粉漫施悦人颜，食后流涎仍觉甜。</a:t>
            </a:r>
            <a:endParaRPr lang="zh-CN" altLang="en-US" sz="3200" cap="all" dirty="0" smtClean="0">
              <a:solidFill>
                <a:srgbClr val="BE084E"/>
              </a:solidFill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endParaRPr lang="zh-CN" altLang="en-US" sz="3200" cap="all" dirty="0" smtClean="0">
              <a:solidFill>
                <a:srgbClr val="BE084E"/>
              </a:solidFill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r>
              <a:rPr lang="zh-CN" altLang="en-US" sz="3200" cap="all" dirty="0" smtClean="0">
                <a:solidFill>
                  <a:srgbClr val="BE084E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笑问珍奇自何处，神工点缀洛川塬。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49538" y="948065"/>
            <a:ext cx="27171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0" hangingPunct="1">
              <a:lnSpc>
                <a:spcPct val="150000"/>
              </a:lnSpc>
            </a:pPr>
            <a:r>
              <a:rPr lang="zh-CN" altLang="en-US" sz="4400" cap="all" dirty="0" smtClean="0">
                <a:solidFill>
                  <a:srgbClr val="BE084E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忆洛川</a:t>
            </a:r>
          </a:p>
          <a:p>
            <a:pPr algn="ctr" eaLnBrk="1" latinLnBrk="0" hangingPunct="1">
              <a:lnSpc>
                <a:spcPct val="150000"/>
              </a:lnSpc>
            </a:pPr>
            <a:r>
              <a:rPr lang="zh-CN" altLang="en-US" sz="3200" cap="all" dirty="0" smtClean="0">
                <a:solidFill>
                  <a:srgbClr val="BE084E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南前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352" y="3904356"/>
            <a:ext cx="12858045" cy="3328293"/>
          </a:xfrm>
          <a:prstGeom prst="rect">
            <a:avLst/>
          </a:prstGeom>
        </p:spPr>
      </p:pic>
      <p:pic>
        <p:nvPicPr>
          <p:cNvPr id="5" name="图片 4" descr="微信截图_201901031037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55" y="1168053"/>
            <a:ext cx="4248472" cy="35229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29374" y="2680221"/>
            <a:ext cx="6417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这就是</a:t>
            </a:r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我，哈哈哈哈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75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52" y="3904356"/>
            <a:ext cx="12858045" cy="3328293"/>
          </a:xfrm>
          <a:prstGeom prst="rect">
            <a:avLst/>
          </a:prstGeom>
        </p:spPr>
      </p:pic>
      <p:sp>
        <p:nvSpPr>
          <p:cNvPr id="9" name="MH_Number_1"/>
          <p:cNvSpPr/>
          <p:nvPr>
            <p:custDataLst>
              <p:tags r:id="rId1"/>
            </p:custDataLst>
          </p:nvPr>
        </p:nvSpPr>
        <p:spPr>
          <a:xfrm>
            <a:off x="6655460" y="2104241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Number_2"/>
          <p:cNvSpPr/>
          <p:nvPr>
            <p:custDataLst>
              <p:tags r:id="rId2"/>
            </p:custDataLst>
          </p:nvPr>
        </p:nvSpPr>
        <p:spPr>
          <a:xfrm>
            <a:off x="6655460" y="2973710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" name="MH_Entry_2"/>
          <p:cNvSpPr/>
          <p:nvPr>
            <p:custDataLst>
              <p:tags r:id="rId3"/>
            </p:custDataLst>
          </p:nvPr>
        </p:nvSpPr>
        <p:spPr>
          <a:xfrm>
            <a:off x="7360417" y="3015812"/>
            <a:ext cx="2957389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教育环境</a:t>
            </a:r>
          </a:p>
        </p:txBody>
      </p:sp>
      <p:sp>
        <p:nvSpPr>
          <p:cNvPr id="16" name="MH_Number_3"/>
          <p:cNvSpPr/>
          <p:nvPr>
            <p:custDataLst>
              <p:tags r:id="rId4"/>
            </p:custDataLst>
          </p:nvPr>
        </p:nvSpPr>
        <p:spPr>
          <a:xfrm>
            <a:off x="6655460" y="3843178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3"/>
          <p:cNvSpPr/>
          <p:nvPr>
            <p:custDataLst>
              <p:tags r:id="rId5"/>
            </p:custDataLst>
          </p:nvPr>
        </p:nvSpPr>
        <p:spPr>
          <a:xfrm>
            <a:off x="7360417" y="3885280"/>
            <a:ext cx="2957389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教育经历</a:t>
            </a:r>
          </a:p>
        </p:txBody>
      </p:sp>
      <p:sp>
        <p:nvSpPr>
          <p:cNvPr id="18" name="MH_Number_4"/>
          <p:cNvSpPr/>
          <p:nvPr>
            <p:custDataLst>
              <p:tags r:id="rId6"/>
            </p:custDataLst>
          </p:nvPr>
        </p:nvSpPr>
        <p:spPr>
          <a:xfrm>
            <a:off x="6655460" y="4712647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4"/>
          <p:cNvSpPr/>
          <p:nvPr>
            <p:custDataLst>
              <p:tags r:id="rId7"/>
            </p:custDataLst>
          </p:nvPr>
        </p:nvSpPr>
        <p:spPr>
          <a:xfrm>
            <a:off x="7360417" y="4754748"/>
            <a:ext cx="2957389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所获荣誉</a:t>
            </a:r>
          </a:p>
        </p:txBody>
      </p:sp>
      <p:sp>
        <p:nvSpPr>
          <p:cNvPr id="20" name="MH_Others_2"/>
          <p:cNvSpPr txBox="1"/>
          <p:nvPr>
            <p:custDataLst>
              <p:tags r:id="rId8"/>
            </p:custDataLst>
          </p:nvPr>
        </p:nvSpPr>
        <p:spPr>
          <a:xfrm rot="5400000">
            <a:off x="865734" y="3277772"/>
            <a:ext cx="3299115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Others_1"/>
          <p:cNvSpPr txBox="1"/>
          <p:nvPr>
            <p:custDataLst>
              <p:tags r:id="rId9"/>
            </p:custDataLst>
          </p:nvPr>
        </p:nvSpPr>
        <p:spPr>
          <a:xfrm>
            <a:off x="2713367" y="1719134"/>
            <a:ext cx="1769715" cy="379438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" name="MH_Entry_2"/>
          <p:cNvSpPr/>
          <p:nvPr>
            <p:custDataLst>
              <p:tags r:id="rId10"/>
            </p:custDataLst>
          </p:nvPr>
        </p:nvSpPr>
        <p:spPr>
          <a:xfrm>
            <a:off x="7360417" y="2104587"/>
            <a:ext cx="2957389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bldLvl="0" animBg="1"/>
      <p:bldP spid="16" grpId="0" animBg="1"/>
      <p:bldP spid="17" grpId="0" bldLvl="0" animBg="1"/>
      <p:bldP spid="18" grpId="0" animBg="1"/>
      <p:bldP spid="19" grpId="0" bldLvl="0" animBg="1"/>
      <p:bldP spid="20" grpId="0"/>
      <p:bldP spid="21" grpId="0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352" y="3904356"/>
            <a:ext cx="12858045" cy="3328293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35197" y="3334434"/>
            <a:ext cx="385461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385204" y="2088553"/>
            <a:ext cx="393701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357264" y="4206428"/>
            <a:ext cx="398734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6497815" y="2088553"/>
            <a:ext cx="3975731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6493419" y="4206428"/>
            <a:ext cx="3952187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545177" y="246050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/>
          <p:nvPr/>
        </p:nvSpPr>
        <p:spPr>
          <a:xfrm>
            <a:off x="3126360" y="2086722"/>
            <a:ext cx="2879706" cy="10788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洛川苹果约在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1947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年，由阿寺村农民李新安，从河南灵宝引种</a:t>
            </a:r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2517237" y="457376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9849513" y="246050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6717408" y="2086722"/>
            <a:ext cx="3033630" cy="10802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zh-CN"/>
            </a:defPPr>
            <a:lvl1pPr marL="0" indent="0">
              <a:lnSpc>
                <a:spcPct val="130000"/>
              </a:lnSpc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zh-CN" altLang="en-US" dirty="0">
                <a:sym typeface="+mn-lt"/>
              </a:rPr>
              <a:t>由于洛川苹果质优，在苹果市场竞争力较强，已成为陕西对外贸易的拳头产品之一</a:t>
            </a:r>
          </a:p>
        </p:txBody>
      </p:sp>
      <p:sp>
        <p:nvSpPr>
          <p:cNvPr id="90" name="Freeform 45"/>
          <p:cNvSpPr>
            <a:spLocks noEditPoints="1"/>
          </p:cNvSpPr>
          <p:nvPr/>
        </p:nvSpPr>
        <p:spPr bwMode="auto">
          <a:xfrm>
            <a:off x="9821573" y="457376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/>
          <p:nvPr/>
        </p:nvSpPr>
        <p:spPr>
          <a:xfrm>
            <a:off x="6717408" y="4262867"/>
            <a:ext cx="3005689" cy="99631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洛川苹果</a:t>
            </a:r>
            <a:r>
              <a:rPr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现品牌价值52.41亿，位列全国农产品品牌价值第一位。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64706" y="2009070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936766" y="4126948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5" name="Rounded Rectangle 44"/>
          <p:cNvSpPr/>
          <p:nvPr/>
        </p:nvSpPr>
        <p:spPr>
          <a:xfrm flipH="1">
            <a:off x="10462380" y="2009070"/>
            <a:ext cx="1431664" cy="12768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8" name="Rounded Rectangle 47"/>
          <p:cNvSpPr/>
          <p:nvPr/>
        </p:nvSpPr>
        <p:spPr>
          <a:xfrm flipH="1">
            <a:off x="10434440" y="4126948"/>
            <a:ext cx="1431664" cy="12768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29" name="TextBox 23"/>
          <p:cNvSpPr txBox="1"/>
          <p:nvPr/>
        </p:nvSpPr>
        <p:spPr>
          <a:xfrm>
            <a:off x="309489" y="43967"/>
            <a:ext cx="3240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、个人简介</a:t>
            </a:r>
          </a:p>
        </p:txBody>
      </p:sp>
      <p:sp>
        <p:nvSpPr>
          <p:cNvPr id="2" name="Text Placeholder 3"/>
          <p:cNvSpPr txBox="1"/>
          <p:nvPr/>
        </p:nvSpPr>
        <p:spPr>
          <a:xfrm>
            <a:off x="3126104" y="4126865"/>
            <a:ext cx="3218509" cy="144039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lnSpc>
                <a:spcPct val="130000"/>
              </a:lnSpc>
            </a:pPr>
            <a:r>
              <a:rPr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洛川苹果先后获得</a:t>
            </a:r>
            <a:r>
              <a:rPr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2008年奥运会专供苹果，2010</a:t>
            </a:r>
            <a:r>
              <a:rPr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年上海世博会接待用苹果等</a:t>
            </a:r>
            <a:r>
              <a:rPr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30项重大品牌冠名权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bldLvl="0" animBg="1"/>
      <p:bldP spid="46" grpId="0" animBg="1"/>
      <p:bldP spid="63" grpId="0" bldLvl="0" animBg="1"/>
      <p:bldP spid="75" grpId="0" animBg="1"/>
      <p:bldP spid="78" grpId="0"/>
      <p:bldP spid="79" grpId="0" bldLvl="0" animBg="1"/>
      <p:bldP spid="84" grpId="0" animBg="1"/>
      <p:bldP spid="87" grpId="0"/>
      <p:bldP spid="90" grpId="0" bldLvl="0" animBg="1"/>
      <p:bldP spid="91" grpId="0"/>
      <p:bldP spid="68" grpId="0" animBg="1"/>
      <p:bldP spid="70" grpId="0" bldLvl="0" animBg="1"/>
      <p:bldP spid="45" grpId="0" animBg="1"/>
      <p:bldP spid="48" grpId="0" bldLvl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352" y="3904356"/>
            <a:ext cx="12858045" cy="3328293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35197" y="3334434"/>
            <a:ext cx="385461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教育环境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514" y="2980162"/>
            <a:ext cx="4956699" cy="1348764"/>
            <a:chOff x="-939773" y="2734405"/>
            <a:chExt cx="5411981" cy="1472650"/>
          </a:xfrm>
        </p:grpSpPr>
        <p:grpSp>
          <p:nvGrpSpPr>
            <p:cNvPr id="15" name="Group 14"/>
            <p:cNvGrpSpPr/>
            <p:nvPr/>
          </p:nvGrpSpPr>
          <p:grpSpPr>
            <a:xfrm>
              <a:off x="-939773" y="2734405"/>
              <a:ext cx="5411981" cy="1472650"/>
              <a:chOff x="-939773" y="2903219"/>
              <a:chExt cx="5411981" cy="14726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939773" y="2903219"/>
                <a:ext cx="4653644" cy="1472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99558" y="2903219"/>
                <a:ext cx="1472650" cy="14726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3127350" y="2862197"/>
              <a:ext cx="1217066" cy="1217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AutoShape 117"/>
            <p:cNvSpPr/>
            <p:nvPr/>
          </p:nvSpPr>
          <p:spPr bwMode="auto">
            <a:xfrm>
              <a:off x="3456664" y="3238832"/>
              <a:ext cx="561856" cy="4637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53473" y="3041074"/>
              <a:ext cx="2429414" cy="906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Arial" panose="020B0604020202020204" pitchFamily="34" charset="0"/>
                </a:rPr>
                <a:t>得天独厚的环境是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Arial" panose="020B0604020202020204" pitchFamily="34" charset="0"/>
                </a:rPr>
                <a:t>我出类拔萃的基础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8634" y="1145184"/>
            <a:ext cx="9756306" cy="5018726"/>
            <a:chOff x="0" y="730879"/>
            <a:chExt cx="10652441" cy="547970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730879"/>
              <a:ext cx="10652441" cy="5479705"/>
              <a:chOff x="-4093176" y="-217744"/>
              <a:chExt cx="14178398" cy="7293488"/>
            </a:xfrm>
          </p:grpSpPr>
          <p:sp>
            <p:nvSpPr>
              <p:cNvPr id="6" name="Block Arc 5"/>
              <p:cNvSpPr/>
              <p:nvPr/>
            </p:nvSpPr>
            <p:spPr>
              <a:xfrm>
                <a:off x="-4093176" y="-217744"/>
                <a:ext cx="7293488" cy="7293488"/>
              </a:xfrm>
              <a:prstGeom prst="blockArc">
                <a:avLst>
                  <a:gd name="adj1" fmla="val 18900000"/>
                  <a:gd name="adj2" fmla="val 2700000"/>
                  <a:gd name="adj3" fmla="val 296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784110" y="12615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2279650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06777" y="1126066"/>
                <a:ext cx="1354666" cy="1354666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178048" y="2887132"/>
                <a:ext cx="6907174" cy="1083733"/>
              </a:xfrm>
              <a:custGeom>
                <a:avLst/>
                <a:gdLst>
                  <a:gd name="connsiteX0" fmla="*/ 0 w 6907174"/>
                  <a:gd name="connsiteY0" fmla="*/ 0 h 1083733"/>
                  <a:gd name="connsiteX1" fmla="*/ 6907174 w 6907174"/>
                  <a:gd name="connsiteY1" fmla="*/ 0 h 1083733"/>
                  <a:gd name="connsiteX2" fmla="*/ 6907174 w 6907174"/>
                  <a:gd name="connsiteY2" fmla="*/ 1083733 h 1083733"/>
                  <a:gd name="connsiteX3" fmla="*/ 0 w 6907174"/>
                  <a:gd name="connsiteY3" fmla="*/ 1083733 h 1083733"/>
                  <a:gd name="connsiteX4" fmla="*/ 0 w 6907174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7174" h="1083733">
                    <a:moveTo>
                      <a:pt x="0" y="0"/>
                    </a:moveTo>
                    <a:lnTo>
                      <a:pt x="6907174" y="0"/>
                    </a:lnTo>
                    <a:lnTo>
                      <a:pt x="6907174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2279650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00714" y="2751666"/>
                <a:ext cx="1354666" cy="135466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784110" y="45127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2279650">
                  <a:lnSpc>
                    <a:spcPct val="120000"/>
                  </a:lnSpc>
                </a:pPr>
                <a:endParaRPr lang="en-GB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06777" y="4377266"/>
                <a:ext cx="1354666" cy="1354666"/>
              </a:xfrm>
              <a:prstGeom prst="ellips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911576" y="2036133"/>
              <a:ext cx="481666" cy="463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GB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21217" y="3261651"/>
              <a:ext cx="481666" cy="463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GB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25247" y="4478807"/>
              <a:ext cx="481666" cy="463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GB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19767" y="1907107"/>
              <a:ext cx="4476367" cy="66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sz="1400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全生育期昼夜温差最高月12．6℃，</a:t>
              </a:r>
              <a:r>
                <a:rPr sz="1400" dirty="0" err="1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最低</a:t>
              </a:r>
              <a:r>
                <a:rPr lang="zh-CN" altLang="en-US" sz="140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</a:t>
              </a:r>
              <a:r>
                <a:rPr sz="140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9．5</a:t>
              </a:r>
              <a:r>
                <a:rPr sz="1400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℃</a:t>
              </a:r>
              <a:r>
                <a:rPr lang="zh-CN" sz="1400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，有利于苹果栽培和糖分积累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19456" y="3018854"/>
              <a:ext cx="4336754" cy="945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黄土地不但蓄水性好，而且通透性强，水肥供需协调。并且土壤属中性偏碱，属于苹果栽培的优良土壤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67952" y="4359381"/>
              <a:ext cx="4388258" cy="66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sz="1400" dirty="0" err="1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日照充足，紫外线强烈，空气湿度低，病虫害少</a:t>
              </a:r>
              <a:r>
                <a:rPr sz="1400" dirty="0" err="1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</a:t>
              </a:r>
              <a:r>
                <a:rPr sz="1400" dirty="0" err="1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而这就是洛川苹果优质高产的重要原因</a:t>
              </a:r>
              <a:endParaRPr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TextBox 23"/>
          <p:cNvSpPr txBox="1"/>
          <p:nvPr/>
        </p:nvSpPr>
        <p:spPr>
          <a:xfrm>
            <a:off x="309489" y="43967"/>
            <a:ext cx="3240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、教育环境</a:t>
            </a:r>
          </a:p>
        </p:txBody>
      </p:sp>
      <p:pic>
        <p:nvPicPr>
          <p:cNvPr id="3" name="图片 2" descr="5a90e4bd301c8b01d86061fceaa3451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25" y="4400550"/>
            <a:ext cx="1539240" cy="1516380"/>
          </a:xfrm>
          <a:prstGeom prst="rect">
            <a:avLst/>
          </a:prstGeom>
        </p:spPr>
      </p:pic>
      <p:pic>
        <p:nvPicPr>
          <p:cNvPr id="17" name="图片 16" descr="7ecff86f946d02729cfaef24041be5b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2425" y="1356360"/>
            <a:ext cx="1473835" cy="1473835"/>
          </a:xfrm>
          <a:prstGeom prst="rect">
            <a:avLst/>
          </a:prstGeom>
        </p:spPr>
      </p:pic>
      <p:pic>
        <p:nvPicPr>
          <p:cNvPr id="18" name="图片 17" descr="68480fdef3fc18ffe6a9db96351730b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420" y="3072765"/>
            <a:ext cx="2137410" cy="1202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352" y="3904356"/>
            <a:ext cx="12858045" cy="3328293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07257" y="3334434"/>
            <a:ext cx="385461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indent="0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教育经历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1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2D81"/>
      </a:accent1>
      <a:accent2>
        <a:srgbClr val="E987B2"/>
      </a:accent2>
      <a:accent3>
        <a:srgbClr val="EA2D81"/>
      </a:accent3>
      <a:accent4>
        <a:srgbClr val="E987B2"/>
      </a:accent4>
      <a:accent5>
        <a:srgbClr val="EA2D81"/>
      </a:accent5>
      <a:accent6>
        <a:srgbClr val="E987B2"/>
      </a:accent6>
      <a:hlink>
        <a:srgbClr val="EA2D81"/>
      </a:hlink>
      <a:folHlink>
        <a:srgbClr val="E987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自定义</PresentationFormat>
  <Paragraphs>81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方正正准黑简体</vt:lpstr>
      <vt:lpstr>黑体</vt:lpstr>
      <vt:lpstr>楷体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/>
  <cp:keywords>www.1ppt.com</cp:keywords>
  <cp:lastModifiedBy/>
  <cp:revision>8</cp:revision>
  <dcterms:created xsi:type="dcterms:W3CDTF">2016-10-17T14:00:00Z</dcterms:created>
  <dcterms:modified xsi:type="dcterms:W3CDTF">2019-01-04T03:44:43Z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