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0057ec6e23a847d4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9"/>
  </p:notesMasterIdLst>
  <p:sldIdLst>
    <p:sldId id="273" r:id="rId2"/>
    <p:sldId id="287" r:id="rId3"/>
    <p:sldId id="279" r:id="rId4"/>
    <p:sldId id="288" r:id="rId5"/>
    <p:sldId id="289" r:id="rId6"/>
    <p:sldId id="290" r:id="rId7"/>
    <p:sldId id="291" r:id="rId8"/>
    <p:sldId id="292" r:id="rId9"/>
    <p:sldId id="293" r:id="rId10"/>
    <p:sldId id="281" r:id="rId11"/>
    <p:sldId id="294" r:id="rId12"/>
    <p:sldId id="295" r:id="rId13"/>
    <p:sldId id="296" r:id="rId14"/>
    <p:sldId id="297" r:id="rId15"/>
    <p:sldId id="298" r:id="rId16"/>
    <p:sldId id="299" r:id="rId17"/>
    <p:sldId id="259" r:id="rId18"/>
  </p:sldIdLst>
  <p:sldSz cx="11522075" cy="6480175"/>
  <p:notesSz cx="6858000" cy="9144000"/>
  <p:defaultTextStyle>
    <a:defPPr>
      <a:defRPr lang="zh-CN"/>
    </a:defPPr>
    <a:lvl1pPr marL="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165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 userDrawn="1">
          <p15:clr>
            <a:srgbClr val="A4A3A4"/>
          </p15:clr>
        </p15:guide>
        <p15:guide id="2" pos="36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6DC3"/>
    <a:srgbClr val="7C77D0"/>
    <a:srgbClr val="8882DD"/>
    <a:srgbClr val="EA6AFF"/>
    <a:srgbClr val="E2231A"/>
    <a:srgbClr val="E31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1"/>
    <p:restoredTop sz="94674"/>
  </p:normalViewPr>
  <p:slideViewPr>
    <p:cSldViewPr>
      <p:cViewPr varScale="1">
        <p:scale>
          <a:sx n="131" d="100"/>
          <a:sy n="131" d="100"/>
        </p:scale>
        <p:origin x="984" y="176"/>
      </p:cViewPr>
      <p:guideLst>
        <p:guide orient="horz" pos="2040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24" y="90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751A1-F057-4CD7-B3D0-663A5894C4B0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C3829-85C2-4C78-A748-3A4999477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41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051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38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257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668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53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649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14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5A21BAC-E2C0-9045-BC93-9D9D368382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593685" cy="648017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64493" y="989120"/>
            <a:ext cx="7993062" cy="720080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标题标题标题标题标题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864493" y="1727919"/>
            <a:ext cx="7343775" cy="50375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单击此处编辑文字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864493" y="2827356"/>
            <a:ext cx="3167062" cy="2883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年／月／日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63BEAD6-AEEB-0B41-8294-C66C5A9538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99" y="619988"/>
            <a:ext cx="1573175" cy="2981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C026CD-B663-914E-9EE2-75D3A849F0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84" y="5544343"/>
            <a:ext cx="1609888" cy="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2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E6869BC-6547-F84C-A724-7868D22C4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0311" cy="6480175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8E967D3-37AC-8E4A-8EED-401689997F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2465" y="3012310"/>
            <a:ext cx="3240360" cy="14431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6600" b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目录</a:t>
            </a:r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2DCE5089-E07D-804E-927B-63246F94F1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1554" y="2375991"/>
            <a:ext cx="550702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" name="文本占位符 15">
            <a:extLst>
              <a:ext uri="{FF2B5EF4-FFF2-40B4-BE49-F238E27FC236}">
                <a16:creationId xmlns:a16="http://schemas.microsoft.com/office/drawing/2014/main" id="{BA6FFE24-7F72-3B46-B3B7-9A16B5C8A8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52925" y="2375991"/>
            <a:ext cx="3883789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10" name="文本占位符 19">
            <a:extLst>
              <a:ext uri="{FF2B5EF4-FFF2-40B4-BE49-F238E27FC236}">
                <a16:creationId xmlns:a16="http://schemas.microsoft.com/office/drawing/2014/main" id="{CF4AEF98-57D2-9546-A171-16098C3D14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01554" y="2911659"/>
            <a:ext cx="550702" cy="4004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文本占位符 22">
            <a:extLst>
              <a:ext uri="{FF2B5EF4-FFF2-40B4-BE49-F238E27FC236}">
                <a16:creationId xmlns:a16="http://schemas.microsoft.com/office/drawing/2014/main" id="{BC4DC2B5-B6C4-274D-BBBE-803E287BCA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52256" y="2911659"/>
            <a:ext cx="3884458" cy="400436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12" name="文本占位符 26">
            <a:extLst>
              <a:ext uri="{FF2B5EF4-FFF2-40B4-BE49-F238E27FC236}">
                <a16:creationId xmlns:a16="http://schemas.microsoft.com/office/drawing/2014/main" id="{511AD4F9-0680-F24B-9188-29C7427FD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1554" y="3447329"/>
            <a:ext cx="550702" cy="40921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3" name="文本占位符 30">
            <a:extLst>
              <a:ext uri="{FF2B5EF4-FFF2-40B4-BE49-F238E27FC236}">
                <a16:creationId xmlns:a16="http://schemas.microsoft.com/office/drawing/2014/main" id="{C226C9EF-47C5-A34E-A515-742112C9E2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01554" y="3982998"/>
            <a:ext cx="550702" cy="4092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4" name="文本占位符 33">
            <a:extLst>
              <a:ext uri="{FF2B5EF4-FFF2-40B4-BE49-F238E27FC236}">
                <a16:creationId xmlns:a16="http://schemas.microsoft.com/office/drawing/2014/main" id="{028DEE56-1FF7-8448-B0A1-92D5792F9B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05401" y="4518669"/>
            <a:ext cx="546855" cy="3603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5" name="文本占位符 26">
            <a:extLst>
              <a:ext uri="{FF2B5EF4-FFF2-40B4-BE49-F238E27FC236}">
                <a16:creationId xmlns:a16="http://schemas.microsoft.com/office/drawing/2014/main" id="{7A55136E-ADF1-B945-A8E0-0C9F1EF75F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4603" y="3447329"/>
            <a:ext cx="3882111" cy="409215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16" name="文本占位符 30">
            <a:extLst>
              <a:ext uri="{FF2B5EF4-FFF2-40B4-BE49-F238E27FC236}">
                <a16:creationId xmlns:a16="http://schemas.microsoft.com/office/drawing/2014/main" id="{01E3D3E3-0E89-FC46-A93E-077659E3FD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54604" y="3982998"/>
            <a:ext cx="3882110" cy="409217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17" name="文本占位符 33">
            <a:extLst>
              <a:ext uri="{FF2B5EF4-FFF2-40B4-BE49-F238E27FC236}">
                <a16:creationId xmlns:a16="http://schemas.microsoft.com/office/drawing/2014/main" id="{72FF8197-F7BF-3844-AB63-5E3E17A006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52256" y="4518669"/>
            <a:ext cx="3884458" cy="360362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D4D87E2-66F3-5244-88A2-93668F6987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71" y="5776178"/>
            <a:ext cx="1297013" cy="39699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8E271A9-F412-6C44-A06A-05480FEB093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99" y="619988"/>
            <a:ext cx="1573185" cy="29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90447F96-590E-8A41-9294-050E0F8EEF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71" y="5776178"/>
            <a:ext cx="1297013" cy="39699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4E8061A-D6AE-174A-8882-F00EA595D7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99" y="619988"/>
            <a:ext cx="1573185" cy="298103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7E97C18F-F4DA-B64F-9D30-7CE9EEF70857}"/>
              </a:ext>
            </a:extLst>
          </p:cNvPr>
          <p:cNvSpPr/>
          <p:nvPr userDrawn="1"/>
        </p:nvSpPr>
        <p:spPr>
          <a:xfrm>
            <a:off x="0" y="503783"/>
            <a:ext cx="8733329" cy="530515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55F0DAC-5681-AD49-881A-22C0EC7AD4FA}"/>
              </a:ext>
            </a:extLst>
          </p:cNvPr>
          <p:cNvSpPr/>
          <p:nvPr userDrawn="1"/>
        </p:nvSpPr>
        <p:spPr>
          <a:xfrm>
            <a:off x="11036654" y="503783"/>
            <a:ext cx="485421" cy="530515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46" name="文本占位符 6">
            <a:extLst>
              <a:ext uri="{FF2B5EF4-FFF2-40B4-BE49-F238E27FC236}">
                <a16:creationId xmlns:a16="http://schemas.microsoft.com/office/drawing/2014/main" id="{8F43E1DB-705D-3A47-8BC8-40C86875C7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296" y="569697"/>
            <a:ext cx="1152128" cy="64772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目录</a:t>
            </a:r>
          </a:p>
        </p:txBody>
      </p:sp>
      <p:sp>
        <p:nvSpPr>
          <p:cNvPr id="47" name="文本占位符 13">
            <a:extLst>
              <a:ext uri="{FF2B5EF4-FFF2-40B4-BE49-F238E27FC236}">
                <a16:creationId xmlns:a16="http://schemas.microsoft.com/office/drawing/2014/main" id="{22BB3A4D-EAAC-C741-AD46-4F85277E3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3658" y="1628630"/>
            <a:ext cx="550702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8" name="文本占位符 15">
            <a:extLst>
              <a:ext uri="{FF2B5EF4-FFF2-40B4-BE49-F238E27FC236}">
                <a16:creationId xmlns:a16="http://schemas.microsoft.com/office/drawing/2014/main" id="{FF948000-1084-7F45-9276-ABB30FBF66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5029" y="1628630"/>
            <a:ext cx="3883789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49" name="文本占位符 19">
            <a:extLst>
              <a:ext uri="{FF2B5EF4-FFF2-40B4-BE49-F238E27FC236}">
                <a16:creationId xmlns:a16="http://schemas.microsoft.com/office/drawing/2014/main" id="{9B02335D-EA2A-DC43-962F-C3A2E760D5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658" y="2164298"/>
            <a:ext cx="550702" cy="4004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0" name="文本占位符 22">
            <a:extLst>
              <a:ext uri="{FF2B5EF4-FFF2-40B4-BE49-F238E27FC236}">
                <a16:creationId xmlns:a16="http://schemas.microsoft.com/office/drawing/2014/main" id="{F4AC12E3-54EC-164E-A089-432C708BC1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4360" y="2164298"/>
            <a:ext cx="3884458" cy="400436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51" name="文本占位符 26">
            <a:extLst>
              <a:ext uri="{FF2B5EF4-FFF2-40B4-BE49-F238E27FC236}">
                <a16:creationId xmlns:a16="http://schemas.microsoft.com/office/drawing/2014/main" id="{F8A8D45B-9361-B547-A67C-62438555E6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658" y="2699968"/>
            <a:ext cx="550702" cy="40921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2" name="文本占位符 30">
            <a:extLst>
              <a:ext uri="{FF2B5EF4-FFF2-40B4-BE49-F238E27FC236}">
                <a16:creationId xmlns:a16="http://schemas.microsoft.com/office/drawing/2014/main" id="{992F472D-AF02-B944-87BD-08655BA7B5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658" y="3235637"/>
            <a:ext cx="550702" cy="4092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53" name="文本占位符 33">
            <a:extLst>
              <a:ext uri="{FF2B5EF4-FFF2-40B4-BE49-F238E27FC236}">
                <a16:creationId xmlns:a16="http://schemas.microsoft.com/office/drawing/2014/main" id="{0B399138-C35F-CD45-94B9-87F428F7063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505" y="3771308"/>
            <a:ext cx="546855" cy="3603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4" name="文本占位符 26">
            <a:extLst>
              <a:ext uri="{FF2B5EF4-FFF2-40B4-BE49-F238E27FC236}">
                <a16:creationId xmlns:a16="http://schemas.microsoft.com/office/drawing/2014/main" id="{BA135C6A-50C2-F142-8F1B-0F720EAB314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16707" y="2699968"/>
            <a:ext cx="3882111" cy="409215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55" name="文本占位符 30">
            <a:extLst>
              <a:ext uri="{FF2B5EF4-FFF2-40B4-BE49-F238E27FC236}">
                <a16:creationId xmlns:a16="http://schemas.microsoft.com/office/drawing/2014/main" id="{703D0BE1-9B2F-9C40-B113-61253987C4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16708" y="3235637"/>
            <a:ext cx="3882110" cy="409217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56" name="文本占位符 33">
            <a:extLst>
              <a:ext uri="{FF2B5EF4-FFF2-40B4-BE49-F238E27FC236}">
                <a16:creationId xmlns:a16="http://schemas.microsoft.com/office/drawing/2014/main" id="{B06A2B7D-15A5-6C4B-AE94-4A16BFE9BC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14360" y="3771308"/>
            <a:ext cx="3884458" cy="360362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33506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63658" y="1628630"/>
            <a:ext cx="550702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1215029" y="1628630"/>
            <a:ext cx="3883789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63658" y="2164298"/>
            <a:ext cx="550702" cy="4004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1214360" y="2164298"/>
            <a:ext cx="3884458" cy="400436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5" hasCustomPrompt="1"/>
          </p:nvPr>
        </p:nvSpPr>
        <p:spPr>
          <a:xfrm>
            <a:off x="663658" y="2699968"/>
            <a:ext cx="550702" cy="40921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663658" y="3235637"/>
            <a:ext cx="550702" cy="4092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667505" y="3771308"/>
            <a:ext cx="546855" cy="3603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1216707" y="2699968"/>
            <a:ext cx="3882111" cy="409215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1216708" y="3235637"/>
            <a:ext cx="3882110" cy="409217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41" name="文本占位符 33"/>
          <p:cNvSpPr>
            <a:spLocks noGrp="1"/>
          </p:cNvSpPr>
          <p:nvPr>
            <p:ph type="body" sz="quarter" idx="20" hasCustomPrompt="1"/>
          </p:nvPr>
        </p:nvSpPr>
        <p:spPr>
          <a:xfrm>
            <a:off x="1214360" y="3771308"/>
            <a:ext cx="3884458" cy="360362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33C0FC0-8EA0-9F4B-B838-00A4F02033A6}"/>
              </a:ext>
            </a:extLst>
          </p:cNvPr>
          <p:cNvCxnSpPr>
            <a:cxnSpLocks/>
          </p:cNvCxnSpPr>
          <p:nvPr userDrawn="1"/>
        </p:nvCxnSpPr>
        <p:spPr>
          <a:xfrm>
            <a:off x="432445" y="1007839"/>
            <a:ext cx="10729192" cy="0"/>
          </a:xfrm>
          <a:prstGeom prst="line">
            <a:avLst/>
          </a:prstGeom>
          <a:ln>
            <a:solidFill>
              <a:srgbClr val="E31D1A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31808441-39B2-5045-BB71-75C259FC0B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71" y="5776178"/>
            <a:ext cx="1297013" cy="39699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C96FDB7-BA63-D549-86D8-42178C882B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99" y="619988"/>
            <a:ext cx="1573185" cy="298103"/>
          </a:xfrm>
          <a:prstGeom prst="rect">
            <a:avLst/>
          </a:prstGeom>
        </p:spPr>
      </p:pic>
      <p:sp>
        <p:nvSpPr>
          <p:cNvPr id="24" name="文本占位符 6">
            <a:extLst>
              <a:ext uri="{FF2B5EF4-FFF2-40B4-BE49-F238E27FC236}">
                <a16:creationId xmlns:a16="http://schemas.microsoft.com/office/drawing/2014/main" id="{E16BD9EC-9AD7-5D4A-8658-A3D7FD273C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296" y="569697"/>
            <a:ext cx="1152128" cy="64772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852623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3">
            <a:extLst>
              <a:ext uri="{FF2B5EF4-FFF2-40B4-BE49-F238E27FC236}">
                <a16:creationId xmlns:a16="http://schemas.microsoft.com/office/drawing/2014/main" id="{54CC7D5D-3E57-DF45-B3C1-FF89B19C30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3658" y="1628630"/>
            <a:ext cx="550702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" name="文本占位符 15">
            <a:extLst>
              <a:ext uri="{FF2B5EF4-FFF2-40B4-BE49-F238E27FC236}">
                <a16:creationId xmlns:a16="http://schemas.microsoft.com/office/drawing/2014/main" id="{B88250AB-0B4B-E746-BBA3-A1ED95D3AF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5029" y="1628630"/>
            <a:ext cx="3883789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9" name="文本占位符 19">
            <a:extLst>
              <a:ext uri="{FF2B5EF4-FFF2-40B4-BE49-F238E27FC236}">
                <a16:creationId xmlns:a16="http://schemas.microsoft.com/office/drawing/2014/main" id="{484D5C43-7A8B-4C41-A612-C16384FBAA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658" y="2164298"/>
            <a:ext cx="550702" cy="4004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0" name="文本占位符 22">
            <a:extLst>
              <a:ext uri="{FF2B5EF4-FFF2-40B4-BE49-F238E27FC236}">
                <a16:creationId xmlns:a16="http://schemas.microsoft.com/office/drawing/2014/main" id="{AA3FFCE0-0EC3-484F-837B-9366837685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4360" y="2164298"/>
            <a:ext cx="3884458" cy="400436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11" name="文本占位符 26">
            <a:extLst>
              <a:ext uri="{FF2B5EF4-FFF2-40B4-BE49-F238E27FC236}">
                <a16:creationId xmlns:a16="http://schemas.microsoft.com/office/drawing/2014/main" id="{E09AB774-7D1E-6B4B-9D34-1A809EA833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658" y="2699968"/>
            <a:ext cx="550702" cy="40921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2" name="文本占位符 30">
            <a:extLst>
              <a:ext uri="{FF2B5EF4-FFF2-40B4-BE49-F238E27FC236}">
                <a16:creationId xmlns:a16="http://schemas.microsoft.com/office/drawing/2014/main" id="{B18E76D1-3F3A-284D-8182-3D2840182E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658" y="3235637"/>
            <a:ext cx="550702" cy="4092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3" name="文本占位符 33">
            <a:extLst>
              <a:ext uri="{FF2B5EF4-FFF2-40B4-BE49-F238E27FC236}">
                <a16:creationId xmlns:a16="http://schemas.microsoft.com/office/drawing/2014/main" id="{AA617CF3-F387-6B47-B0D7-047D812732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505" y="3771308"/>
            <a:ext cx="546855" cy="3603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4" name="文本占位符 26">
            <a:extLst>
              <a:ext uri="{FF2B5EF4-FFF2-40B4-BE49-F238E27FC236}">
                <a16:creationId xmlns:a16="http://schemas.microsoft.com/office/drawing/2014/main" id="{FCE6EF6F-2347-274B-8D87-A9359CB887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16707" y="2699968"/>
            <a:ext cx="3882111" cy="409215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15" name="文本占位符 30">
            <a:extLst>
              <a:ext uri="{FF2B5EF4-FFF2-40B4-BE49-F238E27FC236}">
                <a16:creationId xmlns:a16="http://schemas.microsoft.com/office/drawing/2014/main" id="{57E141AE-C169-6A4C-93B3-1A8612D51B0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16708" y="3235637"/>
            <a:ext cx="3882110" cy="409217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16" name="文本占位符 33">
            <a:extLst>
              <a:ext uri="{FF2B5EF4-FFF2-40B4-BE49-F238E27FC236}">
                <a16:creationId xmlns:a16="http://schemas.microsoft.com/office/drawing/2014/main" id="{49C926D2-34F1-6F44-936D-CC30B4C2C5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14360" y="3771308"/>
            <a:ext cx="3884458" cy="360362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722AED3-61A8-C143-8D51-681FD66213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71" y="5776178"/>
            <a:ext cx="1297013" cy="39699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199E4DE-68D9-8740-95C8-3A68ECFA08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99" y="619988"/>
            <a:ext cx="1573185" cy="298103"/>
          </a:xfrm>
          <a:prstGeom prst="rect">
            <a:avLst/>
          </a:prstGeom>
        </p:spPr>
      </p:pic>
      <p:sp>
        <p:nvSpPr>
          <p:cNvPr id="23" name="文本占位符 6">
            <a:extLst>
              <a:ext uri="{FF2B5EF4-FFF2-40B4-BE49-F238E27FC236}">
                <a16:creationId xmlns:a16="http://schemas.microsoft.com/office/drawing/2014/main" id="{BE7BF79C-7F36-3046-938C-ABD92F7594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296" y="569697"/>
            <a:ext cx="1152128" cy="64772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74776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0CC8124D-3CBE-3D4C-8C7D-D20873AD33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593685" cy="648017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864493" y="1079847"/>
            <a:ext cx="5329238" cy="80664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4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感谢您的时间。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864493" y="1877580"/>
            <a:ext cx="5329238" cy="570420"/>
          </a:xfrm>
          <a:prstGeom prst="rect">
            <a:avLst/>
          </a:prstGeom>
        </p:spPr>
        <p:txBody>
          <a:bodyPr anchor="ctr"/>
          <a:lstStyle>
            <a:lvl1pPr marL="0" marR="0" indent="0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480DCA-F9C0-284F-A9A5-3A7E4574C7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84" y="5544343"/>
            <a:ext cx="1609888" cy="4931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F141390-7C1E-844B-9E89-087B5BB59DA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99" y="619988"/>
            <a:ext cx="1573175" cy="29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5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88BE8B-5973-AC45-9F38-FF41CFAC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43" y="345010"/>
            <a:ext cx="9937790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81EE02-B57C-8E41-86BE-A93B77B17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143" y="1725046"/>
            <a:ext cx="9937790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03F5F-4FF9-0B44-AA26-0A4C9FA6A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43" y="6006163"/>
            <a:ext cx="259246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7/9/19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8B726A-09C6-D94D-A7F3-11F0D8C21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688" y="6006163"/>
            <a:ext cx="38887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5B8E15D-75D4-DF4F-91EA-46C8FD8F8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465" y="6006163"/>
            <a:ext cx="259246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2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5" r:id="rId2"/>
    <p:sldLayoutId id="2147483724" r:id="rId3"/>
    <p:sldLayoutId id="2147483720" r:id="rId4"/>
    <p:sldLayoutId id="2147483726" r:id="rId5"/>
    <p:sldLayoutId id="2147483721" r:id="rId6"/>
  </p:sldLayoutIdLst>
  <p:hf hdr="0" ft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4915FED-B802-7144-B41D-FC2B777FC2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1853" y="2068942"/>
            <a:ext cx="7993062" cy="720080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5000" dirty="0"/>
              <a:t>生活服务事业群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2D20A1-E179-374C-AE33-95F6626438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16621" y="3024063"/>
            <a:ext cx="7343775" cy="503758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/>
              <a:t>分布式</a:t>
            </a:r>
            <a:r>
              <a:rPr kumimoji="1" lang="en-US" altLang="zh-CN" dirty="0"/>
              <a:t>+</a:t>
            </a:r>
            <a:r>
              <a:rPr kumimoji="1" lang="zh-CN" altLang="en-US" dirty="0"/>
              <a:t>发布上线最佳实践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08D2F7-6B95-194A-A0CB-0DE01F3CF7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95125" y="4473214"/>
            <a:ext cx="3167062" cy="28835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kumimoji="1" lang="en-US" altLang="zh-CN" dirty="0"/>
              <a:t>2019/06/05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273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298D15D2-5BB3-A548-A95D-976273B6E8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2445" y="550357"/>
            <a:ext cx="3538566" cy="647724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高性能</a:t>
            </a:r>
            <a:r>
              <a:rPr kumimoji="1" lang="en-US" altLang="zh-CN" dirty="0">
                <a:solidFill>
                  <a:srgbClr val="C00000"/>
                </a:solidFill>
              </a:rPr>
              <a:t>—</a:t>
            </a:r>
            <a:r>
              <a:rPr kumimoji="1" lang="zh-CN" altLang="en-US" dirty="0">
                <a:solidFill>
                  <a:srgbClr val="C00000"/>
                </a:solidFill>
              </a:rPr>
              <a:t>多级缓存</a:t>
            </a:r>
          </a:p>
        </p:txBody>
      </p:sp>
      <p:sp>
        <p:nvSpPr>
          <p:cNvPr id="37" name="文本框 15"/>
          <p:cNvSpPr txBox="1"/>
          <p:nvPr/>
        </p:nvSpPr>
        <p:spPr>
          <a:xfrm>
            <a:off x="414811" y="2666925"/>
            <a:ext cx="2304256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场景案例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2445" y="3036257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抢单查医生信息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开方医生戳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4053087" y="3269414"/>
            <a:ext cx="3960440" cy="2088232"/>
          </a:xfrm>
          <a:prstGeom prst="roundRect">
            <a:avLst/>
          </a:prstGeom>
          <a:solidFill>
            <a:schemeClr val="bg1"/>
          </a:solidFill>
          <a:ln>
            <a:solidFill>
              <a:srgbClr val="C1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981488" y="1198081"/>
            <a:ext cx="1742594" cy="408623"/>
          </a:xfrm>
          <a:prstGeom prst="round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4485135" y="2477326"/>
            <a:ext cx="2747922" cy="408623"/>
          </a:xfrm>
          <a:prstGeom prst="round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/>
          <p:cNvCxnSpPr>
            <a:stCxn id="50" idx="2"/>
          </p:cNvCxnSpPr>
          <p:nvPr/>
        </p:nvCxnSpPr>
        <p:spPr>
          <a:xfrm>
            <a:off x="5852785" y="1606704"/>
            <a:ext cx="13466" cy="89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6"/>
          <p:cNvSpPr txBox="1"/>
          <p:nvPr/>
        </p:nvSpPr>
        <p:spPr>
          <a:xfrm>
            <a:off x="5254509" y="1864582"/>
            <a:ext cx="1481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5168709" y="3557446"/>
            <a:ext cx="1368152" cy="408623"/>
          </a:xfrm>
          <a:prstGeom prst="round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5168709" y="4555512"/>
            <a:ext cx="1404658" cy="408623"/>
          </a:xfrm>
          <a:prstGeom prst="round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Jimdb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</a:p>
        </p:txBody>
      </p:sp>
      <p:sp>
        <p:nvSpPr>
          <p:cNvPr id="56" name="流程图: 磁盘 55"/>
          <p:cNvSpPr/>
          <p:nvPr/>
        </p:nvSpPr>
        <p:spPr>
          <a:xfrm>
            <a:off x="5290186" y="5645678"/>
            <a:ext cx="1152128" cy="733663"/>
          </a:xfrm>
          <a:prstGeom prst="flowChartMagneticDisk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cxnSp>
        <p:nvCxnSpPr>
          <p:cNvPr id="57" name="直接箭头连接符 56"/>
          <p:cNvCxnSpPr>
            <a:endCxn id="54" idx="0"/>
          </p:cNvCxnSpPr>
          <p:nvPr/>
        </p:nvCxnSpPr>
        <p:spPr>
          <a:xfrm flipH="1">
            <a:off x="5852785" y="3053390"/>
            <a:ext cx="502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852785" y="4195472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56" idx="1"/>
          </p:cNvCxnSpPr>
          <p:nvPr/>
        </p:nvCxnSpPr>
        <p:spPr>
          <a:xfrm>
            <a:off x="5852785" y="5131576"/>
            <a:ext cx="13465" cy="514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4811" y="1548857"/>
            <a:ext cx="2304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并发量大，对性能要求高，检索方式简单</a:t>
            </a:r>
          </a:p>
        </p:txBody>
      </p:sp>
      <p:sp>
        <p:nvSpPr>
          <p:cNvPr id="61" name="文本框 15"/>
          <p:cNvSpPr txBox="1"/>
          <p:nvPr/>
        </p:nvSpPr>
        <p:spPr>
          <a:xfrm>
            <a:off x="414811" y="1191306"/>
            <a:ext cx="191186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221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298D15D2-5BB3-A548-A95D-976273B6E8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437" y="576139"/>
            <a:ext cx="3538566" cy="43170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高性能</a:t>
            </a:r>
            <a:r>
              <a:rPr kumimoji="1" lang="en-US" altLang="zh-CN" dirty="0">
                <a:solidFill>
                  <a:srgbClr val="C00000"/>
                </a:solidFill>
              </a:rPr>
              <a:t>—</a:t>
            </a:r>
            <a:r>
              <a:rPr kumimoji="1" lang="zh-CN" altLang="en-US" dirty="0">
                <a:solidFill>
                  <a:srgbClr val="C00000"/>
                </a:solidFill>
              </a:rPr>
              <a:t>并行</a:t>
            </a:r>
          </a:p>
        </p:txBody>
      </p:sp>
      <p:sp>
        <p:nvSpPr>
          <p:cNvPr id="3" name="文本框 15"/>
          <p:cNvSpPr txBox="1"/>
          <p:nvPr/>
        </p:nvSpPr>
        <p:spPr>
          <a:xfrm>
            <a:off x="504453" y="3298939"/>
            <a:ext cx="191186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场景案例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811" y="1519745"/>
            <a:ext cx="31139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没有依赖关系的串行处理可以拆成并行处理来加快处理时间，同时减少单个时间处理的影响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453" y="3716848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医生首页数据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下单校验</a:t>
            </a:r>
          </a:p>
        </p:txBody>
      </p:sp>
      <p:sp>
        <p:nvSpPr>
          <p:cNvPr id="26" name="文本框 15"/>
          <p:cNvSpPr txBox="1"/>
          <p:nvPr/>
        </p:nvSpPr>
        <p:spPr>
          <a:xfrm>
            <a:off x="468599" y="1156598"/>
            <a:ext cx="191186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38611" y="1691029"/>
            <a:ext cx="1132685" cy="428271"/>
          </a:xfrm>
          <a:prstGeom prst="rect">
            <a:avLst/>
          </a:prstGeom>
          <a:solidFill>
            <a:srgbClr val="C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60072" y="1691029"/>
            <a:ext cx="871297" cy="428271"/>
          </a:xfrm>
          <a:prstGeom prst="rect">
            <a:avLst/>
          </a:prstGeom>
          <a:solidFill>
            <a:srgbClr val="C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31369" y="1691028"/>
            <a:ext cx="871297" cy="428271"/>
          </a:xfrm>
          <a:prstGeom prst="rect">
            <a:avLst/>
          </a:prstGeom>
          <a:solidFill>
            <a:srgbClr val="C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8173963" y="1916060"/>
            <a:ext cx="589844" cy="1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下箭头 19"/>
          <p:cNvSpPr/>
          <p:nvPr/>
        </p:nvSpPr>
        <p:spPr>
          <a:xfrm>
            <a:off x="5724062" y="2314959"/>
            <a:ext cx="460950" cy="522778"/>
          </a:xfrm>
          <a:prstGeom prst="downArrow">
            <a:avLst/>
          </a:prstGeom>
          <a:solidFill>
            <a:srgbClr val="C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95394" y="2999213"/>
            <a:ext cx="1028668" cy="428271"/>
          </a:xfrm>
          <a:prstGeom prst="rect">
            <a:avLst/>
          </a:prstGeom>
          <a:solidFill>
            <a:srgbClr val="C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95394" y="3528032"/>
            <a:ext cx="1028668" cy="428271"/>
          </a:xfrm>
          <a:prstGeom prst="rect">
            <a:avLst/>
          </a:prstGeom>
          <a:solidFill>
            <a:srgbClr val="C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95393" y="4035952"/>
            <a:ext cx="1028669" cy="428271"/>
          </a:xfrm>
          <a:prstGeom prst="rect">
            <a:avLst/>
          </a:prstGeom>
          <a:solidFill>
            <a:srgbClr val="C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>
            <a:endCxn id="34" idx="1"/>
          </p:cNvCxnSpPr>
          <p:nvPr/>
        </p:nvCxnSpPr>
        <p:spPr>
          <a:xfrm>
            <a:off x="4032845" y="3742167"/>
            <a:ext cx="66254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1" idx="1"/>
          </p:cNvCxnSpPr>
          <p:nvPr/>
        </p:nvCxnSpPr>
        <p:spPr>
          <a:xfrm flipV="1">
            <a:off x="4438611" y="3213349"/>
            <a:ext cx="256783" cy="528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13" idx="1"/>
          </p:cNvCxnSpPr>
          <p:nvPr/>
        </p:nvCxnSpPr>
        <p:spPr>
          <a:xfrm>
            <a:off x="4032845" y="1905163"/>
            <a:ext cx="40576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35" idx="1"/>
          </p:cNvCxnSpPr>
          <p:nvPr/>
        </p:nvCxnSpPr>
        <p:spPr>
          <a:xfrm>
            <a:off x="4438611" y="3742168"/>
            <a:ext cx="256782" cy="507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302666" y="1692236"/>
            <a:ext cx="871297" cy="427064"/>
          </a:xfrm>
          <a:prstGeom prst="rect">
            <a:avLst/>
          </a:prstGeom>
          <a:solidFill>
            <a:srgbClr val="C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5827673" y="3742167"/>
            <a:ext cx="1132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31" idx="3"/>
          </p:cNvCxnSpPr>
          <p:nvPr/>
        </p:nvCxnSpPr>
        <p:spPr>
          <a:xfrm>
            <a:off x="5724062" y="3213349"/>
            <a:ext cx="325007" cy="528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4" idx="3"/>
          </p:cNvCxnSpPr>
          <p:nvPr/>
        </p:nvCxnSpPr>
        <p:spPr>
          <a:xfrm>
            <a:off x="5724062" y="3742168"/>
            <a:ext cx="237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35" idx="3"/>
          </p:cNvCxnSpPr>
          <p:nvPr/>
        </p:nvCxnSpPr>
        <p:spPr>
          <a:xfrm flipH="1">
            <a:off x="5724062" y="3742167"/>
            <a:ext cx="325007" cy="507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961598" y="2878180"/>
            <a:ext cx="1829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Future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并行框架</a:t>
            </a:r>
          </a:p>
        </p:txBody>
      </p:sp>
    </p:spTree>
    <p:extLst>
      <p:ext uri="{BB962C8B-B14F-4D97-AF65-F5344CB8AC3E}">
        <p14:creationId xmlns:p14="http://schemas.microsoft.com/office/powerpoint/2010/main" val="404235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1">
            <a:extLst>
              <a:ext uri="{FF2B5EF4-FFF2-40B4-BE49-F238E27FC236}">
                <a16:creationId xmlns:a16="http://schemas.microsoft.com/office/drawing/2014/main" id="{E6446CA2-799B-874A-A18E-A9D507F3D7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2445" y="550357"/>
            <a:ext cx="3538566" cy="647724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发布</a:t>
            </a:r>
            <a:r>
              <a:rPr kumimoji="1" lang="en-US" altLang="zh-CN" dirty="0">
                <a:solidFill>
                  <a:srgbClr val="C00000"/>
                </a:solidFill>
              </a:rPr>
              <a:t>—</a:t>
            </a:r>
            <a:r>
              <a:rPr kumimoji="1" lang="zh-CN" altLang="en-US" dirty="0">
                <a:solidFill>
                  <a:srgbClr val="C00000"/>
                </a:solidFill>
              </a:rPr>
              <a:t>环境部署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17BADB-5F5E-0D41-B747-1EC3F6C2E62F}"/>
              </a:ext>
            </a:extLst>
          </p:cNvPr>
          <p:cNvSpPr txBox="1"/>
          <p:nvPr/>
        </p:nvSpPr>
        <p:spPr>
          <a:xfrm>
            <a:off x="1667226" y="1224223"/>
            <a:ext cx="79822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必须构建独立可用的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本地环境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测试环境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预发环境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灰度环境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线上环境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自己在本地环境进行开发，功能完成后，推到测试环境，供其他业务方本地调用，可以提前发现问题。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提测后发布到预发环境。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测试通过后发布到灰度环境，最后发布到正式环境。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401D2C2-CA40-6646-ADCE-5D01FB20F65F}"/>
              </a:ext>
            </a:extLst>
          </p:cNvPr>
          <p:cNvSpPr/>
          <p:nvPr/>
        </p:nvSpPr>
        <p:spPr bwMode="auto">
          <a:xfrm>
            <a:off x="359110" y="1295871"/>
            <a:ext cx="936104" cy="1152128"/>
          </a:xfrm>
          <a:prstGeom prst="ellipse">
            <a:avLst/>
          </a:prstGeom>
          <a:solidFill>
            <a:srgbClr val="B51B25"/>
          </a:solidFill>
          <a:ln w="28575" cap="flat">
            <a:solidFill>
              <a:srgbClr val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流程图: 过程 3">
            <a:extLst>
              <a:ext uri="{FF2B5EF4-FFF2-40B4-BE49-F238E27FC236}">
                <a16:creationId xmlns:a16="http://schemas.microsoft.com/office/drawing/2014/main" id="{D77E0DE0-A88E-5845-9453-902D9EDFD22D}"/>
              </a:ext>
            </a:extLst>
          </p:cNvPr>
          <p:cNvSpPr/>
          <p:nvPr/>
        </p:nvSpPr>
        <p:spPr>
          <a:xfrm>
            <a:off x="1800597" y="3960167"/>
            <a:ext cx="86409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本地环境开发自测</a:t>
            </a:r>
          </a:p>
        </p:txBody>
      </p:sp>
      <p:sp>
        <p:nvSpPr>
          <p:cNvPr id="17" name="流程图: 过程 30">
            <a:extLst>
              <a:ext uri="{FF2B5EF4-FFF2-40B4-BE49-F238E27FC236}">
                <a16:creationId xmlns:a16="http://schemas.microsoft.com/office/drawing/2014/main" id="{B7F16B03-CDAC-2845-9E14-DD91FDFE6AEC}"/>
              </a:ext>
            </a:extLst>
          </p:cNvPr>
          <p:cNvSpPr/>
          <p:nvPr/>
        </p:nvSpPr>
        <p:spPr>
          <a:xfrm>
            <a:off x="3024733" y="3960167"/>
            <a:ext cx="86409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测试环境供调用方本地开发</a:t>
            </a:r>
          </a:p>
        </p:txBody>
      </p:sp>
      <p:sp>
        <p:nvSpPr>
          <p:cNvPr id="18" name="流程图: 过程 31">
            <a:extLst>
              <a:ext uri="{FF2B5EF4-FFF2-40B4-BE49-F238E27FC236}">
                <a16:creationId xmlns:a16="http://schemas.microsoft.com/office/drawing/2014/main" id="{9EBBDE29-9517-C947-8D95-EA8844266DA6}"/>
              </a:ext>
            </a:extLst>
          </p:cNvPr>
          <p:cNvSpPr/>
          <p:nvPr/>
        </p:nvSpPr>
        <p:spPr>
          <a:xfrm>
            <a:off x="4248869" y="3960167"/>
            <a:ext cx="86409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预发环境供进行测试</a:t>
            </a:r>
          </a:p>
        </p:txBody>
      </p:sp>
      <p:sp>
        <p:nvSpPr>
          <p:cNvPr id="19" name="流程图: 过程 32">
            <a:extLst>
              <a:ext uri="{FF2B5EF4-FFF2-40B4-BE49-F238E27FC236}">
                <a16:creationId xmlns:a16="http://schemas.microsoft.com/office/drawing/2014/main" id="{2F311EB6-89BA-424A-AF09-B9D2800EF7EF}"/>
              </a:ext>
            </a:extLst>
          </p:cNvPr>
          <p:cNvSpPr/>
          <p:nvPr/>
        </p:nvSpPr>
        <p:spPr>
          <a:xfrm>
            <a:off x="5473005" y="3960167"/>
            <a:ext cx="86409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灰度环境进行线上流量验证</a:t>
            </a:r>
          </a:p>
        </p:txBody>
      </p:sp>
      <p:sp>
        <p:nvSpPr>
          <p:cNvPr id="20" name="流程图: 过程 33">
            <a:extLst>
              <a:ext uri="{FF2B5EF4-FFF2-40B4-BE49-F238E27FC236}">
                <a16:creationId xmlns:a16="http://schemas.microsoft.com/office/drawing/2014/main" id="{A8953DF1-6C63-9044-93F0-BCDEE16A95BD}"/>
              </a:ext>
            </a:extLst>
          </p:cNvPr>
          <p:cNvSpPr/>
          <p:nvPr/>
        </p:nvSpPr>
        <p:spPr>
          <a:xfrm>
            <a:off x="6697141" y="3960167"/>
            <a:ext cx="86409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正式环境</a:t>
            </a:r>
          </a:p>
        </p:txBody>
      </p:sp>
      <p:sp>
        <p:nvSpPr>
          <p:cNvPr id="21" name="流程图: 终止 5">
            <a:extLst>
              <a:ext uri="{FF2B5EF4-FFF2-40B4-BE49-F238E27FC236}">
                <a16:creationId xmlns:a16="http://schemas.microsoft.com/office/drawing/2014/main" id="{567E0EEC-1B3F-9443-80DD-D0C207B1F9B7}"/>
              </a:ext>
            </a:extLst>
          </p:cNvPr>
          <p:cNvSpPr/>
          <p:nvPr/>
        </p:nvSpPr>
        <p:spPr>
          <a:xfrm>
            <a:off x="7921277" y="4104183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结束</a:t>
            </a:r>
          </a:p>
        </p:txBody>
      </p:sp>
      <p:cxnSp>
        <p:nvCxnSpPr>
          <p:cNvPr id="22" name="直接箭头连接符 13">
            <a:extLst>
              <a:ext uri="{FF2B5EF4-FFF2-40B4-BE49-F238E27FC236}">
                <a16:creationId xmlns:a16="http://schemas.microsoft.com/office/drawing/2014/main" id="{D7976356-0566-8C47-85D9-8A5F0186006A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2664693" y="4248199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42">
            <a:extLst>
              <a:ext uri="{FF2B5EF4-FFF2-40B4-BE49-F238E27FC236}">
                <a16:creationId xmlns:a16="http://schemas.microsoft.com/office/drawing/2014/main" id="{9DCA4AD7-CDEF-994C-BE99-E1FEFC09A66C}"/>
              </a:ext>
            </a:extLst>
          </p:cNvPr>
          <p:cNvCxnSpPr/>
          <p:nvPr/>
        </p:nvCxnSpPr>
        <p:spPr>
          <a:xfrm>
            <a:off x="3888829" y="4248199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43">
            <a:extLst>
              <a:ext uri="{FF2B5EF4-FFF2-40B4-BE49-F238E27FC236}">
                <a16:creationId xmlns:a16="http://schemas.microsoft.com/office/drawing/2014/main" id="{5559661F-110B-F847-A067-B0D858D4EB81}"/>
              </a:ext>
            </a:extLst>
          </p:cNvPr>
          <p:cNvCxnSpPr/>
          <p:nvPr/>
        </p:nvCxnSpPr>
        <p:spPr>
          <a:xfrm>
            <a:off x="5112965" y="4248199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44">
            <a:extLst>
              <a:ext uri="{FF2B5EF4-FFF2-40B4-BE49-F238E27FC236}">
                <a16:creationId xmlns:a16="http://schemas.microsoft.com/office/drawing/2014/main" id="{731F368F-3B1C-9A4C-9CC0-60F69993E1B7}"/>
              </a:ext>
            </a:extLst>
          </p:cNvPr>
          <p:cNvCxnSpPr/>
          <p:nvPr/>
        </p:nvCxnSpPr>
        <p:spPr>
          <a:xfrm>
            <a:off x="6337101" y="4248199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47">
            <a:extLst>
              <a:ext uri="{FF2B5EF4-FFF2-40B4-BE49-F238E27FC236}">
                <a16:creationId xmlns:a16="http://schemas.microsoft.com/office/drawing/2014/main" id="{7F39D8D3-92FC-7943-9C1E-863CAF3754B8}"/>
              </a:ext>
            </a:extLst>
          </p:cNvPr>
          <p:cNvCxnSpPr/>
          <p:nvPr/>
        </p:nvCxnSpPr>
        <p:spPr>
          <a:xfrm>
            <a:off x="7561237" y="4248199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17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1">
            <a:extLst>
              <a:ext uri="{FF2B5EF4-FFF2-40B4-BE49-F238E27FC236}">
                <a16:creationId xmlns:a16="http://schemas.microsoft.com/office/drawing/2014/main" id="{E6446CA2-799B-874A-A18E-A9D507F3D7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2445" y="550357"/>
            <a:ext cx="3538566" cy="647724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发布</a:t>
            </a:r>
            <a:r>
              <a:rPr kumimoji="1" lang="en-US" altLang="zh-CN" dirty="0">
                <a:solidFill>
                  <a:srgbClr val="C00000"/>
                </a:solidFill>
              </a:rPr>
              <a:t>—</a:t>
            </a:r>
            <a:r>
              <a:rPr kumimoji="1" lang="zh-CN" altLang="en-US" dirty="0">
                <a:solidFill>
                  <a:srgbClr val="C00000"/>
                </a:solidFill>
              </a:rPr>
              <a:t>前后端分离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93A8B3F-2C5F-0244-AE3F-E044B6835A7C}"/>
              </a:ext>
            </a:extLst>
          </p:cNvPr>
          <p:cNvSpPr txBox="1"/>
          <p:nvPr/>
        </p:nvSpPr>
        <p:spPr>
          <a:xfrm>
            <a:off x="1667226" y="1224223"/>
            <a:ext cx="7982243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除了运营端，必须前后端分离。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COLOR 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访问后端接口，避免使用自研网关。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COLOR 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，不提供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接口，发布的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COLOR 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functionID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方法名基本一致，可以快速定位问题。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9CA5EE3-1E1A-714C-94D0-19EB9D058252}"/>
              </a:ext>
            </a:extLst>
          </p:cNvPr>
          <p:cNvSpPr/>
          <p:nvPr/>
        </p:nvSpPr>
        <p:spPr bwMode="auto">
          <a:xfrm>
            <a:off x="359110" y="1295871"/>
            <a:ext cx="936104" cy="1152128"/>
          </a:xfrm>
          <a:prstGeom prst="ellipse">
            <a:avLst/>
          </a:prstGeom>
          <a:solidFill>
            <a:srgbClr val="B51B25"/>
          </a:solidFill>
          <a:ln w="28575" cap="flat">
            <a:solidFill>
              <a:srgbClr val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EB487CCF-6D77-0D4F-A1F8-6EBE75208218}"/>
              </a:ext>
            </a:extLst>
          </p:cNvPr>
          <p:cNvSpPr/>
          <p:nvPr/>
        </p:nvSpPr>
        <p:spPr>
          <a:xfrm>
            <a:off x="1656581" y="2880047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0C237EF3-0DF0-104E-BF85-0ED55E9E3A8F}"/>
              </a:ext>
            </a:extLst>
          </p:cNvPr>
          <p:cNvSpPr/>
          <p:nvPr/>
        </p:nvSpPr>
        <p:spPr>
          <a:xfrm>
            <a:off x="1656581" y="3816151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前端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B2D6ACA0-9147-C843-86D0-782C6A6E2839}"/>
              </a:ext>
            </a:extLst>
          </p:cNvPr>
          <p:cNvSpPr/>
          <p:nvPr/>
        </p:nvSpPr>
        <p:spPr>
          <a:xfrm>
            <a:off x="1656581" y="5760367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</a:t>
            </a:r>
            <a:r>
              <a:rPr lang="en-US" altLang="zh-CN" dirty="0"/>
              <a:t>JSF</a:t>
            </a:r>
            <a:endParaRPr lang="zh-CN" altLang="en-US" dirty="0"/>
          </a:p>
        </p:txBody>
      </p:sp>
      <p:cxnSp>
        <p:nvCxnSpPr>
          <p:cNvPr id="32" name="直接箭头连接符 39">
            <a:extLst>
              <a:ext uri="{FF2B5EF4-FFF2-40B4-BE49-F238E27FC236}">
                <a16:creationId xmlns:a16="http://schemas.microsoft.com/office/drawing/2014/main" id="{174B504D-31EA-9449-A24C-6799C5E51D0B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2448669" y="3312095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42">
            <a:extLst>
              <a:ext uri="{FF2B5EF4-FFF2-40B4-BE49-F238E27FC236}">
                <a16:creationId xmlns:a16="http://schemas.microsoft.com/office/drawing/2014/main" id="{1AB99EB1-48AF-074C-8CA2-15C2B540FA9E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>
            <a:off x="2448669" y="4248199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29A7892-B9C6-4D4F-AAF2-A5CAB91CA560}"/>
              </a:ext>
            </a:extLst>
          </p:cNvPr>
          <p:cNvSpPr/>
          <p:nvPr/>
        </p:nvSpPr>
        <p:spPr>
          <a:xfrm>
            <a:off x="1656581" y="4752255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COLOR API</a:t>
            </a:r>
            <a:endParaRPr lang="zh-CN" altLang="en-US" dirty="0"/>
          </a:p>
        </p:txBody>
      </p:sp>
      <p:cxnSp>
        <p:nvCxnSpPr>
          <p:cNvPr id="35" name="直接箭头连接符 55">
            <a:extLst>
              <a:ext uri="{FF2B5EF4-FFF2-40B4-BE49-F238E27FC236}">
                <a16:creationId xmlns:a16="http://schemas.microsoft.com/office/drawing/2014/main" id="{9AC6658C-E047-7F4F-9258-A5DD50094D0A}"/>
              </a:ext>
            </a:extLst>
          </p:cNvPr>
          <p:cNvCxnSpPr>
            <a:stCxn id="34" idx="2"/>
            <a:endCxn id="31" idx="0"/>
          </p:cNvCxnSpPr>
          <p:nvPr/>
        </p:nvCxnSpPr>
        <p:spPr>
          <a:xfrm>
            <a:off x="2448669" y="5184303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29FC3309-B177-E24E-A29D-2D15DC720A39}"/>
              </a:ext>
            </a:extLst>
          </p:cNvPr>
          <p:cNvSpPr txBox="1"/>
          <p:nvPr/>
        </p:nvSpPr>
        <p:spPr>
          <a:xfrm>
            <a:off x="2448669" y="3456111"/>
            <a:ext cx="1945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前端域名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70BA8C5-FE56-AB4F-A07A-7BA8B2B9E6D7}"/>
              </a:ext>
            </a:extLst>
          </p:cNvPr>
          <p:cNvSpPr/>
          <p:nvPr/>
        </p:nvSpPr>
        <p:spPr>
          <a:xfrm>
            <a:off x="2448669" y="4392215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域名</a:t>
            </a:r>
            <a:endParaRPr lang="zh-CN" altLang="en-US" sz="14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A8C308D-7160-FF4C-B6F9-073B7862002F}"/>
              </a:ext>
            </a:extLst>
          </p:cNvPr>
          <p:cNvSpPr/>
          <p:nvPr/>
        </p:nvSpPr>
        <p:spPr>
          <a:xfrm>
            <a:off x="2448669" y="5400327"/>
            <a:ext cx="814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05782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1">
            <a:extLst>
              <a:ext uri="{FF2B5EF4-FFF2-40B4-BE49-F238E27FC236}">
                <a16:creationId xmlns:a16="http://schemas.microsoft.com/office/drawing/2014/main" id="{E6446CA2-799B-874A-A18E-A9D507F3D7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2445" y="550357"/>
            <a:ext cx="3538566" cy="647724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发布</a:t>
            </a:r>
            <a:r>
              <a:rPr kumimoji="1" lang="en-US" altLang="zh-CN" dirty="0">
                <a:solidFill>
                  <a:srgbClr val="C00000"/>
                </a:solidFill>
              </a:rPr>
              <a:t>—</a:t>
            </a:r>
            <a:r>
              <a:rPr kumimoji="1" lang="zh-CN" altLang="en-US" dirty="0">
                <a:solidFill>
                  <a:srgbClr val="C00000"/>
                </a:solidFill>
              </a:rPr>
              <a:t>灰度发布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ACBDF4B-4D52-E849-B58A-1FD01DD1BA18}"/>
              </a:ext>
            </a:extLst>
          </p:cNvPr>
          <p:cNvSpPr txBox="1"/>
          <p:nvPr/>
        </p:nvSpPr>
        <p:spPr>
          <a:xfrm>
            <a:off x="5833045" y="2664023"/>
            <a:ext cx="5472608" cy="3672408"/>
          </a:xfrm>
          <a:prstGeom prst="rect">
            <a:avLst/>
          </a:prstGeom>
          <a:noFill/>
          <a:ln w="12700" cmpd="sng">
            <a:solidFill>
              <a:schemeClr val="tx1">
                <a:alpha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44897E4-B271-4045-B8E7-B8CB68E44FD1}"/>
              </a:ext>
            </a:extLst>
          </p:cNvPr>
          <p:cNvSpPr txBox="1"/>
          <p:nvPr/>
        </p:nvSpPr>
        <p:spPr>
          <a:xfrm>
            <a:off x="1872605" y="2664023"/>
            <a:ext cx="3816424" cy="3672408"/>
          </a:xfrm>
          <a:prstGeom prst="rect">
            <a:avLst/>
          </a:prstGeom>
          <a:noFill/>
          <a:ln w="12700" cmpd="sng">
            <a:solidFill>
              <a:schemeClr val="tx1">
                <a:alpha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12EF2FB-C124-554B-A327-2F6A9DA26330}"/>
              </a:ext>
            </a:extLst>
          </p:cNvPr>
          <p:cNvSpPr txBox="1"/>
          <p:nvPr/>
        </p:nvSpPr>
        <p:spPr>
          <a:xfrm>
            <a:off x="1667226" y="1224223"/>
            <a:ext cx="6974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构建完善的前后端灰度环境，用于线上验证。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前端机器使用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JEngined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镜像，封装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OpenResty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来支持扩展。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灰度方案支持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路由和流量切分。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9ED1C5D-3D90-6045-9D19-4770D8870117}"/>
              </a:ext>
            </a:extLst>
          </p:cNvPr>
          <p:cNvSpPr/>
          <p:nvPr/>
        </p:nvSpPr>
        <p:spPr bwMode="auto">
          <a:xfrm>
            <a:off x="359110" y="1295871"/>
            <a:ext cx="936104" cy="1152128"/>
          </a:xfrm>
          <a:prstGeom prst="ellipse">
            <a:avLst/>
          </a:prstGeom>
          <a:solidFill>
            <a:srgbClr val="B51B25"/>
          </a:solidFill>
          <a:ln w="28575" cap="flat">
            <a:solidFill>
              <a:srgbClr val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10B5CE94-6C4B-744D-BE20-C467C8720CBF}"/>
              </a:ext>
            </a:extLst>
          </p:cNvPr>
          <p:cNvSpPr/>
          <p:nvPr/>
        </p:nvSpPr>
        <p:spPr>
          <a:xfrm>
            <a:off x="720477" y="2880047"/>
            <a:ext cx="982141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5312A51A-3222-B241-86C2-DE41B8C2F1D2}"/>
              </a:ext>
            </a:extLst>
          </p:cNvPr>
          <p:cNvSpPr/>
          <p:nvPr/>
        </p:nvSpPr>
        <p:spPr>
          <a:xfrm>
            <a:off x="2520677" y="2880047"/>
            <a:ext cx="982141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前端</a:t>
            </a:r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33" name="流程图: 决策 5">
            <a:extLst>
              <a:ext uri="{FF2B5EF4-FFF2-40B4-BE49-F238E27FC236}">
                <a16:creationId xmlns:a16="http://schemas.microsoft.com/office/drawing/2014/main" id="{6EA2FBA5-7054-D744-B337-FC11A6721185}"/>
              </a:ext>
            </a:extLst>
          </p:cNvPr>
          <p:cNvSpPr/>
          <p:nvPr/>
        </p:nvSpPr>
        <p:spPr>
          <a:xfrm>
            <a:off x="2057525" y="3888159"/>
            <a:ext cx="1908443" cy="11783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LUA</a:t>
            </a:r>
            <a:r>
              <a:rPr lang="zh-CN" altLang="en-US" sz="1100" dirty="0"/>
              <a:t>判断：</a:t>
            </a:r>
            <a:endParaRPr lang="en-US" altLang="zh-CN" sz="1100" dirty="0"/>
          </a:p>
          <a:p>
            <a:pPr algn="ctr"/>
            <a:r>
              <a:rPr lang="en-US" altLang="zh-CN" sz="1100" dirty="0"/>
              <a:t>1. pin</a:t>
            </a:r>
            <a:r>
              <a:rPr lang="zh-CN" altLang="en-US" sz="1100" dirty="0"/>
              <a:t>是否白名单</a:t>
            </a:r>
            <a:endParaRPr lang="en-US" altLang="zh-CN" sz="1100" dirty="0"/>
          </a:p>
          <a:p>
            <a:pPr algn="ctr"/>
            <a:r>
              <a:rPr lang="en-US" altLang="zh-CN" sz="1100" dirty="0"/>
              <a:t>2</a:t>
            </a:r>
            <a:r>
              <a:rPr lang="zh-CN" altLang="en-US" sz="1100" dirty="0"/>
              <a:t>流量是否在切分区域内</a:t>
            </a: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A84EA562-0E1F-2742-9B5D-1B126E733604}"/>
              </a:ext>
            </a:extLst>
          </p:cNvPr>
          <p:cNvSpPr/>
          <p:nvPr/>
        </p:nvSpPr>
        <p:spPr>
          <a:xfrm>
            <a:off x="4477878" y="4189292"/>
            <a:ext cx="982141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正式目录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3B631958-E30C-5842-9DC5-0E34A11724FD}"/>
              </a:ext>
            </a:extLst>
          </p:cNvPr>
          <p:cNvSpPr/>
          <p:nvPr/>
        </p:nvSpPr>
        <p:spPr>
          <a:xfrm>
            <a:off x="2520677" y="5492489"/>
            <a:ext cx="982141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灰度目录</a:t>
            </a: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F8B73923-C50E-F24B-9CD3-B47DD07E6AA7}"/>
              </a:ext>
            </a:extLst>
          </p:cNvPr>
          <p:cNvSpPr/>
          <p:nvPr/>
        </p:nvSpPr>
        <p:spPr>
          <a:xfrm>
            <a:off x="4466779" y="5492489"/>
            <a:ext cx="982141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灰度目录</a:t>
            </a: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D09C53F0-0A84-B54B-B82D-0A6523E4A100}"/>
              </a:ext>
            </a:extLst>
          </p:cNvPr>
          <p:cNvSpPr/>
          <p:nvPr/>
        </p:nvSpPr>
        <p:spPr>
          <a:xfrm>
            <a:off x="6049069" y="4189292"/>
            <a:ext cx="982141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正式接口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45ED0504-44ED-7346-8BB9-BBE0CF0697BB}"/>
              </a:ext>
            </a:extLst>
          </p:cNvPr>
          <p:cNvSpPr/>
          <p:nvPr/>
        </p:nvSpPr>
        <p:spPr>
          <a:xfrm>
            <a:off x="6049069" y="5492489"/>
            <a:ext cx="982141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灰度接口</a:t>
            </a:r>
          </a:p>
        </p:txBody>
      </p:sp>
      <p:cxnSp>
        <p:nvCxnSpPr>
          <p:cNvPr id="39" name="直接箭头连接符 8">
            <a:extLst>
              <a:ext uri="{FF2B5EF4-FFF2-40B4-BE49-F238E27FC236}">
                <a16:creationId xmlns:a16="http://schemas.microsoft.com/office/drawing/2014/main" id="{62FB63CE-303B-5943-861A-A6A5DAEACF38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1702618" y="3168079"/>
            <a:ext cx="818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13">
            <a:extLst>
              <a:ext uri="{FF2B5EF4-FFF2-40B4-BE49-F238E27FC236}">
                <a16:creationId xmlns:a16="http://schemas.microsoft.com/office/drawing/2014/main" id="{CBBE0B06-D8EF-4544-9FC8-F5A3CE8FF52E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3011747" y="3456111"/>
            <a:ext cx="1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15">
            <a:extLst>
              <a:ext uri="{FF2B5EF4-FFF2-40B4-BE49-F238E27FC236}">
                <a16:creationId xmlns:a16="http://schemas.microsoft.com/office/drawing/2014/main" id="{BFC43994-2F0B-D249-AB13-389895E69EC8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>
            <a:off x="3011747" y="5066490"/>
            <a:ext cx="1" cy="42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17">
            <a:extLst>
              <a:ext uri="{FF2B5EF4-FFF2-40B4-BE49-F238E27FC236}">
                <a16:creationId xmlns:a16="http://schemas.microsoft.com/office/drawing/2014/main" id="{39DAA031-6DE7-0944-8A17-15D5204E5D6D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 flipV="1">
            <a:off x="3965968" y="4477324"/>
            <a:ext cx="5119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19">
            <a:extLst>
              <a:ext uri="{FF2B5EF4-FFF2-40B4-BE49-F238E27FC236}">
                <a16:creationId xmlns:a16="http://schemas.microsoft.com/office/drawing/2014/main" id="{5B4EE883-B243-E54F-BEFD-BD6E647A47A6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>
            <a:off x="5460019" y="4477324"/>
            <a:ext cx="589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1">
            <a:extLst>
              <a:ext uri="{FF2B5EF4-FFF2-40B4-BE49-F238E27FC236}">
                <a16:creationId xmlns:a16="http://schemas.microsoft.com/office/drawing/2014/main" id="{4D33DE12-6176-254C-8160-FFB10D332995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3502818" y="5780521"/>
            <a:ext cx="963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23">
            <a:extLst>
              <a:ext uri="{FF2B5EF4-FFF2-40B4-BE49-F238E27FC236}">
                <a16:creationId xmlns:a16="http://schemas.microsoft.com/office/drawing/2014/main" id="{A7C9998B-E09C-AB4D-BE23-26A5FD519664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>
            <a:off x="5448920" y="5780521"/>
            <a:ext cx="600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6B799CC-22A8-7440-87F1-1B8E164A5B1B}"/>
              </a:ext>
            </a:extLst>
          </p:cNvPr>
          <p:cNvSpPr txBox="1"/>
          <p:nvPr/>
        </p:nvSpPr>
        <p:spPr>
          <a:xfrm>
            <a:off x="2952725" y="5184303"/>
            <a:ext cx="19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是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3339CD0-09AD-C144-BB44-2711EBE7F370}"/>
              </a:ext>
            </a:extLst>
          </p:cNvPr>
          <p:cNvSpPr txBox="1"/>
          <p:nvPr/>
        </p:nvSpPr>
        <p:spPr>
          <a:xfrm>
            <a:off x="4104853" y="4248199"/>
            <a:ext cx="19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否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8A6B051-6275-534A-8C23-CDF57059CFF1}"/>
              </a:ext>
            </a:extLst>
          </p:cNvPr>
          <p:cNvSpPr txBox="1"/>
          <p:nvPr/>
        </p:nvSpPr>
        <p:spPr>
          <a:xfrm>
            <a:off x="4104853" y="2808039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前端灰度逻辑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CBAE43B-EB77-D944-BA02-E66D4820683B}"/>
              </a:ext>
            </a:extLst>
          </p:cNvPr>
          <p:cNvSpPr txBox="1"/>
          <p:nvPr/>
        </p:nvSpPr>
        <p:spPr>
          <a:xfrm>
            <a:off x="7705253" y="2808039"/>
            <a:ext cx="3672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后端灰度逻辑：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采用两套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别名，灰度别名和正式别名。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COLOR 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的灰度策略，目前仅支持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618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之后支持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。所以目前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灰度需要申请另外一套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712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1">
            <a:extLst>
              <a:ext uri="{FF2B5EF4-FFF2-40B4-BE49-F238E27FC236}">
                <a16:creationId xmlns:a16="http://schemas.microsoft.com/office/drawing/2014/main" id="{E6446CA2-799B-874A-A18E-A9D507F3D7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2445" y="550357"/>
            <a:ext cx="3538566" cy="647724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发布</a:t>
            </a:r>
            <a:r>
              <a:rPr kumimoji="1" lang="en-US" altLang="zh-CN" dirty="0">
                <a:solidFill>
                  <a:srgbClr val="C00000"/>
                </a:solidFill>
              </a:rPr>
              <a:t>—</a:t>
            </a:r>
            <a:r>
              <a:rPr kumimoji="1" lang="zh-CN" altLang="en-US" dirty="0">
                <a:solidFill>
                  <a:srgbClr val="C00000"/>
                </a:solidFill>
              </a:rPr>
              <a:t>上线规范</a:t>
            </a:r>
          </a:p>
        </p:txBody>
      </p:sp>
      <p:cxnSp>
        <p:nvCxnSpPr>
          <p:cNvPr id="27" name="直接箭头连接符 4">
            <a:extLst>
              <a:ext uri="{FF2B5EF4-FFF2-40B4-BE49-F238E27FC236}">
                <a16:creationId xmlns:a16="http://schemas.microsoft.com/office/drawing/2014/main" id="{666591BB-BE4E-574A-9A7A-19CEBC95C985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2062658" y="3420107"/>
            <a:ext cx="890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41">
            <a:extLst>
              <a:ext uri="{FF2B5EF4-FFF2-40B4-BE49-F238E27FC236}">
                <a16:creationId xmlns:a16="http://schemas.microsoft.com/office/drawing/2014/main" id="{C193BAA3-D0EF-CC46-8E55-64FE3A74E0B1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4104853" y="3420107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46">
            <a:extLst>
              <a:ext uri="{FF2B5EF4-FFF2-40B4-BE49-F238E27FC236}">
                <a16:creationId xmlns:a16="http://schemas.microsoft.com/office/drawing/2014/main" id="{9C1EA5BE-7289-0944-8776-5CC4436FCA00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 flipV="1">
            <a:off x="6553125" y="3385616"/>
            <a:ext cx="1453119" cy="3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D1758BA-E885-A649-97FD-ACE88AE56228}"/>
              </a:ext>
            </a:extLst>
          </p:cNvPr>
          <p:cNvSpPr txBox="1"/>
          <p:nvPr/>
        </p:nvSpPr>
        <p:spPr>
          <a:xfrm>
            <a:off x="6625133" y="3280487"/>
            <a:ext cx="12161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监控无请求日志后</a:t>
            </a:r>
          </a:p>
        </p:txBody>
      </p:sp>
      <p:cxnSp>
        <p:nvCxnSpPr>
          <p:cNvPr id="31" name="肘形连接符 30">
            <a:extLst>
              <a:ext uri="{FF2B5EF4-FFF2-40B4-BE49-F238E27FC236}">
                <a16:creationId xmlns:a16="http://schemas.microsoft.com/office/drawing/2014/main" id="{DFFD8CA0-BC81-7140-BC93-F373D2938DB6}"/>
              </a:ext>
            </a:extLst>
          </p:cNvPr>
          <p:cNvCxnSpPr>
            <a:stCxn id="45" idx="3"/>
            <a:endCxn id="46" idx="3"/>
          </p:cNvCxnSpPr>
          <p:nvPr/>
        </p:nvCxnSpPr>
        <p:spPr>
          <a:xfrm flipH="1">
            <a:off x="8497341" y="3385616"/>
            <a:ext cx="805047" cy="2230735"/>
          </a:xfrm>
          <a:prstGeom prst="bentConnector3">
            <a:avLst>
              <a:gd name="adj1" fmla="val -283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6D0501B-3711-3848-AF0D-9EEC741E424E}"/>
              </a:ext>
            </a:extLst>
          </p:cNvPr>
          <p:cNvSpPr txBox="1"/>
          <p:nvPr/>
        </p:nvSpPr>
        <p:spPr>
          <a:xfrm flipH="1">
            <a:off x="9335029" y="4028974"/>
            <a:ext cx="12217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监控</a:t>
            </a:r>
            <a:r>
              <a:rPr lang="en-US" altLang="zh-CN" sz="1000" dirty="0"/>
              <a:t>3</a:t>
            </a:r>
            <a:r>
              <a:rPr lang="zh-CN" altLang="en-US" sz="1000" dirty="0"/>
              <a:t>小时以上，</a:t>
            </a:r>
            <a:endParaRPr lang="en-US" altLang="zh-CN" sz="1000" dirty="0"/>
          </a:p>
          <a:p>
            <a:r>
              <a:rPr lang="zh-CN" altLang="en-US" sz="1000" dirty="0"/>
              <a:t>保证有足够流量并且无异常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757C0D5-8925-F743-95A9-C75C641950AF}"/>
              </a:ext>
            </a:extLst>
          </p:cNvPr>
          <p:cNvSpPr txBox="1"/>
          <p:nvPr/>
        </p:nvSpPr>
        <p:spPr>
          <a:xfrm>
            <a:off x="4536901" y="3168079"/>
            <a:ext cx="479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验证成功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9A8ABDA-B98A-004F-9DFF-65A4D3E9686D}"/>
              </a:ext>
            </a:extLst>
          </p:cNvPr>
          <p:cNvSpPr txBox="1"/>
          <p:nvPr/>
        </p:nvSpPr>
        <p:spPr>
          <a:xfrm>
            <a:off x="1656581" y="1079847"/>
            <a:ext cx="7932793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有单独的灰度服务分组；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有单独的备份服务分组；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早上开始灰度上线，下午正式上线，晚间监控；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注意发布的时候，确保机器从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摘除，且无流量进来。</a:t>
            </a:r>
          </a:p>
        </p:txBody>
      </p:sp>
      <p:cxnSp>
        <p:nvCxnSpPr>
          <p:cNvPr id="35" name="直接箭头连接符 6">
            <a:extLst>
              <a:ext uri="{FF2B5EF4-FFF2-40B4-BE49-F238E27FC236}">
                <a16:creationId xmlns:a16="http://schemas.microsoft.com/office/drawing/2014/main" id="{159FCD98-AF80-D044-AA2C-1446C46F48C2}"/>
              </a:ext>
            </a:extLst>
          </p:cNvPr>
          <p:cNvCxnSpPr>
            <a:endCxn id="48" idx="3"/>
          </p:cNvCxnSpPr>
          <p:nvPr/>
        </p:nvCxnSpPr>
        <p:spPr>
          <a:xfrm flipH="1">
            <a:off x="3744813" y="5650705"/>
            <a:ext cx="987708" cy="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28869B81-80F9-004C-A4CD-E7E7219BFAA9}"/>
              </a:ext>
            </a:extLst>
          </p:cNvPr>
          <p:cNvSpPr txBox="1"/>
          <p:nvPr/>
        </p:nvSpPr>
        <p:spPr>
          <a:xfrm>
            <a:off x="4209842" y="5479524"/>
            <a:ext cx="615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无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76196A6-D7F4-034B-B9FD-4FA81FE45D85}"/>
              </a:ext>
            </a:extLst>
          </p:cNvPr>
          <p:cNvSpPr/>
          <p:nvPr/>
        </p:nvSpPr>
        <p:spPr bwMode="auto">
          <a:xfrm>
            <a:off x="359110" y="1295871"/>
            <a:ext cx="936104" cy="1152128"/>
          </a:xfrm>
          <a:prstGeom prst="ellipse">
            <a:avLst/>
          </a:prstGeom>
          <a:solidFill>
            <a:srgbClr val="B51B25"/>
          </a:solidFill>
          <a:ln w="28575" cap="flat">
            <a:solidFill>
              <a:srgbClr val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箭头连接符 19">
            <a:extLst>
              <a:ext uri="{FF2B5EF4-FFF2-40B4-BE49-F238E27FC236}">
                <a16:creationId xmlns:a16="http://schemas.microsoft.com/office/drawing/2014/main" id="{56F9C37E-B223-984E-9F80-025344834A4F}"/>
              </a:ext>
            </a:extLst>
          </p:cNvPr>
          <p:cNvCxnSpPr>
            <a:stCxn id="46" idx="1"/>
          </p:cNvCxnSpPr>
          <p:nvPr/>
        </p:nvCxnSpPr>
        <p:spPr>
          <a:xfrm flipH="1">
            <a:off x="5672787" y="5616351"/>
            <a:ext cx="1528410" cy="3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22">
            <a:extLst>
              <a:ext uri="{FF2B5EF4-FFF2-40B4-BE49-F238E27FC236}">
                <a16:creationId xmlns:a16="http://schemas.microsoft.com/office/drawing/2014/main" id="{AB0F2F86-DA2D-F249-9543-7A5794C4C8EF}"/>
              </a:ext>
            </a:extLst>
          </p:cNvPr>
          <p:cNvCxnSpPr>
            <a:stCxn id="49" idx="0"/>
            <a:endCxn id="47" idx="2"/>
          </p:cNvCxnSpPr>
          <p:nvPr/>
        </p:nvCxnSpPr>
        <p:spPr>
          <a:xfrm flipH="1" flipV="1">
            <a:off x="5148969" y="4824263"/>
            <a:ext cx="15552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23810A4B-F2A4-0146-8295-283096B263CC}"/>
              </a:ext>
            </a:extLst>
          </p:cNvPr>
          <p:cNvSpPr txBox="1"/>
          <p:nvPr/>
        </p:nvSpPr>
        <p:spPr>
          <a:xfrm>
            <a:off x="4968949" y="4959513"/>
            <a:ext cx="19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F8A2069-C6F4-6B45-B312-5E1F32E469D5}"/>
              </a:ext>
            </a:extLst>
          </p:cNvPr>
          <p:cNvSpPr txBox="1"/>
          <p:nvPr/>
        </p:nvSpPr>
        <p:spPr>
          <a:xfrm>
            <a:off x="6017866" y="5442138"/>
            <a:ext cx="974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监控至少一天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F93687EC-4E00-8C4E-9E1C-6A04C6197539}"/>
              </a:ext>
            </a:extLst>
          </p:cNvPr>
          <p:cNvSpPr/>
          <p:nvPr/>
        </p:nvSpPr>
        <p:spPr>
          <a:xfrm>
            <a:off x="1080517" y="3096071"/>
            <a:ext cx="982141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C7CF077D-6044-2A4D-AE96-67509A88FBCE}"/>
              </a:ext>
            </a:extLst>
          </p:cNvPr>
          <p:cNvSpPr/>
          <p:nvPr/>
        </p:nvSpPr>
        <p:spPr>
          <a:xfrm>
            <a:off x="2952725" y="3096071"/>
            <a:ext cx="115212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发布到预发布环境验证</a:t>
            </a: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CB8639EC-5512-1F4B-B079-067C29DA3E49}"/>
              </a:ext>
            </a:extLst>
          </p:cNvPr>
          <p:cNvSpPr/>
          <p:nvPr/>
        </p:nvSpPr>
        <p:spPr>
          <a:xfrm>
            <a:off x="5400997" y="3096071"/>
            <a:ext cx="115212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灰度分组和备份分组服务下线</a:t>
            </a:r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C2017EFB-F4D7-474F-A5C3-E435A27DA2E4}"/>
              </a:ext>
            </a:extLst>
          </p:cNvPr>
          <p:cNvSpPr/>
          <p:nvPr/>
        </p:nvSpPr>
        <p:spPr>
          <a:xfrm>
            <a:off x="8006244" y="3025576"/>
            <a:ext cx="129614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部署灰度分组并监控 先进行白名单 再逐渐切分流量</a:t>
            </a:r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71D9B00F-01B4-BB48-87DC-AF8FD43F3FED}"/>
              </a:ext>
            </a:extLst>
          </p:cNvPr>
          <p:cNvSpPr/>
          <p:nvPr/>
        </p:nvSpPr>
        <p:spPr>
          <a:xfrm>
            <a:off x="7201197" y="5256311"/>
            <a:ext cx="129614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逐步上线正式分组服务并监控</a:t>
            </a:r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556DE355-06CF-6849-9FF6-D65DBB284213}"/>
              </a:ext>
            </a:extLst>
          </p:cNvPr>
          <p:cNvSpPr/>
          <p:nvPr/>
        </p:nvSpPr>
        <p:spPr>
          <a:xfrm>
            <a:off x="4464893" y="4104183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启动备份分组，将线上分组下线</a:t>
            </a:r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7282E184-A74B-4F4E-93F3-3BCB53722307}"/>
              </a:ext>
            </a:extLst>
          </p:cNvPr>
          <p:cNvSpPr/>
          <p:nvPr/>
        </p:nvSpPr>
        <p:spPr>
          <a:xfrm>
            <a:off x="2448669" y="5256311"/>
            <a:ext cx="129614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备份分组发布</a:t>
            </a:r>
          </a:p>
        </p:txBody>
      </p:sp>
      <p:sp>
        <p:nvSpPr>
          <p:cNvPr id="49" name="流程图: 决策 56">
            <a:extLst>
              <a:ext uri="{FF2B5EF4-FFF2-40B4-BE49-F238E27FC236}">
                <a16:creationId xmlns:a16="http://schemas.microsoft.com/office/drawing/2014/main" id="{FC58B55C-7623-D74D-AE99-ED029608F4E6}"/>
              </a:ext>
            </a:extLst>
          </p:cNvPr>
          <p:cNvSpPr/>
          <p:nvPr/>
        </p:nvSpPr>
        <p:spPr>
          <a:xfrm>
            <a:off x="4608909" y="5328319"/>
            <a:ext cx="1111224" cy="6742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是否异常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66917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1">
            <a:extLst>
              <a:ext uri="{FF2B5EF4-FFF2-40B4-BE49-F238E27FC236}">
                <a16:creationId xmlns:a16="http://schemas.microsoft.com/office/drawing/2014/main" id="{E6446CA2-799B-874A-A18E-A9D507F3D7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2445" y="550357"/>
            <a:ext cx="3538566" cy="647724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发布</a:t>
            </a:r>
            <a:r>
              <a:rPr kumimoji="1" lang="en-US" altLang="zh-CN" dirty="0">
                <a:solidFill>
                  <a:srgbClr val="C00000"/>
                </a:solidFill>
              </a:rPr>
              <a:t>—</a:t>
            </a:r>
            <a:r>
              <a:rPr lang="zh-CN" altLang="en-US" sz="2800" kern="0" dirty="0">
                <a:solidFill>
                  <a:srgbClr val="B51B25"/>
                </a:solidFill>
              </a:rPr>
              <a:t>监控报警</a:t>
            </a:r>
          </a:p>
          <a:p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51259C-0989-3943-A280-CFFEEACCCE55}"/>
              </a:ext>
            </a:extLst>
          </p:cNvPr>
          <p:cNvSpPr txBox="1"/>
          <p:nvPr/>
        </p:nvSpPr>
        <p:spPr>
          <a:xfrm>
            <a:off x="1656581" y="1295871"/>
            <a:ext cx="7932793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前端页面报警接入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啄木鸟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目前还在研究其他前端监控方案。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COLOR API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必须接入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blue.jd.com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。打开调用次数、响应时间、可用率和异常监控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后端所有接口和调用的外部接口接入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，核心接口设置京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语音报警。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5E581D13-53EC-9B45-B042-5C69B63B7897}"/>
              </a:ext>
            </a:extLst>
          </p:cNvPr>
          <p:cNvSpPr/>
          <p:nvPr/>
        </p:nvSpPr>
        <p:spPr bwMode="auto">
          <a:xfrm>
            <a:off x="359110" y="1295871"/>
            <a:ext cx="936104" cy="1152128"/>
          </a:xfrm>
          <a:prstGeom prst="ellipse">
            <a:avLst/>
          </a:prstGeom>
          <a:solidFill>
            <a:srgbClr val="B51B25"/>
          </a:solidFill>
          <a:ln w="28575" cap="flat">
            <a:solidFill>
              <a:srgbClr val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F6C2052E-3CEF-894E-9F55-75433B64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81" y="2736031"/>
            <a:ext cx="6408712" cy="3069360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7FE7BC69-EA87-B74B-9411-C892AA5C9F23}"/>
              </a:ext>
            </a:extLst>
          </p:cNvPr>
          <p:cNvSpPr txBox="1"/>
          <p:nvPr/>
        </p:nvSpPr>
        <p:spPr>
          <a:xfrm>
            <a:off x="1656581" y="576036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Blue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监控大屏</a:t>
            </a:r>
          </a:p>
        </p:txBody>
      </p:sp>
    </p:spTree>
    <p:extLst>
      <p:ext uri="{BB962C8B-B14F-4D97-AF65-F5344CB8AC3E}">
        <p14:creationId xmlns:p14="http://schemas.microsoft.com/office/powerpoint/2010/main" val="3686631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感谢您的时间。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THANKS.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2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298D15D2-5BB3-A548-A95D-976273B6E8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2445" y="550357"/>
            <a:ext cx="3538566" cy="647724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分布式技术全景</a:t>
            </a:r>
          </a:p>
        </p:txBody>
      </p:sp>
      <p:sp>
        <p:nvSpPr>
          <p:cNvPr id="25" name="îṥḷiḍé">
            <a:extLst>
              <a:ext uri="{FF2B5EF4-FFF2-40B4-BE49-F238E27FC236}">
                <a16:creationId xmlns:a16="http://schemas.microsoft.com/office/drawing/2014/main" id="{96BDDCF5-DF83-4610-BF1A-5B9D3ECB8F58}"/>
              </a:ext>
            </a:extLst>
          </p:cNvPr>
          <p:cNvSpPr/>
          <p:nvPr/>
        </p:nvSpPr>
        <p:spPr>
          <a:xfrm>
            <a:off x="4368111" y="1898264"/>
            <a:ext cx="3382518" cy="3382518"/>
          </a:xfrm>
          <a:prstGeom prst="donut">
            <a:avLst>
              <a:gd name="adj" fmla="val 62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buSzPct val="25000"/>
            </a:pPr>
            <a:r>
              <a:rPr lang="de-DE" altLang="zh-CN" b="1">
                <a:sym typeface="Calibri"/>
              </a:rPr>
              <a:t>Text here</a:t>
            </a:r>
            <a:endParaRPr lang="de-DE" altLang="zh-CN" b="1" dirty="0">
              <a:sym typeface="Calibri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634EB71-E808-4E6D-856C-3C0DDE48BC2E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>
            <a:off x="4841547" y="3589523"/>
            <a:ext cx="243565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73B6F5E-80CA-4865-A84A-1D3F98ACEC19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6059370" y="2371698"/>
            <a:ext cx="0" cy="243565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îṥḷiḍé">
            <a:extLst>
              <a:ext uri="{FF2B5EF4-FFF2-40B4-BE49-F238E27FC236}">
                <a16:creationId xmlns:a16="http://schemas.microsoft.com/office/drawing/2014/main" id="{BDE66B3F-C4E0-472D-A038-297E58A97B39}"/>
              </a:ext>
            </a:extLst>
          </p:cNvPr>
          <p:cNvSpPr/>
          <p:nvPr/>
        </p:nvSpPr>
        <p:spPr>
          <a:xfrm>
            <a:off x="5262366" y="2792519"/>
            <a:ext cx="1594007" cy="1594007"/>
          </a:xfrm>
          <a:custGeom>
            <a:avLst/>
            <a:gdLst>
              <a:gd name="connsiteX0" fmla="*/ 0 w 1188002"/>
              <a:gd name="connsiteY0" fmla="*/ 594001 h 1188002"/>
              <a:gd name="connsiteX1" fmla="*/ 594001 w 1188002"/>
              <a:gd name="connsiteY1" fmla="*/ 0 h 1188002"/>
              <a:gd name="connsiteX2" fmla="*/ 1188002 w 1188002"/>
              <a:gd name="connsiteY2" fmla="*/ 594001 h 1188002"/>
              <a:gd name="connsiteX3" fmla="*/ 594001 w 1188002"/>
              <a:gd name="connsiteY3" fmla="*/ 1188002 h 1188002"/>
              <a:gd name="connsiteX4" fmla="*/ 0 w 1188002"/>
              <a:gd name="connsiteY4" fmla="*/ 594001 h 118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2" h="1188002">
                <a:moveTo>
                  <a:pt x="0" y="594001"/>
                </a:moveTo>
                <a:cubicBezTo>
                  <a:pt x="0" y="265943"/>
                  <a:pt x="265943" y="0"/>
                  <a:pt x="594001" y="0"/>
                </a:cubicBezTo>
                <a:cubicBezTo>
                  <a:pt x="922059" y="0"/>
                  <a:pt x="1188002" y="265943"/>
                  <a:pt x="1188002" y="594001"/>
                </a:cubicBezTo>
                <a:cubicBezTo>
                  <a:pt x="1188002" y="922059"/>
                  <a:pt x="922059" y="1188002"/>
                  <a:pt x="594001" y="1188002"/>
                </a:cubicBezTo>
                <a:cubicBezTo>
                  <a:pt x="265943" y="1188002"/>
                  <a:pt x="0" y="922059"/>
                  <a:pt x="0" y="594001"/>
                </a:cubicBez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SzPct val="25000"/>
            </a:pPr>
            <a:r>
              <a:rPr lang="zh-CN" altLang="en-US" b="1" dirty="0">
                <a:sym typeface="Calibri"/>
              </a:rPr>
              <a:t>分布式</a:t>
            </a:r>
            <a:endParaRPr lang="de-DE" altLang="zh-CN" b="1" dirty="0">
              <a:sym typeface="Calibri"/>
            </a:endParaRPr>
          </a:p>
        </p:txBody>
      </p:sp>
      <p:sp>
        <p:nvSpPr>
          <p:cNvPr id="29" name="îṣḷïďê">
            <a:extLst>
              <a:ext uri="{FF2B5EF4-FFF2-40B4-BE49-F238E27FC236}">
                <a16:creationId xmlns:a16="http://schemas.microsoft.com/office/drawing/2014/main" id="{5C1CB443-101E-4151-B80B-657B30021FC9}"/>
              </a:ext>
            </a:extLst>
          </p:cNvPr>
          <p:cNvSpPr/>
          <p:nvPr/>
        </p:nvSpPr>
        <p:spPr>
          <a:xfrm>
            <a:off x="5616430" y="1485817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9"/>
              <a:lumOff val="-13857"/>
              <a:alphaOff val="0"/>
            </a:schemeClr>
          </a:fillRef>
          <a:effectRef idx="0">
            <a:schemeClr val="accent2">
              <a:hueOff val="-955721"/>
              <a:satOff val="-23029"/>
              <a:lumOff val="-138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zh-CN" altLang="en-US" sz="1400" dirty="0">
                <a:sym typeface="Calibri"/>
              </a:rPr>
              <a:t>高性能</a:t>
            </a:r>
            <a:endParaRPr lang="de-DE" altLang="zh-CN" sz="1400" dirty="0">
              <a:sym typeface="Calibri"/>
            </a:endParaRPr>
          </a:p>
        </p:txBody>
      </p:sp>
      <p:sp>
        <p:nvSpPr>
          <p:cNvPr id="30" name="iṥḻîḍè">
            <a:extLst>
              <a:ext uri="{FF2B5EF4-FFF2-40B4-BE49-F238E27FC236}">
                <a16:creationId xmlns:a16="http://schemas.microsoft.com/office/drawing/2014/main" id="{D585804E-DC1F-47A8-BF17-23D56DCFB26E}"/>
              </a:ext>
            </a:extLst>
          </p:cNvPr>
          <p:cNvSpPr/>
          <p:nvPr/>
        </p:nvSpPr>
        <p:spPr>
          <a:xfrm>
            <a:off x="7277198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9"/>
              <a:lumOff val="-13857"/>
              <a:alphaOff val="0"/>
            </a:schemeClr>
          </a:fillRef>
          <a:effectRef idx="0">
            <a:schemeClr val="accent2">
              <a:hueOff val="-955721"/>
              <a:satOff val="-23029"/>
              <a:lumOff val="-138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zh-CN" altLang="en-US" sz="1400" dirty="0">
                <a:sym typeface="Calibri"/>
              </a:rPr>
              <a:t>一致性</a:t>
            </a:r>
            <a:endParaRPr lang="de-DE" altLang="zh-CN" sz="1400" dirty="0">
              <a:sym typeface="Calibri"/>
            </a:endParaRPr>
          </a:p>
        </p:txBody>
      </p:sp>
      <p:sp>
        <p:nvSpPr>
          <p:cNvPr id="31" name="ïŝ1ídè">
            <a:extLst>
              <a:ext uri="{FF2B5EF4-FFF2-40B4-BE49-F238E27FC236}">
                <a16:creationId xmlns:a16="http://schemas.microsoft.com/office/drawing/2014/main" id="{4A55C262-FB46-4A90-91C1-5E4C30213BA4}"/>
              </a:ext>
            </a:extLst>
          </p:cNvPr>
          <p:cNvSpPr/>
          <p:nvPr/>
        </p:nvSpPr>
        <p:spPr>
          <a:xfrm>
            <a:off x="5616430" y="4807350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9"/>
              <a:lumOff val="-13857"/>
              <a:alphaOff val="0"/>
            </a:schemeClr>
          </a:fillRef>
          <a:effectRef idx="0">
            <a:schemeClr val="accent2">
              <a:hueOff val="-955721"/>
              <a:satOff val="-23029"/>
              <a:lumOff val="-138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zh-CN" altLang="en-US" sz="1400" dirty="0">
                <a:sym typeface="Calibri"/>
              </a:rPr>
              <a:t>发布</a:t>
            </a:r>
            <a:endParaRPr lang="de-DE" altLang="zh-CN" sz="1400" dirty="0">
              <a:sym typeface="Calibri"/>
            </a:endParaRPr>
          </a:p>
        </p:txBody>
      </p:sp>
      <p:sp>
        <p:nvSpPr>
          <p:cNvPr id="32" name="iṣḷiḋé">
            <a:extLst>
              <a:ext uri="{FF2B5EF4-FFF2-40B4-BE49-F238E27FC236}">
                <a16:creationId xmlns:a16="http://schemas.microsoft.com/office/drawing/2014/main" id="{934AAF4F-E45D-4F08-AEE2-2C257290A8BC}"/>
              </a:ext>
            </a:extLst>
          </p:cNvPr>
          <p:cNvSpPr/>
          <p:nvPr/>
        </p:nvSpPr>
        <p:spPr>
          <a:xfrm>
            <a:off x="3955666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9"/>
              <a:lumOff val="-13857"/>
              <a:alphaOff val="0"/>
            </a:schemeClr>
          </a:fillRef>
          <a:effectRef idx="0">
            <a:schemeClr val="accent2">
              <a:hueOff val="-955721"/>
              <a:satOff val="-23029"/>
              <a:lumOff val="-138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zh-CN" altLang="en-US" sz="1400" dirty="0">
                <a:sym typeface="Calibri"/>
              </a:rPr>
              <a:t>高可用</a:t>
            </a:r>
            <a:endParaRPr lang="de-DE" altLang="zh-CN" sz="1400" dirty="0">
              <a:sym typeface="Calibri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4880FD2-FBD6-4E38-9488-2ED20A22F120}"/>
              </a:ext>
            </a:extLst>
          </p:cNvPr>
          <p:cNvGrpSpPr/>
          <p:nvPr/>
        </p:nvGrpSpPr>
        <p:grpSpPr>
          <a:xfrm>
            <a:off x="8507726" y="2073221"/>
            <a:ext cx="3011174" cy="3117958"/>
            <a:chOff x="8507726" y="1073702"/>
            <a:chExt cx="3011174" cy="3117958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915B2D77-AE3D-45AB-A8C3-6EF5BD25AE42}"/>
                </a:ext>
              </a:extLst>
            </p:cNvPr>
            <p:cNvGrpSpPr/>
            <p:nvPr/>
          </p:nvGrpSpPr>
          <p:grpSpPr>
            <a:xfrm>
              <a:off x="8507726" y="1073702"/>
              <a:ext cx="3011174" cy="1017430"/>
              <a:chOff x="8661000" y="1073702"/>
              <a:chExt cx="2295000" cy="1017430"/>
            </a:xfrm>
          </p:grpSpPr>
          <p:sp>
            <p:nvSpPr>
              <p:cNvPr id="38" name="Shape 1448">
                <a:extLst>
                  <a:ext uri="{FF2B5EF4-FFF2-40B4-BE49-F238E27FC236}">
                    <a16:creationId xmlns:a16="http://schemas.microsoft.com/office/drawing/2014/main" id="{C35B537A-286B-48A4-BF8B-DE568BE8E428}"/>
                  </a:ext>
                </a:extLst>
              </p:cNvPr>
              <p:cNvSpPr txBox="1"/>
              <p:nvPr/>
            </p:nvSpPr>
            <p:spPr>
              <a:xfrm>
                <a:off x="8661000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zh-CN" altLang="en-US" sz="2000" b="1" dirty="0">
                    <a:sym typeface="Calibri"/>
                  </a:rPr>
                  <a:t>高性能</a:t>
                </a:r>
                <a:endParaRPr lang="de-DE" sz="2000" b="1" dirty="0">
                  <a:sym typeface="Calibri"/>
                </a:endParaRPr>
              </a:p>
            </p:txBody>
          </p:sp>
          <p:sp>
            <p:nvSpPr>
              <p:cNvPr id="39" name="Shape 1450">
                <a:extLst>
                  <a:ext uri="{FF2B5EF4-FFF2-40B4-BE49-F238E27FC236}">
                    <a16:creationId xmlns:a16="http://schemas.microsoft.com/office/drawing/2014/main" id="{43EA39E2-1A6E-4E32-8E52-B9772D70DAA4}"/>
                  </a:ext>
                </a:extLst>
              </p:cNvPr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200" dirty="0">
                    <a:ea typeface="Calibri"/>
                    <a:cs typeface="Calibri"/>
                    <a:sym typeface="Calibri"/>
                  </a:rPr>
                  <a:t>异步，并行，缓存，服务拆分，主辅分离</a:t>
                </a:r>
                <a:r>
                  <a:rPr lang="en-US" sz="1200" dirty="0">
                    <a:ea typeface="Calibri"/>
                    <a:cs typeface="Calibri"/>
                    <a:sym typeface="Calibri"/>
                  </a:rPr>
                  <a:t>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37F4291-862E-45B0-8D02-E63B339B9667}"/>
                </a:ext>
              </a:extLst>
            </p:cNvPr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36" name="Shape 1448">
                <a:extLst>
                  <a:ext uri="{FF2B5EF4-FFF2-40B4-BE49-F238E27FC236}">
                    <a16:creationId xmlns:a16="http://schemas.microsoft.com/office/drawing/2014/main" id="{8B158DDB-957F-40CB-BE62-4D1FBFB5CCCE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zh-CN" altLang="en-US" sz="2000" b="1" dirty="0">
                    <a:sym typeface="Calibri"/>
                  </a:rPr>
                  <a:t>一致性</a:t>
                </a:r>
                <a:endParaRPr lang="de-DE" sz="2000" b="1" dirty="0">
                  <a:sym typeface="Calibri"/>
                </a:endParaRPr>
              </a:p>
            </p:txBody>
          </p:sp>
          <p:sp>
            <p:nvSpPr>
              <p:cNvPr id="37" name="Shape 1450">
                <a:extLst>
                  <a:ext uri="{FF2B5EF4-FFF2-40B4-BE49-F238E27FC236}">
                    <a16:creationId xmlns:a16="http://schemas.microsoft.com/office/drawing/2014/main" id="{4A15C6BD-F252-4EA9-AB2D-6F8BDACFDACC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200" dirty="0">
                    <a:ea typeface="Calibri"/>
                    <a:cs typeface="Calibri"/>
                    <a:sym typeface="Calibri"/>
                  </a:rPr>
                  <a:t>无状态，幂等，数据异构</a:t>
                </a:r>
                <a:r>
                  <a:rPr lang="en-US" sz="1200" dirty="0">
                    <a:ea typeface="Calibri"/>
                    <a:cs typeface="Calibri"/>
                    <a:sym typeface="Calibri"/>
                  </a:rPr>
                  <a:t>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F4DF277-2E9E-4F11-BA39-CE4067A8AE87}"/>
              </a:ext>
            </a:extLst>
          </p:cNvPr>
          <p:cNvGrpSpPr/>
          <p:nvPr/>
        </p:nvGrpSpPr>
        <p:grpSpPr>
          <a:xfrm>
            <a:off x="660400" y="2073221"/>
            <a:ext cx="3011174" cy="3117958"/>
            <a:chOff x="8507726" y="1073702"/>
            <a:chExt cx="3011174" cy="3117958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263695C5-6AD3-4DF3-B275-575BF47ADBD5}"/>
                </a:ext>
              </a:extLst>
            </p:cNvPr>
            <p:cNvGrpSpPr/>
            <p:nvPr/>
          </p:nvGrpSpPr>
          <p:grpSpPr>
            <a:xfrm>
              <a:off x="8507726" y="1073702"/>
              <a:ext cx="3011174" cy="1017430"/>
              <a:chOff x="8661000" y="1073702"/>
              <a:chExt cx="2295000" cy="1017430"/>
            </a:xfrm>
          </p:grpSpPr>
          <p:sp>
            <p:nvSpPr>
              <p:cNvPr id="45" name="Shape 1448">
                <a:extLst>
                  <a:ext uri="{FF2B5EF4-FFF2-40B4-BE49-F238E27FC236}">
                    <a16:creationId xmlns:a16="http://schemas.microsoft.com/office/drawing/2014/main" id="{8ACF6EF3-EDFC-47E2-8960-93FCFE8CF385}"/>
                  </a:ext>
                </a:extLst>
              </p:cNvPr>
              <p:cNvSpPr txBox="1"/>
              <p:nvPr/>
            </p:nvSpPr>
            <p:spPr>
              <a:xfrm>
                <a:off x="8661000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zh-CN" altLang="en-US" sz="2000" b="1" dirty="0">
                    <a:sym typeface="Calibri"/>
                  </a:rPr>
                  <a:t>高可用</a:t>
                </a:r>
                <a:endParaRPr lang="de-DE" sz="2000" b="1" dirty="0">
                  <a:sym typeface="Calibri"/>
                </a:endParaRPr>
              </a:p>
            </p:txBody>
          </p:sp>
          <p:sp>
            <p:nvSpPr>
              <p:cNvPr id="46" name="Shape 1450">
                <a:extLst>
                  <a:ext uri="{FF2B5EF4-FFF2-40B4-BE49-F238E27FC236}">
                    <a16:creationId xmlns:a16="http://schemas.microsoft.com/office/drawing/2014/main" id="{478B4996-ED7A-4B8B-96EC-FF2FF9E23220}"/>
                  </a:ext>
                </a:extLst>
              </p:cNvPr>
              <p:cNvSpPr txBox="1"/>
              <p:nvPr/>
            </p:nvSpPr>
            <p:spPr>
              <a:xfrm>
                <a:off x="8661000" y="1466214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200" dirty="0">
                    <a:ea typeface="Calibri"/>
                    <a:cs typeface="Calibri"/>
                    <a:sym typeface="Calibri"/>
                  </a:rPr>
                  <a:t>动态配置，降级，限流，切流，重试</a:t>
                </a:r>
                <a:r>
                  <a:rPr lang="en-US" sz="1200" dirty="0">
                    <a:ea typeface="Calibri"/>
                    <a:cs typeface="Calibri"/>
                    <a:sym typeface="Calibri"/>
                  </a:rPr>
                  <a:t>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668CB72F-7918-45F3-9E81-1E347795958E}"/>
                </a:ext>
              </a:extLst>
            </p:cNvPr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43" name="Shape 1448">
                <a:extLst>
                  <a:ext uri="{FF2B5EF4-FFF2-40B4-BE49-F238E27FC236}">
                    <a16:creationId xmlns:a16="http://schemas.microsoft.com/office/drawing/2014/main" id="{3A71A854-DA10-474A-B5C7-9400D69F98BA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zh-CN" altLang="en-US" sz="2000" b="1" dirty="0">
                    <a:sym typeface="Calibri"/>
                  </a:rPr>
                  <a:t>发布技术</a:t>
                </a:r>
                <a:endParaRPr lang="de-DE" sz="2000" b="1" dirty="0">
                  <a:sym typeface="Calibri"/>
                </a:endParaRPr>
              </a:p>
            </p:txBody>
          </p:sp>
          <p:sp>
            <p:nvSpPr>
              <p:cNvPr id="44" name="Shape 1450">
                <a:extLst>
                  <a:ext uri="{FF2B5EF4-FFF2-40B4-BE49-F238E27FC236}">
                    <a16:creationId xmlns:a16="http://schemas.microsoft.com/office/drawing/2014/main" id="{CEABCDDA-83B6-4EB0-A4D4-D09ED563E8DE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200" dirty="0">
                    <a:ea typeface="Calibri"/>
                    <a:cs typeface="Calibri"/>
                    <a:sym typeface="Calibri"/>
                  </a:rPr>
                  <a:t>灰度发布，上线，监控</a:t>
                </a:r>
                <a:r>
                  <a:rPr lang="en-US" sz="1200" dirty="0">
                    <a:ea typeface="Calibri"/>
                    <a:cs typeface="Calibri"/>
                    <a:sym typeface="Calibri"/>
                  </a:rPr>
                  <a:t>.…</a:t>
                </a:r>
                <a:r>
                  <a:rPr lang="de-DE" sz="1200" dirty="0"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65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5846C690-A71C-8448-8982-D674B1AFD82E}"/>
              </a:ext>
            </a:extLst>
          </p:cNvPr>
          <p:cNvSpPr/>
          <p:nvPr/>
        </p:nvSpPr>
        <p:spPr>
          <a:xfrm>
            <a:off x="7987386" y="3004586"/>
            <a:ext cx="1734091" cy="16036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EB71524-7F16-6544-BB9E-66B139DB1E3D}"/>
              </a:ext>
            </a:extLst>
          </p:cNvPr>
          <p:cNvSpPr/>
          <p:nvPr/>
        </p:nvSpPr>
        <p:spPr>
          <a:xfrm>
            <a:off x="3424659" y="3004590"/>
            <a:ext cx="3648491" cy="2899516"/>
          </a:xfrm>
          <a:prstGeom prst="rect">
            <a:avLst/>
          </a:prstGeom>
          <a:solidFill>
            <a:schemeClr val="bg1"/>
          </a:solidFill>
          <a:ln>
            <a:solidFill>
              <a:srgbClr val="E52D2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C075894-9DB9-3C4E-A513-5E267543AC06}"/>
              </a:ext>
            </a:extLst>
          </p:cNvPr>
          <p:cNvSpPr txBox="1"/>
          <p:nvPr/>
        </p:nvSpPr>
        <p:spPr>
          <a:xfrm>
            <a:off x="4704127" y="3048606"/>
            <a:ext cx="9018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kumimoji="1" lang="zh-CN" altLang="en-US" sz="1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63104C-7563-2240-BBC2-EEA96E22AAA4}"/>
              </a:ext>
            </a:extLst>
          </p:cNvPr>
          <p:cNvSpPr txBox="1"/>
          <p:nvPr/>
        </p:nvSpPr>
        <p:spPr>
          <a:xfrm>
            <a:off x="3656082" y="3121078"/>
            <a:ext cx="1109066" cy="1805561"/>
          </a:xfrm>
          <a:prstGeom prst="rect">
            <a:avLst/>
          </a:prstGeom>
          <a:noFill/>
          <a:ln>
            <a:solidFill>
              <a:srgbClr val="C1000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8BC39EE-1937-4746-8263-0B4BBA0668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608" y="572026"/>
            <a:ext cx="2602462" cy="647724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整体框架实例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D4C58D-799F-AA40-AFED-6C9362C2F38D}"/>
              </a:ext>
            </a:extLst>
          </p:cNvPr>
          <p:cNvSpPr/>
          <p:nvPr/>
        </p:nvSpPr>
        <p:spPr>
          <a:xfrm>
            <a:off x="3744813" y="1217421"/>
            <a:ext cx="2736304" cy="399269"/>
          </a:xfrm>
          <a:prstGeom prst="rect">
            <a:avLst/>
          </a:prstGeom>
          <a:solidFill>
            <a:srgbClr val="C1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H5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RN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E321C828-915B-B548-994E-7F7CEDC2A639}"/>
              </a:ext>
            </a:extLst>
          </p:cNvPr>
          <p:cNvSpPr/>
          <p:nvPr/>
        </p:nvSpPr>
        <p:spPr>
          <a:xfrm>
            <a:off x="4870649" y="1620914"/>
            <a:ext cx="484632" cy="248803"/>
          </a:xfrm>
          <a:prstGeom prst="downArrow">
            <a:avLst/>
          </a:prstGeom>
          <a:solidFill>
            <a:srgbClr val="C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34AE68-9857-3B49-8314-2E7451B30C54}"/>
              </a:ext>
            </a:extLst>
          </p:cNvPr>
          <p:cNvSpPr/>
          <p:nvPr/>
        </p:nvSpPr>
        <p:spPr>
          <a:xfrm>
            <a:off x="3744813" y="1865493"/>
            <a:ext cx="2736304" cy="399269"/>
          </a:xfrm>
          <a:prstGeom prst="rect">
            <a:avLst/>
          </a:prstGeom>
          <a:solidFill>
            <a:srgbClr val="C1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color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网关、登录、灰度</a:t>
            </a:r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6F9D3B2B-9C44-484C-8E27-B855762056CB}"/>
              </a:ext>
            </a:extLst>
          </p:cNvPr>
          <p:cNvSpPr/>
          <p:nvPr/>
        </p:nvSpPr>
        <p:spPr>
          <a:xfrm>
            <a:off x="6481117" y="1265948"/>
            <a:ext cx="432048" cy="302213"/>
          </a:xfrm>
          <a:prstGeom prst="rightArrow">
            <a:avLst/>
          </a:prstGeom>
          <a:solidFill>
            <a:srgbClr val="C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ECC692-4D72-154F-AFEF-BB82D9F565C7}"/>
              </a:ext>
            </a:extLst>
          </p:cNvPr>
          <p:cNvSpPr/>
          <p:nvPr/>
        </p:nvSpPr>
        <p:spPr>
          <a:xfrm>
            <a:off x="8696271" y="1247340"/>
            <a:ext cx="1733107" cy="334373"/>
          </a:xfrm>
          <a:prstGeom prst="rect">
            <a:avLst/>
          </a:prstGeom>
          <a:solidFill>
            <a:srgbClr val="C1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静态资源服务器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E1606D-26AE-C348-B79A-0D8E5BF4FC09}"/>
              </a:ext>
            </a:extLst>
          </p:cNvPr>
          <p:cNvSpPr txBox="1"/>
          <p:nvPr/>
        </p:nvSpPr>
        <p:spPr>
          <a:xfrm>
            <a:off x="6900986" y="1247340"/>
            <a:ext cx="1375416" cy="307777"/>
          </a:xfrm>
          <a:prstGeom prst="rect">
            <a:avLst/>
          </a:prstGeom>
          <a:solidFill>
            <a:srgbClr val="C1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负载均衡</a:t>
            </a:r>
            <a:r>
              <a:rPr lang="en-US" altLang="zh-CN" sz="1400" dirty="0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外网</a:t>
            </a:r>
            <a:r>
              <a:rPr lang="en-US" altLang="zh-CN" sz="1400" dirty="0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sz="1400" dirty="0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AD3F18AB-6CB8-824D-863D-B71694647FCC}"/>
              </a:ext>
            </a:extLst>
          </p:cNvPr>
          <p:cNvSpPr/>
          <p:nvPr/>
        </p:nvSpPr>
        <p:spPr>
          <a:xfrm>
            <a:off x="8276402" y="1250120"/>
            <a:ext cx="432048" cy="302213"/>
          </a:xfrm>
          <a:prstGeom prst="rightArrow">
            <a:avLst/>
          </a:prstGeom>
          <a:solidFill>
            <a:srgbClr val="C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74E0C18-9C6D-B948-8219-3858F7F69FF2}"/>
              </a:ext>
            </a:extLst>
          </p:cNvPr>
          <p:cNvSpPr txBox="1"/>
          <p:nvPr/>
        </p:nvSpPr>
        <p:spPr>
          <a:xfrm>
            <a:off x="3633316" y="2486629"/>
            <a:ext cx="1521208" cy="307777"/>
          </a:xfrm>
          <a:prstGeom prst="rect">
            <a:avLst/>
          </a:prstGeom>
          <a:solidFill>
            <a:srgbClr val="C1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负载均衡</a:t>
            </a:r>
            <a:r>
              <a:rPr lang="en-US" altLang="zh-CN" sz="1400" dirty="0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内网</a:t>
            </a:r>
            <a:r>
              <a:rPr lang="en-US" altLang="zh-CN" sz="1400" dirty="0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sz="1400" dirty="0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58E3953-6BC3-304F-AE23-467379AF0D8B}"/>
              </a:ext>
            </a:extLst>
          </p:cNvPr>
          <p:cNvSpPr txBox="1"/>
          <p:nvPr/>
        </p:nvSpPr>
        <p:spPr>
          <a:xfrm>
            <a:off x="5273210" y="2476902"/>
            <a:ext cx="1305184" cy="307777"/>
          </a:xfrm>
          <a:prstGeom prst="rect">
            <a:avLst/>
          </a:prstGeom>
          <a:solidFill>
            <a:srgbClr val="C1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jsf</a:t>
            </a:r>
            <a:endParaRPr lang="zh-CN" altLang="en-US" sz="1400" dirty="0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6E58DB4A-9265-9F4F-BB8F-F45615A8F028}"/>
              </a:ext>
            </a:extLst>
          </p:cNvPr>
          <p:cNvSpPr/>
          <p:nvPr/>
        </p:nvSpPr>
        <p:spPr>
          <a:xfrm>
            <a:off x="4280516" y="2270606"/>
            <a:ext cx="484632" cy="216024"/>
          </a:xfrm>
          <a:prstGeom prst="downArrow">
            <a:avLst/>
          </a:prstGeom>
          <a:solidFill>
            <a:srgbClr val="C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EA3546CC-6062-094D-9726-E63EFB06A19B}"/>
              </a:ext>
            </a:extLst>
          </p:cNvPr>
          <p:cNvSpPr/>
          <p:nvPr/>
        </p:nvSpPr>
        <p:spPr>
          <a:xfrm>
            <a:off x="5680667" y="2258200"/>
            <a:ext cx="484632" cy="218699"/>
          </a:xfrm>
          <a:prstGeom prst="downArrow">
            <a:avLst/>
          </a:prstGeom>
          <a:solidFill>
            <a:srgbClr val="C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下箭头 22">
            <a:extLst>
              <a:ext uri="{FF2B5EF4-FFF2-40B4-BE49-F238E27FC236}">
                <a16:creationId xmlns:a16="http://schemas.microsoft.com/office/drawing/2014/main" id="{037C00EB-9E89-A84C-A7E3-8EAC844FAF65}"/>
              </a:ext>
            </a:extLst>
          </p:cNvPr>
          <p:cNvSpPr/>
          <p:nvPr/>
        </p:nvSpPr>
        <p:spPr>
          <a:xfrm>
            <a:off x="4280516" y="2794407"/>
            <a:ext cx="484632" cy="216024"/>
          </a:xfrm>
          <a:prstGeom prst="downArrow">
            <a:avLst/>
          </a:prstGeom>
          <a:solidFill>
            <a:srgbClr val="C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05E16411-FDAC-084E-84F7-15D5C72E7E72}"/>
              </a:ext>
            </a:extLst>
          </p:cNvPr>
          <p:cNvSpPr/>
          <p:nvPr/>
        </p:nvSpPr>
        <p:spPr>
          <a:xfrm>
            <a:off x="5690774" y="2774969"/>
            <a:ext cx="484632" cy="210180"/>
          </a:xfrm>
          <a:prstGeom prst="downArrow">
            <a:avLst/>
          </a:prstGeom>
          <a:solidFill>
            <a:srgbClr val="C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标注 26">
            <a:extLst>
              <a:ext uri="{FF2B5EF4-FFF2-40B4-BE49-F238E27FC236}">
                <a16:creationId xmlns:a16="http://schemas.microsoft.com/office/drawing/2014/main" id="{56AAE209-E53D-CF41-B7CA-719F1670E90E}"/>
              </a:ext>
            </a:extLst>
          </p:cNvPr>
          <p:cNvSpPr/>
          <p:nvPr/>
        </p:nvSpPr>
        <p:spPr>
          <a:xfrm>
            <a:off x="2691066" y="2933443"/>
            <a:ext cx="739756" cy="3078272"/>
          </a:xfrm>
          <a:prstGeom prst="rightArrowCallout">
            <a:avLst>
              <a:gd name="adj1" fmla="val 26462"/>
              <a:gd name="adj2" fmla="val 29800"/>
              <a:gd name="adj3" fmla="val 25000"/>
              <a:gd name="adj4" fmla="val 64977"/>
            </a:avLst>
          </a:prstGeom>
          <a:solidFill>
            <a:srgbClr val="C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ducc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控制中心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开关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674153B-CA34-0741-BD25-BC1302A300C1}"/>
              </a:ext>
            </a:extLst>
          </p:cNvPr>
          <p:cNvSpPr/>
          <p:nvPr/>
        </p:nvSpPr>
        <p:spPr>
          <a:xfrm>
            <a:off x="3887940" y="3604822"/>
            <a:ext cx="710335" cy="42966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jvm</a:t>
            </a:r>
            <a:endParaRPr lang="zh-CN" altLang="en-US" sz="16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下箭头 28">
            <a:extLst>
              <a:ext uri="{FF2B5EF4-FFF2-40B4-BE49-F238E27FC236}">
                <a16:creationId xmlns:a16="http://schemas.microsoft.com/office/drawing/2014/main" id="{B37AB23E-BEDC-D74B-B78B-21AB7DC252AF}"/>
              </a:ext>
            </a:extLst>
          </p:cNvPr>
          <p:cNvSpPr/>
          <p:nvPr/>
        </p:nvSpPr>
        <p:spPr>
          <a:xfrm>
            <a:off x="4015374" y="4034486"/>
            <a:ext cx="455464" cy="30399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B7ECCE5-99A1-624D-A854-C46E19F0DB03}"/>
              </a:ext>
            </a:extLst>
          </p:cNvPr>
          <p:cNvSpPr txBox="1"/>
          <p:nvPr/>
        </p:nvSpPr>
        <p:spPr>
          <a:xfrm>
            <a:off x="3979093" y="31866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廊坊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C53EB0B-2027-1240-A890-F25F9AC1D29A}"/>
              </a:ext>
            </a:extLst>
          </p:cNvPr>
          <p:cNvSpPr txBox="1"/>
          <p:nvPr/>
        </p:nvSpPr>
        <p:spPr>
          <a:xfrm>
            <a:off x="5550362" y="3121078"/>
            <a:ext cx="1109066" cy="1805561"/>
          </a:xfrm>
          <a:prstGeom prst="rect">
            <a:avLst/>
          </a:prstGeom>
          <a:noFill/>
          <a:ln>
            <a:solidFill>
              <a:srgbClr val="C1000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41F1E1D-4E15-3B4A-8C49-807E13F5937E}"/>
              </a:ext>
            </a:extLst>
          </p:cNvPr>
          <p:cNvSpPr/>
          <p:nvPr/>
        </p:nvSpPr>
        <p:spPr>
          <a:xfrm>
            <a:off x="5782220" y="3604822"/>
            <a:ext cx="710335" cy="42966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jvm</a:t>
            </a:r>
            <a:endParaRPr lang="zh-CN" altLang="en-US" sz="16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下箭头 39">
            <a:extLst>
              <a:ext uri="{FF2B5EF4-FFF2-40B4-BE49-F238E27FC236}">
                <a16:creationId xmlns:a16="http://schemas.microsoft.com/office/drawing/2014/main" id="{0C9F4834-7683-B64A-966C-8EE100C32D2F}"/>
              </a:ext>
            </a:extLst>
          </p:cNvPr>
          <p:cNvSpPr/>
          <p:nvPr/>
        </p:nvSpPr>
        <p:spPr>
          <a:xfrm>
            <a:off x="5909654" y="4034486"/>
            <a:ext cx="455464" cy="30399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F1E1CF5-A464-5F45-9FD8-EA4644CF1542}"/>
              </a:ext>
            </a:extLst>
          </p:cNvPr>
          <p:cNvSpPr txBox="1"/>
          <p:nvPr/>
        </p:nvSpPr>
        <p:spPr>
          <a:xfrm>
            <a:off x="5833025" y="318664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汇天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844F704-B542-604B-A1A5-77F5C30501BC}"/>
              </a:ext>
            </a:extLst>
          </p:cNvPr>
          <p:cNvSpPr txBox="1"/>
          <p:nvPr/>
        </p:nvSpPr>
        <p:spPr>
          <a:xfrm>
            <a:off x="3630214" y="5330809"/>
            <a:ext cx="3029214" cy="30777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双</a:t>
            </a:r>
            <a:r>
              <a:rPr kumimoji="1"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ES</a:t>
            </a:r>
            <a:r>
              <a:rPr kumimoji="1"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集群，超时重试一次</a:t>
            </a:r>
          </a:p>
        </p:txBody>
      </p:sp>
      <p:sp>
        <p:nvSpPr>
          <p:cNvPr id="44" name="下箭头 43">
            <a:extLst>
              <a:ext uri="{FF2B5EF4-FFF2-40B4-BE49-F238E27FC236}">
                <a16:creationId xmlns:a16="http://schemas.microsoft.com/office/drawing/2014/main" id="{47542AEF-7002-6247-AF31-7CA2923942B1}"/>
              </a:ext>
            </a:extLst>
          </p:cNvPr>
          <p:cNvSpPr/>
          <p:nvPr/>
        </p:nvSpPr>
        <p:spPr>
          <a:xfrm>
            <a:off x="4000790" y="4931591"/>
            <a:ext cx="484632" cy="399218"/>
          </a:xfrm>
          <a:prstGeom prst="downArrow">
            <a:avLst/>
          </a:prstGeom>
          <a:solidFill>
            <a:srgbClr val="C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下箭头 44">
            <a:extLst>
              <a:ext uri="{FF2B5EF4-FFF2-40B4-BE49-F238E27FC236}">
                <a16:creationId xmlns:a16="http://schemas.microsoft.com/office/drawing/2014/main" id="{B8AFD072-D654-BE41-BB2A-49BAAA258366}"/>
              </a:ext>
            </a:extLst>
          </p:cNvPr>
          <p:cNvSpPr/>
          <p:nvPr/>
        </p:nvSpPr>
        <p:spPr>
          <a:xfrm>
            <a:off x="5833342" y="4936764"/>
            <a:ext cx="484632" cy="394045"/>
          </a:xfrm>
          <a:prstGeom prst="downArrow">
            <a:avLst/>
          </a:prstGeom>
          <a:solidFill>
            <a:srgbClr val="C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37701DB-63EE-524B-95CB-F1DF56AF7DF4}"/>
              </a:ext>
            </a:extLst>
          </p:cNvPr>
          <p:cNvSpPr txBox="1"/>
          <p:nvPr/>
        </p:nvSpPr>
        <p:spPr>
          <a:xfrm>
            <a:off x="3630214" y="6082858"/>
            <a:ext cx="3029214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弹性库</a:t>
            </a:r>
          </a:p>
        </p:txBody>
      </p:sp>
      <p:sp>
        <p:nvSpPr>
          <p:cNvPr id="47" name="下箭头 46">
            <a:extLst>
              <a:ext uri="{FF2B5EF4-FFF2-40B4-BE49-F238E27FC236}">
                <a16:creationId xmlns:a16="http://schemas.microsoft.com/office/drawing/2014/main" id="{D0154B06-1B00-0E4C-8279-0799A5DCA48D}"/>
              </a:ext>
            </a:extLst>
          </p:cNvPr>
          <p:cNvSpPr/>
          <p:nvPr/>
        </p:nvSpPr>
        <p:spPr>
          <a:xfrm>
            <a:off x="4912208" y="5669363"/>
            <a:ext cx="484632" cy="401016"/>
          </a:xfrm>
          <a:prstGeom prst="downArrow">
            <a:avLst/>
          </a:prstGeom>
          <a:solidFill>
            <a:srgbClr val="C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右箭头 59">
            <a:extLst>
              <a:ext uri="{FF2B5EF4-FFF2-40B4-BE49-F238E27FC236}">
                <a16:creationId xmlns:a16="http://schemas.microsoft.com/office/drawing/2014/main" id="{8C6F5989-2D3E-1A4D-87BB-AD0C30364E31}"/>
              </a:ext>
            </a:extLst>
          </p:cNvPr>
          <p:cNvSpPr/>
          <p:nvPr/>
        </p:nvSpPr>
        <p:spPr>
          <a:xfrm>
            <a:off x="7073150" y="3235011"/>
            <a:ext cx="914236" cy="51882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jsf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F5D044B-B554-B643-B0DC-24963D44B7B0}"/>
              </a:ext>
            </a:extLst>
          </p:cNvPr>
          <p:cNvSpPr txBox="1"/>
          <p:nvPr/>
        </p:nvSpPr>
        <p:spPr>
          <a:xfrm>
            <a:off x="8401108" y="3624135"/>
            <a:ext cx="902811" cy="307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内部服务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CCAEC1B-6048-244C-9B79-211E3419D898}"/>
              </a:ext>
            </a:extLst>
          </p:cNvPr>
          <p:cNvSpPr txBox="1"/>
          <p:nvPr/>
        </p:nvSpPr>
        <p:spPr>
          <a:xfrm>
            <a:off x="8121404" y="3977049"/>
            <a:ext cx="1441420" cy="5232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中台服务</a:t>
            </a:r>
            <a:endParaRPr kumimoji="1"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多别名自动切换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ACDA2B4-486D-434C-8607-9C6C413C67A4}"/>
              </a:ext>
            </a:extLst>
          </p:cNvPr>
          <p:cNvSpPr txBox="1"/>
          <p:nvPr/>
        </p:nvSpPr>
        <p:spPr>
          <a:xfrm>
            <a:off x="8138301" y="3094773"/>
            <a:ext cx="1508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超时配置：</a:t>
            </a:r>
            <a:r>
              <a:rPr kumimoji="1" lang="en-US" altLang="zh-CN" sz="1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tp99</a:t>
            </a:r>
            <a:r>
              <a:rPr kumimoji="1" lang="zh-CN" altLang="en-US" sz="1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两倍，重试</a:t>
            </a:r>
            <a:r>
              <a:rPr kumimoji="1" lang="en-US" altLang="zh-CN" sz="1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次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D4F9FAC-2D53-3B43-99E6-AB4619BDC1D5}"/>
              </a:ext>
            </a:extLst>
          </p:cNvPr>
          <p:cNvSpPr/>
          <p:nvPr/>
        </p:nvSpPr>
        <p:spPr>
          <a:xfrm>
            <a:off x="3865430" y="4333499"/>
            <a:ext cx="732845" cy="47934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jimdb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4A34EE4-296C-0E4E-8F01-F0E9C37716FE}"/>
              </a:ext>
            </a:extLst>
          </p:cNvPr>
          <p:cNvSpPr/>
          <p:nvPr/>
        </p:nvSpPr>
        <p:spPr>
          <a:xfrm>
            <a:off x="5748272" y="4337337"/>
            <a:ext cx="732845" cy="47934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jimdb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DFDBAC7-94BC-CD4C-8402-3962980DF20F}"/>
              </a:ext>
            </a:extLst>
          </p:cNvPr>
          <p:cNvSpPr/>
          <p:nvPr/>
        </p:nvSpPr>
        <p:spPr>
          <a:xfrm>
            <a:off x="4830131" y="3862820"/>
            <a:ext cx="656992" cy="6097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托底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9582FA2-47C6-4D40-8425-7E474A65D11B}"/>
              </a:ext>
            </a:extLst>
          </p:cNvPr>
          <p:cNvSpPr/>
          <p:nvPr/>
        </p:nvSpPr>
        <p:spPr>
          <a:xfrm>
            <a:off x="740301" y="1247340"/>
            <a:ext cx="1999077" cy="39926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啄木鸟监控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F0E8892-5893-BD49-BDA2-992988D20C6C}"/>
              </a:ext>
            </a:extLst>
          </p:cNvPr>
          <p:cNvSpPr txBox="1"/>
          <p:nvPr/>
        </p:nvSpPr>
        <p:spPr>
          <a:xfrm>
            <a:off x="7965850" y="5371246"/>
            <a:ext cx="105315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ump</a:t>
            </a:r>
            <a:r>
              <a:rPr kumimoji="1" lang="zh-CN" altLang="en-US" sz="1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mdc</a:t>
            </a:r>
            <a:r>
              <a:rPr kumimoji="1" lang="zh-CN" altLang="en-US" sz="1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监控</a:t>
            </a:r>
          </a:p>
        </p:txBody>
      </p:sp>
      <p:sp>
        <p:nvSpPr>
          <p:cNvPr id="81" name="左箭头 80">
            <a:extLst>
              <a:ext uri="{FF2B5EF4-FFF2-40B4-BE49-F238E27FC236}">
                <a16:creationId xmlns:a16="http://schemas.microsoft.com/office/drawing/2014/main" id="{78BB2ACD-E32E-8C44-AC46-3D23AE217BB8}"/>
              </a:ext>
            </a:extLst>
          </p:cNvPr>
          <p:cNvSpPr/>
          <p:nvPr/>
        </p:nvSpPr>
        <p:spPr>
          <a:xfrm>
            <a:off x="7073150" y="5453339"/>
            <a:ext cx="892700" cy="432048"/>
          </a:xfrm>
          <a:prstGeom prst="leftArrow">
            <a:avLst/>
          </a:prstGeom>
          <a:solidFill>
            <a:srgbClr val="C00000"/>
          </a:solidFill>
          <a:ln>
            <a:solidFill>
              <a:srgbClr val="C1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D0DEB5C-3BF9-1345-8B75-CE4A45EC6DE9}"/>
              </a:ext>
            </a:extLst>
          </p:cNvPr>
          <p:cNvSpPr txBox="1"/>
          <p:nvPr/>
        </p:nvSpPr>
        <p:spPr>
          <a:xfrm>
            <a:off x="7965850" y="6093491"/>
            <a:ext cx="116410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mdc</a:t>
            </a:r>
            <a:r>
              <a:rPr kumimoji="1" lang="zh-CN" altLang="en-US" sz="140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zh-CN" altLang="en-US" sz="1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慢</a:t>
            </a:r>
            <a:r>
              <a:rPr kumimoji="1" lang="en-US" altLang="zh-CN" sz="1400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endParaRPr kumimoji="1" lang="zh-CN" altLang="en-US" sz="14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左箭头 82">
            <a:extLst>
              <a:ext uri="{FF2B5EF4-FFF2-40B4-BE49-F238E27FC236}">
                <a16:creationId xmlns:a16="http://schemas.microsoft.com/office/drawing/2014/main" id="{526CD688-E65B-8944-96B0-99FEF64E7E74}"/>
              </a:ext>
            </a:extLst>
          </p:cNvPr>
          <p:cNvSpPr/>
          <p:nvPr/>
        </p:nvSpPr>
        <p:spPr>
          <a:xfrm>
            <a:off x="6659428" y="6048127"/>
            <a:ext cx="1306422" cy="432048"/>
          </a:xfrm>
          <a:prstGeom prst="leftArrow">
            <a:avLst/>
          </a:prstGeom>
          <a:solidFill>
            <a:srgbClr val="C00000"/>
          </a:solidFill>
          <a:ln>
            <a:solidFill>
              <a:srgbClr val="C1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右箭头 83">
            <a:extLst>
              <a:ext uri="{FF2B5EF4-FFF2-40B4-BE49-F238E27FC236}">
                <a16:creationId xmlns:a16="http://schemas.microsoft.com/office/drawing/2014/main" id="{2CBF4F11-8BAD-B04F-BE43-3B7D924D2374}"/>
              </a:ext>
            </a:extLst>
          </p:cNvPr>
          <p:cNvSpPr/>
          <p:nvPr/>
        </p:nvSpPr>
        <p:spPr>
          <a:xfrm>
            <a:off x="2739378" y="1272601"/>
            <a:ext cx="1005435" cy="344089"/>
          </a:xfrm>
          <a:prstGeom prst="rightArrow">
            <a:avLst/>
          </a:prstGeom>
          <a:solidFill>
            <a:srgbClr val="C00000"/>
          </a:solidFill>
          <a:ln>
            <a:solidFill>
              <a:srgbClr val="C1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E1EEA14-21D3-F84B-90C0-564085E4CD9F}"/>
              </a:ext>
            </a:extLst>
          </p:cNvPr>
          <p:cNvSpPr/>
          <p:nvPr/>
        </p:nvSpPr>
        <p:spPr>
          <a:xfrm>
            <a:off x="740301" y="1875797"/>
            <a:ext cx="1999077" cy="39926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blue.jd.com</a:t>
            </a:r>
            <a:r>
              <a:rPr lang="zh-CN" altLang="en-US" sz="1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监控</a:t>
            </a:r>
          </a:p>
        </p:txBody>
      </p:sp>
      <p:sp>
        <p:nvSpPr>
          <p:cNvPr id="49" name="右箭头 48">
            <a:extLst>
              <a:ext uri="{FF2B5EF4-FFF2-40B4-BE49-F238E27FC236}">
                <a16:creationId xmlns:a16="http://schemas.microsoft.com/office/drawing/2014/main" id="{7DD5D1C7-8068-CE48-A410-2504D0BE2BD4}"/>
              </a:ext>
            </a:extLst>
          </p:cNvPr>
          <p:cNvSpPr/>
          <p:nvPr/>
        </p:nvSpPr>
        <p:spPr>
          <a:xfrm>
            <a:off x="2739378" y="1901058"/>
            <a:ext cx="1005435" cy="344089"/>
          </a:xfrm>
          <a:prstGeom prst="rightArrow">
            <a:avLst/>
          </a:prstGeom>
          <a:solidFill>
            <a:srgbClr val="C00000"/>
          </a:solidFill>
          <a:ln>
            <a:solidFill>
              <a:srgbClr val="C1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711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占位符 1">
            <a:extLst>
              <a:ext uri="{FF2B5EF4-FFF2-40B4-BE49-F238E27FC236}">
                <a16:creationId xmlns:a16="http://schemas.microsoft.com/office/drawing/2014/main" id="{68BC39EE-1937-4746-8263-0B4BBA0668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3802" y="485123"/>
            <a:ext cx="3466558" cy="647724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高可用</a:t>
            </a:r>
            <a:r>
              <a:rPr kumimoji="1" lang="en-US" altLang="zh-CN" dirty="0">
                <a:solidFill>
                  <a:srgbClr val="C00000"/>
                </a:solidFill>
              </a:rPr>
              <a:t>—</a:t>
            </a:r>
            <a:r>
              <a:rPr kumimoji="1" lang="zh-CN" altLang="en-US" dirty="0">
                <a:solidFill>
                  <a:srgbClr val="C00000"/>
                </a:solidFill>
              </a:rPr>
              <a:t>动态配置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38294" y="1133317"/>
            <a:ext cx="151216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8294" y="1560075"/>
            <a:ext cx="8424936" cy="105259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管理应用程序中的动态参数，精简应用配置。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依赖的外部接口出现问题时，可以设置开关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实现系统的快速升降级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重要功能上线时，通过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ducc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设置白名单，以及灰度比例，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实现灰度发布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8294" y="2784211"/>
            <a:ext cx="151216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23956" y="4780689"/>
            <a:ext cx="1603550" cy="30777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DUCC</a:t>
            </a:r>
            <a:r>
              <a:rPr lang="zh-CN" altLang="en-US" dirty="0"/>
              <a:t>模块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123956" y="3988601"/>
            <a:ext cx="1599379" cy="30777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400" dirty="0"/>
              <a:t>业务逻辑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914664" y="3564458"/>
            <a:ext cx="2062183" cy="1668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83964" y="3564458"/>
            <a:ext cx="1513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业务系统</a:t>
            </a:r>
          </a:p>
        </p:txBody>
      </p:sp>
      <p:sp>
        <p:nvSpPr>
          <p:cNvPr id="34" name="下箭头 33"/>
          <p:cNvSpPr/>
          <p:nvPr/>
        </p:nvSpPr>
        <p:spPr>
          <a:xfrm flipV="1">
            <a:off x="1806682" y="4368386"/>
            <a:ext cx="205038" cy="30167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15619" y="4780689"/>
            <a:ext cx="1603550" cy="30777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DUCC</a:t>
            </a:r>
            <a:r>
              <a:rPr lang="zh-CN" altLang="en-US" dirty="0"/>
              <a:t>模块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4033710" y="3984597"/>
            <a:ext cx="1599379" cy="30777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业务逻辑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850360" y="3564458"/>
            <a:ext cx="2062183" cy="1668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119660" y="3564458"/>
            <a:ext cx="1513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业务系统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6923496" y="4778318"/>
            <a:ext cx="1603550" cy="30777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DUCC</a:t>
            </a:r>
            <a:r>
              <a:rPr lang="zh-CN" altLang="en-US" dirty="0"/>
              <a:t>模块</a:t>
            </a:r>
            <a:r>
              <a:rPr lang="en-US" altLang="zh-CN" dirty="0"/>
              <a:t>n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913923" y="3988601"/>
            <a:ext cx="1599379" cy="30777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业务逻辑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704631" y="3564458"/>
            <a:ext cx="2062183" cy="1668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979007" y="3564458"/>
            <a:ext cx="1513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业务系统</a:t>
            </a:r>
          </a:p>
        </p:txBody>
      </p:sp>
      <p:sp>
        <p:nvSpPr>
          <p:cNvPr id="43" name="上箭头标注 42"/>
          <p:cNvSpPr/>
          <p:nvPr/>
        </p:nvSpPr>
        <p:spPr>
          <a:xfrm>
            <a:off x="638295" y="5537841"/>
            <a:ext cx="8424936" cy="774762"/>
          </a:xfrm>
          <a:prstGeom prst="upArrow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+mn-ea"/>
              </a:rPr>
              <a:t>DUCC</a:t>
            </a:r>
            <a:r>
              <a:rPr lang="zh-CN" altLang="en-US" sz="1600" dirty="0">
                <a:latin typeface="+mn-ea"/>
              </a:rPr>
              <a:t>配置控制中心</a:t>
            </a:r>
          </a:p>
        </p:txBody>
      </p:sp>
      <p:sp>
        <p:nvSpPr>
          <p:cNvPr id="44" name="矩形 43"/>
          <p:cNvSpPr/>
          <p:nvPr/>
        </p:nvSpPr>
        <p:spPr>
          <a:xfrm>
            <a:off x="638295" y="3360275"/>
            <a:ext cx="8424936" cy="2127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+mn-ea"/>
            </a:endParaRPr>
          </a:p>
        </p:txBody>
      </p:sp>
      <p:sp>
        <p:nvSpPr>
          <p:cNvPr id="45" name="下箭头 44"/>
          <p:cNvSpPr/>
          <p:nvPr/>
        </p:nvSpPr>
        <p:spPr>
          <a:xfrm flipV="1">
            <a:off x="4756822" y="4368386"/>
            <a:ext cx="205038" cy="30167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+mn-ea"/>
            </a:endParaRPr>
          </a:p>
        </p:txBody>
      </p:sp>
      <p:sp>
        <p:nvSpPr>
          <p:cNvPr id="46" name="下箭头 45"/>
          <p:cNvSpPr/>
          <p:nvPr/>
        </p:nvSpPr>
        <p:spPr>
          <a:xfrm flipV="1">
            <a:off x="7633202" y="4368386"/>
            <a:ext cx="205038" cy="30167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312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占位符 1">
            <a:extLst>
              <a:ext uri="{FF2B5EF4-FFF2-40B4-BE49-F238E27FC236}">
                <a16:creationId xmlns:a16="http://schemas.microsoft.com/office/drawing/2014/main" id="{68BC39EE-1937-4746-8263-0B4BBA0668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183" y="447745"/>
            <a:ext cx="3466558" cy="647724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高可用</a:t>
            </a:r>
            <a:r>
              <a:rPr kumimoji="1" lang="en-US" altLang="zh-CN" dirty="0">
                <a:solidFill>
                  <a:srgbClr val="C00000"/>
                </a:solidFill>
              </a:rPr>
              <a:t>—</a:t>
            </a:r>
            <a:r>
              <a:rPr kumimoji="1" lang="zh-CN" altLang="en-US" dirty="0">
                <a:solidFill>
                  <a:srgbClr val="C00000"/>
                </a:solidFill>
              </a:rPr>
              <a:t>限流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38294" y="1133317"/>
            <a:ext cx="151216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8293" y="1560075"/>
            <a:ext cx="8939167" cy="4124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在某段时间点服务调用次数飙升，导致服务压力过大，为保障系统稳定性，可以添加限流措施。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8294" y="2146986"/>
            <a:ext cx="151216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8293" y="2592015"/>
            <a:ext cx="10523343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应用可以使用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进行简单限流，可以使用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方式实现简单限流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如limit_req_zone  $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binary_remote_addr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zone=ip_limit:10m rate=1r/s;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1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binary_remote_addr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表示通过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remote_addr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这个标识来做限制，“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binary_”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的目的是缩写内存占用量，是限制同一客户端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zone=one:10m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表示生成一个大小为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，名字为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的内存区域，用来存储访问的频次信息。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rate=1r/s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表示允许相同标识的客户端的访问频次，这里限制的是每秒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次，还可以有比如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30r/m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JSF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服务可以使用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JSF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提供的限流方案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客户端限流（按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限流）</a:t>
            </a:r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可以为每个调用方单独配置限流措施，单位时间内对某个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alias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进行调用次数限制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每个服务端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限流</a:t>
            </a:r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可以为每个服务端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进行调用次数限制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08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684472" y="1151855"/>
            <a:ext cx="2160240" cy="331678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子流程</a:t>
            </a:r>
          </a:p>
        </p:txBody>
      </p:sp>
      <p:sp>
        <p:nvSpPr>
          <p:cNvPr id="19" name="文本占位符 1">
            <a:extLst>
              <a:ext uri="{FF2B5EF4-FFF2-40B4-BE49-F238E27FC236}">
                <a16:creationId xmlns:a16="http://schemas.microsoft.com/office/drawing/2014/main" id="{68BC39EE-1937-4746-8263-0B4BBA0668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294" y="461265"/>
            <a:ext cx="3466558" cy="647724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高可用</a:t>
            </a:r>
            <a:r>
              <a:rPr kumimoji="1" lang="en-US" altLang="zh-CN" dirty="0">
                <a:solidFill>
                  <a:srgbClr val="C00000"/>
                </a:solidFill>
              </a:rPr>
              <a:t>—</a:t>
            </a:r>
            <a:r>
              <a:rPr kumimoji="1" lang="zh-CN" altLang="en-US" dirty="0">
                <a:solidFill>
                  <a:srgbClr val="C00000"/>
                </a:solidFill>
              </a:rPr>
              <a:t>异步</a:t>
            </a:r>
            <a:r>
              <a:rPr kumimoji="1" lang="en-US" altLang="zh-CN" dirty="0">
                <a:solidFill>
                  <a:srgbClr val="C00000"/>
                </a:solidFill>
              </a:rPr>
              <a:t>+</a:t>
            </a:r>
            <a:r>
              <a:rPr kumimoji="1" lang="zh-CN" altLang="en-US" dirty="0">
                <a:solidFill>
                  <a:srgbClr val="C00000"/>
                </a:solidFill>
              </a:rPr>
              <a:t>重试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296541" y="1511895"/>
            <a:ext cx="936104" cy="4320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处理过程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296541" y="2267979"/>
            <a:ext cx="936104" cy="4320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处理过程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296541" y="3024063"/>
            <a:ext cx="936104" cy="4320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处理过程</a:t>
            </a:r>
          </a:p>
        </p:txBody>
      </p:sp>
      <p:sp>
        <p:nvSpPr>
          <p:cNvPr id="12" name="圆柱形 11"/>
          <p:cNvSpPr/>
          <p:nvPr/>
        </p:nvSpPr>
        <p:spPr>
          <a:xfrm>
            <a:off x="1035511" y="3780147"/>
            <a:ext cx="1458163" cy="661719"/>
          </a:xfrm>
          <a:prstGeom prst="can">
            <a:avLst>
              <a:gd name="adj" fmla="val 33964"/>
            </a:avLst>
          </a:prstGeom>
          <a:solidFill>
            <a:srgbClr val="C1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数据持久化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9713" y="5052969"/>
            <a:ext cx="7071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将一个复杂的流程，拆分成若干个简单的流程，每个流程之间可以使用</a:t>
            </a:r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JMQ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作为通知，每个子流程可以使用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JMQ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的重试机制，也可以根据场景重写重试机制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176861" y="1151855"/>
            <a:ext cx="2160240" cy="325745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子流程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788930" y="1452569"/>
            <a:ext cx="936104" cy="4320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处理过程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788930" y="2208653"/>
            <a:ext cx="936104" cy="4320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处理过程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4788930" y="2964737"/>
            <a:ext cx="936104" cy="4320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处理过程</a:t>
            </a:r>
          </a:p>
        </p:txBody>
      </p:sp>
      <p:sp>
        <p:nvSpPr>
          <p:cNvPr id="23" name="圆柱形 22"/>
          <p:cNvSpPr/>
          <p:nvPr/>
        </p:nvSpPr>
        <p:spPr>
          <a:xfrm>
            <a:off x="4527900" y="3720821"/>
            <a:ext cx="1458163" cy="661719"/>
          </a:xfrm>
          <a:prstGeom prst="can">
            <a:avLst>
              <a:gd name="adj" fmla="val 33964"/>
            </a:avLst>
          </a:prstGeom>
          <a:solidFill>
            <a:srgbClr val="C1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数据持久化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3042734" y="2528865"/>
            <a:ext cx="936104" cy="4320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JMQ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649929" y="1151855"/>
            <a:ext cx="2160240" cy="329001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子流程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8261998" y="1485122"/>
            <a:ext cx="936104" cy="4320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处理过程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8261998" y="2241206"/>
            <a:ext cx="936104" cy="4320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处理过程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8261998" y="2997290"/>
            <a:ext cx="936104" cy="4320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处理过程</a:t>
            </a:r>
          </a:p>
        </p:txBody>
      </p:sp>
      <p:sp>
        <p:nvSpPr>
          <p:cNvPr id="29" name="圆柱形 28"/>
          <p:cNvSpPr/>
          <p:nvPr/>
        </p:nvSpPr>
        <p:spPr>
          <a:xfrm>
            <a:off x="8000968" y="3753374"/>
            <a:ext cx="1458163" cy="661719"/>
          </a:xfrm>
          <a:prstGeom prst="can">
            <a:avLst>
              <a:gd name="adj" fmla="val 33964"/>
            </a:avLst>
          </a:prstGeom>
          <a:solidFill>
            <a:srgbClr val="C1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数据持久化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525425" y="2528865"/>
            <a:ext cx="936104" cy="4320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JMQ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左弧形箭头 3"/>
          <p:cNvSpPr/>
          <p:nvPr/>
        </p:nvSpPr>
        <p:spPr>
          <a:xfrm>
            <a:off x="4019613" y="2575967"/>
            <a:ext cx="252690" cy="432050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左弧形箭头 30"/>
          <p:cNvSpPr/>
          <p:nvPr/>
        </p:nvSpPr>
        <p:spPr>
          <a:xfrm rot="10800000">
            <a:off x="4324323" y="2554512"/>
            <a:ext cx="252690" cy="432050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左弧形箭头 32"/>
          <p:cNvSpPr/>
          <p:nvPr/>
        </p:nvSpPr>
        <p:spPr>
          <a:xfrm>
            <a:off x="7550919" y="2565240"/>
            <a:ext cx="252690" cy="432050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左弧形箭头 33"/>
          <p:cNvSpPr/>
          <p:nvPr/>
        </p:nvSpPr>
        <p:spPr>
          <a:xfrm rot="10800000">
            <a:off x="7855629" y="2543785"/>
            <a:ext cx="252690" cy="432050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78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295BA981-B536-6C4B-8194-6C5B28FCEE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0279" y="568714"/>
            <a:ext cx="1152128" cy="647724"/>
          </a:xfrm>
        </p:spPr>
        <p:txBody>
          <a:bodyPr>
            <a:normAutofit fontScale="85000" lnSpcReduction="10000"/>
          </a:bodyPr>
          <a:lstStyle/>
          <a:p>
            <a:r>
              <a:rPr kumimoji="1" lang="zh-CN" altLang="en-US" sz="2900" dirty="0">
                <a:solidFill>
                  <a:srgbClr val="C00000"/>
                </a:solidFill>
              </a:rPr>
              <a:t>一致性</a:t>
            </a:r>
            <a:endParaRPr kumimoji="1" lang="en-US" altLang="zh-CN" sz="2900" dirty="0">
              <a:solidFill>
                <a:srgbClr val="C0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99C3D2C-9B9B-E44C-A4AE-2A0509288A6F}"/>
              </a:ext>
            </a:extLst>
          </p:cNvPr>
          <p:cNvSpPr txBox="1"/>
          <p:nvPr/>
        </p:nvSpPr>
        <p:spPr>
          <a:xfrm>
            <a:off x="468599" y="1156598"/>
            <a:ext cx="191186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230B5FE-2781-A040-B9BF-6456C705B82F}"/>
              </a:ext>
            </a:extLst>
          </p:cNvPr>
          <p:cNvSpPr txBox="1"/>
          <p:nvPr/>
        </p:nvSpPr>
        <p:spPr>
          <a:xfrm>
            <a:off x="360437" y="1627466"/>
            <a:ext cx="34563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目前我们系统中的数据一致性分为强一致性、最终一致性。</a:t>
            </a:r>
            <a:endParaRPr kumimoji="1" lang="en-US" altLang="zh-CN" sz="16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强一致性都是单个服务通过开启数据库事务操作数据；最终一致性一般结合</a:t>
            </a:r>
            <a:r>
              <a:rPr kumimoji="1" lang="en-US" altLang="zh-CN" sz="1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JMQ</a:t>
            </a:r>
            <a:r>
              <a:rPr kumimoji="1" lang="zh-CN" altLang="en-US" sz="1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以及幂等服务实现。关于分布式的强一致如</a:t>
            </a:r>
            <a:r>
              <a:rPr kumimoji="1" lang="en-US" altLang="zh-CN" sz="1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TCC</a:t>
            </a:r>
            <a:r>
              <a:rPr kumimoji="1" lang="zh-CN" altLang="en-US" sz="1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目前暂无场景，需要做下方案规避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B538EDE-628A-AE41-9300-DA23B7E1B5AE}"/>
              </a:ext>
            </a:extLst>
          </p:cNvPr>
          <p:cNvSpPr txBox="1"/>
          <p:nvPr/>
        </p:nvSpPr>
        <p:spPr>
          <a:xfrm>
            <a:off x="4007349" y="2788667"/>
            <a:ext cx="1911869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写操作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E1BB6A9-6B43-064C-B21D-AAADAEFB6748}"/>
              </a:ext>
            </a:extLst>
          </p:cNvPr>
          <p:cNvSpPr txBox="1"/>
          <p:nvPr/>
        </p:nvSpPr>
        <p:spPr>
          <a:xfrm>
            <a:off x="4007350" y="3514353"/>
            <a:ext cx="1911869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编程式事务开启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EA9F4D5-5F67-874F-AD0E-35EAAD12BF9B}"/>
              </a:ext>
            </a:extLst>
          </p:cNvPr>
          <p:cNvSpPr txBox="1"/>
          <p:nvPr/>
        </p:nvSpPr>
        <p:spPr>
          <a:xfrm>
            <a:off x="3928395" y="4240039"/>
            <a:ext cx="936104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事务执行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E7240DF-2C9F-3E41-9353-54331E89C288}"/>
              </a:ext>
            </a:extLst>
          </p:cNvPr>
          <p:cNvSpPr txBox="1"/>
          <p:nvPr/>
        </p:nvSpPr>
        <p:spPr>
          <a:xfrm>
            <a:off x="5159479" y="4240038"/>
            <a:ext cx="936104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事务回滚</a:t>
            </a:r>
          </a:p>
        </p:txBody>
      </p:sp>
      <p:sp>
        <p:nvSpPr>
          <p:cNvPr id="31" name="下箭头 30">
            <a:extLst>
              <a:ext uri="{FF2B5EF4-FFF2-40B4-BE49-F238E27FC236}">
                <a16:creationId xmlns:a16="http://schemas.microsoft.com/office/drawing/2014/main" id="{1CD0143C-9664-0F41-A585-7E6CE77F5ECE}"/>
              </a:ext>
            </a:extLst>
          </p:cNvPr>
          <p:cNvSpPr/>
          <p:nvPr/>
        </p:nvSpPr>
        <p:spPr>
          <a:xfrm>
            <a:off x="4767324" y="3096444"/>
            <a:ext cx="438996" cy="417909"/>
          </a:xfrm>
          <a:prstGeom prst="downArrow">
            <a:avLst/>
          </a:prstGeom>
          <a:solidFill>
            <a:srgbClr val="C00000"/>
          </a:solidFill>
          <a:ln>
            <a:solidFill>
              <a:srgbClr val="C1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下箭头 31">
            <a:extLst>
              <a:ext uri="{FF2B5EF4-FFF2-40B4-BE49-F238E27FC236}">
                <a16:creationId xmlns:a16="http://schemas.microsoft.com/office/drawing/2014/main" id="{60B4D46E-A7AD-DF44-9C5F-9725448C1B99}"/>
              </a:ext>
            </a:extLst>
          </p:cNvPr>
          <p:cNvSpPr/>
          <p:nvPr/>
        </p:nvSpPr>
        <p:spPr>
          <a:xfrm>
            <a:off x="4155639" y="3822131"/>
            <a:ext cx="537924" cy="417908"/>
          </a:xfrm>
          <a:prstGeom prst="downArrow">
            <a:avLst/>
          </a:prstGeom>
          <a:solidFill>
            <a:srgbClr val="C00000"/>
          </a:solidFill>
          <a:ln>
            <a:solidFill>
              <a:srgbClr val="C1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3" name="下箭头 32">
            <a:extLst>
              <a:ext uri="{FF2B5EF4-FFF2-40B4-BE49-F238E27FC236}">
                <a16:creationId xmlns:a16="http://schemas.microsoft.com/office/drawing/2014/main" id="{75885CA3-0A49-3242-8359-AC1E1CFA8525}"/>
              </a:ext>
            </a:extLst>
          </p:cNvPr>
          <p:cNvSpPr/>
          <p:nvPr/>
        </p:nvSpPr>
        <p:spPr>
          <a:xfrm>
            <a:off x="5330415" y="3822131"/>
            <a:ext cx="537924" cy="417908"/>
          </a:xfrm>
          <a:prstGeom prst="downArrow">
            <a:avLst/>
          </a:prstGeom>
          <a:solidFill>
            <a:srgbClr val="C00000"/>
          </a:solidFill>
          <a:ln>
            <a:solidFill>
              <a:srgbClr val="C1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4C09F22-08FC-8448-BF10-945FC16533E1}"/>
              </a:ext>
            </a:extLst>
          </p:cNvPr>
          <p:cNvSpPr/>
          <p:nvPr/>
        </p:nvSpPr>
        <p:spPr>
          <a:xfrm>
            <a:off x="3347645" y="3305398"/>
            <a:ext cx="3231276" cy="1385062"/>
          </a:xfrm>
          <a:prstGeom prst="rect">
            <a:avLst/>
          </a:prstGeom>
          <a:noFill/>
          <a:ln>
            <a:solidFill>
              <a:srgbClr val="C1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BD5578F-8095-D744-A01B-B64F34BACAAC}"/>
              </a:ext>
            </a:extLst>
          </p:cNvPr>
          <p:cNvSpPr txBox="1"/>
          <p:nvPr/>
        </p:nvSpPr>
        <p:spPr>
          <a:xfrm>
            <a:off x="3296355" y="3305398"/>
            <a:ext cx="93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强一致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A991C96-77CC-AA4A-A0FB-15BABDA07E99}"/>
              </a:ext>
            </a:extLst>
          </p:cNvPr>
          <p:cNvSpPr txBox="1"/>
          <p:nvPr/>
        </p:nvSpPr>
        <p:spPr>
          <a:xfrm>
            <a:off x="8546409" y="2385543"/>
            <a:ext cx="1371964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写操作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5A2DCB5-8728-A64C-BDE6-383DF7870874}"/>
              </a:ext>
            </a:extLst>
          </p:cNvPr>
          <p:cNvSpPr/>
          <p:nvPr/>
        </p:nvSpPr>
        <p:spPr>
          <a:xfrm>
            <a:off x="6869722" y="3209022"/>
            <a:ext cx="4036879" cy="2263313"/>
          </a:xfrm>
          <a:prstGeom prst="rect">
            <a:avLst/>
          </a:prstGeom>
          <a:noFill/>
          <a:ln>
            <a:solidFill>
              <a:srgbClr val="C1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下箭头 39">
            <a:extLst>
              <a:ext uri="{FF2B5EF4-FFF2-40B4-BE49-F238E27FC236}">
                <a16:creationId xmlns:a16="http://schemas.microsoft.com/office/drawing/2014/main" id="{F7B5D533-73BF-F44F-B113-083F37ABAEED}"/>
              </a:ext>
            </a:extLst>
          </p:cNvPr>
          <p:cNvSpPr/>
          <p:nvPr/>
        </p:nvSpPr>
        <p:spPr>
          <a:xfrm>
            <a:off x="8925530" y="2674576"/>
            <a:ext cx="432048" cy="65451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497A8AF-C550-9045-AFE3-515E8BB07545}"/>
              </a:ext>
            </a:extLst>
          </p:cNvPr>
          <p:cNvSpPr txBox="1"/>
          <p:nvPr/>
        </p:nvSpPr>
        <p:spPr>
          <a:xfrm>
            <a:off x="8398634" y="3997929"/>
            <a:ext cx="1730631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RPC</a:t>
            </a:r>
            <a:r>
              <a:rPr kumimoji="1"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写服务（幂等）</a:t>
            </a:r>
          </a:p>
        </p:txBody>
      </p:sp>
      <p:sp>
        <p:nvSpPr>
          <p:cNvPr id="42" name="下箭头 41">
            <a:extLst>
              <a:ext uri="{FF2B5EF4-FFF2-40B4-BE49-F238E27FC236}">
                <a16:creationId xmlns:a16="http://schemas.microsoft.com/office/drawing/2014/main" id="{E9754462-D972-544F-9099-A1CBC4D05BB5}"/>
              </a:ext>
            </a:extLst>
          </p:cNvPr>
          <p:cNvSpPr/>
          <p:nvPr/>
        </p:nvSpPr>
        <p:spPr>
          <a:xfrm>
            <a:off x="8606393" y="4312977"/>
            <a:ext cx="288032" cy="576118"/>
          </a:xfrm>
          <a:prstGeom prst="downArrow">
            <a:avLst/>
          </a:prstGeom>
          <a:solidFill>
            <a:srgbClr val="C00000"/>
          </a:solidFill>
          <a:ln>
            <a:solidFill>
              <a:srgbClr val="C1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EA146E9-1422-3A40-AD7D-52F384451FC6}"/>
              </a:ext>
            </a:extLst>
          </p:cNvPr>
          <p:cNvSpPr txBox="1"/>
          <p:nvPr/>
        </p:nvSpPr>
        <p:spPr>
          <a:xfrm>
            <a:off x="8452891" y="4431759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失败</a:t>
            </a:r>
          </a:p>
        </p:txBody>
      </p:sp>
      <p:sp>
        <p:nvSpPr>
          <p:cNvPr id="44" name="上箭头 43">
            <a:extLst>
              <a:ext uri="{FF2B5EF4-FFF2-40B4-BE49-F238E27FC236}">
                <a16:creationId xmlns:a16="http://schemas.microsoft.com/office/drawing/2014/main" id="{31F80C06-5BA4-7D4D-B61E-11577C6A0BFC}"/>
              </a:ext>
            </a:extLst>
          </p:cNvPr>
          <p:cNvSpPr/>
          <p:nvPr/>
        </p:nvSpPr>
        <p:spPr>
          <a:xfrm>
            <a:off x="9630341" y="4279166"/>
            <a:ext cx="288032" cy="593579"/>
          </a:xfrm>
          <a:prstGeom prst="upArrow">
            <a:avLst/>
          </a:prstGeom>
          <a:solidFill>
            <a:srgbClr val="C00000"/>
          </a:solidFill>
          <a:ln>
            <a:solidFill>
              <a:srgbClr val="C1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8AAD193-1642-1548-AC59-6764C86035E6}"/>
              </a:ext>
            </a:extLst>
          </p:cNvPr>
          <p:cNvSpPr txBox="1"/>
          <p:nvPr/>
        </p:nvSpPr>
        <p:spPr>
          <a:xfrm>
            <a:off x="9476839" y="4431759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重试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5A29962-0398-264F-B27D-6854701B3AE0}"/>
              </a:ext>
            </a:extLst>
          </p:cNvPr>
          <p:cNvSpPr txBox="1"/>
          <p:nvPr/>
        </p:nvSpPr>
        <p:spPr>
          <a:xfrm>
            <a:off x="8366735" y="4896365"/>
            <a:ext cx="1756888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JMQ</a:t>
            </a:r>
            <a:endParaRPr kumimoji="1"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8850A99-1AE1-5A45-9E38-2E909E9CF5E2}"/>
              </a:ext>
            </a:extLst>
          </p:cNvPr>
          <p:cNvSpPr txBox="1"/>
          <p:nvPr/>
        </p:nvSpPr>
        <p:spPr>
          <a:xfrm>
            <a:off x="8350059" y="3318846"/>
            <a:ext cx="1730631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DB</a:t>
            </a:r>
            <a:r>
              <a:rPr kumimoji="1"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操作</a:t>
            </a:r>
          </a:p>
        </p:txBody>
      </p:sp>
      <p:sp>
        <p:nvSpPr>
          <p:cNvPr id="48" name="下箭头 47">
            <a:extLst>
              <a:ext uri="{FF2B5EF4-FFF2-40B4-BE49-F238E27FC236}">
                <a16:creationId xmlns:a16="http://schemas.microsoft.com/office/drawing/2014/main" id="{3C2D1958-986B-BB40-A64B-06846AFD0E1F}"/>
              </a:ext>
            </a:extLst>
          </p:cNvPr>
          <p:cNvSpPr/>
          <p:nvPr/>
        </p:nvSpPr>
        <p:spPr>
          <a:xfrm>
            <a:off x="8954282" y="3557594"/>
            <a:ext cx="432048" cy="43306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40B3341-C243-334D-B703-CB6B02355B3A}"/>
              </a:ext>
            </a:extLst>
          </p:cNvPr>
          <p:cNvSpPr txBox="1"/>
          <p:nvPr/>
        </p:nvSpPr>
        <p:spPr>
          <a:xfrm>
            <a:off x="6880003" y="3209022"/>
            <a:ext cx="101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最终一致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18F23BB-9546-BA41-8960-BB6BB3B8E477}"/>
              </a:ext>
            </a:extLst>
          </p:cNvPr>
          <p:cNvSpPr txBox="1"/>
          <p:nvPr/>
        </p:nvSpPr>
        <p:spPr>
          <a:xfrm>
            <a:off x="6822448" y="4279166"/>
            <a:ext cx="1365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C00000"/>
                </a:solidFill>
              </a:rPr>
              <a:t>多次写</a:t>
            </a:r>
            <a:r>
              <a:rPr kumimoji="1" lang="en-US" altLang="zh-CN" sz="1600" dirty="0" err="1">
                <a:solidFill>
                  <a:srgbClr val="C00000"/>
                </a:solidFill>
              </a:rPr>
              <a:t>jmq</a:t>
            </a:r>
            <a:r>
              <a:rPr kumimoji="1" lang="zh-CN" altLang="en-US" sz="1600" dirty="0">
                <a:solidFill>
                  <a:srgbClr val="C00000"/>
                </a:solidFill>
              </a:rPr>
              <a:t>失败需要做日志留存，任务</a:t>
            </a:r>
            <a:r>
              <a:rPr kumimoji="1" lang="en-US" altLang="zh-CN" sz="1600" dirty="0">
                <a:solidFill>
                  <a:srgbClr val="C00000"/>
                </a:solidFill>
              </a:rPr>
              <a:t>/</a:t>
            </a:r>
            <a:r>
              <a:rPr kumimoji="1" lang="zh-CN" altLang="en-US" sz="1600" dirty="0">
                <a:solidFill>
                  <a:srgbClr val="C00000"/>
                </a:solidFill>
              </a:rPr>
              <a:t>人工处理</a:t>
            </a:r>
          </a:p>
        </p:txBody>
      </p:sp>
    </p:spTree>
    <p:extLst>
      <p:ext uri="{BB962C8B-B14F-4D97-AF65-F5344CB8AC3E}">
        <p14:creationId xmlns:p14="http://schemas.microsoft.com/office/powerpoint/2010/main" val="165187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298D15D2-5BB3-A548-A95D-976273B6E8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437" y="576139"/>
            <a:ext cx="3538566" cy="43170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一致性</a:t>
            </a:r>
            <a:r>
              <a:rPr kumimoji="1" lang="en-US" altLang="zh-CN" dirty="0">
                <a:solidFill>
                  <a:srgbClr val="C00000"/>
                </a:solidFill>
              </a:rPr>
              <a:t>—</a:t>
            </a:r>
            <a:r>
              <a:rPr kumimoji="1" lang="zh-CN" altLang="en-US" dirty="0">
                <a:solidFill>
                  <a:srgbClr val="C00000"/>
                </a:solidFill>
              </a:rPr>
              <a:t>幂等</a:t>
            </a:r>
          </a:p>
        </p:txBody>
      </p:sp>
      <p:sp>
        <p:nvSpPr>
          <p:cNvPr id="3" name="文本框 15"/>
          <p:cNvSpPr txBox="1"/>
          <p:nvPr/>
        </p:nvSpPr>
        <p:spPr>
          <a:xfrm>
            <a:off x="468599" y="3760329"/>
            <a:ext cx="191186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场景案例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811" y="1519745"/>
            <a:ext cx="31139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接口可重复调用，在调用方多次调用的情况下，接口最终得到的结果是一致的</a:t>
            </a:r>
            <a:endParaRPr lang="en-US" altLang="zh-CN" sz="16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目前用于</a:t>
            </a:r>
            <a:r>
              <a:rPr lang="en-US" altLang="zh-CN" sz="1600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rpc</a:t>
            </a:r>
            <a:r>
              <a:rPr lang="zh-CN" altLang="en-US" sz="1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调用的添加接口，常见做法为服务端针对客户端传过来的唯一标示做添加或修改判断，多次修改可在唯一标示处处理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8599" y="4178238"/>
            <a:ext cx="2304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使用京米下虚拟订单，保证不会存在重复下单</a:t>
            </a:r>
          </a:p>
        </p:txBody>
      </p:sp>
      <p:sp>
        <p:nvSpPr>
          <p:cNvPr id="26" name="文本框 15"/>
          <p:cNvSpPr txBox="1"/>
          <p:nvPr/>
        </p:nvSpPr>
        <p:spPr>
          <a:xfrm>
            <a:off x="468599" y="1156598"/>
            <a:ext cx="191186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0984B8E-1047-EA41-A5D0-0BDA705B4209}"/>
              </a:ext>
            </a:extLst>
          </p:cNvPr>
          <p:cNvSpPr/>
          <p:nvPr/>
        </p:nvSpPr>
        <p:spPr>
          <a:xfrm>
            <a:off x="6481117" y="2015951"/>
            <a:ext cx="2080986" cy="5430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根据服务端提供的规则生成</a:t>
            </a:r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uuid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版本号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82313AC-4FD0-7949-9B09-F7A7BADDC5CA}"/>
              </a:ext>
            </a:extLst>
          </p:cNvPr>
          <p:cNvSpPr/>
          <p:nvPr/>
        </p:nvSpPr>
        <p:spPr>
          <a:xfrm>
            <a:off x="5927333" y="4420095"/>
            <a:ext cx="1622041" cy="5430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进行相关处理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5D44B7F-A813-6E46-9CAB-A955B70C6160}"/>
              </a:ext>
            </a:extLst>
          </p:cNvPr>
          <p:cNvSpPr/>
          <p:nvPr/>
        </p:nvSpPr>
        <p:spPr>
          <a:xfrm>
            <a:off x="6290379" y="3460663"/>
            <a:ext cx="2817918" cy="5430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是否处理过相应业务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B3CF86C-E6F2-EE4E-AEEE-81B07277C376}"/>
              </a:ext>
            </a:extLst>
          </p:cNvPr>
          <p:cNvSpPr/>
          <p:nvPr/>
        </p:nvSpPr>
        <p:spPr>
          <a:xfrm>
            <a:off x="7802547" y="4431462"/>
            <a:ext cx="1691043" cy="5430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返回相应信息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CE17B7-CE62-2748-A12D-A94E53568B5F}"/>
              </a:ext>
            </a:extLst>
          </p:cNvPr>
          <p:cNvSpPr/>
          <p:nvPr/>
        </p:nvSpPr>
        <p:spPr>
          <a:xfrm>
            <a:off x="5893190" y="3135054"/>
            <a:ext cx="3672408" cy="1944216"/>
          </a:xfrm>
          <a:prstGeom prst="rect">
            <a:avLst/>
          </a:prstGeom>
          <a:noFill/>
          <a:ln>
            <a:solidFill>
              <a:srgbClr val="C1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E2D4A893-A6B9-6340-AFCB-D95B8CF310C3}"/>
              </a:ext>
            </a:extLst>
          </p:cNvPr>
          <p:cNvSpPr/>
          <p:nvPr/>
        </p:nvSpPr>
        <p:spPr>
          <a:xfrm>
            <a:off x="7189334" y="2558990"/>
            <a:ext cx="510004" cy="576064"/>
          </a:xfrm>
          <a:prstGeom prst="downArrow">
            <a:avLst/>
          </a:prstGeom>
          <a:solidFill>
            <a:srgbClr val="C00000"/>
          </a:solidFill>
          <a:ln>
            <a:solidFill>
              <a:srgbClr val="C1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AF6F62-A9E4-AE4A-80EE-8716C5246D06}"/>
              </a:ext>
            </a:extLst>
          </p:cNvPr>
          <p:cNvSpPr txBox="1"/>
          <p:nvPr/>
        </p:nvSpPr>
        <p:spPr>
          <a:xfrm>
            <a:off x="5927333" y="3147370"/>
            <a:ext cx="930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soa</a:t>
            </a:r>
            <a:r>
              <a:rPr kumimoji="1" lang="zh-CN" altLang="en-US" sz="1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</a:t>
            </a: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09A4E657-9C00-284C-8139-46E097862A81}"/>
              </a:ext>
            </a:extLst>
          </p:cNvPr>
          <p:cNvSpPr/>
          <p:nvPr/>
        </p:nvSpPr>
        <p:spPr>
          <a:xfrm>
            <a:off x="6685278" y="4003702"/>
            <a:ext cx="504056" cy="416393"/>
          </a:xfrm>
          <a:prstGeom prst="downArrow">
            <a:avLst/>
          </a:prstGeom>
          <a:solidFill>
            <a:srgbClr val="C00000"/>
          </a:solidFill>
          <a:ln>
            <a:solidFill>
              <a:srgbClr val="C1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38" name="下箭头 37">
            <a:extLst>
              <a:ext uri="{FF2B5EF4-FFF2-40B4-BE49-F238E27FC236}">
                <a16:creationId xmlns:a16="http://schemas.microsoft.com/office/drawing/2014/main" id="{C4C5627A-15D1-A242-866C-A646520F3CA5}"/>
              </a:ext>
            </a:extLst>
          </p:cNvPr>
          <p:cNvSpPr/>
          <p:nvPr/>
        </p:nvSpPr>
        <p:spPr>
          <a:xfrm>
            <a:off x="8125438" y="3993607"/>
            <a:ext cx="504056" cy="437856"/>
          </a:xfrm>
          <a:prstGeom prst="downArrow">
            <a:avLst/>
          </a:prstGeom>
          <a:solidFill>
            <a:srgbClr val="C00000"/>
          </a:solidFill>
          <a:ln>
            <a:solidFill>
              <a:srgbClr val="C1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47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298D15D2-5BB3-A548-A95D-976273B6E8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437" y="576139"/>
            <a:ext cx="3538566" cy="647724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一致性</a:t>
            </a:r>
            <a:r>
              <a:rPr kumimoji="1" lang="en-US" altLang="zh-CN" dirty="0">
                <a:solidFill>
                  <a:srgbClr val="C00000"/>
                </a:solidFill>
              </a:rPr>
              <a:t>—</a:t>
            </a:r>
            <a:r>
              <a:rPr kumimoji="1" lang="zh-CN" altLang="en-US" dirty="0">
                <a:solidFill>
                  <a:srgbClr val="C00000"/>
                </a:solidFill>
              </a:rPr>
              <a:t>数据异构</a:t>
            </a:r>
          </a:p>
        </p:txBody>
      </p:sp>
      <p:sp>
        <p:nvSpPr>
          <p:cNvPr id="3" name="文本框 15"/>
          <p:cNvSpPr txBox="1"/>
          <p:nvPr/>
        </p:nvSpPr>
        <p:spPr>
          <a:xfrm>
            <a:off x="504453" y="3298939"/>
            <a:ext cx="191186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场景案例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811" y="1519745"/>
            <a:ext cx="31139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数据的存储是根据业务场景来确定的。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复杂查询数据库支持不了，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能很好的解决这个问题。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453" y="3716848"/>
            <a:ext cx="2304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患者端订单查询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运营管理端订单查询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3205" y="1943943"/>
            <a:ext cx="1944216" cy="304030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888829" y="1928881"/>
            <a:ext cx="2160240" cy="31007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柱形 9"/>
          <p:cNvSpPr/>
          <p:nvPr/>
        </p:nvSpPr>
        <p:spPr>
          <a:xfrm>
            <a:off x="4086232" y="2374815"/>
            <a:ext cx="1458782" cy="577240"/>
          </a:xfrm>
          <a:prstGeom prst="can">
            <a:avLst>
              <a:gd name="adj" fmla="val 33964"/>
            </a:avLst>
          </a:prstGeom>
          <a:solidFill>
            <a:srgbClr val="C1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订单主表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Sharding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key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keyi1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文档 15"/>
          <p:cNvSpPr/>
          <p:nvPr/>
        </p:nvSpPr>
        <p:spPr>
          <a:xfrm>
            <a:off x="7642246" y="3082709"/>
            <a:ext cx="1206134" cy="585562"/>
          </a:xfrm>
          <a:prstGeom prst="flowChartDocument">
            <a:avLst/>
          </a:prstGeom>
          <a:solidFill>
            <a:srgbClr val="C1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大宽表表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04140" y="2919747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Binlake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5"/>
          <p:cNvSpPr txBox="1"/>
          <p:nvPr/>
        </p:nvSpPr>
        <p:spPr>
          <a:xfrm>
            <a:off x="468599" y="1156598"/>
            <a:ext cx="191186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49209" y="1981409"/>
            <a:ext cx="1039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31267" y="1943944"/>
            <a:ext cx="104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柱形 29"/>
          <p:cNvSpPr/>
          <p:nvPr/>
        </p:nvSpPr>
        <p:spPr>
          <a:xfrm>
            <a:off x="4086851" y="3024063"/>
            <a:ext cx="1458163" cy="661719"/>
          </a:xfrm>
          <a:prstGeom prst="can">
            <a:avLst>
              <a:gd name="adj" fmla="val 33964"/>
            </a:avLst>
          </a:prstGeom>
          <a:solidFill>
            <a:srgbClr val="C1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订单表详情表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Sharding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key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docter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_pin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柱形 31"/>
          <p:cNvSpPr/>
          <p:nvPr/>
        </p:nvSpPr>
        <p:spPr>
          <a:xfrm>
            <a:off x="4100351" y="3724351"/>
            <a:ext cx="1521172" cy="661719"/>
          </a:xfrm>
          <a:prstGeom prst="can">
            <a:avLst>
              <a:gd name="adj" fmla="val 33964"/>
            </a:avLst>
          </a:prstGeom>
          <a:solidFill>
            <a:srgbClr val="C1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类目表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柱形 32"/>
          <p:cNvSpPr/>
          <p:nvPr/>
        </p:nvSpPr>
        <p:spPr>
          <a:xfrm>
            <a:off x="4100351" y="4367922"/>
            <a:ext cx="1521172" cy="661719"/>
          </a:xfrm>
          <a:prstGeom prst="can">
            <a:avLst>
              <a:gd name="adj" fmla="val 33964"/>
            </a:avLst>
          </a:prstGeom>
          <a:solidFill>
            <a:srgbClr val="C1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</a:p>
        </p:txBody>
      </p:sp>
      <p:sp>
        <p:nvSpPr>
          <p:cNvPr id="29" name="右箭头 28"/>
          <p:cNvSpPr/>
          <p:nvPr/>
        </p:nvSpPr>
        <p:spPr>
          <a:xfrm>
            <a:off x="6193085" y="3246750"/>
            <a:ext cx="936104" cy="459542"/>
          </a:xfrm>
          <a:prstGeom prst="rightArrow">
            <a:avLst/>
          </a:prstGeom>
          <a:solidFill>
            <a:srgbClr val="C1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690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3310</TotalTime>
  <Words>1475</Words>
  <Application>Microsoft Macintosh PowerPoint</Application>
  <PresentationFormat>自定义</PresentationFormat>
  <Paragraphs>257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等线 Light</vt:lpstr>
      <vt:lpstr>宋体</vt:lpstr>
      <vt:lpstr>Microsoft YaHei</vt:lpstr>
      <vt:lpstr>Microsoft YaHei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Microsoft Office 用户</cp:lastModifiedBy>
  <cp:revision>244</cp:revision>
  <dcterms:created xsi:type="dcterms:W3CDTF">2017-08-23T13:00:00Z</dcterms:created>
  <dcterms:modified xsi:type="dcterms:W3CDTF">2019-07-09T05:35:05Z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