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themeOverride+xml" PartName="/ppt/theme/themeOverride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2286000" y="3581400"/>
            <a:ext cx="56388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4335" lvl="0" marL="447675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■"/>
              <a:defRPr/>
            </a:lvl1pPr>
            <a:lvl2pPr indent="-417830" lvl="1" marL="8890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ymbol"/>
              <a:buChar char="○"/>
              <a:defRPr/>
            </a:lvl2pPr>
            <a:lvl3pPr indent="-387032" lvl="2" marL="129381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■"/>
              <a:defRPr/>
            </a:lvl3pPr>
            <a:lvl4pPr indent="-379411" lvl="3" marL="168116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ymbol"/>
              <a:buChar char="○"/>
              <a:defRPr/>
            </a:lvl4pPr>
            <a:lvl5pPr indent="-393700" lvl="4" marL="20701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■"/>
              <a:defRPr/>
            </a:lvl5pPr>
            <a:lvl6pPr indent="-388936" lvl="5" marL="245903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■"/>
              <a:defRPr/>
            </a:lvl6pPr>
            <a:lvl7pPr indent="-392111" lvl="6" marL="32369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■"/>
              <a:defRPr/>
            </a:lvl7pPr>
            <a:lvl8pPr indent="-403225" lvl="7" marL="44037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■"/>
              <a:defRPr/>
            </a:lvl8pPr>
            <a:lvl9pPr indent="-409575" lvl="8" marL="59594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■"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0" name="Google Shape;20;p2"/>
          <p:cNvGrpSpPr/>
          <p:nvPr/>
        </p:nvGrpSpPr>
        <p:grpSpPr>
          <a:xfrm>
            <a:off x="0" y="914400"/>
            <a:ext cx="8686800" cy="2514600"/>
            <a:chOff x="0" y="914400"/>
            <a:chExt cx="8686800" cy="2514600"/>
          </a:xfrm>
        </p:grpSpPr>
        <p:sp>
          <p:nvSpPr>
            <p:cNvPr id="21" name="Google Shape;21;p2"/>
            <p:cNvSpPr/>
            <p:nvPr/>
          </p:nvSpPr>
          <p:spPr>
            <a:xfrm>
              <a:off x="228600" y="914400"/>
              <a:ext cx="2514600" cy="2514600"/>
            </a:xfrm>
            <a:prstGeom prst="ellipse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 txBox="1"/>
            <p:nvPr/>
          </p:nvSpPr>
          <p:spPr>
            <a:xfrm>
              <a:off x="0" y="1676400"/>
              <a:ext cx="4724400" cy="1143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 txBox="1"/>
            <p:nvPr/>
          </p:nvSpPr>
          <p:spPr>
            <a:xfrm>
              <a:off x="3962400" y="1676400"/>
              <a:ext cx="4724400" cy="114300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accent2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09600" y="1524000"/>
              <a:ext cx="228600" cy="1449387"/>
            </a:xfrm>
            <a:custGeom>
              <a:rect b="b" l="l" r="r" t="t"/>
              <a:pathLst>
                <a:path extrusionOk="0" h="1000" w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cap="flat" cmpd="sng" w="7620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848600" y="1209675"/>
              <a:ext cx="261937" cy="1371600"/>
            </a:xfrm>
            <a:custGeom>
              <a:rect b="b" l="l" r="r" t="t"/>
              <a:pathLst>
                <a:path extrusionOk="0" h="1000" w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cap="flat" cmpd="sng" w="762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26;p2"/>
          <p:cNvSpPr txBox="1"/>
          <p:nvPr>
            <p:ph type="ctrTitle"/>
          </p:nvPr>
        </p:nvSpPr>
        <p:spPr>
          <a:xfrm>
            <a:off x="838200" y="1443037"/>
            <a:ext cx="7086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type="title"/>
          </p:nvPr>
        </p:nvSpPr>
        <p:spPr>
          <a:xfrm>
            <a:off x="931862" y="96837"/>
            <a:ext cx="715803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■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ymbol"/>
              <a:buChar char="○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■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ymbol"/>
              <a:buChar char="○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■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■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■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■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■"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9461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1" type="ftr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/>
        </p:nvSpPr>
        <p:spPr>
          <a:xfrm>
            <a:off x="0" y="1377950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 txBox="1"/>
          <p:nvPr/>
        </p:nvSpPr>
        <p:spPr>
          <a:xfrm>
            <a:off x="1447800" y="1377950"/>
            <a:ext cx="7239000" cy="1016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accent2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931862" y="96837"/>
            <a:ext cx="715803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■"/>
              <a:defRPr/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ymbol"/>
              <a:buChar char="○"/>
              <a:defRPr/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■"/>
              <a:defRPr/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ymbol"/>
              <a:buChar char="○"/>
              <a:defRPr/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■"/>
              <a:defRPr/>
            </a:lvl5pPr>
            <a:lvl6pPr indent="-3175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■"/>
              <a:defRPr/>
            </a:lvl6pPr>
            <a:lvl7pPr indent="-3175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■"/>
              <a:defRPr/>
            </a:lvl7pPr>
            <a:lvl8pPr indent="-3175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■"/>
              <a:defRPr/>
            </a:lvl8pPr>
            <a:lvl9pPr indent="-3175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■"/>
              <a:defRPr/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9461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838200" y="561975"/>
            <a:ext cx="152400" cy="1066800"/>
          </a:xfrm>
          <a:custGeom>
            <a:rect b="b" l="l" r="r" t="t"/>
            <a:pathLst>
              <a:path extrusionOk="0" h="1000" w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cap="flat" cmpd="sng" w="7620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8262937" y="269875"/>
            <a:ext cx="152400" cy="1073150"/>
          </a:xfrm>
          <a:custGeom>
            <a:rect b="b" l="l" r="r" t="t"/>
            <a:pathLst>
              <a:path extrusionOk="0" h="1000" w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cap="flat" cmpd="sng" w="762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Relationship Id="rId4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type="ctrTitle"/>
          </p:nvPr>
        </p:nvSpPr>
        <p:spPr>
          <a:xfrm>
            <a:off x="838200" y="1443037"/>
            <a:ext cx="7086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000">
                <a:solidFill>
                  <a:schemeClr val="dk2"/>
                </a:solidFill>
              </a:rPr>
              <a:t>U1.6 - Tarjetas de expansión</a:t>
            </a:r>
            <a:endParaRPr/>
          </a:p>
        </p:txBody>
      </p:sp>
      <p:sp>
        <p:nvSpPr>
          <p:cNvPr id="38" name="Google Shape;38;p4"/>
          <p:cNvSpPr txBox="1"/>
          <p:nvPr>
            <p:ph idx="1" type="subTitle"/>
          </p:nvPr>
        </p:nvSpPr>
        <p:spPr>
          <a:xfrm>
            <a:off x="2286000" y="3581400"/>
            <a:ext cx="56388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Controladores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34012" y="2274887"/>
            <a:ext cx="3241675" cy="32416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3"/>
          <p:cNvSpPr txBox="1"/>
          <p:nvPr>
            <p:ph type="title"/>
          </p:nvPr>
        </p:nvSpPr>
        <p:spPr>
          <a:xfrm>
            <a:off x="931862" y="96837"/>
            <a:ext cx="715803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Tarjeta de sonido</a:t>
            </a:r>
            <a:endParaRPr/>
          </a:p>
        </p:txBody>
      </p:sp>
      <p:sp>
        <p:nvSpPr>
          <p:cNvPr id="98" name="Google Shape;98;p13"/>
          <p:cNvSpPr txBox="1"/>
          <p:nvPr>
            <p:ph idx="1" type="body"/>
          </p:nvPr>
        </p:nvSpPr>
        <p:spPr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7675" lvl="0" marL="4476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ymbol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Transforma sonido digital en analógico enviado a los altavoces y analógico en digital.</a:t>
            </a:r>
            <a:endParaRPr/>
          </a:p>
          <a:p>
            <a:pPr indent="-447675" lvl="0" marL="447675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ymbol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Características:</a:t>
            </a:r>
            <a:endParaRPr/>
          </a:p>
          <a:p>
            <a:pPr indent="-444500" lvl="1" marL="8890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ymbol"/>
              <a:buChar char="○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Capacidades MIDI.</a:t>
            </a:r>
            <a:endParaRPr/>
          </a:p>
          <a:p>
            <a:pPr indent="-444500" lvl="1" marL="8890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ymbol"/>
              <a:buChar char="○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Mono, estéreo, cuadrofónico.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8537" y="1484312"/>
            <a:ext cx="5040312" cy="504031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4"/>
          <p:cNvSpPr txBox="1"/>
          <p:nvPr>
            <p:ph type="title"/>
          </p:nvPr>
        </p:nvSpPr>
        <p:spPr>
          <a:xfrm>
            <a:off x="931862" y="96837"/>
            <a:ext cx="715803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Red</a:t>
            </a:r>
            <a:endParaRPr/>
          </a:p>
        </p:txBody>
      </p:sp>
      <p:sp>
        <p:nvSpPr>
          <p:cNvPr id="105" name="Google Shape;105;p14"/>
          <p:cNvSpPr txBox="1"/>
          <p:nvPr>
            <p:ph idx="1" type="body"/>
          </p:nvPr>
        </p:nvSpPr>
        <p:spPr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7675" lvl="0" marL="447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ymbol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Interfaz entre equipo y el medio de transmisión.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type="title"/>
          </p:nvPr>
        </p:nvSpPr>
        <p:spPr>
          <a:xfrm>
            <a:off x="931862" y="96837"/>
            <a:ext cx="715803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Puerto paralelo</a:t>
            </a:r>
            <a:endParaRPr/>
          </a:p>
        </p:txBody>
      </p:sp>
      <p:sp>
        <p:nvSpPr>
          <p:cNvPr id="111" name="Google Shape;111;p15"/>
          <p:cNvSpPr txBox="1"/>
          <p:nvPr>
            <p:ph idx="1" type="body"/>
          </p:nvPr>
        </p:nvSpPr>
        <p:spPr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7675" lvl="0" marL="4476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ymbol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Transmisión de datos simultáneamente, 8 bits.</a:t>
            </a:r>
            <a:endParaRPr/>
          </a:p>
          <a:p>
            <a:pPr indent="-447675" lvl="0" marL="447675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ymbol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Puerto LPT1. Conector DB25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83235" lvl="0" marL="4476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ymbol"/>
              <a:buChar char="■"/>
            </a:pPr>
            <a:r>
              <a:rPr lang="en-US" sz="2400">
                <a:solidFill>
                  <a:schemeClr val="dk1"/>
                </a:solidFill>
              </a:rPr>
              <a:t>Existen tres versiones de este puerto diferenciándose en la velocidad de transmisión y sentido de la transmisión:</a:t>
            </a:r>
            <a:endParaRPr sz="2400">
              <a:solidFill>
                <a:schemeClr val="dk1"/>
              </a:solidFill>
            </a:endParaRPr>
          </a:p>
          <a:p>
            <a:pPr indent="-477519" lvl="1" marL="8890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ymbol"/>
              <a:buChar char="○"/>
            </a:pPr>
            <a:r>
              <a:rPr lang="en-US" sz="2400">
                <a:solidFill>
                  <a:schemeClr val="dk1"/>
                </a:solidFill>
              </a:rPr>
              <a:t>Puerto paralelo estándar.</a:t>
            </a:r>
            <a:endParaRPr sz="2400">
              <a:solidFill>
                <a:schemeClr val="dk1"/>
              </a:solidFill>
            </a:endParaRPr>
          </a:p>
          <a:p>
            <a:pPr indent="-477519" lvl="1" marL="8890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ymbol"/>
              <a:buChar char="○"/>
            </a:pPr>
            <a:r>
              <a:rPr lang="en-US" sz="2400">
                <a:solidFill>
                  <a:schemeClr val="dk1"/>
                </a:solidFill>
              </a:rPr>
              <a:t>Puerto paralelo extendido.</a:t>
            </a:r>
            <a:endParaRPr sz="2400">
              <a:solidFill>
                <a:schemeClr val="dk1"/>
              </a:solidFill>
            </a:endParaRPr>
          </a:p>
          <a:p>
            <a:pPr indent="-477519" lvl="1" marL="8890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ymbol"/>
              <a:buChar char="○"/>
            </a:pPr>
            <a:r>
              <a:rPr lang="en-US" sz="2400">
                <a:solidFill>
                  <a:schemeClr val="dk1"/>
                </a:solidFill>
              </a:rPr>
              <a:t>Puerto paralelo mejorado.</a:t>
            </a:r>
            <a:endParaRPr sz="2400">
              <a:solidFill>
                <a:schemeClr val="dk1"/>
              </a:solidFill>
            </a:endParaRPr>
          </a:p>
          <a:p>
            <a:pPr indent="-483235" lvl="0" marL="447675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ymbol"/>
              <a:buChar char="■"/>
            </a:pPr>
            <a:r>
              <a:rPr lang="en-US" sz="2400">
                <a:solidFill>
                  <a:schemeClr val="dk1"/>
                </a:solidFill>
              </a:rPr>
              <a:t>Distancias 4 o 5 metros.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58775" lvl="0" marL="4476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931862" y="96837"/>
            <a:ext cx="715803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Puerto serie</a:t>
            </a:r>
            <a:endParaRPr/>
          </a:p>
        </p:txBody>
      </p:sp>
      <p:sp>
        <p:nvSpPr>
          <p:cNvPr id="117" name="Google Shape;117;p16"/>
          <p:cNvSpPr txBox="1"/>
          <p:nvPr>
            <p:ph idx="1" type="body"/>
          </p:nvPr>
        </p:nvSpPr>
        <p:spPr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49275" lvl="0" marL="4476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oto Symbol"/>
              <a:buChar char="■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Puerto de entrada/salida de datos.</a:t>
            </a:r>
            <a:endParaRPr sz="3000"/>
          </a:p>
          <a:p>
            <a:pPr indent="-549275" lvl="0" marL="4476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oto Symbol"/>
              <a:buChar char="■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Periféricos.</a:t>
            </a:r>
            <a:endParaRPr sz="3000"/>
          </a:p>
          <a:p>
            <a:pPr indent="-549275" lvl="0" marL="4476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oto Symbol"/>
              <a:buChar char="■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Transmisión full duplex.</a:t>
            </a:r>
            <a:endParaRPr sz="3000"/>
          </a:p>
          <a:p>
            <a:pPr indent="-549275" lvl="0" marL="4476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oto Symbol"/>
              <a:buChar char="■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COM1, COM2.</a:t>
            </a:r>
            <a:endParaRPr sz="3000"/>
          </a:p>
          <a:p>
            <a:pPr indent="-549275" lvl="0" marL="4476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oto Symbol"/>
              <a:buChar char="■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DB9 y DB25</a:t>
            </a:r>
            <a:endParaRPr sz="3000"/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931862" y="96837"/>
            <a:ext cx="715803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USB</a:t>
            </a:r>
            <a:endParaRPr/>
          </a:p>
        </p:txBody>
      </p:sp>
      <p:sp>
        <p:nvSpPr>
          <p:cNvPr id="123" name="Google Shape;123;p17"/>
          <p:cNvSpPr txBox="1"/>
          <p:nvPr>
            <p:ph idx="1" type="body"/>
          </p:nvPr>
        </p:nvSpPr>
        <p:spPr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7675" lvl="0" marL="4476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ymbol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Estándar de entrada/salida de velocidad media-alta.</a:t>
            </a:r>
            <a:endParaRPr/>
          </a:p>
          <a:p>
            <a:pPr indent="-447675" lvl="0" marL="447675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ymbol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Hasta 127 periféricos.</a:t>
            </a:r>
            <a:endParaRPr/>
          </a:p>
          <a:p>
            <a:pPr indent="-447675" lvl="0" marL="447675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ymbol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Diferentes tipos de dispositivos.</a:t>
            </a:r>
            <a:endParaRPr/>
          </a:p>
          <a:p>
            <a:pPr indent="-447675" lvl="0" marL="447675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ymbol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Características:</a:t>
            </a:r>
            <a:endParaRPr/>
          </a:p>
          <a:p>
            <a:pPr indent="-444500" lvl="1" marL="8890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ymbol"/>
              <a:buChar char="○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Velocidades de acceso:</a:t>
            </a:r>
            <a:endParaRPr/>
          </a:p>
          <a:p>
            <a:pPr indent="-404812" lvl="2" marL="1293812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ymbol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Baja (1.0): 1,5 Mbps</a:t>
            </a:r>
            <a:endParaRPr/>
          </a:p>
          <a:p>
            <a:pPr indent="-404812" lvl="2" marL="1293812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ymbol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Media (1.1): 12 Mbps</a:t>
            </a:r>
            <a:endParaRPr/>
          </a:p>
          <a:p>
            <a:pPr indent="-404812" lvl="2" marL="1293812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ymbol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Alta (2.0): 480 Mbps</a:t>
            </a:r>
            <a:endParaRPr/>
          </a:p>
          <a:p>
            <a:pPr indent="-404812" lvl="2" marL="1293812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ymbol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Superalta (3.0): 4,8 Gbps</a:t>
            </a:r>
            <a:endParaRPr/>
          </a:p>
          <a:p>
            <a:pPr indent="-444500" lvl="1" marL="8890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ymbol"/>
              <a:buChar char="○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Centralización de conexiones. Hub.</a:t>
            </a:r>
            <a:endParaRPr/>
          </a:p>
          <a:p>
            <a:pPr indent="-444500" lvl="1" marL="8890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ymbol"/>
              <a:buChar char="○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Suministrar energía eléctrica a dispositivos de bajo consumo.</a:t>
            </a:r>
            <a:endParaRPr/>
          </a:p>
        </p:txBody>
      </p:sp>
      <p:pic>
        <p:nvPicPr>
          <p:cNvPr id="124" name="Google Shape;12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4887" y="2708275"/>
            <a:ext cx="2093912" cy="2027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931862" y="96837"/>
            <a:ext cx="715803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eSATA</a:t>
            </a:r>
            <a:endParaRPr/>
          </a:p>
        </p:txBody>
      </p:sp>
      <p:sp>
        <p:nvSpPr>
          <p:cNvPr id="130" name="Google Shape;130;p18"/>
          <p:cNvSpPr txBox="1"/>
          <p:nvPr>
            <p:ph idx="1" type="body"/>
          </p:nvPr>
        </p:nvSpPr>
        <p:spPr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7675" lvl="0" marL="447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ymbol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Dispositivos de alta velocidad externos.</a:t>
            </a:r>
            <a:endParaRPr/>
          </a:p>
          <a:p>
            <a:pPr indent="-447675" lvl="0" marL="447675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ymbol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Velocidad de hasta 3 Gbit/seg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931862" y="96837"/>
            <a:ext cx="715803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IEEE-1394</a:t>
            </a:r>
            <a:endParaRPr/>
          </a:p>
        </p:txBody>
      </p:sp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7675" lvl="0" marL="447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ymbol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Hasta 63 dispositivos</a:t>
            </a:r>
            <a:endParaRPr/>
          </a:p>
          <a:p>
            <a:pPr indent="-447675" lvl="0" marL="447675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ymbol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Velocidad de datos alta</a:t>
            </a:r>
            <a:endParaRPr/>
          </a:p>
          <a:p>
            <a:pPr indent="-447675" lvl="0" marL="447675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ymbol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 a USB.</a:t>
            </a:r>
            <a:endParaRPr/>
          </a:p>
          <a:p>
            <a:pPr indent="-447675" lvl="0" marL="447675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ymbol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Distintos tipos de dispositivos.</a:t>
            </a:r>
            <a:endParaRPr/>
          </a:p>
        </p:txBody>
      </p:sp>
      <p:pic>
        <p:nvPicPr>
          <p:cNvPr id="137" name="Google Shape;137;p19"/>
          <p:cNvPicPr preferRelativeResize="0"/>
          <p:nvPr/>
        </p:nvPicPr>
        <p:blipFill rotWithShape="1">
          <a:blip r:embed="rId3">
            <a:alphaModFix/>
          </a:blip>
          <a:srcRect b="41664" l="33729" r="21231" t="22819"/>
          <a:stretch/>
        </p:blipFill>
        <p:spPr>
          <a:xfrm>
            <a:off x="3276600" y="4508500"/>
            <a:ext cx="2663825" cy="1862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931862" y="96837"/>
            <a:ext cx="715803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Controladores</a:t>
            </a:r>
            <a:endParaRPr/>
          </a:p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7675" lvl="0" marL="4476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ymbol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Habitualmente integrados en placa base.</a:t>
            </a:r>
            <a:endParaRPr/>
          </a:p>
          <a:p>
            <a:pPr indent="-447675" lvl="0" marL="447675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ymbol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principales controladores son:</a:t>
            </a:r>
            <a:endParaRPr/>
          </a:p>
          <a:p>
            <a:pPr indent="0" lvl="0" marL="4572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44500" lvl="1" marL="8890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ymbol"/>
              <a:buChar char="○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IDE.</a:t>
            </a:r>
            <a:endParaRPr/>
          </a:p>
          <a:p>
            <a:pPr indent="-444500" lvl="1" marL="8890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ymbol"/>
              <a:buChar char="○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SCSI</a:t>
            </a:r>
            <a:endParaRPr/>
          </a:p>
          <a:p>
            <a:pPr indent="-444500" lvl="1" marL="8890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ymbol"/>
              <a:buChar char="○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S-ATA</a:t>
            </a:r>
            <a:endParaRPr/>
          </a:p>
          <a:p>
            <a:pPr indent="-444500" lvl="1" marL="8890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ymbol"/>
              <a:buChar char="○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Serial Attached SCSI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type="title"/>
          </p:nvPr>
        </p:nvSpPr>
        <p:spPr>
          <a:xfrm>
            <a:off x="931862" y="96837"/>
            <a:ext cx="715803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IDE</a:t>
            </a:r>
            <a:endParaRPr/>
          </a:p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4500" lvl="1" marL="88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ymbol"/>
              <a:buChar char="○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Conectar discos duros, grabadoras o lectores de CD/DVD.</a:t>
            </a:r>
            <a:endParaRPr/>
          </a:p>
          <a:p>
            <a:pPr indent="-444500" lvl="1" marL="8890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ymbol"/>
              <a:buChar char="○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Bajo coste y rendimiento similar a SCSI.</a:t>
            </a:r>
            <a:endParaRPr/>
          </a:p>
          <a:p>
            <a:pPr indent="-444500" lvl="1" marL="8890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ymbol"/>
              <a:buChar char="○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Fácil instalación</a:t>
            </a:r>
            <a:endParaRPr/>
          </a:p>
          <a:p>
            <a:pPr indent="-444500" lvl="1" marL="8890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ymbol"/>
              <a:buChar char="○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Hasta cuatro dispositivos IDE</a:t>
            </a:r>
            <a:endParaRPr/>
          </a:p>
          <a:p>
            <a:pPr indent="-444500" lvl="1" marL="8890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ymbol"/>
              <a:buChar char="○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 y 80 hilos</a:t>
            </a:r>
            <a:endParaRPr/>
          </a:p>
          <a:p>
            <a:pPr indent="-328930" lvl="1" marL="8890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ymbo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215" lvl="0" marL="44767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ymbo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" name="Google Shape;51;p6"/>
          <p:cNvPicPr preferRelativeResize="0"/>
          <p:nvPr/>
        </p:nvPicPr>
        <p:blipFill rotWithShape="1">
          <a:blip r:embed="rId3">
            <a:alphaModFix/>
          </a:blip>
          <a:srcRect b="50955" l="0" r="0" t="0"/>
          <a:stretch/>
        </p:blipFill>
        <p:spPr>
          <a:xfrm>
            <a:off x="4284662" y="4508500"/>
            <a:ext cx="3765550" cy="1871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6"/>
          <p:cNvPicPr preferRelativeResize="0"/>
          <p:nvPr/>
        </p:nvPicPr>
        <p:blipFill rotWithShape="1">
          <a:blip r:embed="rId4">
            <a:alphaModFix/>
          </a:blip>
          <a:srcRect b="67956" l="32333" r="0" t="0"/>
          <a:stretch/>
        </p:blipFill>
        <p:spPr>
          <a:xfrm>
            <a:off x="468312" y="5157787"/>
            <a:ext cx="3527425" cy="935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/>
          <p:nvPr>
            <p:ph type="title"/>
          </p:nvPr>
        </p:nvSpPr>
        <p:spPr>
          <a:xfrm>
            <a:off x="931862" y="96837"/>
            <a:ext cx="715803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SCSI</a:t>
            </a:r>
            <a:endParaRPr/>
          </a:p>
        </p:txBody>
      </p:sp>
      <p:sp>
        <p:nvSpPr>
          <p:cNvPr id="58" name="Google Shape;58;p7"/>
          <p:cNvSpPr txBox="1"/>
          <p:nvPr>
            <p:ph idx="1" type="body"/>
          </p:nvPr>
        </p:nvSpPr>
        <p:spPr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4500" lvl="1" marL="88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ymbol"/>
              <a:buChar char="○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Diseñado para conectar todo tipo de dispositivos: discos, escáneres, unidades de backup, y muchos otros dispositivos.</a:t>
            </a:r>
            <a:endParaRPr/>
          </a:p>
          <a:p>
            <a:pPr indent="-444500" lvl="1" marL="8890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ymbol"/>
              <a:buChar char="○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Mayor número de dispositivos.</a:t>
            </a:r>
            <a:endParaRPr/>
          </a:p>
          <a:p>
            <a:pPr indent="-444500" lvl="1" marL="8890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ymbol"/>
              <a:buChar char="○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Mayor velocidad</a:t>
            </a:r>
            <a:endParaRPr/>
          </a:p>
          <a:p>
            <a:pPr indent="-444500" lvl="1" marL="8890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ymbol"/>
              <a:buChar char="○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Suelen ser de mejor calidad.</a:t>
            </a:r>
            <a:endParaRPr/>
          </a:p>
          <a:p>
            <a:pPr indent="-444500" lvl="1" marL="8890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ymbol"/>
              <a:buChar char="○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50 y 68 hilos.</a:t>
            </a:r>
            <a:endParaRPr/>
          </a:p>
          <a:p>
            <a:pPr indent="-328930" lvl="1" marL="8890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ymbo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215" lvl="0" marL="44767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ymbo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type="title"/>
          </p:nvPr>
        </p:nvSpPr>
        <p:spPr>
          <a:xfrm>
            <a:off x="931862" y="96837"/>
            <a:ext cx="715803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S-ATA</a:t>
            </a:r>
            <a:endParaRPr/>
          </a:p>
        </p:txBody>
      </p:sp>
      <p:sp>
        <p:nvSpPr>
          <p:cNvPr id="64" name="Google Shape;64;p8"/>
          <p:cNvSpPr txBox="1"/>
          <p:nvPr>
            <p:ph idx="1" type="body"/>
          </p:nvPr>
        </p:nvSpPr>
        <p:spPr>
          <a:xfrm>
            <a:off x="949325" y="1981200"/>
            <a:ext cx="40544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7675" lvl="0" marL="447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ymbol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Diseñada para superar a P-ATA.</a:t>
            </a:r>
            <a:endParaRPr/>
          </a:p>
          <a:p>
            <a:pPr indent="-447675" lvl="0" marL="44767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ymbol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Compatible con todos los sistemas operativos actuales.</a:t>
            </a:r>
            <a:endParaRPr/>
          </a:p>
          <a:p>
            <a:pPr indent="-447675" lvl="0" marL="44767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ymbol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 placas base actuales incluyen interfaces S-ATA.</a:t>
            </a:r>
            <a:endParaRPr/>
          </a:p>
        </p:txBody>
      </p:sp>
      <p:pic>
        <p:nvPicPr>
          <p:cNvPr id="65" name="Google Shape;65;p8"/>
          <p:cNvPicPr preferRelativeResize="0"/>
          <p:nvPr/>
        </p:nvPicPr>
        <p:blipFill rotWithShape="1">
          <a:blip r:embed="rId3">
            <a:alphaModFix/>
          </a:blip>
          <a:srcRect b="0" l="0" r="0" t="49042"/>
          <a:stretch/>
        </p:blipFill>
        <p:spPr>
          <a:xfrm>
            <a:off x="4859337" y="4581525"/>
            <a:ext cx="3765550" cy="1944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76825" y="387350"/>
            <a:ext cx="2857500" cy="39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>
            <p:ph type="title"/>
          </p:nvPr>
        </p:nvSpPr>
        <p:spPr>
          <a:xfrm>
            <a:off x="931862" y="96837"/>
            <a:ext cx="715803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Serial Attached SCSI</a:t>
            </a:r>
            <a:endParaRPr/>
          </a:p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7675" lvl="0" marL="4476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ymbol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Sucesor de SCSI.</a:t>
            </a:r>
            <a:endParaRPr/>
          </a:p>
          <a:p>
            <a:pPr indent="-447675" lvl="0" marL="447675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ymbol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Notable aumento de la velocidad de transferencia.</a:t>
            </a:r>
            <a:endParaRPr/>
          </a:p>
          <a:p>
            <a:pPr indent="-447675" lvl="0" marL="447675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ymbol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Primera versión: ancho de banda de 3Gb/sg. (SCSI: 320Mb/sg). Se prevé velocidad de hasta 12Gb/sg.</a:t>
            </a:r>
            <a:endParaRPr/>
          </a:p>
          <a:p>
            <a:pPr indent="-447675" lvl="0" marL="447675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ymbol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aspecto del conector es similar a S-ATA.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/>
          <p:nvPr>
            <p:ph type="title"/>
          </p:nvPr>
        </p:nvSpPr>
        <p:spPr>
          <a:xfrm>
            <a:off x="931862" y="96837"/>
            <a:ext cx="715803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Controladores externos</a:t>
            </a:r>
            <a:endParaRPr/>
          </a:p>
        </p:txBody>
      </p:sp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7675" lvl="0" marL="447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ymbol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Tarjeta gráfica VGA</a:t>
            </a:r>
            <a:endParaRPr/>
          </a:p>
          <a:p>
            <a:pPr indent="-447675" lvl="0" marL="447675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ymbol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Tarjeta de sonido.</a:t>
            </a:r>
            <a:endParaRPr/>
          </a:p>
          <a:p>
            <a:pPr indent="-447675" lvl="0" marL="447675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ymbol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</a:t>
            </a:r>
            <a:endParaRPr/>
          </a:p>
          <a:p>
            <a:pPr indent="-447675" lvl="0" marL="447675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ymbol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Paralelo</a:t>
            </a:r>
            <a:endParaRPr/>
          </a:p>
          <a:p>
            <a:pPr indent="-447675" lvl="0" marL="447675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ymbol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USB</a:t>
            </a:r>
            <a:endParaRPr/>
          </a:p>
          <a:p>
            <a:pPr indent="-447675" lvl="0" marL="447675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ymbol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eSATA</a:t>
            </a:r>
            <a:endParaRPr/>
          </a:p>
          <a:p>
            <a:pPr indent="-447675" lvl="0" marL="447675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ymbol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IEEE-1394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/>
          <p:nvPr>
            <p:ph type="title"/>
          </p:nvPr>
        </p:nvSpPr>
        <p:spPr>
          <a:xfrm>
            <a:off x="931862" y="96837"/>
            <a:ext cx="715803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Tarjeta gráfica VGA</a:t>
            </a:r>
            <a:endParaRPr/>
          </a:p>
        </p:txBody>
      </p:sp>
      <p:sp>
        <p:nvSpPr>
          <p:cNvPr id="84" name="Google Shape;84;p11"/>
          <p:cNvSpPr txBox="1"/>
          <p:nvPr>
            <p:ph idx="1" type="body"/>
          </p:nvPr>
        </p:nvSpPr>
        <p:spPr>
          <a:xfrm>
            <a:off x="949325" y="1981200"/>
            <a:ext cx="38385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7675" lvl="0" marL="447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ymbol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Velocidad de actualización. Hz.</a:t>
            </a:r>
            <a:endParaRPr/>
          </a:p>
          <a:p>
            <a:pPr indent="-447675" lvl="0" marL="447675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ymbol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Resolución</a:t>
            </a:r>
            <a:endParaRPr/>
          </a:p>
          <a:p>
            <a:pPr indent="-447675" lvl="0" marL="447675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ymbol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Calidad del color.</a:t>
            </a:r>
            <a:endParaRPr/>
          </a:p>
        </p:txBody>
      </p:sp>
      <p:pic>
        <p:nvPicPr>
          <p:cNvPr id="85" name="Google Shape;8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9337" y="1773237"/>
            <a:ext cx="3848100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type="title"/>
          </p:nvPr>
        </p:nvSpPr>
        <p:spPr>
          <a:xfrm>
            <a:off x="931862" y="96837"/>
            <a:ext cx="715803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Tarjeta gráfica VGA</a:t>
            </a:r>
            <a:endParaRPr/>
          </a:p>
        </p:txBody>
      </p:sp>
      <p:sp>
        <p:nvSpPr>
          <p:cNvPr id="91" name="Google Shape;91;p12"/>
          <p:cNvSpPr txBox="1"/>
          <p:nvPr>
            <p:ph idx="1" type="body"/>
          </p:nvPr>
        </p:nvSpPr>
        <p:spPr>
          <a:xfrm>
            <a:off x="949325" y="1981200"/>
            <a:ext cx="7151687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7675" lvl="0" marL="447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ymbol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Hasta hace poco en slot PCI (66MHz)</a:t>
            </a:r>
            <a:endParaRPr/>
          </a:p>
          <a:p>
            <a:pPr indent="-447675" lvl="0" marL="44767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ymbol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AGP (Accelerated Graphics Port): en su especificación AGP 1X velocidades de 133 MHz y AGP 8X hasta los 1064 MHz.</a:t>
            </a:r>
            <a:endParaRPr/>
          </a:p>
          <a:p>
            <a:pPr indent="-447675" lvl="0" marL="44767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ymbol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Actualmente PCI-Express.</a:t>
            </a:r>
            <a:endParaRPr/>
          </a:p>
          <a:p>
            <a:pPr indent="-447675" lvl="0" marL="44767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ymbol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AGP y PCI-Express pueden estar integrados en la placa base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je">
  <a:themeElements>
    <a:clrScheme name="Eje 1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CC9900"/>
      </a:accent4>
      <a:accent5>
        <a:srgbClr val="CCCC99"/>
      </a:accent5>
      <a:accent6>
        <a:srgbClr val="FFFFFF"/>
      </a:accent6>
      <a:hlink>
        <a:srgbClr val="999933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 xmlns:r="http://schemas.openxmlformats.org/officeDocument/2006/relationships">
  <a:clrScheme name="default">
    <a:dk1>
      <a:srgbClr val="292929"/>
    </a:dk1>
    <a:lt1>
      <a:srgbClr val="FFFFFF"/>
    </a:lt1>
    <a:dk2>
      <a:srgbClr val="000000"/>
    </a:dk2>
    <a:lt2>
      <a:srgbClr val="808080"/>
    </a:lt2>
    <a:accent1>
      <a:srgbClr val="CC9900"/>
    </a:accent1>
    <a:accent2>
      <a:srgbClr val="CCCC99"/>
    </a:accent2>
    <a:accent3>
      <a:srgbClr val="FFFFFF"/>
    </a:accent3>
    <a:accent4>
      <a:srgbClr val="CC9900"/>
    </a:accent4>
    <a:accent5>
      <a:srgbClr val="CCCC99"/>
    </a:accent5>
    <a:accent6>
      <a:srgbClr val="FFFFFF"/>
    </a:accent6>
    <a:hlink>
      <a:srgbClr val="999933"/>
    </a:hlink>
    <a:folHlink>
      <a:srgbClr val="B2B2B2"/>
    </a:folHlink>
  </a:clrScheme>
</a:themeOverride>
</file>