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8" r:id="rId11"/>
    <p:sldId id="269" r:id="rId12"/>
    <p:sldId id="264" r:id="rId13"/>
    <p:sldId id="261" r:id="rId14"/>
    <p:sldId id="265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0F1B-B955-4AF5-85FD-A31FDEDFDF92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C78-A958-44E5-8968-F6BFF75D9165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6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0F1B-B955-4AF5-85FD-A31FDEDFDF92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C78-A958-44E5-8968-F6BFF75D91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84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0F1B-B955-4AF5-85FD-A31FDEDFDF92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C78-A958-44E5-8968-F6BFF75D91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66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9632"/>
            <a:ext cx="10058400" cy="1155412"/>
          </a:xfrm>
        </p:spPr>
        <p:txBody>
          <a:bodyPr/>
          <a:lstStyle>
            <a:lvl1pPr marL="0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1020"/>
            <a:ext cx="1005840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0F1B-B955-4AF5-85FD-A31FDEDFDF92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C78-A958-44E5-8968-F6BFF75D91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9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0F1B-B955-4AF5-85FD-A31FDEDFDF92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C78-A958-44E5-8968-F6BFF75D9165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7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0F1B-B955-4AF5-85FD-A31FDEDFDF92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C78-A958-44E5-8968-F6BFF75D91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73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0F1B-B955-4AF5-85FD-A31FDEDFDF92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C78-A958-44E5-8968-F6BFF75D91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8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0F1B-B955-4AF5-85FD-A31FDEDFDF92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C78-A958-44E5-8968-F6BFF75D91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96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0F1B-B955-4AF5-85FD-A31FDEDFDF92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C78-A958-44E5-8968-F6BFF75D91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68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2D0F1B-B955-4AF5-85FD-A31FDEDFDF92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9CFC78-A958-44E5-8968-F6BFF75D91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6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0F1B-B955-4AF5-85FD-A31FDEDFDF92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C78-A958-44E5-8968-F6BFF75D91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25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2D0F1B-B955-4AF5-85FD-A31FDEDFDF92}" type="datetimeFigureOut">
              <a:rPr lang="es-ES" smtClean="0"/>
              <a:t>14/10/2022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9CFC78-A958-44E5-8968-F6BFF75D916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7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ulavirtual32.educa.madrid.org/ies.lapaz.alcobendas/course/view.php?id=79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23567-AD19-496B-99B0-54771C560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Inicio de curso Entornos de Desarrollo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F5D54-9E62-4371-8F06-B3CFEF51D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4608418" cy="1143000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Curso </a:t>
            </a:r>
            <a:r>
              <a:rPr lang="es-ES" dirty="0" smtClean="0"/>
              <a:t>2022 </a:t>
            </a:r>
            <a:r>
              <a:rPr lang="es-ES" dirty="0"/>
              <a:t>– </a:t>
            </a:r>
            <a:r>
              <a:rPr lang="es-ES" dirty="0" smtClean="0"/>
              <a:t>23</a:t>
            </a:r>
            <a:endParaRPr lang="es-ES" dirty="0"/>
          </a:p>
          <a:p>
            <a:r>
              <a:rPr lang="es-ES" dirty="0"/>
              <a:t>Ciclo Formativo de grado superior en Desarrollo de aplicaciones WEB  (DISTANCIA)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612EF3B-5EDC-48CF-87A3-B9F35987AEC1}"/>
              </a:ext>
            </a:extLst>
          </p:cNvPr>
          <p:cNvSpPr txBox="1">
            <a:spLocks/>
          </p:cNvSpPr>
          <p:nvPr/>
        </p:nvSpPr>
        <p:spPr>
          <a:xfrm>
            <a:off x="5904411" y="4455620"/>
            <a:ext cx="5547361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87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583E-A318-47DF-9127-F399D1FF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UT4. Optimización y documentación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80480-F5B7-439C-8B4B-31D1EC17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6410" cy="4351338"/>
          </a:xfrm>
        </p:spPr>
        <p:txBody>
          <a:bodyPr>
            <a:normAutofit/>
          </a:bodyPr>
          <a:lstStyle/>
          <a:p>
            <a:r>
              <a:rPr lang="es-ES" dirty="0"/>
              <a:t>Refactorización:</a:t>
            </a:r>
          </a:p>
          <a:p>
            <a:pPr lvl="1"/>
            <a:r>
              <a:rPr lang="es-ES" dirty="0"/>
              <a:t>Concepto. Limitaciones.</a:t>
            </a:r>
          </a:p>
          <a:p>
            <a:pPr lvl="1"/>
            <a:r>
              <a:rPr lang="es-ES" dirty="0"/>
              <a:t>Patrones de refactorización más usuales</a:t>
            </a:r>
          </a:p>
          <a:p>
            <a:r>
              <a:rPr lang="es-ES" dirty="0"/>
              <a:t>Sistemas de control de versiones de código</a:t>
            </a:r>
          </a:p>
          <a:p>
            <a:pPr lvl="1"/>
            <a:r>
              <a:rPr lang="es-ES" dirty="0"/>
              <a:t>GIT.</a:t>
            </a:r>
          </a:p>
          <a:p>
            <a:r>
              <a:rPr lang="es-ES" dirty="0"/>
              <a:t>Documentación</a:t>
            </a:r>
          </a:p>
          <a:p>
            <a:pPr lvl="1"/>
            <a:r>
              <a:rPr lang="es-ES" dirty="0" err="1"/>
              <a:t>JavaDoc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4506AB3-EEE7-495C-8EC0-D5A15D13E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03" y="1976864"/>
            <a:ext cx="4751882" cy="111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BBAB1C1-2F6E-4AD3-92D5-77CDA84AD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67414"/>
            <a:ext cx="5178745" cy="216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24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583E-A318-47DF-9127-F399D1FF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UT4. Optimización y documentación</a:t>
            </a:r>
          </a:p>
        </p:txBody>
      </p:sp>
      <p:pic>
        <p:nvPicPr>
          <p:cNvPr id="6146" name="Picture 2" descr="Documentando Sistemas: Tutorial escribir documentación en Java. JavaDoc">
            <a:extLst>
              <a:ext uri="{FF2B5EF4-FFF2-40B4-BE49-F238E27FC236}">
                <a16:creationId xmlns:a16="http://schemas.microsoft.com/office/drawing/2014/main" id="{BD334639-FD77-4511-91B0-4B2FFA7D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83" y="1576586"/>
            <a:ext cx="7345650" cy="491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67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583E-A318-47DF-9127-F399D1FF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35914"/>
            <a:ext cx="10058400" cy="1155412"/>
          </a:xfrm>
        </p:spPr>
        <p:txBody>
          <a:bodyPr>
            <a:normAutofit fontScale="90000"/>
          </a:bodyPr>
          <a:lstStyle/>
          <a:p>
            <a:r>
              <a:rPr lang="es-ES" dirty="0"/>
              <a:t>UT5. Diseño orientado a objetos. Elaboración de diagramas estructurales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80480-F5B7-439C-8B4B-31D1EC175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Clases. Atributos, métodos y visibilidad.</a:t>
            </a:r>
          </a:p>
          <a:p>
            <a:r>
              <a:rPr lang="es-ES" dirty="0"/>
              <a:t>Relaciones. Asociación, herencia, composición, agregación, dependencia, navegabilidad.</a:t>
            </a:r>
          </a:p>
          <a:p>
            <a:r>
              <a:rPr lang="es-ES" dirty="0"/>
              <a:t>Creación de código a partir de diagramas de clases.</a:t>
            </a:r>
          </a:p>
          <a:p>
            <a:r>
              <a:rPr lang="es-ES" dirty="0"/>
              <a:t>Utilización de herramientas CASE para elaborar diagramas de clases.</a:t>
            </a:r>
          </a:p>
        </p:txBody>
      </p:sp>
    </p:spTree>
    <p:extLst>
      <p:ext uri="{BB962C8B-B14F-4D97-AF65-F5344CB8AC3E}">
        <p14:creationId xmlns:p14="http://schemas.microsoft.com/office/powerpoint/2010/main" val="310101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583E-A318-47DF-9127-F399D1FF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UT5. UML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80480-F5B7-439C-8B4B-31D1EC175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Unified</a:t>
            </a:r>
            <a:r>
              <a:rPr lang="es-ES" dirty="0"/>
              <a:t> </a:t>
            </a:r>
            <a:r>
              <a:rPr lang="es-ES" dirty="0" err="1"/>
              <a:t>Modeling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.</a:t>
            </a:r>
          </a:p>
          <a:p>
            <a:r>
              <a:rPr lang="es-ES" dirty="0"/>
              <a:t>Ingeniería de Requisitos.</a:t>
            </a:r>
          </a:p>
          <a:p>
            <a:r>
              <a:rPr lang="es-ES" dirty="0"/>
              <a:t>Utilización en metodologías de desarrollo orientado a objetos</a:t>
            </a:r>
          </a:p>
          <a:p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854346-1D89-45AB-9505-64F231D5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46" y="3721100"/>
            <a:ext cx="38100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27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583E-A318-47DF-9127-F399D1FF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UT5. Elaboración de diagramas de clases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FC274B-F5D5-4156-A0B7-C1D92138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12" y="1690688"/>
            <a:ext cx="8297433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3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583E-A318-47DF-9127-F399D1FF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UT6. Elaboración de diagramas de comportamiento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80480-F5B7-439C-8B4B-31D1EC17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6410" cy="4351338"/>
          </a:xfrm>
        </p:spPr>
        <p:txBody>
          <a:bodyPr>
            <a:normAutofit/>
          </a:bodyPr>
          <a:lstStyle/>
          <a:p>
            <a:r>
              <a:rPr lang="es-ES" dirty="0"/>
              <a:t>Diagramas de casos de uso</a:t>
            </a:r>
          </a:p>
          <a:p>
            <a:r>
              <a:rPr lang="es-ES" dirty="0"/>
              <a:t>Diagramas de secuencia</a:t>
            </a:r>
          </a:p>
          <a:p>
            <a:r>
              <a:rPr lang="es-ES" dirty="0"/>
              <a:t>Diagramas de colaboración</a:t>
            </a:r>
          </a:p>
          <a:p>
            <a:r>
              <a:rPr lang="es-ES" dirty="0"/>
              <a:t>Diagramas de actividades</a:t>
            </a:r>
          </a:p>
          <a:p>
            <a:r>
              <a:rPr lang="es-ES" dirty="0"/>
              <a:t>Diagramas de estado</a:t>
            </a:r>
          </a:p>
          <a:p>
            <a:r>
              <a:rPr lang="es-ES" dirty="0"/>
              <a:t>Utilización de herramientas CASE para elaborar diagramas</a:t>
            </a:r>
          </a:p>
        </p:txBody>
      </p:sp>
    </p:spTree>
    <p:extLst>
      <p:ext uri="{BB962C8B-B14F-4D97-AF65-F5344CB8AC3E}">
        <p14:creationId xmlns:p14="http://schemas.microsoft.com/office/powerpoint/2010/main" val="32434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583E-A318-47DF-9127-F399D1FF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UT6. Elaboración de diagramas de comportamiento</a:t>
            </a:r>
          </a:p>
        </p:txBody>
      </p:sp>
      <p:pic>
        <p:nvPicPr>
          <p:cNvPr id="7170" name="Picture 2" descr="UML: Diagrama de Secuencia – INGENIERÍA DEL SOFTWARE">
            <a:extLst>
              <a:ext uri="{FF2B5EF4-FFF2-40B4-BE49-F238E27FC236}">
                <a16:creationId xmlns:a16="http://schemas.microsoft.com/office/drawing/2014/main" id="{028B3D09-607C-4601-A5A4-A838CD925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83" y="1824355"/>
            <a:ext cx="6688424" cy="466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11A8C6-1EDB-43F6-8872-E08D91E92B7A}"/>
              </a:ext>
            </a:extLst>
          </p:cNvPr>
          <p:cNvSpPr txBox="1"/>
          <p:nvPr/>
        </p:nvSpPr>
        <p:spPr>
          <a:xfrm>
            <a:off x="470263" y="6257210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Diagrama de secuencia</a:t>
            </a:r>
          </a:p>
        </p:txBody>
      </p:sp>
    </p:spTree>
    <p:extLst>
      <p:ext uri="{BB962C8B-B14F-4D97-AF65-F5344CB8AC3E}">
        <p14:creationId xmlns:p14="http://schemas.microsoft.com/office/powerpoint/2010/main" val="374498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583E-A318-47DF-9127-F399D1FF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Temporalización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07835C3-C9B2-425E-AFB4-AEF8E926D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37659"/>
              </p:ext>
            </p:extLst>
          </p:nvPr>
        </p:nvGraphicFramePr>
        <p:xfrm>
          <a:off x="1548674" y="2313334"/>
          <a:ext cx="81280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212">
                  <a:extLst>
                    <a:ext uri="{9D8B030D-6E8A-4147-A177-3AD203B41FA5}">
                      <a16:colId xmlns:a16="http://schemas.microsoft.com/office/drawing/2014/main" val="358072525"/>
                    </a:ext>
                  </a:extLst>
                </a:gridCol>
                <a:gridCol w="2426788">
                  <a:extLst>
                    <a:ext uri="{9D8B030D-6E8A-4147-A177-3AD203B41FA5}">
                      <a16:colId xmlns:a16="http://schemas.microsoft.com/office/drawing/2014/main" val="314099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Inicio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0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UT1. Desarrollo de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0</a:t>
                      </a: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4/10/2022</a:t>
                      </a:r>
                      <a:endParaRPr lang="es-E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0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UT2. Instalación y uso de entornos de desarrollo.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19/11/2022 </a:t>
                      </a: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UT3. Diseño y realización de pruebas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07/01/2023</a:t>
                      </a: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5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UT4. Optimización y documentación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11/02/2023</a:t>
                      </a: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8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UT5. Diseño orientado a objetos. Elaboración de diagramas estructurales.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11/03/2023</a:t>
                      </a: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1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UT6. Diseño orientado a objetos. Elaboración de diagramas de comportamiento.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08/04/2023</a:t>
                      </a: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7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12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583E-A318-47DF-9127-F399D1FF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Criterios de evaluación y calificación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80480-F5B7-439C-8B4B-31D1EC17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51" y="1812562"/>
            <a:ext cx="9925595" cy="4351338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 calificación final del módulo será, de las dos siguientes opciones, la que obtenga un resultado más favorable para el alumno: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a) Calificación obtenida en la prueba objetiva final.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b) Ponderación de la nota obtenida en la prueba objetiva final en un 80%, a la que se añadirá la calificación del conjunto de las tareas ponderada en un 20 %.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aplicar la opción b) será preciso que el resultado de la  calificación de la prueba final sea al menos de 5 puntos.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604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583E-A318-47DF-9127-F399D1FF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Libros de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80480-F5B7-439C-8B4B-31D1EC17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6350" cy="4351338"/>
          </a:xfrm>
        </p:spPr>
        <p:txBody>
          <a:bodyPr>
            <a:normAutofit/>
          </a:bodyPr>
          <a:lstStyle/>
          <a:p>
            <a:r>
              <a:rPr lang="es-ES" dirty="0"/>
              <a:t>Entornos de desarrollo. Juan Carlos Moreno Pérez. Editorial Síntesis. Madrid 2018. ISBN 978-84-9171-161-2.</a:t>
            </a:r>
          </a:p>
          <a:p>
            <a:endParaRPr lang="es-ES" dirty="0"/>
          </a:p>
          <a:p>
            <a:r>
              <a:rPr lang="es-ES" dirty="0"/>
              <a:t>Entornos de Desarrollo. Ramos Martín, Alicia y Ramos Martín, María Jesús. Editorial Garceta. Madrid 2014. ISBN 978-84-1545-297-3</a:t>
            </a:r>
          </a:p>
        </p:txBody>
      </p:sp>
    </p:spTree>
    <p:extLst>
      <p:ext uri="{BB962C8B-B14F-4D97-AF65-F5344CB8AC3E}">
        <p14:creationId xmlns:p14="http://schemas.microsoft.com/office/powerpoint/2010/main" val="76453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BA522-B38F-48D7-8510-4EB34F7C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426A7C-7DCF-405A-9D2E-7D7233A3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Objetivos del curso</a:t>
            </a:r>
          </a:p>
          <a:p>
            <a:r>
              <a:rPr lang="es-ES" dirty="0"/>
              <a:t>Unidades de Trabajo y contenidos</a:t>
            </a:r>
          </a:p>
          <a:p>
            <a:r>
              <a:rPr lang="es-ES" dirty="0"/>
              <a:t>Temporalización</a:t>
            </a:r>
          </a:p>
          <a:p>
            <a:r>
              <a:rPr lang="es-ES" dirty="0"/>
              <a:t>Criterios de evaluación y calificación</a:t>
            </a:r>
          </a:p>
          <a:p>
            <a:r>
              <a:rPr lang="es-ES" dirty="0"/>
              <a:t>Materiales y herramientas a usar</a:t>
            </a:r>
          </a:p>
          <a:p>
            <a:r>
              <a:rPr lang="es-ES" dirty="0"/>
              <a:t>Libros de referencia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99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583E-A318-47DF-9127-F399D1FF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Aula Virtual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80480-F5B7-439C-8B4B-31D1EC17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58399" cy="4351338"/>
          </a:xfrm>
        </p:spPr>
        <p:txBody>
          <a:bodyPr>
            <a:normAutofit/>
          </a:bodyPr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aulavirtual32.educa.madrid.org/ies.lapaz.alcobendas/course/view.php?id=792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031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DB313-0244-4DCC-8088-224A1C6B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CC4EA-5BA5-455C-80CA-62C7C30E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Descubrir cómo se lleva a la vida un programa</a:t>
            </a:r>
          </a:p>
          <a:p>
            <a:pPr lvl="1"/>
            <a:r>
              <a:rPr lang="es-ES" dirty="0"/>
              <a:t>Generación de código, compilación…</a:t>
            </a:r>
          </a:p>
          <a:p>
            <a:r>
              <a:rPr lang="es-ES" dirty="0"/>
              <a:t>Aprender sobre el ciclo de vida del software</a:t>
            </a:r>
          </a:p>
          <a:p>
            <a:pPr lvl="1"/>
            <a:r>
              <a:rPr lang="es-ES" dirty="0"/>
              <a:t>(Nace, crece, los bugs se reproducen, y posiblemente muera algún día)</a:t>
            </a:r>
          </a:p>
          <a:p>
            <a:pPr lvl="1"/>
            <a:r>
              <a:rPr lang="es-ES" dirty="0"/>
              <a:t>Análisis, diseño, codificación, pruebas, implantación, mantenimiento…</a:t>
            </a:r>
          </a:p>
          <a:p>
            <a:r>
              <a:rPr lang="es-ES" dirty="0"/>
              <a:t>Utilizar entornos integrados de desarrollo (</a:t>
            </a:r>
            <a:r>
              <a:rPr lang="es-ES" dirty="0" err="1"/>
              <a:t>IDEs</a:t>
            </a:r>
            <a:r>
              <a:rPr lang="es-ES" dirty="0"/>
              <a:t>…)</a:t>
            </a:r>
          </a:p>
          <a:p>
            <a:pPr lvl="1"/>
            <a:r>
              <a:rPr lang="es-ES" dirty="0"/>
              <a:t>Nuestras herramientas para hacer más rápido y mejor nuestro trabajo</a:t>
            </a:r>
          </a:p>
          <a:p>
            <a:r>
              <a:rPr lang="es-ES" dirty="0"/>
              <a:t>Conocer cómo realizar pruebas de nuestros programas</a:t>
            </a:r>
          </a:p>
          <a:p>
            <a:r>
              <a:rPr lang="es-ES" dirty="0"/>
              <a:t>Utilizar diagramas de clases para representar el dominio de un problema</a:t>
            </a:r>
          </a:p>
          <a:p>
            <a:r>
              <a:rPr lang="es-ES" dirty="0"/>
              <a:t>Recurrir a diagramas de comportamiento para explicar cómo funciona algo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33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D6C70-6BE0-4201-B35D-B85AFC74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Unidades de Trabajo y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7F75F-A8BD-4D07-A3A9-3E8370AA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UT1. Desarrollo de Software</a:t>
            </a:r>
          </a:p>
          <a:p>
            <a:r>
              <a:rPr lang="es-ES" dirty="0"/>
              <a:t>UT2. Instalación y uso de Entornos de Desarrollo</a:t>
            </a:r>
          </a:p>
          <a:p>
            <a:r>
              <a:rPr lang="es-ES" dirty="0"/>
              <a:t>UT3. Diseño y realización de pruebas</a:t>
            </a:r>
          </a:p>
          <a:p>
            <a:r>
              <a:rPr lang="es-ES" dirty="0"/>
              <a:t>UT4. Optimización y documentación</a:t>
            </a:r>
          </a:p>
          <a:p>
            <a:r>
              <a:rPr lang="es-ES" dirty="0"/>
              <a:t>UT5. Diseño orientado a objetos. Elaboración de diagramas estructurales.</a:t>
            </a:r>
          </a:p>
          <a:p>
            <a:r>
              <a:rPr lang="es-ES" dirty="0"/>
              <a:t>UT6. Diseño orientado a objetos. Elaboración de diagramas de comportamiento.</a:t>
            </a:r>
          </a:p>
        </p:txBody>
      </p:sp>
    </p:spTree>
    <p:extLst>
      <p:ext uri="{BB962C8B-B14F-4D97-AF65-F5344CB8AC3E}">
        <p14:creationId xmlns:p14="http://schemas.microsoft.com/office/powerpoint/2010/main" val="147825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583E-A318-47DF-9127-F399D1FF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UT1. Desarrollo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80480-F5B7-439C-8B4B-31D1EC175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Concepto de programa informático. Instrucciones y datos.</a:t>
            </a:r>
          </a:p>
          <a:p>
            <a:r>
              <a:rPr lang="es-ES" dirty="0"/>
              <a:t>Hardware vs Software.</a:t>
            </a:r>
          </a:p>
          <a:p>
            <a:r>
              <a:rPr lang="es-ES" dirty="0"/>
              <a:t>Código fuente, código objeto y código ejecutable; máquinas virtuales.</a:t>
            </a:r>
          </a:p>
          <a:p>
            <a:r>
              <a:rPr lang="es-ES" dirty="0"/>
              <a:t>Lenguajes de programación:</a:t>
            </a:r>
          </a:p>
          <a:p>
            <a:pPr lvl="1"/>
            <a:r>
              <a:rPr lang="es-ES" dirty="0"/>
              <a:t>Tipos y características </a:t>
            </a:r>
          </a:p>
          <a:p>
            <a:r>
              <a:rPr lang="es-ES" dirty="0"/>
              <a:t>Fases del desarrollo de una aplicación: </a:t>
            </a:r>
          </a:p>
          <a:p>
            <a:pPr lvl="1"/>
            <a:r>
              <a:rPr lang="es-ES" dirty="0"/>
              <a:t>Análisis, diseño, codificación, pruebas, documentación, explotación y mantenimiento</a:t>
            </a:r>
          </a:p>
        </p:txBody>
      </p:sp>
    </p:spTree>
    <p:extLst>
      <p:ext uri="{BB962C8B-B14F-4D97-AF65-F5344CB8AC3E}">
        <p14:creationId xmlns:p14="http://schemas.microsoft.com/office/powerpoint/2010/main" val="341195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583E-A318-47DF-9127-F399D1FF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UT1. Desarrollo de software</a:t>
            </a:r>
          </a:p>
        </p:txBody>
      </p:sp>
      <p:pic>
        <p:nvPicPr>
          <p:cNvPr id="1026" name="Picture 2" descr="4.bp.blogspot.com/--FzG0_4vjn4/T6scHtCcQzI/AAAA...">
            <a:extLst>
              <a:ext uri="{FF2B5EF4-FFF2-40B4-BE49-F238E27FC236}">
                <a16:creationId xmlns:a16="http://schemas.microsoft.com/office/drawing/2014/main" id="{AF024417-4553-4817-9D80-A48D4512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774" y="1912509"/>
            <a:ext cx="2999282" cy="303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quitectura de Von Neumann - Wikipedia, la enciclopedia libre">
            <a:extLst>
              <a:ext uri="{FF2B5EF4-FFF2-40B4-BE49-F238E27FC236}">
                <a16:creationId xmlns:a16="http://schemas.microsoft.com/office/drawing/2014/main" id="{A9184CED-EDDA-43FA-85FE-12A247D78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7" y="1810609"/>
            <a:ext cx="5189251" cy="371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16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583E-A318-47DF-9127-F399D1FF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UT1. Desarrollo de software</a:t>
            </a:r>
          </a:p>
        </p:txBody>
      </p:sp>
      <p:pic>
        <p:nvPicPr>
          <p:cNvPr id="2050" name="Picture 2" descr="Logo de Java: la historia y el significado del logotipo, la marca y el  símbolo. | png, vector">
            <a:extLst>
              <a:ext uri="{FF2B5EF4-FFF2-40B4-BE49-F238E27FC236}">
                <a16:creationId xmlns:a16="http://schemas.microsoft.com/office/drawing/2014/main" id="{C98BC6B6-D339-4A16-B1FA-FC3CC8DDA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675" y="1517778"/>
            <a:ext cx="1768801" cy="11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 de Python: la historia y el significado del logotipo, la marca y el  símbolo. | png, vector">
            <a:extLst>
              <a:ext uri="{FF2B5EF4-FFF2-40B4-BE49-F238E27FC236}">
                <a16:creationId xmlns:a16="http://schemas.microsoft.com/office/drawing/2014/main" id="{0C9E6503-8216-4444-9BC3-5A61408D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19" y="2623279"/>
            <a:ext cx="4137285" cy="17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go de JavaScript: la historia y el significado del logotipo, la marca y  el símbolo. | png, vector">
            <a:extLst>
              <a:ext uri="{FF2B5EF4-FFF2-40B4-BE49-F238E27FC236}">
                <a16:creationId xmlns:a16="http://schemas.microsoft.com/office/drawing/2014/main" id="{633A32C2-E6B2-4F1E-B422-ABF6C1E1B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2" y="3177915"/>
            <a:ext cx="2583305" cy="161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07BBE6B-A55B-475D-8284-F0166113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68" y="4536554"/>
            <a:ext cx="2583306" cy="139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a potencia de la Reflexión en C# (Parte 2: Ensamblados)">
            <a:extLst>
              <a:ext uri="{FF2B5EF4-FFF2-40B4-BE49-F238E27FC236}">
                <a16:creationId xmlns:a16="http://schemas.microsoft.com/office/drawing/2014/main" id="{E6D68D40-7505-42DB-AE2E-5D950CB37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570" y="313824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itHub - isocpp/logos: C++ logos created for isocpp.org">
            <a:extLst>
              <a:ext uri="{FF2B5EF4-FFF2-40B4-BE49-F238E27FC236}">
                <a16:creationId xmlns:a16="http://schemas.microsoft.com/office/drawing/2014/main" id="{BC09E696-8AE5-4152-8B73-53374B81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504" y="1072585"/>
            <a:ext cx="1292133" cy="145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75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583E-A318-47DF-9127-F399D1FF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3922"/>
            <a:ext cx="10058400" cy="1155412"/>
          </a:xfrm>
        </p:spPr>
        <p:txBody>
          <a:bodyPr>
            <a:normAutofit fontScale="90000"/>
          </a:bodyPr>
          <a:lstStyle/>
          <a:p>
            <a:r>
              <a:rPr lang="es-ES" dirty="0"/>
              <a:t>UT2. Instalación y uso de Entornos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80480-F5B7-439C-8B4B-31D1EC17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6410" cy="4351338"/>
          </a:xfrm>
        </p:spPr>
        <p:txBody>
          <a:bodyPr>
            <a:normAutofit/>
          </a:bodyPr>
          <a:lstStyle/>
          <a:p>
            <a:r>
              <a:rPr lang="es-ES" dirty="0"/>
              <a:t>Funciones del IDE.</a:t>
            </a:r>
          </a:p>
          <a:p>
            <a:r>
              <a:rPr lang="es-ES" dirty="0"/>
              <a:t>Tipos de IDE. </a:t>
            </a:r>
          </a:p>
          <a:p>
            <a:r>
              <a:rPr lang="es-ES" dirty="0"/>
              <a:t>Creación de proyectos.</a:t>
            </a:r>
          </a:p>
          <a:p>
            <a:r>
              <a:rPr lang="es-ES" dirty="0"/>
              <a:t>Generación de ejecutables.</a:t>
            </a:r>
          </a:p>
          <a:p>
            <a:r>
              <a:rPr lang="es-ES" dirty="0"/>
              <a:t>Edición de programas. Sintaxis y formateo de código</a:t>
            </a:r>
          </a:p>
          <a:p>
            <a:r>
              <a:rPr lang="es-ES" dirty="0"/>
              <a:t>Instalación de </a:t>
            </a:r>
            <a:r>
              <a:rPr lang="es-ES" dirty="0" err="1"/>
              <a:t>plug-ins</a:t>
            </a:r>
            <a:r>
              <a:rPr lang="es-ES" dirty="0"/>
              <a:t> (complementos)</a:t>
            </a:r>
          </a:p>
          <a:p>
            <a:endParaRPr lang="es-E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54BA9C-59E1-4874-85D7-E57935C2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741" y="2315278"/>
            <a:ext cx="4751882" cy="111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3.1.- NetBeans. | DI01.- Confección de interfaces de usuario.">
            <a:extLst>
              <a:ext uri="{FF2B5EF4-FFF2-40B4-BE49-F238E27FC236}">
                <a16:creationId xmlns:a16="http://schemas.microsoft.com/office/drawing/2014/main" id="{D5B78885-0A5E-4231-8407-D62F9BE4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979" y="4001294"/>
            <a:ext cx="36195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ntelliJ - Me encanta este IDE - David De la torre">
            <a:extLst>
              <a:ext uri="{FF2B5EF4-FFF2-40B4-BE49-F238E27FC236}">
                <a16:creationId xmlns:a16="http://schemas.microsoft.com/office/drawing/2014/main" id="{F8A24BD6-80A7-4CDE-973D-224022B7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10578"/>
            <a:ext cx="4943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ómo instalar Android Studio en Linux con ayuda de Flatpak? | Linux Adictos">
            <a:extLst>
              <a:ext uri="{FF2B5EF4-FFF2-40B4-BE49-F238E27FC236}">
                <a16:creationId xmlns:a16="http://schemas.microsoft.com/office/drawing/2014/main" id="{8BEB92FF-9C46-4A2E-AA88-792B4A13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74" y="5333116"/>
            <a:ext cx="3120167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78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583E-A318-47DF-9127-F399D1FF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UT3. Diseño y realización de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80480-F5B7-439C-8B4B-31D1EC17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6410" cy="4351338"/>
          </a:xfrm>
        </p:spPr>
        <p:txBody>
          <a:bodyPr>
            <a:normAutofit/>
          </a:bodyPr>
          <a:lstStyle/>
          <a:p>
            <a:r>
              <a:rPr lang="es-ES" dirty="0"/>
              <a:t>Tipos de pruebas: </a:t>
            </a:r>
          </a:p>
          <a:p>
            <a:pPr lvl="1"/>
            <a:r>
              <a:rPr lang="es-ES" dirty="0"/>
              <a:t>Unitarias</a:t>
            </a:r>
          </a:p>
          <a:p>
            <a:pPr lvl="1"/>
            <a:r>
              <a:rPr lang="es-ES" dirty="0"/>
              <a:t>De Integración</a:t>
            </a:r>
          </a:p>
          <a:p>
            <a:pPr lvl="1"/>
            <a:r>
              <a:rPr lang="es-ES" dirty="0"/>
              <a:t>Funcionales</a:t>
            </a:r>
          </a:p>
          <a:p>
            <a:pPr lvl="1"/>
            <a:r>
              <a:rPr lang="es-ES" dirty="0"/>
              <a:t>Cobertura de código</a:t>
            </a:r>
          </a:p>
          <a:p>
            <a:pPr lvl="1"/>
            <a:r>
              <a:rPr lang="es-ES" dirty="0"/>
              <a:t>Caja negra</a:t>
            </a:r>
          </a:p>
          <a:p>
            <a:pPr lvl="1"/>
            <a:r>
              <a:rPr lang="es-ES" dirty="0"/>
              <a:t>Caja blanca</a:t>
            </a:r>
          </a:p>
          <a:p>
            <a:r>
              <a:rPr lang="es-ES" dirty="0"/>
              <a:t>Depuración de programas.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68DEC9-6AF3-4346-B496-CC5582559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35" y="2043113"/>
            <a:ext cx="4629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871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696</Words>
  <Application>Microsoft Office PowerPoint</Application>
  <PresentationFormat>Panorámica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Verdana</vt:lpstr>
      <vt:lpstr>Retrospección</vt:lpstr>
      <vt:lpstr>Inicio de curso Entornos de Desarrollo</vt:lpstr>
      <vt:lpstr>Índice</vt:lpstr>
      <vt:lpstr>Objetivos del curso</vt:lpstr>
      <vt:lpstr>Unidades de Trabajo y contenidos</vt:lpstr>
      <vt:lpstr>UT1. Desarrollo de software</vt:lpstr>
      <vt:lpstr>UT1. Desarrollo de software</vt:lpstr>
      <vt:lpstr>UT1. Desarrollo de software</vt:lpstr>
      <vt:lpstr>UT2. Instalación y uso de Entornos de Desarrollo</vt:lpstr>
      <vt:lpstr>UT3. Diseño y realización de pruebas</vt:lpstr>
      <vt:lpstr>UT4. Optimización y documentación</vt:lpstr>
      <vt:lpstr>UT4. Optimización y documentación</vt:lpstr>
      <vt:lpstr>UT5. Diseño orientado a objetos. Elaboración de diagramas estructurales</vt:lpstr>
      <vt:lpstr>UT5. UML</vt:lpstr>
      <vt:lpstr>UT5. Elaboración de diagramas de clases</vt:lpstr>
      <vt:lpstr>UT6. Elaboración de diagramas de comportamiento</vt:lpstr>
      <vt:lpstr>UT6. Elaboración de diagramas de comportamiento</vt:lpstr>
      <vt:lpstr>Temporalización</vt:lpstr>
      <vt:lpstr>Criterios de evaluación y calificación</vt:lpstr>
      <vt:lpstr>Libros de referencia</vt:lpstr>
      <vt:lpstr>Aula Virtual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Inicio de curso Entornos de Desarrollo</dc:title>
  <dc:creator>Diana González</dc:creator>
  <cp:lastModifiedBy>Pablo Palacios</cp:lastModifiedBy>
  <cp:revision>22</cp:revision>
  <dcterms:created xsi:type="dcterms:W3CDTF">2021-09-09T15:09:07Z</dcterms:created>
  <dcterms:modified xsi:type="dcterms:W3CDTF">2022-10-14T13:50:20Z</dcterms:modified>
</cp:coreProperties>
</file>