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d660d06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d660d06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99fd0f03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99fd0f03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99fd0f03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f99fd0f03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f99fd0f03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f99fd0f03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f99fd0f03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f99fd0f03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f99fd0f03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f99fd0f03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99fd0f03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99fd0f03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f99fd0f03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f99fd0f03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a2a678a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1a2a678a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1a2a678a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1a2a678a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de6bcba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de6bcba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99fd0f03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99fd0f03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de6bcba1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de6bcba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de6bcba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de6bcba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de6bcba1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de6bcba1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de6bcba1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de6bcba1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de6bcba1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de6bcba1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99fd0f0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99fd0f0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d660d06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d660d06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UT11-Lectura y escritura de información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Isabel Moreno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Clases para el manejo de flujos de caracteres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Algunos </a:t>
            </a:r>
            <a:r>
              <a:rPr b="1" lang="es"/>
              <a:t>métodos de la clase Writer </a:t>
            </a:r>
            <a:r>
              <a:rPr lang="es"/>
              <a:t>son: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void </a:t>
            </a:r>
            <a:r>
              <a:rPr b="1" lang="es"/>
              <a:t>write(int c):</a:t>
            </a:r>
            <a:r>
              <a:rPr lang="es"/>
              <a:t> escribe un carácter.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void </a:t>
            </a:r>
            <a:r>
              <a:rPr b="1" lang="es"/>
              <a:t>write(String cadena)</a:t>
            </a:r>
            <a:r>
              <a:rPr lang="es"/>
              <a:t>: escribe la cadena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void </a:t>
            </a:r>
            <a:r>
              <a:rPr b="1" lang="es"/>
              <a:t>write(char[] array)</a:t>
            </a:r>
            <a:r>
              <a:rPr lang="es"/>
              <a:t>: escribe el array de caracteres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void </a:t>
            </a:r>
            <a:r>
              <a:rPr b="1" lang="es"/>
              <a:t>flush():</a:t>
            </a:r>
            <a:r>
              <a:rPr lang="es"/>
              <a:t> vacía el flujo de salida actual del Writer.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void </a:t>
            </a:r>
            <a:r>
              <a:rPr b="1" lang="es"/>
              <a:t>close()</a:t>
            </a:r>
            <a:r>
              <a:rPr lang="es"/>
              <a:t>:vacía el flujo de salida actual del Writer y lo cierra.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Ficheros de texto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LECTURA DE FICHEROS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Mirar Fichero01  y Fichero02 de Teoría dónde se lee un fichero de texto. (Clase FileReader)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ESCRITURA DE FICHEROS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Mirar Fichero03 (Clase FileWriter) con BufferedWriter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LECTURA Y ESCRITURA DE FICHEROS COMBINADA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Mirar Fichero04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Otras operaciones sobre ficheros</a:t>
            </a:r>
            <a:endParaRPr/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Además de</a:t>
            </a:r>
            <a:r>
              <a:rPr b="1" lang="es"/>
              <a:t> leer desde o escribir en un fichero</a:t>
            </a:r>
            <a:r>
              <a:rPr lang="es"/>
              <a:t>, hay </a:t>
            </a:r>
            <a:r>
              <a:rPr b="1" lang="es"/>
              <a:t>otras operaciones</a:t>
            </a:r>
            <a:r>
              <a:rPr lang="es"/>
              <a:t> relacionadas con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los archivos que se pueden realizar desde un programa escrito en Java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Mirar en la API la </a:t>
            </a:r>
            <a:r>
              <a:rPr b="1" lang="es"/>
              <a:t>clase File.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LISTAR LOS FICHEROS DE UN DIRECTORIO</a:t>
            </a:r>
            <a:r>
              <a:rPr lang="es"/>
              <a:t> (Fichero05)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COMPROBAR LA EXISTENCIA DE UN FICHERO Y BORRADO</a:t>
            </a:r>
            <a:r>
              <a:rPr lang="es"/>
              <a:t> (Fichero06)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de argumentos </a:t>
            </a:r>
            <a:endParaRPr/>
          </a:p>
        </p:txBody>
      </p:sp>
      <p:sp>
        <p:nvSpPr>
          <p:cNvPr id="350" name="Google Shape;350;p25"/>
          <p:cNvSpPr txBox="1"/>
          <p:nvPr>
            <p:ph idx="1" type="body"/>
          </p:nvPr>
        </p:nvSpPr>
        <p:spPr>
          <a:xfrm>
            <a:off x="1303800" y="2009100"/>
            <a:ext cx="7030500" cy="27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305"/>
              <a:t>El ejemplo Argumentos01 simplemente muestra por pantalla los argumentos introducidos. Compila el programa y prueba a ejecutar lo siguiente: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/>
              <a:t>java Argumentos01 </a:t>
            </a:r>
            <a:r>
              <a:rPr b="1" lang="es" sz="1305"/>
              <a:t>hola que tal</a:t>
            </a:r>
            <a:r>
              <a:rPr lang="es" sz="1305"/>
              <a:t> con lo que obtendrás el siguiente resultado: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/>
              <a:t>Los argumentos introducidos son: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/>
              <a:t>hola 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/>
              <a:t>que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/>
              <a:t>tal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s" sz="1305"/>
              <a:t>Estos argumentos se guardan en el array args[] del método main() de Java. (En eclipse los argumentos se ponen en Run configurations(Arguments). Mirar también Argumentos02</a:t>
            </a:r>
            <a:endParaRPr sz="130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Combinación de ficheros y pasos de argumentos</a:t>
            </a:r>
            <a:endParaRPr/>
          </a:p>
        </p:txBody>
      </p:sp>
      <p:sp>
        <p:nvSpPr>
          <p:cNvPr id="356" name="Google Shape;356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Mirar FichArguments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Procesamiento de archivos de texto</a:t>
            </a:r>
            <a:endParaRPr/>
          </a:p>
        </p:txBody>
      </p:sp>
      <p:sp>
        <p:nvSpPr>
          <p:cNvPr id="362" name="Google Shape;362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/>
              <a:t>La posibilidad de realizar desde Java operaciones con ficheros abre muchas posibilidades a la hora de procesar archivos: cambiar una palabra por otra, eliminar líneas, etc.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200"/>
              <a:t>Cuando se</a:t>
            </a:r>
            <a:r>
              <a:rPr b="1" lang="es" sz="5200"/>
              <a:t> procesa un archivo de texto</a:t>
            </a:r>
            <a:r>
              <a:rPr lang="es" sz="5200"/>
              <a:t>, los pasos a seguir son los siguientes: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200"/>
              <a:t>1.</a:t>
            </a:r>
            <a:r>
              <a:rPr b="1" lang="es" sz="5200"/>
              <a:t> Leer una línea del fichero</a:t>
            </a:r>
            <a:r>
              <a:rPr lang="es" sz="5200"/>
              <a:t> origen mientras quedan líneas por leer.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200"/>
              <a:t>2. </a:t>
            </a:r>
            <a:r>
              <a:rPr b="1" lang="es" sz="5200"/>
              <a:t>Modificar la línea</a:t>
            </a:r>
            <a:r>
              <a:rPr lang="es" sz="5200"/>
              <a:t> (normalmente utilizando los métodos que ofrece la clase String).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200"/>
              <a:t>3. </a:t>
            </a:r>
            <a:r>
              <a:rPr b="1" lang="es" sz="5200"/>
              <a:t>Grabar la línea m</a:t>
            </a:r>
            <a:r>
              <a:rPr lang="es" sz="5200"/>
              <a:t>odificada en el fichero destino.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200"/>
              <a:t>4. </a:t>
            </a:r>
            <a:r>
              <a:rPr b="1" lang="es" sz="5200"/>
              <a:t>Volver al paso 1.</a:t>
            </a:r>
            <a:endParaRPr b="1"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clase String</a:t>
            </a:r>
            <a:endParaRPr/>
          </a:p>
        </p:txBody>
      </p:sp>
      <p:sp>
        <p:nvSpPr>
          <p:cNvPr id="368" name="Google Shape;368;p28"/>
          <p:cNvSpPr txBox="1"/>
          <p:nvPr>
            <p:ph idx="1" type="body"/>
          </p:nvPr>
        </p:nvSpPr>
        <p:spPr>
          <a:xfrm>
            <a:off x="1303800" y="1399500"/>
            <a:ext cx="7030500" cy="3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charAt(int n)</a:t>
            </a:r>
            <a:r>
              <a:rPr lang="es"/>
              <a:t> Devuelve el carácter que está en la posición n-ésima de la cadena.Recuerda que la primera posición es la número 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 </a:t>
            </a:r>
            <a:r>
              <a:rPr b="1" lang="es"/>
              <a:t>indexOf(String palabra</a:t>
            </a:r>
            <a:r>
              <a:rPr lang="es"/>
              <a:t>) Devuelve un número que indica la posición en la que comienza una palabra determinada.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</a:t>
            </a:r>
            <a:r>
              <a:rPr b="1" lang="es"/>
              <a:t> length() </a:t>
            </a:r>
            <a:r>
              <a:rPr lang="es"/>
              <a:t>Devuelve la longitud de la cadena.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 </a:t>
            </a:r>
            <a:r>
              <a:rPr b="1" lang="es"/>
              <a:t>replace(char c1, char c2) </a:t>
            </a:r>
            <a:r>
              <a:rPr lang="es"/>
              <a:t>Devuelve una cadena en la que se han cambiado todas las ocurrencias del carácter c1 por el carácter c2.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 </a:t>
            </a:r>
            <a:r>
              <a:rPr b="1" lang="es"/>
              <a:t>substring(int inicio,int fin) </a:t>
            </a:r>
            <a:r>
              <a:rPr lang="es"/>
              <a:t>Devuelve una subcadena.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 </a:t>
            </a:r>
            <a:r>
              <a:rPr b="1" lang="es"/>
              <a:t>toLowerCase() </a:t>
            </a:r>
            <a:r>
              <a:rPr lang="es"/>
              <a:t>Convierte todas las letras en minúsculas.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 </a:t>
            </a:r>
            <a:r>
              <a:rPr b="1" lang="es"/>
              <a:t>toUpperCase() </a:t>
            </a:r>
            <a:r>
              <a:rPr lang="es"/>
              <a:t>Convierte todas las letras en mayúsculas.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</a:t>
            </a:r>
            <a:endParaRPr/>
          </a:p>
        </p:txBody>
      </p:sp>
      <p:sp>
        <p:nvSpPr>
          <p:cNvPr id="374" name="Google Shape;374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Analizar la </a:t>
            </a:r>
            <a:r>
              <a:rPr b="1" lang="es"/>
              <a:t>clase Strings de Teoría </a:t>
            </a:r>
            <a:r>
              <a:rPr lang="es"/>
              <a:t>y consultar la clase </a:t>
            </a:r>
            <a:r>
              <a:rPr b="1" lang="es"/>
              <a:t>String de la API de Java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Mirar Procesamiento01 en el que en un fichero se cambian los tabuladores por 2 espacios en blanco.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Serialización</a:t>
            </a:r>
            <a:endParaRPr/>
          </a:p>
        </p:txBody>
      </p:sp>
      <p:sp>
        <p:nvSpPr>
          <p:cNvPr id="380" name="Google Shape;380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escribir(o leer) bytes en un flujo, existen </a:t>
            </a:r>
            <a:r>
              <a:rPr b="1" lang="es"/>
              <a:t>dos clases básicas</a:t>
            </a:r>
            <a:r>
              <a:rPr lang="es"/>
              <a:t>, </a:t>
            </a:r>
            <a:r>
              <a:rPr b="1" lang="es"/>
              <a:t>FileOutputStream y FileInputStream</a:t>
            </a:r>
            <a:r>
              <a:rPr lang="es"/>
              <a:t>. Como solemos utilizar datos complejos, necesitamos un intermediario capaz de </a:t>
            </a:r>
            <a:r>
              <a:rPr b="1" lang="es"/>
              <a:t>convertir datos complejos </a:t>
            </a:r>
            <a:r>
              <a:rPr lang="es"/>
              <a:t>en series planas de bytes o reconstruir los datos a partir de </a:t>
            </a:r>
            <a:r>
              <a:rPr b="1" lang="es"/>
              <a:t>series de bytes,</a:t>
            </a:r>
            <a:r>
              <a:rPr lang="es"/>
              <a:t> en procesos de </a:t>
            </a:r>
            <a:r>
              <a:rPr b="1" lang="es"/>
              <a:t>serialización y de deserialización de datos,</a:t>
            </a:r>
            <a:r>
              <a:rPr lang="es"/>
              <a:t> respectivamente.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Estos intermediarios son flujos llamados </a:t>
            </a:r>
            <a:r>
              <a:rPr b="1" lang="es"/>
              <a:t>envoltorios</a:t>
            </a:r>
            <a:r>
              <a:rPr lang="es"/>
              <a:t>: </a:t>
            </a:r>
            <a:r>
              <a:rPr b="1" lang="es"/>
              <a:t>ObjectOutputStream y ObjectInputStream</a:t>
            </a:r>
            <a:r>
              <a:rPr lang="es"/>
              <a:t>, que se crean a partir de flujos de bytes planos, como </a:t>
            </a:r>
            <a:r>
              <a:rPr b="1" lang="es"/>
              <a:t>FileOutputStream y FileInputStream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</a:t>
            </a:r>
            <a:endParaRPr/>
          </a:p>
        </p:txBody>
      </p:sp>
      <p:sp>
        <p:nvSpPr>
          <p:cNvPr id="386" name="Google Shape;386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Ejercicio1:</a:t>
            </a:r>
            <a:r>
              <a:rPr lang="es"/>
              <a:t> escritura de enteros en un fichero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Ejercicio2:</a:t>
            </a:r>
            <a:r>
              <a:rPr lang="es"/>
              <a:t> lectura de enteros desde un fichero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Ejercicio3: </a:t>
            </a:r>
            <a:r>
              <a:rPr lang="es"/>
              <a:t>escritura de un objeto String en un fichero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Ejercicio4</a:t>
            </a:r>
            <a:r>
              <a:rPr lang="es"/>
              <a:t>: lectura de un objeto String desde un fichero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Ejercicio5:</a:t>
            </a:r>
            <a:r>
              <a:rPr lang="es"/>
              <a:t> crear una copia de un fichero en otro.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Ejercicio7:</a:t>
            </a:r>
            <a:r>
              <a:rPr lang="es"/>
              <a:t> escribir en un ficheros objetos tipo Socio.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objetivo de esta unidad de trabajo será aprender a manejar los </a:t>
            </a:r>
            <a:r>
              <a:rPr b="1" lang="es"/>
              <a:t>flujos de comunicación </a:t>
            </a:r>
            <a:r>
              <a:rPr lang="es"/>
              <a:t>y el </a:t>
            </a:r>
            <a:r>
              <a:rPr b="1" lang="es"/>
              <a:t>almacenamiento de información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Los lenguajes de programación ofrecen mecanismos para la </a:t>
            </a:r>
            <a:r>
              <a:rPr b="1" lang="es"/>
              <a:t>entrada/salida de información</a:t>
            </a:r>
            <a:r>
              <a:rPr lang="es"/>
              <a:t>, que se realiza mediante el </a:t>
            </a:r>
            <a:r>
              <a:rPr b="1" lang="es"/>
              <a:t>empleo de flujos de datos </a:t>
            </a:r>
            <a:r>
              <a:rPr lang="es"/>
              <a:t>que operan a modo de interfaz de comunicación.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Un flujo</a:t>
            </a:r>
            <a:r>
              <a:rPr lang="es"/>
              <a:t> es una </a:t>
            </a:r>
            <a:r>
              <a:rPr b="1" lang="es"/>
              <a:t>secuencia ordenada de datos</a:t>
            </a:r>
            <a:r>
              <a:rPr lang="es"/>
              <a:t> que se transmite </a:t>
            </a:r>
            <a:r>
              <a:rPr b="1" lang="es"/>
              <a:t>desde una fuente hasta un destino </a:t>
            </a:r>
            <a:r>
              <a:rPr lang="es"/>
              <a:t>y que en Java se denomina </a:t>
            </a:r>
            <a:r>
              <a:rPr b="1" lang="es"/>
              <a:t>Stream</a:t>
            </a:r>
            <a:r>
              <a:rPr lang="es"/>
              <a:t>. (el origen o destino puede ser un fichero, un String o un dispositivo (teclado,pantalla, altavoz,etc..)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Actividades UT11</a:t>
            </a:r>
            <a:endParaRPr/>
          </a:p>
        </p:txBody>
      </p:sp>
      <p:sp>
        <p:nvSpPr>
          <p:cNvPr id="392" name="Google Shape;392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Realizar las actividades del aula virtual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flujos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Según la</a:t>
            </a:r>
            <a:r>
              <a:rPr b="1" lang="es"/>
              <a:t> dirección del flujo</a:t>
            </a:r>
            <a:r>
              <a:rPr lang="es"/>
              <a:t>: flujos de entrada, flujos de salida y flujos de entrada-salida.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Según el </a:t>
            </a:r>
            <a:r>
              <a:rPr b="1" lang="es"/>
              <a:t>tipo de acceso: </a:t>
            </a:r>
            <a:r>
              <a:rPr lang="es"/>
              <a:t>acceso secuencial y acceso directo.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Según el </a:t>
            </a:r>
            <a:r>
              <a:rPr b="1" lang="es"/>
              <a:t>tipo de información que manejan</a:t>
            </a:r>
            <a:r>
              <a:rPr lang="es"/>
              <a:t>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Flujos de caracteres o character streams</a:t>
            </a:r>
            <a:r>
              <a:rPr lang="es"/>
              <a:t>: empleados para el envío y recepción de caracteres codificados en Unicode.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Flujos de bytes o byte streams:</a:t>
            </a:r>
            <a:r>
              <a:rPr lang="es"/>
              <a:t> que permiten la lectura y escritura de bytes. Diseñados para el envío de datos binarios.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Flujos predeterminados.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532400" y="20472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System.out</a:t>
            </a:r>
            <a:r>
              <a:rPr lang="es"/>
              <a:t>:  flujo de salida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System.in:</a:t>
            </a:r>
            <a:r>
              <a:rPr lang="es"/>
              <a:t> flujo de entrada.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System.err</a:t>
            </a:r>
            <a:r>
              <a:rPr lang="es"/>
              <a:t>: flujo de errores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Utilización de flujos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utilizar las</a:t>
            </a:r>
            <a:r>
              <a:rPr b="1" lang="es"/>
              <a:t> clases y médos en Java </a:t>
            </a:r>
            <a:r>
              <a:rPr lang="es"/>
              <a:t>que se utilizan para el </a:t>
            </a:r>
            <a:r>
              <a:rPr b="1" lang="es"/>
              <a:t>manejo de flujo</a:t>
            </a:r>
            <a:r>
              <a:rPr lang="es"/>
              <a:t>s de información, se deberán seguir los siguientes pasos: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es"/>
              <a:t>Crear el Stream</a:t>
            </a:r>
            <a:r>
              <a:rPr lang="es"/>
              <a:t> para abrir el flujo a una fuente de datos.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s"/>
              <a:t>Leer-escribir</a:t>
            </a:r>
            <a:r>
              <a:rPr lang="es"/>
              <a:t>(dependiendo de la operación) mientras haya datos disponibles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s"/>
              <a:t>Cerrar el Stream.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Clases para el manejo de flujos de bytes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FileOutputStream</a:t>
            </a:r>
            <a:r>
              <a:rPr lang="es"/>
              <a:t>: permite escribir bytes, hacia un fichero binario(Mirar Ejemplo1 de flujos)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BufferedOutputStream:</a:t>
            </a:r>
            <a:r>
              <a:rPr lang="es"/>
              <a:t> posibilita escribir información de otro OutputStream utilizando un buffer interno que mejora el rendimiento. (Mirar Ejemplo2 de flujos)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DataOutputStream: </a:t>
            </a:r>
            <a:r>
              <a:rPr lang="es"/>
              <a:t>define los métodos writeBoolean, writeByte, writeInt.. que permiten escribir datos de tipo primitivo desde un OutputStream.(Mirar Ejemplo3 de flujos)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PrintStream:</a:t>
            </a:r>
            <a:r>
              <a:rPr lang="es"/>
              <a:t> permite escribir los datos de un Stream en otro automáticamente y sin necesidad de invocar al método flush() (forzar el envío de todo lo que haya en el búfer)(Mirar Ejemplo4 de flujos)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Clases para el manejo de bytes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FileInputStream</a:t>
            </a:r>
            <a:r>
              <a:rPr lang="es"/>
              <a:t>: posibilita leer bytes desde un fichero binario.Puesto que lo que se lee son bytes, se debe hacer un cast de los datos para poder manejarlos convenientemente (Mirar Ejemplo 5 de flujos)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BufferedInputStream:</a:t>
            </a:r>
            <a:r>
              <a:rPr lang="es"/>
              <a:t> permite leer información de otro InputStream utilizando un buffer interno que mejora el rendimiento (Mirar Ejemplo 6 de flujos)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DataInputStream: </a:t>
            </a:r>
            <a:r>
              <a:rPr lang="es"/>
              <a:t>define los métodos readBoolean, readByte, readUTF…que permiten leer datos de tipo primitivo desde un InputStream (Mierar Ejemplo7 de flujos)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Ficheros de texto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/>
              <a:t>Los ficheros permiten tener ciertos datos almacenados y disponibles en cualquier momento para cuando nuestro programa los necesite.(persistencia de la información)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200"/>
              <a:t>La creación y </a:t>
            </a:r>
            <a:r>
              <a:rPr b="1" lang="es" sz="5200"/>
              <a:t>uso de ficheros</a:t>
            </a:r>
            <a:r>
              <a:rPr lang="es" sz="5200"/>
              <a:t> desde un programa en Java se lleva a cabo</a:t>
            </a:r>
            <a:r>
              <a:rPr b="1" lang="es" sz="5200"/>
              <a:t> cuando hay poca información que almacenar o cuando esa información es heterogénea.</a:t>
            </a:r>
            <a:endParaRPr b="1"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200"/>
              <a:t>En los casos en que la información es abundante y homogénea es preferible usar una base de datos relacional (por ejemplo MySQL) en lugar de ficheros.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200"/>
              <a:t>Java puede manejar también ficheros binarios (visto anteriormente), pero ahora nos centraremos en la </a:t>
            </a:r>
            <a:r>
              <a:rPr b="1" lang="es" sz="5200"/>
              <a:t>utilización de ficheros de texto</a:t>
            </a:r>
            <a:endParaRPr b="1"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Clases para el manejo de flujos de caracteres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clases que representen un f</a:t>
            </a:r>
            <a:r>
              <a:rPr b="1" lang="es"/>
              <a:t>lujo de entrada de caracteres </a:t>
            </a:r>
            <a:r>
              <a:rPr lang="es"/>
              <a:t>heredarán de las clases abstractas </a:t>
            </a:r>
            <a:r>
              <a:rPr b="1" lang="es"/>
              <a:t>Reader y Writer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Algunos </a:t>
            </a:r>
            <a:r>
              <a:rPr b="1" lang="es"/>
              <a:t>métodos de la clase Reader </a:t>
            </a:r>
            <a:r>
              <a:rPr lang="es"/>
              <a:t>son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int read()</a:t>
            </a:r>
            <a:r>
              <a:rPr lang="es"/>
              <a:t>:lee el siguiente carácter desde el InputStream. Si retorna -1, indicará que no se pueden leer más bytes.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long skip(n)</a:t>
            </a:r>
            <a:r>
              <a:rPr lang="es"/>
              <a:t>: hace que se omitan los n primeros caracteres.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void close()</a:t>
            </a:r>
            <a:r>
              <a:rPr lang="es"/>
              <a:t>:cierra el Reader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