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f008360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f008360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1f008360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1f008360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f008360c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f008360c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f008360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f008360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f008360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f008360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f008360c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f008360c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f008360c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f008360c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3048d66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3048d66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f008360c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f008360c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f008360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f008360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de6bcba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de6bcba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f008360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f008360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f008360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f008360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f008360c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f008360c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3048d6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3048d6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3048d66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23048d66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3048d66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3048d66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e1f2b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e1f2b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ee1f2b5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ee1f2b5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ee1f2b5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ee1f2b5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ee1f2b5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ee1f2b5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ee1f2b5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ee1f2b5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f008360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f008360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f008360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f008360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UT12-Gestión de Bases de Datos Relacionales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Isabel Moreno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 ResultSet</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Sirve para </a:t>
            </a:r>
            <a:r>
              <a:rPr b="1" lang="es"/>
              <a:t>obtener los datos de  una consulta SELECT</a:t>
            </a:r>
            <a:r>
              <a:rPr lang="es"/>
              <a:t> encapsulados en un objeto de tip ResultSet, que representa una tabla con los datos que genera la consulta.</a:t>
            </a:r>
            <a:endParaRPr/>
          </a:p>
          <a:p>
            <a:pPr indent="0" lvl="0" marL="0" rtl="0" algn="l">
              <a:spcBef>
                <a:spcPts val="1200"/>
              </a:spcBef>
              <a:spcAft>
                <a:spcPts val="0"/>
              </a:spcAft>
              <a:buNone/>
            </a:pPr>
            <a:r>
              <a:rPr b="1" lang="es"/>
              <a:t>Métodos</a:t>
            </a:r>
            <a:r>
              <a:rPr lang="es"/>
              <a:t>:</a:t>
            </a:r>
            <a:endParaRPr/>
          </a:p>
          <a:p>
            <a:pPr indent="-311150" lvl="0" marL="457200" rtl="0" algn="l">
              <a:spcBef>
                <a:spcPts val="1200"/>
              </a:spcBef>
              <a:spcAft>
                <a:spcPts val="0"/>
              </a:spcAft>
              <a:buSzPts val="1300"/>
              <a:buChar char="●"/>
            </a:pPr>
            <a:r>
              <a:rPr b="1" lang="es"/>
              <a:t>getString(String nombreCampo)</a:t>
            </a:r>
            <a:r>
              <a:rPr lang="es"/>
              <a:t>: devuelve el valor del campo como una cadena.</a:t>
            </a:r>
            <a:endParaRPr/>
          </a:p>
          <a:p>
            <a:pPr indent="-311150" lvl="0" marL="457200" rtl="0" algn="l">
              <a:spcBef>
                <a:spcPts val="0"/>
              </a:spcBef>
              <a:spcAft>
                <a:spcPts val="0"/>
              </a:spcAft>
              <a:buSzPts val="1300"/>
              <a:buChar char="●"/>
            </a:pPr>
            <a:r>
              <a:rPr b="1" lang="es"/>
              <a:t>int getInt(String nombreCampo</a:t>
            </a:r>
            <a:r>
              <a:rPr lang="es"/>
              <a:t>):devuelve el valor del campo como un entero.</a:t>
            </a:r>
            <a:endParaRPr/>
          </a:p>
          <a:p>
            <a:pPr indent="-311150" lvl="0" marL="457200" rtl="0" algn="l">
              <a:spcBef>
                <a:spcPts val="0"/>
              </a:spcBef>
              <a:spcAft>
                <a:spcPts val="0"/>
              </a:spcAft>
              <a:buSzPts val="1300"/>
              <a:buChar char="●"/>
            </a:pPr>
            <a:r>
              <a:rPr b="1" lang="es"/>
              <a:t>Double getDouble(String nombreCampo)</a:t>
            </a:r>
            <a:r>
              <a:rPr lang="es"/>
              <a:t>:devuelve el valor del campo como un real.</a:t>
            </a:r>
            <a:endParaRPr/>
          </a:p>
          <a:p>
            <a:pPr indent="-311150" lvl="0" marL="457200" rtl="0" algn="l">
              <a:spcBef>
                <a:spcPts val="0"/>
              </a:spcBef>
              <a:spcAft>
                <a:spcPts val="0"/>
              </a:spcAft>
              <a:buSzPts val="1300"/>
              <a:buChar char="●"/>
            </a:pPr>
            <a:r>
              <a:rPr b="1" lang="es"/>
              <a:t>Date getDate(String nombreCampo)</a:t>
            </a:r>
            <a:r>
              <a:rPr lang="es"/>
              <a:t>:devuelve el valor del campo como una fecha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ResultSet</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objeto por defecto </a:t>
            </a:r>
            <a:r>
              <a:rPr b="1" lang="es"/>
              <a:t>ResultSet</a:t>
            </a:r>
            <a:r>
              <a:rPr lang="es"/>
              <a:t>, sólo es de lectura y su cursor siempre avanza hacia delante. Sin embargo, podemos utilizar otros tipos de ResultSet que </a:t>
            </a:r>
            <a:r>
              <a:rPr b="1" lang="es"/>
              <a:t>permiten la modificación de sus datos</a:t>
            </a:r>
            <a:r>
              <a:rPr lang="es"/>
              <a:t> y </a:t>
            </a:r>
            <a:r>
              <a:rPr b="1" lang="es"/>
              <a:t>mover el cursor hacia delante o atrás</a:t>
            </a:r>
            <a:r>
              <a:rPr lang="es"/>
              <a:t>, o posicionarlo en cualquier fila.</a:t>
            </a:r>
            <a:endParaRPr/>
          </a:p>
          <a:p>
            <a:pPr indent="0" lvl="0" marL="0" rtl="0" algn="l">
              <a:spcBef>
                <a:spcPts val="1200"/>
              </a:spcBef>
              <a:spcAft>
                <a:spcPts val="0"/>
              </a:spcAft>
              <a:buNone/>
            </a:pPr>
            <a:r>
              <a:rPr lang="es"/>
              <a:t>Para ello es necesario crar los objetos Statement mediante el método sobrecargado de Connection. </a:t>
            </a:r>
            <a:endParaRPr/>
          </a:p>
          <a:p>
            <a:pPr indent="0" lvl="0" marL="0" rtl="0" algn="l">
              <a:spcBef>
                <a:spcPts val="1200"/>
              </a:spcBef>
              <a:spcAft>
                <a:spcPts val="0"/>
              </a:spcAft>
              <a:buNone/>
            </a:pPr>
            <a:r>
              <a:rPr lang="es"/>
              <a:t>Ejemplo: </a:t>
            </a:r>
            <a:r>
              <a:rPr b="1" lang="es"/>
              <a:t>Statement createStatement(int tipoResultSet, int concurrencia)</a:t>
            </a:r>
            <a:endParaRPr b="1"/>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Parámetros tipo ResultSet</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parámetro </a:t>
            </a:r>
            <a:r>
              <a:rPr b="1" lang="es"/>
              <a:t>tipoResultSet</a:t>
            </a:r>
            <a:r>
              <a:rPr lang="es"/>
              <a:t> admite las siguientes</a:t>
            </a:r>
            <a:r>
              <a:rPr b="1" lang="es"/>
              <a:t> cuatro constantes</a:t>
            </a:r>
            <a:r>
              <a:rPr lang="es"/>
              <a:t>:</a:t>
            </a:r>
            <a:endParaRPr/>
          </a:p>
          <a:p>
            <a:pPr indent="0" lvl="0" marL="0" rtl="0" algn="l">
              <a:spcBef>
                <a:spcPts val="1200"/>
              </a:spcBef>
              <a:spcAft>
                <a:spcPts val="0"/>
              </a:spcAft>
              <a:buNone/>
            </a:pPr>
            <a:r>
              <a:rPr b="1" lang="es"/>
              <a:t>ResultSet.TYPE_FORWARD_ONLY:</a:t>
            </a:r>
            <a:r>
              <a:rPr lang="es"/>
              <a:t> indica que el cursor solo podrá moverse hacia delante.</a:t>
            </a:r>
            <a:endParaRPr/>
          </a:p>
          <a:p>
            <a:pPr indent="0" lvl="0" marL="0" rtl="0" algn="l">
              <a:spcBef>
                <a:spcPts val="1200"/>
              </a:spcBef>
              <a:spcAft>
                <a:spcPts val="0"/>
              </a:spcAft>
              <a:buNone/>
            </a:pPr>
            <a:r>
              <a:rPr b="1" lang="es"/>
              <a:t>ResultSet.TYPE_SCROLL_INSENSITIVE:</a:t>
            </a:r>
            <a:r>
              <a:rPr lang="es"/>
              <a:t> el cursor podrá desplazarse hacia delante o atrás,pero no es sensible a los cambios en las bases de datos.</a:t>
            </a:r>
            <a:endParaRPr/>
          </a:p>
          <a:p>
            <a:pPr indent="0" lvl="0" marL="0" rtl="0" algn="l">
              <a:spcBef>
                <a:spcPts val="1200"/>
              </a:spcBef>
              <a:spcAft>
                <a:spcPts val="1200"/>
              </a:spcAft>
              <a:buNone/>
            </a:pPr>
            <a:r>
              <a:rPr b="1" lang="es"/>
              <a:t>ResultSet.TYPE_SCROLL_SENSITIVE</a:t>
            </a:r>
            <a:r>
              <a:rPr lang="es"/>
              <a:t>: el cursor podrá desplazarse hacia delante o atrás y es sensible a los cambios de la bases de datos.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Parámetro tipo Concurrencia</a:t>
            </a:r>
            <a:endParaRPr/>
          </a:p>
        </p:txBody>
      </p:sp>
      <p:sp>
        <p:nvSpPr>
          <p:cNvPr id="350" name="Google Shape;35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ResultSet.CONCUR_READ_ONLY</a:t>
            </a:r>
            <a:r>
              <a:rPr lang="es"/>
              <a:t>: los datos contenidos en el ResultSet serán de sólo lectura.</a:t>
            </a:r>
            <a:endParaRPr/>
          </a:p>
          <a:p>
            <a:pPr indent="0" lvl="0" marL="0" rtl="0" algn="l">
              <a:spcBef>
                <a:spcPts val="1200"/>
              </a:spcBef>
              <a:spcAft>
                <a:spcPts val="0"/>
              </a:spcAft>
              <a:buNone/>
            </a:pPr>
            <a:r>
              <a:rPr b="1" lang="es"/>
              <a:t>ResultSet.CONCUR_UPDATABLE</a:t>
            </a:r>
            <a:r>
              <a:rPr lang="es"/>
              <a:t>: desde la aplicación es posible modificar los datos contenidos en el objeto ResultSet.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Cuando usemos el método createStatement(), sin parámetros, los </a:t>
            </a:r>
            <a:r>
              <a:rPr b="1" lang="es"/>
              <a:t>objetos ResultSet</a:t>
            </a:r>
            <a:r>
              <a:rPr lang="es"/>
              <a:t> obtenidos </a:t>
            </a:r>
            <a:r>
              <a:rPr b="1" lang="es"/>
              <a:t>por defecto</a:t>
            </a:r>
            <a:r>
              <a:rPr lang="es"/>
              <a:t> serán de tipo </a:t>
            </a:r>
            <a:r>
              <a:rPr b="1" lang="es"/>
              <a:t>TYPE_FORWARD_ONLY y CONCUR_READ_ONLY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MÉTODOS PARA MOVER EL CURSOR</a:t>
            </a:r>
            <a:endParaRPr/>
          </a:p>
        </p:txBody>
      </p:sp>
      <p:sp>
        <p:nvSpPr>
          <p:cNvPr id="356" name="Google Shape;35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Todos los métodos que mueven el cursor devuelven un booleano que indica si ha sido posible desplazar el cursor(las filas se enumeran desde el 1).</a:t>
            </a:r>
            <a:endParaRPr/>
          </a:p>
          <a:p>
            <a:pPr indent="-311150" lvl="0" marL="457200" rtl="0" algn="l">
              <a:spcBef>
                <a:spcPts val="1200"/>
              </a:spcBef>
              <a:spcAft>
                <a:spcPts val="0"/>
              </a:spcAft>
              <a:buSzPts val="1300"/>
              <a:buChar char="●"/>
            </a:pPr>
            <a:r>
              <a:rPr b="1" lang="es"/>
              <a:t>boolean next()</a:t>
            </a:r>
            <a:r>
              <a:rPr lang="es"/>
              <a:t>: avanza el cursor y activa la siguiente fila.</a:t>
            </a:r>
            <a:endParaRPr/>
          </a:p>
          <a:p>
            <a:pPr indent="-311150" lvl="0" marL="457200" rtl="0" algn="l">
              <a:spcBef>
                <a:spcPts val="0"/>
              </a:spcBef>
              <a:spcAft>
                <a:spcPts val="0"/>
              </a:spcAft>
              <a:buSzPts val="1300"/>
              <a:buChar char="●"/>
            </a:pPr>
            <a:r>
              <a:rPr b="1" lang="es"/>
              <a:t>boolean previous()</a:t>
            </a:r>
            <a:r>
              <a:rPr lang="es"/>
              <a:t>:retrocede el cursos y activa la fila anterior</a:t>
            </a:r>
            <a:endParaRPr/>
          </a:p>
          <a:p>
            <a:pPr indent="-311150" lvl="0" marL="457200" rtl="0" algn="l">
              <a:spcBef>
                <a:spcPts val="0"/>
              </a:spcBef>
              <a:spcAft>
                <a:spcPts val="0"/>
              </a:spcAft>
              <a:buSzPts val="1300"/>
              <a:buChar char="●"/>
            </a:pPr>
            <a:r>
              <a:rPr b="1" lang="es"/>
              <a:t>boolean first():</a:t>
            </a:r>
            <a:r>
              <a:rPr lang="es"/>
              <a:t> coloca el cursor en la primera fila, activándola.</a:t>
            </a:r>
            <a:endParaRPr/>
          </a:p>
          <a:p>
            <a:pPr indent="-311150" lvl="0" marL="457200" rtl="0" algn="l">
              <a:spcBef>
                <a:spcPts val="0"/>
              </a:spcBef>
              <a:spcAft>
                <a:spcPts val="0"/>
              </a:spcAft>
              <a:buSzPts val="1300"/>
              <a:buChar char="●"/>
            </a:pPr>
            <a:r>
              <a:rPr b="1" lang="es"/>
              <a:t>boolean last():</a:t>
            </a:r>
            <a:r>
              <a:rPr lang="es"/>
              <a:t>coloca el cursor en la última fila, activándola.</a:t>
            </a:r>
            <a:endParaRPr/>
          </a:p>
          <a:p>
            <a:pPr indent="-311150" lvl="0" marL="457200" rtl="0" algn="l">
              <a:spcBef>
                <a:spcPts val="0"/>
              </a:spcBef>
              <a:spcAft>
                <a:spcPts val="0"/>
              </a:spcAft>
              <a:buSzPts val="1300"/>
              <a:buChar char="●"/>
            </a:pPr>
            <a:r>
              <a:rPr b="1" lang="es"/>
              <a:t>boolean absolute(int numeroFila):</a:t>
            </a:r>
            <a:r>
              <a:rPr lang="es"/>
              <a:t> mueve el cursor a la enésima fila del ResultSet</a:t>
            </a:r>
            <a:endParaRPr/>
          </a:p>
          <a:p>
            <a:pPr indent="-311150" lvl="0" marL="457200" rtl="0" algn="l">
              <a:spcBef>
                <a:spcPts val="0"/>
              </a:spcBef>
              <a:spcAft>
                <a:spcPts val="0"/>
              </a:spcAft>
              <a:buSzPts val="1300"/>
              <a:buChar char="●"/>
            </a:pPr>
            <a:r>
              <a:rPr b="1" lang="es"/>
              <a:t>boolean relative(int cuentaFilas): </a:t>
            </a:r>
            <a:r>
              <a:rPr lang="es"/>
              <a:t>mueve el cursor tomando como base su posición actual</a:t>
            </a:r>
            <a:endParaRPr/>
          </a:p>
          <a:p>
            <a:pPr indent="-311150" lvl="0" marL="457200" rtl="0" algn="l">
              <a:spcBef>
                <a:spcPts val="0"/>
              </a:spcBef>
              <a:spcAft>
                <a:spcPts val="0"/>
              </a:spcAft>
              <a:buSzPts val="1300"/>
              <a:buChar char="●"/>
            </a:pPr>
            <a:r>
              <a:rPr b="1" lang="es"/>
              <a:t>void beforeFirst()</a:t>
            </a:r>
            <a:r>
              <a:rPr lang="es"/>
              <a:t>: coloca el cursor justo delante de la primera fila</a:t>
            </a:r>
            <a:endParaRPr/>
          </a:p>
          <a:p>
            <a:pPr indent="-311150" lvl="0" marL="457200" rtl="0" algn="l">
              <a:spcBef>
                <a:spcPts val="0"/>
              </a:spcBef>
              <a:spcAft>
                <a:spcPts val="0"/>
              </a:spcAft>
              <a:buSzPts val="1300"/>
              <a:buChar char="●"/>
            </a:pPr>
            <a:r>
              <a:rPr b="1" lang="es"/>
              <a:t>void afterLast():</a:t>
            </a:r>
            <a:r>
              <a:rPr lang="es"/>
              <a:t> coloca el cursor justo después de la última fila.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a:t>
            </a:r>
            <a:endParaRPr/>
          </a:p>
        </p:txBody>
      </p:sp>
      <p:sp>
        <p:nvSpPr>
          <p:cNvPr id="362" name="Google Shape;36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Mostrar los alumnos en orden inverso.</a:t>
            </a:r>
            <a:endParaRPr/>
          </a:p>
          <a:p>
            <a:pPr indent="0" lvl="0" marL="0" rtl="0" algn="l">
              <a:spcBef>
                <a:spcPts val="1200"/>
              </a:spcBef>
              <a:spcAft>
                <a:spcPts val="1200"/>
              </a:spcAft>
              <a:buNone/>
            </a:pPr>
            <a:r>
              <a:rPr lang="es"/>
              <a:t>Mirar ejemplo</a:t>
            </a:r>
            <a:r>
              <a:rPr b="1" lang="es"/>
              <a:t> Inverso</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Ubicación del cursor</a:t>
            </a:r>
            <a:endParaRPr/>
          </a:p>
        </p:txBody>
      </p:sp>
      <p:sp>
        <p:nvSpPr>
          <p:cNvPr id="368" name="Google Shape;36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Hay métodos para </a:t>
            </a:r>
            <a:r>
              <a:rPr b="1" lang="es"/>
              <a:t>conocer dónde está el cursor</a:t>
            </a:r>
            <a:r>
              <a:rPr lang="es"/>
              <a:t>:</a:t>
            </a:r>
            <a:endParaRPr/>
          </a:p>
          <a:p>
            <a:pPr indent="0" lvl="0" marL="0" rtl="0" algn="l">
              <a:spcBef>
                <a:spcPts val="1200"/>
              </a:spcBef>
              <a:spcAft>
                <a:spcPts val="0"/>
              </a:spcAft>
              <a:buNone/>
            </a:pPr>
            <a:r>
              <a:rPr b="1" lang="es"/>
              <a:t>boolean isBeforeFirst():</a:t>
            </a:r>
            <a:r>
              <a:rPr lang="es"/>
              <a:t> especifica si el cursor se encuentra delatne de la primera fila</a:t>
            </a:r>
            <a:endParaRPr/>
          </a:p>
          <a:p>
            <a:pPr indent="0" lvl="0" marL="0" rtl="0" algn="l">
              <a:spcBef>
                <a:spcPts val="1200"/>
              </a:spcBef>
              <a:spcAft>
                <a:spcPts val="0"/>
              </a:spcAft>
              <a:buNone/>
            </a:pPr>
            <a:r>
              <a:rPr b="1" lang="es"/>
              <a:t>boolean isAfterLast()</a:t>
            </a:r>
            <a:r>
              <a:rPr lang="es"/>
              <a:t>:indica si el cursor está colocado justo detrás de la última fila.</a:t>
            </a:r>
            <a:endParaRPr/>
          </a:p>
          <a:p>
            <a:pPr indent="0" lvl="0" marL="0" rtl="0" algn="l">
              <a:spcBef>
                <a:spcPts val="1200"/>
              </a:spcBef>
              <a:spcAft>
                <a:spcPts val="0"/>
              </a:spcAft>
              <a:buNone/>
            </a:pPr>
            <a:r>
              <a:rPr b="1" lang="es"/>
              <a:t>boolean isFirst(): </a:t>
            </a:r>
            <a:r>
              <a:rPr lang="es"/>
              <a:t>devuelve true si el cursor está apuntando a la primera fila</a:t>
            </a:r>
            <a:endParaRPr/>
          </a:p>
          <a:p>
            <a:pPr indent="0" lvl="0" marL="0" rtl="0" algn="l">
              <a:spcBef>
                <a:spcPts val="1200"/>
              </a:spcBef>
              <a:spcAft>
                <a:spcPts val="0"/>
              </a:spcAft>
              <a:buNone/>
            </a:pPr>
            <a:r>
              <a:rPr b="1" lang="es"/>
              <a:t>boolean isLast():</a:t>
            </a:r>
            <a:r>
              <a:rPr lang="es"/>
              <a:t> devuelve true si el cursor apunta la última fila.</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SQL Injection</a:t>
            </a:r>
            <a:endParaRPr/>
          </a:p>
        </p:txBody>
      </p:sp>
      <p:sp>
        <p:nvSpPr>
          <p:cNvPr id="374" name="Google Shape;37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a:t>SQL Injection es una técnica de hacking muy conocida</a:t>
            </a:r>
            <a:r>
              <a:rPr lang="es"/>
              <a:t>, sencilla y fácil de utilizar. Consiste en inyectar código SQL en una consulta mediante la entrada de datos. Un ejemplo: supongamos que tenemos una aplicación que nos pide el nombre de un alumno para eliminarlo (La sentencia sería DELETE FROM Alumnos WHERE NOMBRE=”nombre introducido”;</a:t>
            </a:r>
            <a:endParaRPr/>
          </a:p>
          <a:p>
            <a:pPr indent="0" lvl="0" marL="0" rtl="0" algn="just">
              <a:spcBef>
                <a:spcPts val="1200"/>
              </a:spcBef>
              <a:spcAft>
                <a:spcPts val="0"/>
              </a:spcAft>
              <a:buNone/>
            </a:pPr>
            <a:r>
              <a:rPr lang="es"/>
              <a:t>Si el usuario tiene conocimientos de SQL e introduce de forma malintencionada </a:t>
            </a:r>
            <a:r>
              <a:rPr b="1" lang="es"/>
              <a:t>nombrealumno OR ‘1’=’1’.</a:t>
            </a:r>
            <a:r>
              <a:rPr lang="es"/>
              <a:t>...como la última cadena siempre será true, provocará la eliminación de todos los registros de la tabla.</a:t>
            </a:r>
            <a:endParaRPr/>
          </a:p>
          <a:p>
            <a:pPr indent="0" lvl="0" marL="0" rtl="0" algn="just">
              <a:spcBef>
                <a:spcPts val="1200"/>
              </a:spcBef>
              <a:spcAft>
                <a:spcPts val="1200"/>
              </a:spcAft>
              <a:buNone/>
            </a:pPr>
            <a:r>
              <a:rPr lang="es"/>
              <a:t>Esto se soluciona con las </a:t>
            </a:r>
            <a:r>
              <a:rPr b="1" lang="es"/>
              <a:t>sentencias parametrizadas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Sentencias parametrizadas</a:t>
            </a:r>
            <a:endParaRPr/>
          </a:p>
        </p:txBody>
      </p:sp>
      <p:sp>
        <p:nvSpPr>
          <p:cNvPr id="380" name="Google Shape;380;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sentencias parametrizadas son aquellas que </a:t>
            </a:r>
            <a:r>
              <a:rPr b="1" lang="es"/>
              <a:t>incluye unos marcadores o parámetros que se sustituyen por valores</a:t>
            </a:r>
            <a:r>
              <a:rPr lang="es"/>
              <a:t>. Este mecanismo permite adaptar y reutilizar la misma consulta varias veces. En JDBC la interfaz PreparedStatement representa una consulta parametrizada.</a:t>
            </a:r>
            <a:endParaRPr/>
          </a:p>
          <a:p>
            <a:pPr indent="0" lvl="0" marL="0" rtl="0" algn="l">
              <a:spcBef>
                <a:spcPts val="1200"/>
              </a:spcBef>
              <a:spcAft>
                <a:spcPts val="1200"/>
              </a:spcAft>
              <a:buNone/>
            </a:pPr>
            <a:r>
              <a:rPr lang="es"/>
              <a:t>Ejemplo: ver </a:t>
            </a:r>
            <a:r>
              <a:rPr b="1" lang="es"/>
              <a:t>Parametrizacion</a:t>
            </a:r>
            <a:r>
              <a:rPr lang="es"/>
              <a:t>  e </a:t>
            </a:r>
            <a:r>
              <a:rPr b="1" lang="es"/>
              <a:t>InsercionParametrizada</a:t>
            </a:r>
            <a:r>
              <a:rPr lang="es"/>
              <a:t> de ejemplos de teoría.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Sentencias parametrizadas</a:t>
            </a:r>
            <a:endParaRPr/>
          </a:p>
        </p:txBody>
      </p:sp>
      <p:sp>
        <p:nvSpPr>
          <p:cNvPr id="386" name="Google Shape;386;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asignar parámetros disponemos de los métodos:</a:t>
            </a:r>
            <a:endParaRPr/>
          </a:p>
          <a:p>
            <a:pPr indent="-311150" lvl="0" marL="457200" rtl="0" algn="l">
              <a:spcBef>
                <a:spcPts val="1200"/>
              </a:spcBef>
              <a:spcAft>
                <a:spcPts val="0"/>
              </a:spcAft>
              <a:buSzPts val="1300"/>
              <a:buChar char="●"/>
            </a:pPr>
            <a:r>
              <a:rPr lang="es"/>
              <a:t>void </a:t>
            </a:r>
            <a:r>
              <a:rPr b="1" lang="es"/>
              <a:t>setString</a:t>
            </a:r>
            <a:r>
              <a:rPr lang="es"/>
              <a:t>(int índiceParámetro, String valor)</a:t>
            </a:r>
            <a:endParaRPr/>
          </a:p>
          <a:p>
            <a:pPr indent="-311150" lvl="0" marL="457200" rtl="0" algn="l">
              <a:spcBef>
                <a:spcPts val="0"/>
              </a:spcBef>
              <a:spcAft>
                <a:spcPts val="0"/>
              </a:spcAft>
              <a:buSzPts val="1300"/>
              <a:buChar char="●"/>
            </a:pPr>
            <a:r>
              <a:rPr lang="es"/>
              <a:t>void </a:t>
            </a:r>
            <a:r>
              <a:rPr b="1" lang="es"/>
              <a:t>setInt</a:t>
            </a:r>
            <a:r>
              <a:rPr lang="es"/>
              <a:t>(int índiceParámetro,int valor)</a:t>
            </a:r>
            <a:endParaRPr/>
          </a:p>
          <a:p>
            <a:pPr indent="-311150" lvl="0" marL="457200" rtl="0" algn="l">
              <a:spcBef>
                <a:spcPts val="0"/>
              </a:spcBef>
              <a:spcAft>
                <a:spcPts val="0"/>
              </a:spcAft>
              <a:buSzPts val="1300"/>
              <a:buChar char="●"/>
            </a:pPr>
            <a:r>
              <a:rPr lang="es"/>
              <a:t>void </a:t>
            </a:r>
            <a:r>
              <a:rPr b="1" lang="es"/>
              <a:t>setDouble</a:t>
            </a:r>
            <a:r>
              <a:rPr lang="es"/>
              <a:t>(int índiceParámetro, double valor)</a:t>
            </a:r>
            <a:endParaRPr/>
          </a:p>
          <a:p>
            <a:pPr indent="-311150" lvl="0" marL="457200" rtl="0" algn="l">
              <a:spcBef>
                <a:spcPts val="0"/>
              </a:spcBef>
              <a:spcAft>
                <a:spcPts val="0"/>
              </a:spcAft>
              <a:buSzPts val="1300"/>
              <a:buChar char="●"/>
            </a:pPr>
            <a:r>
              <a:rPr lang="es"/>
              <a:t>void </a:t>
            </a:r>
            <a:r>
              <a:rPr b="1" lang="es"/>
              <a:t>setBoolean</a:t>
            </a:r>
            <a:r>
              <a:rPr lang="es"/>
              <a:t>(int índiceParámetro,boolean valor)</a:t>
            </a:r>
            <a:endParaRPr/>
          </a:p>
          <a:p>
            <a:pPr indent="-311150" lvl="0" marL="457200" rtl="0" algn="l">
              <a:spcBef>
                <a:spcPts val="0"/>
              </a:spcBef>
              <a:spcAft>
                <a:spcPts val="0"/>
              </a:spcAft>
              <a:buSzPts val="1300"/>
              <a:buChar char="●"/>
            </a:pPr>
            <a:r>
              <a:rPr lang="es"/>
              <a:t>void </a:t>
            </a:r>
            <a:r>
              <a:rPr b="1" lang="es"/>
              <a:t>setDate</a:t>
            </a:r>
            <a:r>
              <a:rPr lang="es"/>
              <a:t>(int índiceParámetro,Date valor)</a:t>
            </a:r>
            <a:endParaRPr/>
          </a:p>
          <a:p>
            <a:pPr indent="-311150" lvl="0" marL="457200" rtl="0" algn="l">
              <a:spcBef>
                <a:spcPts val="0"/>
              </a:spcBef>
              <a:spcAft>
                <a:spcPts val="0"/>
              </a:spcAft>
              <a:buSzPts val="1300"/>
              <a:buChar char="●"/>
            </a:pPr>
            <a:r>
              <a:rPr lang="es"/>
              <a:t>void </a:t>
            </a:r>
            <a:r>
              <a:rPr b="1" lang="es" sz="1400"/>
              <a:t>setNul</a:t>
            </a:r>
            <a:r>
              <a:rPr b="1" lang="es"/>
              <a:t>l</a:t>
            </a:r>
            <a:r>
              <a:rPr lang="es"/>
              <a:t>(int índiceParámetro,int tipoSQL)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a:t>El objetivo de esta unidad de trabajo será </a:t>
            </a:r>
            <a:r>
              <a:rPr b="1" lang="es"/>
              <a:t>aprender a gestionar una base de datos relacional</a:t>
            </a:r>
            <a:r>
              <a:rPr lang="es"/>
              <a:t> mediante la programación Java, utilizando la API JDBC (Java DataBase Connectivity) que permite ejecutar sentencias SQL en un SGBD </a:t>
            </a:r>
            <a:r>
              <a:rPr b="1" lang="es"/>
              <a:t>desde una aplicación Java</a:t>
            </a:r>
            <a:r>
              <a:rPr lang="es"/>
              <a:t>, que funcionará como un cliente que accede a los servicios del servidor de base de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Actividad Sentencias parametrizadas</a:t>
            </a:r>
            <a:endParaRPr/>
          </a:p>
        </p:txBody>
      </p:sp>
      <p:sp>
        <p:nvSpPr>
          <p:cNvPr id="392" name="Google Shape;392;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Diseñar una aplicación que </a:t>
            </a:r>
            <a:r>
              <a:rPr b="1" lang="es"/>
              <a:t>muestre un informe de los alumnos</a:t>
            </a:r>
            <a:r>
              <a:rPr lang="es"/>
              <a:t>, según sus notas: todos los alumnos c</a:t>
            </a:r>
            <a:r>
              <a:rPr b="1" lang="es"/>
              <a:t>uya nota es Bien</a:t>
            </a:r>
            <a:r>
              <a:rPr lang="es"/>
              <a:t>(nota entre 6 y 7) y todos los alumnos</a:t>
            </a:r>
            <a:r>
              <a:rPr b="1" lang="es"/>
              <a:t> cuya nota es Notable(</a:t>
            </a:r>
            <a:r>
              <a:rPr lang="es"/>
              <a:t>entre 7 y 9). Cada informe debe ordenarse por la nota de forma ascendente.</a:t>
            </a:r>
            <a:endParaRPr/>
          </a:p>
          <a:p>
            <a:pPr indent="0" lvl="0" marL="0" rtl="0" algn="l">
              <a:spcBef>
                <a:spcPts val="1200"/>
              </a:spcBef>
              <a:spcAft>
                <a:spcPts val="1200"/>
              </a:spcAft>
              <a:buNone/>
            </a:pPr>
            <a:r>
              <a:rPr lang="es"/>
              <a:t>Para realizar esta actividad usaremos una consulta con parámetros y la reutilizaremos.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Operaciones CRUD</a:t>
            </a:r>
            <a:endParaRPr/>
          </a:p>
        </p:txBody>
      </p:sp>
      <p:sp>
        <p:nvSpPr>
          <p:cNvPr id="398" name="Google Shape;398;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a:t>CRUD </a:t>
            </a:r>
            <a:r>
              <a:rPr lang="es"/>
              <a:t>son las siglas en inglés de </a:t>
            </a:r>
            <a:r>
              <a:rPr b="1" lang="es"/>
              <a:t>crear,leer,actualizar y borrar</a:t>
            </a:r>
            <a:r>
              <a:rPr lang="es"/>
              <a:t> y se usa para referirse a las operaciones básicas que se realizan en una base de datos.</a:t>
            </a:r>
            <a:endParaRPr/>
          </a:p>
          <a:p>
            <a:pPr indent="0" lvl="0" marL="0" rtl="0" algn="just">
              <a:spcBef>
                <a:spcPts val="1200"/>
              </a:spcBef>
              <a:spcAft>
                <a:spcPts val="0"/>
              </a:spcAft>
              <a:buNone/>
            </a:pPr>
            <a:r>
              <a:rPr lang="es"/>
              <a:t>Ahora </a:t>
            </a:r>
            <a:r>
              <a:rPr b="1" lang="es"/>
              <a:t>vamos a manejar clases y objeto</a:t>
            </a:r>
            <a:r>
              <a:rPr lang="es"/>
              <a:t>s (como Persona, Mascota..etc.) a las que incorporaremos las operaciones CRUD, que se encargarán de gestionar el objeto en la base de datos.</a:t>
            </a:r>
            <a:endParaRPr/>
          </a:p>
          <a:p>
            <a:pPr indent="0" lvl="0" marL="0" rtl="0" algn="just">
              <a:spcBef>
                <a:spcPts val="1200"/>
              </a:spcBef>
              <a:spcAft>
                <a:spcPts val="1200"/>
              </a:spcAft>
              <a:buNone/>
            </a:pPr>
            <a:r>
              <a:rPr lang="es"/>
              <a:t>Existe </a:t>
            </a:r>
            <a:r>
              <a:rPr b="1" lang="es"/>
              <a:t>una técnica llamada mapeo objeto-relacional</a:t>
            </a:r>
            <a:r>
              <a:rPr lang="es"/>
              <a:t>, que consiste en mapear o vincular cada atributo de una clase con un campo de una tabla en la base de datos. Es decir, convertimos los datos como objeto en un registro de una tabla relacional, y viceversa.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Operaciones CRUD</a:t>
            </a:r>
            <a:endParaRPr/>
          </a:p>
        </p:txBody>
      </p:sp>
      <p:sp>
        <p:nvSpPr>
          <p:cNvPr id="404" name="Google Shape;404;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cada clase de nuestra aplicación se le añadirán los métodos:</a:t>
            </a:r>
            <a:endParaRPr/>
          </a:p>
          <a:p>
            <a:pPr indent="0" lvl="0" marL="0" rtl="0" algn="l">
              <a:spcBef>
                <a:spcPts val="1200"/>
              </a:spcBef>
              <a:spcAft>
                <a:spcPts val="0"/>
              </a:spcAft>
              <a:buNone/>
            </a:pPr>
            <a:r>
              <a:rPr b="1" lang="es"/>
              <a:t>create()</a:t>
            </a:r>
            <a:r>
              <a:rPr lang="es"/>
              <a:t>: inserta los datos del objeto en la base de datos mediante una sentencia INSERT</a:t>
            </a:r>
            <a:endParaRPr/>
          </a:p>
          <a:p>
            <a:pPr indent="0" lvl="0" marL="0" rtl="0" algn="l">
              <a:spcBef>
                <a:spcPts val="1200"/>
              </a:spcBef>
              <a:spcAft>
                <a:spcPts val="0"/>
              </a:spcAft>
              <a:buNone/>
            </a:pPr>
            <a:r>
              <a:rPr b="1" lang="es"/>
              <a:t>read()</a:t>
            </a:r>
            <a:r>
              <a:rPr lang="es"/>
              <a:t>: mediante una sentencia SELECT, rescata los datos de la BD y los carga en un objeto</a:t>
            </a:r>
            <a:endParaRPr/>
          </a:p>
          <a:p>
            <a:pPr indent="0" lvl="0" marL="0" rtl="0" algn="l">
              <a:spcBef>
                <a:spcPts val="1200"/>
              </a:spcBef>
              <a:spcAft>
                <a:spcPts val="0"/>
              </a:spcAft>
              <a:buNone/>
            </a:pPr>
            <a:r>
              <a:rPr b="1" lang="es"/>
              <a:t>update()</a:t>
            </a:r>
            <a:r>
              <a:rPr lang="es"/>
              <a:t>:actualiza los datos de un objeto(que se habrán modificado) guardándolos en la base de datos, mediante una sentencia UPDATE.</a:t>
            </a:r>
            <a:endParaRPr/>
          </a:p>
          <a:p>
            <a:pPr indent="0" lvl="0" marL="0" rtl="0" algn="l">
              <a:spcBef>
                <a:spcPts val="1200"/>
              </a:spcBef>
              <a:spcAft>
                <a:spcPts val="1200"/>
              </a:spcAft>
              <a:buNone/>
            </a:pPr>
            <a:r>
              <a:rPr b="1" lang="es"/>
              <a:t>delete():</a:t>
            </a:r>
            <a:r>
              <a:rPr lang="es"/>
              <a:t> elimina los datos del objeto actual de la base de datos.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Objeto de acceso a datos</a:t>
            </a:r>
            <a:endParaRPr/>
          </a:p>
        </p:txBody>
      </p:sp>
      <p:sp>
        <p:nvSpPr>
          <p:cNvPr id="410" name="Google Shape;410;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En nuestro caso, diseñaremos una </a:t>
            </a:r>
            <a:r>
              <a:rPr b="1" lang="es"/>
              <a:t>nueva clase</a:t>
            </a:r>
            <a:r>
              <a:rPr lang="es"/>
              <a:t> denominada </a:t>
            </a:r>
            <a:r>
              <a:rPr b="1" lang="es"/>
              <a:t>AlumnoDAO</a:t>
            </a:r>
            <a:r>
              <a:rPr lang="es"/>
              <a:t> (Objeto de acceso a datos) con la única misión de realizar las </a:t>
            </a:r>
            <a:r>
              <a:rPr b="1" lang="es"/>
              <a:t>operaciones CRUD</a:t>
            </a:r>
            <a:r>
              <a:rPr lang="es"/>
              <a:t> en la BD.</a:t>
            </a:r>
            <a:endParaRPr/>
          </a:p>
          <a:p>
            <a:pPr indent="0" lvl="0" marL="0" rtl="0" algn="l">
              <a:spcBef>
                <a:spcPts val="1200"/>
              </a:spcBef>
              <a:spcAft>
                <a:spcPts val="0"/>
              </a:spcAft>
              <a:buNone/>
            </a:pPr>
            <a:r>
              <a:rPr lang="es"/>
              <a:t>Clase </a:t>
            </a:r>
            <a:r>
              <a:rPr b="1" lang="es"/>
              <a:t>AlumnoDAO</a:t>
            </a:r>
            <a:r>
              <a:rPr lang="es"/>
              <a:t>:</a:t>
            </a:r>
            <a:endParaRPr/>
          </a:p>
          <a:p>
            <a:pPr indent="0" lvl="0" marL="0" rtl="0" algn="l">
              <a:spcBef>
                <a:spcPts val="1200"/>
              </a:spcBef>
              <a:spcAft>
                <a:spcPts val="0"/>
              </a:spcAft>
              <a:buNone/>
            </a:pPr>
            <a:r>
              <a:rPr lang="es"/>
              <a:t>	+</a:t>
            </a:r>
            <a:r>
              <a:rPr b="1" lang="es"/>
              <a:t>create(</a:t>
            </a:r>
            <a:r>
              <a:rPr lang="es"/>
              <a:t>alumno: Alumno)</a:t>
            </a:r>
            <a:endParaRPr/>
          </a:p>
          <a:p>
            <a:pPr indent="0" lvl="0" marL="0" rtl="0" algn="l">
              <a:spcBef>
                <a:spcPts val="1200"/>
              </a:spcBef>
              <a:spcAft>
                <a:spcPts val="0"/>
              </a:spcAft>
              <a:buNone/>
            </a:pPr>
            <a:r>
              <a:rPr lang="es"/>
              <a:t>	+</a:t>
            </a:r>
            <a:r>
              <a:rPr b="1" lang="es"/>
              <a:t>read</a:t>
            </a:r>
            <a:r>
              <a:rPr lang="es"/>
              <a:t>(id: int):Alumno</a:t>
            </a:r>
            <a:endParaRPr/>
          </a:p>
          <a:p>
            <a:pPr indent="0" lvl="0" marL="0" rtl="0" algn="l">
              <a:spcBef>
                <a:spcPts val="1200"/>
              </a:spcBef>
              <a:spcAft>
                <a:spcPts val="0"/>
              </a:spcAft>
              <a:buNone/>
            </a:pPr>
            <a:r>
              <a:rPr lang="es"/>
              <a:t>	+</a:t>
            </a:r>
            <a:r>
              <a:rPr b="1" lang="es"/>
              <a:t>update</a:t>
            </a:r>
            <a:r>
              <a:rPr lang="es"/>
              <a:t>(alumno: Alumno)</a:t>
            </a:r>
            <a:endParaRPr/>
          </a:p>
          <a:p>
            <a:pPr indent="0" lvl="0" marL="0" rtl="0" algn="l">
              <a:spcBef>
                <a:spcPts val="1200"/>
              </a:spcBef>
              <a:spcAft>
                <a:spcPts val="0"/>
              </a:spcAft>
              <a:buNone/>
            </a:pPr>
            <a:r>
              <a:rPr lang="es"/>
              <a:t>	+</a:t>
            </a:r>
            <a:r>
              <a:rPr b="1" lang="es"/>
              <a:t>delete</a:t>
            </a:r>
            <a:r>
              <a:rPr lang="es"/>
              <a:t>(id: int)</a:t>
            </a:r>
            <a:endParaRPr/>
          </a:p>
          <a:p>
            <a:pPr indent="0" lvl="0" marL="0" rtl="0" algn="l">
              <a:spcBef>
                <a:spcPts val="1200"/>
              </a:spcBef>
              <a:spcAft>
                <a:spcPts val="1200"/>
              </a:spcAft>
              <a:buNone/>
            </a:pPr>
            <a:r>
              <a:rPr lang="es"/>
              <a:t>	-</a:t>
            </a:r>
            <a:r>
              <a:rPr b="1" lang="es"/>
              <a:t>conectar():</a:t>
            </a:r>
            <a:r>
              <a:rPr lang="es"/>
              <a:t> Connection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Objetos de Acceso a Datos</a:t>
            </a:r>
            <a:endParaRPr/>
          </a:p>
        </p:txBody>
      </p:sp>
      <p:sp>
        <p:nvSpPr>
          <p:cNvPr id="416" name="Google Shape;416;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las </a:t>
            </a:r>
            <a:r>
              <a:rPr b="1" lang="es"/>
              <a:t>clases DAO</a:t>
            </a:r>
            <a:r>
              <a:rPr lang="es"/>
              <a:t> podemos </a:t>
            </a:r>
            <a:r>
              <a:rPr b="1" lang="es"/>
              <a:t>añadirles tantos métodos como necesitemos.</a:t>
            </a:r>
            <a:r>
              <a:rPr lang="es"/>
              <a:t> Es habitual disponer de un método que devuelva una lista con tantos objetos como registros tenga la tabla correspondiente. También es usual encontrar en la clase DAO métodos que devuelven todos los objetos que cumplen que cierto atributo coincide con un valor determinado.</a:t>
            </a:r>
            <a:endParaRPr/>
          </a:p>
          <a:p>
            <a:pPr indent="0" lvl="0" marL="0" rtl="0" algn="l">
              <a:spcBef>
                <a:spcPts val="1200"/>
              </a:spcBef>
              <a:spcAft>
                <a:spcPts val="1200"/>
              </a:spcAft>
              <a:buNone/>
            </a:pPr>
            <a:r>
              <a:rPr lang="es"/>
              <a:t>Mirar ejemplo de las </a:t>
            </a:r>
            <a:r>
              <a:rPr b="1" lang="es"/>
              <a:t>clases del paquete crud</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Actividades</a:t>
            </a:r>
            <a:endParaRPr/>
          </a:p>
        </p:txBody>
      </p:sp>
      <p:sp>
        <p:nvSpPr>
          <p:cNvPr id="422" name="Google Shape;422;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Realizar las actividades del aula virtual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API JDBC</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Se encuentra en el </a:t>
            </a:r>
            <a:r>
              <a:rPr b="1" lang="es"/>
              <a:t>paquete java.sql</a:t>
            </a:r>
            <a:r>
              <a:rPr lang="es"/>
              <a:t>. Las </a:t>
            </a:r>
            <a:r>
              <a:rPr b="1" lang="es"/>
              <a:t>clases</a:t>
            </a:r>
            <a:r>
              <a:rPr lang="es"/>
              <a:t> más usadas son:</a:t>
            </a:r>
            <a:endParaRPr/>
          </a:p>
          <a:p>
            <a:pPr indent="-311150" lvl="0" marL="457200" rtl="0" algn="l">
              <a:spcBef>
                <a:spcPts val="1200"/>
              </a:spcBef>
              <a:spcAft>
                <a:spcPts val="0"/>
              </a:spcAft>
              <a:buSzPts val="1300"/>
              <a:buChar char="●"/>
            </a:pPr>
            <a:r>
              <a:rPr b="1" lang="es"/>
              <a:t>DriverManager:</a:t>
            </a:r>
            <a:r>
              <a:rPr lang="es"/>
              <a:t> permite manipular los distintos drivers. Con cada driver se puede acceder a un SGBD distinto</a:t>
            </a:r>
            <a:endParaRPr/>
          </a:p>
          <a:p>
            <a:pPr indent="-311150" lvl="0" marL="457200" rtl="0" algn="l">
              <a:spcBef>
                <a:spcPts val="0"/>
              </a:spcBef>
              <a:spcAft>
                <a:spcPts val="0"/>
              </a:spcAft>
              <a:buSzPts val="1300"/>
              <a:buChar char="●"/>
            </a:pPr>
            <a:r>
              <a:rPr b="1" lang="es"/>
              <a:t>Connection:</a:t>
            </a:r>
            <a:r>
              <a:rPr lang="es"/>
              <a:t> crea una conexión entre la aplicación y la base de datos.</a:t>
            </a:r>
            <a:endParaRPr/>
          </a:p>
          <a:p>
            <a:pPr indent="-311150" lvl="0" marL="457200" rtl="0" algn="l">
              <a:spcBef>
                <a:spcPts val="0"/>
              </a:spcBef>
              <a:spcAft>
                <a:spcPts val="0"/>
              </a:spcAft>
              <a:buSzPts val="1300"/>
              <a:buChar char="●"/>
            </a:pPr>
            <a:r>
              <a:rPr b="1" lang="es"/>
              <a:t>Statement:</a:t>
            </a:r>
            <a:r>
              <a:rPr lang="es"/>
              <a:t> representa una sentencia SQL que ejecutará el servidor de base de datos.</a:t>
            </a:r>
            <a:endParaRPr/>
          </a:p>
          <a:p>
            <a:pPr indent="-311150" lvl="0" marL="457200" rtl="0" algn="l">
              <a:spcBef>
                <a:spcPts val="0"/>
              </a:spcBef>
              <a:spcAft>
                <a:spcPts val="0"/>
              </a:spcAft>
              <a:buSzPts val="1300"/>
              <a:buChar char="●"/>
            </a:pPr>
            <a:r>
              <a:rPr b="1" lang="es"/>
              <a:t>PreparedStatement:</a:t>
            </a:r>
            <a:r>
              <a:rPr lang="es"/>
              <a:t> también representa una sentencia SQL, que permite configurar o parametrizar fácilmente valores en la consulta, como por kejemplo la edad de un alumno o su fecha de nacimiento en una condición</a:t>
            </a:r>
            <a:endParaRPr/>
          </a:p>
          <a:p>
            <a:pPr indent="-311150" lvl="0" marL="457200" rtl="0" algn="l">
              <a:spcBef>
                <a:spcPts val="0"/>
              </a:spcBef>
              <a:spcAft>
                <a:spcPts val="0"/>
              </a:spcAft>
              <a:buSzPts val="1300"/>
              <a:buChar char="●"/>
            </a:pPr>
            <a:r>
              <a:rPr b="1" lang="es"/>
              <a:t>ResultSet:</a:t>
            </a:r>
            <a:r>
              <a:rPr lang="es"/>
              <a:t> representa una tabla con el resultado que genera el SGBD tras ejecutar una sentencia de consulta de información (SELECT)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Driver</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Cada fabricant</a:t>
            </a:r>
            <a:r>
              <a:rPr lang="es"/>
              <a:t>e de un SGBD, al </a:t>
            </a:r>
            <a:r>
              <a:rPr b="1" lang="es"/>
              <a:t>desarrollar su producto</a:t>
            </a:r>
            <a:r>
              <a:rPr lang="es"/>
              <a:t>, usa unos mecanismos propios que establecen una conexión con la base de datos y que permiten acceder a sus servicios.</a:t>
            </a:r>
            <a:endParaRPr/>
          </a:p>
          <a:p>
            <a:pPr indent="0" lvl="0" marL="0" rtl="0" algn="l">
              <a:spcBef>
                <a:spcPts val="1200"/>
              </a:spcBef>
              <a:spcAft>
                <a:spcPts val="1200"/>
              </a:spcAft>
              <a:buNone/>
            </a:pPr>
            <a:r>
              <a:rPr lang="es"/>
              <a:t>Dado que nos conectaremos a un </a:t>
            </a:r>
            <a:r>
              <a:rPr b="1" lang="es"/>
              <a:t>SGBD MySQL</a:t>
            </a:r>
            <a:r>
              <a:rPr lang="es"/>
              <a:t>, busca y </a:t>
            </a:r>
            <a:r>
              <a:rPr b="1" lang="es"/>
              <a:t>añade el driver</a:t>
            </a:r>
            <a:r>
              <a:rPr lang="es"/>
              <a:t> a tu proyecto (MySQL JDBC Driver)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Conexión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Antes de trabajar con la base de datos, hay que crear una conexión entre nuestra aplicación y el SGBD.  Para ello disponemos del </a:t>
            </a:r>
            <a:r>
              <a:rPr b="1" lang="es"/>
              <a:t>método estático de DriverManager</a:t>
            </a:r>
            <a:r>
              <a:rPr lang="es"/>
              <a:t>:</a:t>
            </a:r>
            <a:endParaRPr/>
          </a:p>
          <a:p>
            <a:pPr indent="-304958" lvl="0" marL="457200" rtl="0" algn="l">
              <a:spcBef>
                <a:spcPts val="1200"/>
              </a:spcBef>
              <a:spcAft>
                <a:spcPts val="0"/>
              </a:spcAft>
              <a:buSzPct val="100000"/>
              <a:buChar char="●"/>
            </a:pPr>
            <a:r>
              <a:rPr b="1" lang="es"/>
              <a:t>Connection.getConnection</a:t>
            </a:r>
            <a:r>
              <a:rPr lang="es"/>
              <a:t> (String url,String usuario, String password). Ejemplo:</a:t>
            </a:r>
            <a:endParaRPr/>
          </a:p>
          <a:p>
            <a:pPr indent="-293211" lvl="1" marL="914400" rtl="0" algn="l">
              <a:spcBef>
                <a:spcPts val="0"/>
              </a:spcBef>
              <a:spcAft>
                <a:spcPts val="0"/>
              </a:spcAft>
              <a:buSzPct val="100000"/>
              <a:buChar char="○"/>
            </a:pPr>
            <a:r>
              <a:rPr lang="es"/>
              <a:t>jdbc:mysql://&lt;servidor&gt;/&lt;base de datos&gt; donde:</a:t>
            </a:r>
            <a:endParaRPr/>
          </a:p>
          <a:p>
            <a:pPr indent="-293211" lvl="1" marL="914400" rtl="0" algn="l">
              <a:spcBef>
                <a:spcPts val="0"/>
              </a:spcBef>
              <a:spcAft>
                <a:spcPts val="0"/>
              </a:spcAft>
              <a:buSzPct val="100000"/>
              <a:buChar char="○"/>
            </a:pPr>
            <a:r>
              <a:rPr lang="es"/>
              <a:t>&lt;servidor&gt;: es el nombre o la dirección IP  de la máquina donde está instalado el servidor de BD</a:t>
            </a:r>
            <a:endParaRPr/>
          </a:p>
          <a:p>
            <a:pPr indent="-293211" lvl="1" marL="914400" rtl="0" algn="l">
              <a:spcBef>
                <a:spcPts val="0"/>
              </a:spcBef>
              <a:spcAft>
                <a:spcPts val="0"/>
              </a:spcAft>
              <a:buSzPct val="100000"/>
              <a:buChar char="○"/>
            </a:pPr>
            <a:r>
              <a:rPr lang="es"/>
              <a:t>&lt;base de datos&gt;: nombre de la BD dentro del SGBD.</a:t>
            </a:r>
            <a:endParaRPr/>
          </a:p>
          <a:p>
            <a:pPr indent="-293211" lvl="1" marL="914400" rtl="0" algn="l">
              <a:spcBef>
                <a:spcPts val="0"/>
              </a:spcBef>
              <a:spcAft>
                <a:spcPts val="0"/>
              </a:spcAft>
              <a:buSzPct val="100000"/>
              <a:buChar char="○"/>
            </a:pPr>
            <a:r>
              <a:rPr lang="es"/>
              <a:t>Cuando la conexión no se necesita, se cierra con el método close()</a:t>
            </a:r>
            <a:endParaRPr/>
          </a:p>
          <a:p>
            <a:pPr indent="-304958" lvl="0" marL="457200" rtl="0" algn="l">
              <a:spcBef>
                <a:spcPts val="0"/>
              </a:spcBef>
              <a:spcAft>
                <a:spcPts val="0"/>
              </a:spcAft>
              <a:buSzPct val="100000"/>
              <a:buChar char="●"/>
            </a:pPr>
            <a:r>
              <a:rPr lang="es"/>
              <a:t>Las </a:t>
            </a:r>
            <a:r>
              <a:rPr b="1" lang="es"/>
              <a:t>excepciones </a:t>
            </a:r>
            <a:r>
              <a:rPr lang="es"/>
              <a:t>que pueden producirse  son:</a:t>
            </a:r>
            <a:endParaRPr/>
          </a:p>
          <a:p>
            <a:pPr indent="-293211" lvl="1" marL="914400" rtl="0" algn="l">
              <a:spcBef>
                <a:spcPts val="0"/>
              </a:spcBef>
              <a:spcAft>
                <a:spcPts val="0"/>
              </a:spcAft>
              <a:buSzPct val="100000"/>
              <a:buChar char="○"/>
            </a:pPr>
            <a:r>
              <a:rPr b="1" lang="es"/>
              <a:t>SQLException: </a:t>
            </a:r>
            <a:r>
              <a:rPr lang="es"/>
              <a:t>si ocurre algún error en el acceso a la base de datos o la URL es null</a:t>
            </a:r>
            <a:endParaRPr/>
          </a:p>
          <a:p>
            <a:pPr indent="-293211" lvl="1" marL="914400" rtl="0" algn="l">
              <a:spcBef>
                <a:spcPts val="0"/>
              </a:spcBef>
              <a:spcAft>
                <a:spcPts val="0"/>
              </a:spcAft>
              <a:buSzPct val="100000"/>
              <a:buChar char="○"/>
            </a:pPr>
            <a:r>
              <a:rPr b="1" lang="es"/>
              <a:t>SQLTimeoutException:</a:t>
            </a:r>
            <a:r>
              <a:rPr lang="es"/>
              <a:t> cuando el tiempo que ha transcurrido sin llegar a conectar al a BBDD es excesivo</a:t>
            </a:r>
            <a:endParaRPr/>
          </a:p>
          <a:p>
            <a:pPr indent="0" lvl="0" marL="9144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Mirar </a:t>
            </a:r>
            <a:r>
              <a:rPr b="1" lang="es"/>
              <a:t>Conexión </a:t>
            </a:r>
            <a:r>
              <a:rPr lang="es"/>
              <a:t>en ejemplos de Teoría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Ejecución de consultas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método </a:t>
            </a:r>
            <a:r>
              <a:rPr b="1" lang="es"/>
              <a:t>executeQuery()</a:t>
            </a:r>
            <a:r>
              <a:rPr lang="es"/>
              <a:t> de </a:t>
            </a:r>
            <a:r>
              <a:rPr b="1" lang="es"/>
              <a:t>Statement</a:t>
            </a:r>
            <a:r>
              <a:rPr lang="es"/>
              <a:t> ejecuta una consulta y devuelve el </a:t>
            </a:r>
            <a:r>
              <a:rPr b="1" lang="es"/>
              <a:t>resultado</a:t>
            </a:r>
            <a:r>
              <a:rPr lang="es"/>
              <a:t> de esta mediante un objeto de tipo</a:t>
            </a:r>
            <a:r>
              <a:rPr b="1" lang="es"/>
              <a:t> ResultSet</a:t>
            </a:r>
            <a:r>
              <a:rPr lang="es"/>
              <a:t>.</a:t>
            </a:r>
            <a:endParaRPr/>
          </a:p>
          <a:p>
            <a:pPr indent="0" lvl="0" marL="0" rtl="0" algn="l">
              <a:spcBef>
                <a:spcPts val="1200"/>
              </a:spcBef>
              <a:spcAft>
                <a:spcPts val="0"/>
              </a:spcAft>
              <a:buNone/>
            </a:pPr>
            <a:r>
              <a:rPr lang="es"/>
              <a:t>Su prototipo es:</a:t>
            </a:r>
            <a:endParaRPr/>
          </a:p>
          <a:p>
            <a:pPr indent="0" lvl="0" marL="0" rtl="0" algn="l">
              <a:spcBef>
                <a:spcPts val="1200"/>
              </a:spcBef>
              <a:spcAft>
                <a:spcPts val="0"/>
              </a:spcAft>
              <a:buNone/>
            </a:pPr>
            <a:r>
              <a:rPr lang="es"/>
              <a:t>	ResultSet executeQuery(String sql);</a:t>
            </a:r>
            <a:endParaRPr/>
          </a:p>
          <a:p>
            <a:pPr indent="0" lvl="0" marL="0" rtl="0" algn="l">
              <a:spcBef>
                <a:spcPts val="1200"/>
              </a:spcBef>
              <a:spcAft>
                <a:spcPts val="0"/>
              </a:spcAft>
              <a:buNone/>
            </a:pPr>
            <a:r>
              <a:rPr lang="es"/>
              <a:t>Las</a:t>
            </a:r>
            <a:r>
              <a:rPr b="1" lang="es"/>
              <a:t> excepciones de</a:t>
            </a:r>
            <a:r>
              <a:rPr lang="es"/>
              <a:t>l método execute-Query() son </a:t>
            </a:r>
            <a:r>
              <a:rPr b="1" lang="es"/>
              <a:t>SQLeXCEPTION, SQLTimeoutException</a:t>
            </a:r>
            <a:endParaRPr b="1"/>
          </a:p>
          <a:p>
            <a:pPr indent="0" lvl="0" marL="0" rtl="0" algn="l">
              <a:spcBef>
                <a:spcPts val="1200"/>
              </a:spcBef>
              <a:spcAft>
                <a:spcPts val="1200"/>
              </a:spcAft>
              <a:buNone/>
            </a:pPr>
            <a:r>
              <a:rPr lang="es"/>
              <a:t>Mirar en ejemplos de Teoría, Consulta.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Ejecución de sentencias INSERT,UPDATE o DELETE</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Disponemos del método </a:t>
            </a:r>
            <a:r>
              <a:rPr b="1" lang="es"/>
              <a:t>int executeUpdate(String sql):</a:t>
            </a:r>
            <a:r>
              <a:rPr lang="es"/>
              <a:t> ejecuta la sentencia sql correspondiente y devuelve el número de filas que han sido afectadas por la sentencia; es decir, el número de registros que se han eliminado, actualizado o insertado. (Este método vale para INSERT, UPDATE y DELETE.</a:t>
            </a:r>
            <a:endParaRPr/>
          </a:p>
          <a:p>
            <a:pPr indent="0" lvl="0" marL="0" rtl="0" algn="l">
              <a:spcBef>
                <a:spcPts val="1200"/>
              </a:spcBef>
              <a:spcAft>
                <a:spcPts val="1200"/>
              </a:spcAft>
              <a:buNone/>
            </a:pPr>
            <a:r>
              <a:rPr lang="es"/>
              <a:t>Mirar ejemplo </a:t>
            </a:r>
            <a:r>
              <a:rPr b="1" lang="es"/>
              <a:t>Modificación</a:t>
            </a:r>
            <a:r>
              <a:rPr lang="es"/>
              <a:t> de ejemplos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Sentencias INSERT y DELETE</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Mirar ejemplo </a:t>
            </a:r>
            <a:r>
              <a:rPr b="1" lang="es"/>
              <a:t>Inserción</a:t>
            </a:r>
            <a:endParaRPr b="1"/>
          </a:p>
          <a:p>
            <a:pPr indent="0" lvl="0" marL="0" rtl="0" algn="l">
              <a:spcBef>
                <a:spcPts val="1200"/>
              </a:spcBef>
              <a:spcAft>
                <a:spcPts val="1200"/>
              </a:spcAft>
              <a:buNone/>
            </a:pPr>
            <a:r>
              <a:rPr lang="es"/>
              <a:t>Mirar ejemplo </a:t>
            </a:r>
            <a:r>
              <a:rPr b="1" lang="es"/>
              <a:t>Borrado</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