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c33dc5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1c33dc5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1c33dc5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1c33dc5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1c33dc55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1c33dc55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1c529b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1c529b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c529b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1c529b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c529b6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1c529b6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1c529b6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1c529b6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1c529b6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1c529b6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1c529b6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1c529b6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1c529b6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1c529b6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a8b9afcd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a8b9afcd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1c33dc5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1c33dc5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1c33dc5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1c33dc5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1c33dc5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1c33dc5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1c33dc5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1c33dc5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1c33dc5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1c33dc5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c33dc5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1c33dc5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1c33dc5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1c33dc5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lzTXhQCMq-I4QgdLyM_RwUDbQ5v354bZ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NnLfGf441h-01HVuwD8c4fJcrNQShpRu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Tf9QDpCzq_GJwcW0oIPhmK2AZ5Y2SPaH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UT3.-Introducción a la programación Orientada a Objetos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 de métodos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604850"/>
            <a:ext cx="62289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estáticos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/>
              <a:t>métodos estáticos</a:t>
            </a:r>
            <a:r>
              <a:rPr lang="es"/>
              <a:t> son aquellos métodos definidos para una clase que se pueden usar directamente, sin necesidad de crear un objeto de dicha clase. También se llaman </a:t>
            </a:r>
            <a:r>
              <a:rPr b="1" lang="es"/>
              <a:t>métodos de clase.</a:t>
            </a: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Suelen utilizarse para realizar</a:t>
            </a:r>
            <a:r>
              <a:rPr b="1" lang="es"/>
              <a:t> operaciones comunes</a:t>
            </a:r>
            <a:r>
              <a:rPr lang="es"/>
              <a:t> a todos los objetos de la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https://drive.google.com/file/d/1lzTXhQCMq-I4QgdLyM_RwUDbQ5v354bZ/view?usp=sharing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 de objetos (paquetes)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paquete de clases </a:t>
            </a:r>
            <a:r>
              <a:rPr lang="es"/>
              <a:t>es una </a:t>
            </a:r>
            <a:r>
              <a:rPr b="1" lang="es"/>
              <a:t>agrupación de clases </a:t>
            </a:r>
            <a:r>
              <a:rPr lang="es"/>
              <a:t>que consideramos que están relacionadas entre sí o tratan de un tema común.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clases de un mismo paquete tienen un </a:t>
            </a:r>
            <a:r>
              <a:rPr b="1" lang="es"/>
              <a:t>acceso privilegiado a los atributos y métodos de otras clases de dicho paquete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Java nos ayuda a organizar las clases en paquetes (</a:t>
            </a:r>
            <a:r>
              <a:rPr b="1" lang="es"/>
              <a:t>package Nombre_de_Paquete;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queremos </a:t>
            </a:r>
            <a:r>
              <a:rPr b="1" lang="es"/>
              <a:t>utilizar una clase que está en un paquete distinto</a:t>
            </a:r>
            <a:r>
              <a:rPr lang="es"/>
              <a:t> a la clase que estamos utilizando, se suele utilizar la </a:t>
            </a:r>
            <a:r>
              <a:rPr b="1" lang="es"/>
              <a:t>sentencia import. </a:t>
            </a:r>
            <a:r>
              <a:rPr lang="es"/>
              <a:t>Ejemplo: import java.util.Scanner;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de la consola:entrada y salida de la información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</a:t>
            </a:r>
            <a:r>
              <a:rPr b="1" lang="es"/>
              <a:t> programas</a:t>
            </a:r>
            <a:r>
              <a:rPr lang="es"/>
              <a:t> a veces necesitan </a:t>
            </a:r>
            <a:r>
              <a:rPr b="1" lang="es"/>
              <a:t>acceder a los recursos del sistema</a:t>
            </a:r>
            <a:r>
              <a:rPr lang="es"/>
              <a:t>, como por ejemplo los dispositivos de entrada/salida estándar, para recoger datos de teclado o mostrar datos por pantalla.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</a:t>
            </a:r>
            <a:r>
              <a:rPr b="1" lang="es"/>
              <a:t> Java</a:t>
            </a:r>
            <a:r>
              <a:rPr lang="es"/>
              <a:t>, la </a:t>
            </a:r>
            <a:r>
              <a:rPr b="1" lang="es"/>
              <a:t>entrada por teclado y la salida de información por pantalla </a:t>
            </a:r>
            <a:r>
              <a:rPr lang="es"/>
              <a:t>se hace mediante la </a:t>
            </a:r>
            <a:r>
              <a:rPr b="1" lang="es"/>
              <a:t>clase System</a:t>
            </a:r>
            <a:r>
              <a:rPr lang="es"/>
              <a:t> del paquete java.lang de la Biblioteca de Clases de Java.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de la consola:entrada y salida de la información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4886450" y="1597875"/>
            <a:ext cx="34479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System.in</a:t>
            </a:r>
            <a:r>
              <a:rPr lang="es"/>
              <a:t>. Entrada estándar: teclado. </a:t>
            </a:r>
            <a:r>
              <a:rPr b="1" lang="es"/>
              <a:t>System.out</a:t>
            </a:r>
            <a:r>
              <a:rPr lang="es"/>
              <a:t>. Salida estándar: pantalla.  </a:t>
            </a:r>
            <a:r>
              <a:rPr b="1" lang="es"/>
              <a:t>System.err</a:t>
            </a:r>
            <a:r>
              <a:rPr lang="es"/>
              <a:t>. Salida de error estándar,</a:t>
            </a:r>
            <a:r>
              <a:rPr lang="es"/>
              <a:t> 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871663"/>
            <a:ext cx="33623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System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5142775" y="1990050"/>
            <a:ext cx="3191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System.in</a:t>
            </a:r>
            <a:r>
              <a:rPr lang="es"/>
              <a:t> es una instancia de una clase de java que se llama</a:t>
            </a:r>
            <a:r>
              <a:rPr b="1" lang="es"/>
              <a:t> InputStream</a:t>
            </a:r>
            <a:r>
              <a:rPr lang="es"/>
              <a:t>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InputStreamReader.</a:t>
            </a:r>
            <a:r>
              <a:rPr lang="es"/>
              <a:t> Convierte los bytes leídos en caracteres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BufferedReader</a:t>
            </a:r>
            <a:r>
              <a:rPr lang="es"/>
              <a:t>. Lee hasta un fin de línea</a:t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902675"/>
            <a:ext cx="3142525" cy="2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//Objeto para leer caracteres desde el teclado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InputStreamReader</a:t>
            </a:r>
            <a:r>
              <a:rPr lang="es"/>
              <a:t> isr = new InputStreamReader(</a:t>
            </a:r>
            <a:r>
              <a:rPr b="1" lang="es"/>
              <a:t>System.in</a:t>
            </a:r>
            <a:r>
              <a:rPr lang="es"/>
              <a:t>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//Objeto para poder leer  desde el teclado mediante un búfer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BufferedReader</a:t>
            </a:r>
            <a:r>
              <a:rPr lang="es"/>
              <a:t> br = new BufferedReader (</a:t>
            </a:r>
            <a:r>
              <a:rPr b="1" lang="es"/>
              <a:t>isr</a:t>
            </a:r>
            <a:r>
              <a:rPr lang="es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//Aplicamos el método readLine para leer una línea completa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String cadena = </a:t>
            </a:r>
            <a:r>
              <a:rPr b="1" lang="es"/>
              <a:t>br.readLine</a:t>
            </a:r>
            <a:r>
              <a:rPr lang="es"/>
              <a:t>();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//Ejemplo para leer números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int numero = </a:t>
            </a:r>
            <a:r>
              <a:rPr b="1" lang="es"/>
              <a:t>Integer.parseInt </a:t>
            </a:r>
            <a:r>
              <a:rPr lang="es"/>
              <a:t>(br.readLine());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</a:t>
            </a:r>
            <a:endParaRPr/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 ejemplo 7.2 de la Teoría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Clase Scanner y realizar ejemplo 7.3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 por pantalla</a:t>
            </a:r>
            <a:endParaRPr/>
          </a:p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System.out</a:t>
            </a:r>
            <a:r>
              <a:rPr lang="es"/>
              <a:t> es una instancia de la </a:t>
            </a:r>
            <a:r>
              <a:rPr b="1" lang="es"/>
              <a:t>clase PrintStream</a:t>
            </a:r>
            <a:r>
              <a:rPr lang="es"/>
              <a:t> del paquete java.lang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Métodos</a:t>
            </a:r>
            <a:r>
              <a:rPr lang="es"/>
              <a:t> a aplicar: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void print(String s)</a:t>
            </a:r>
            <a:r>
              <a:rPr lang="es"/>
              <a:t>: Escribe una cadena de texto.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void println(String x):</a:t>
            </a:r>
            <a:r>
              <a:rPr lang="es"/>
              <a:t> Escribe una cadena de texto y termina la línea.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void printf(String format, Object… args)</a:t>
            </a:r>
            <a:r>
              <a:rPr lang="es"/>
              <a:t>: Escribe una cadena de texto utilizando formato.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 de error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System.err</a:t>
            </a:r>
            <a:r>
              <a:rPr lang="es"/>
              <a:t>. es una instancia de la </a:t>
            </a:r>
            <a:r>
              <a:rPr b="1" lang="es"/>
              <a:t>clase PrintStream </a:t>
            </a:r>
            <a:r>
              <a:rPr lang="es"/>
              <a:t>(se podrá usar todos los métodos de la clase)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System.err.println(“Salida de error”)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POO?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82875"/>
            <a:ext cx="70305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otra forma de programar usando </a:t>
            </a:r>
            <a:r>
              <a:rPr b="1" lang="es"/>
              <a:t>otro paradigma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</a:t>
            </a:r>
            <a:r>
              <a:rPr lang="es"/>
              <a:t>s un sistema o conjunto de reglas que nos ayudan a </a:t>
            </a:r>
            <a:r>
              <a:rPr b="1" lang="es"/>
              <a:t>descomponer la aplicación en objetos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</a:t>
            </a:r>
            <a:r>
              <a:rPr lang="es"/>
              <a:t>onsidera los programas en términos de objetos y todo gira alrededor de ellos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centra en la </a:t>
            </a:r>
            <a:r>
              <a:rPr b="1" lang="es"/>
              <a:t>relación que existe entre los datos y las acciones a realizar con ellos,</a:t>
            </a:r>
            <a:r>
              <a:rPr lang="es"/>
              <a:t> y los encierra dentro del concepto de objeto, tratando de realizar una abstracción lo más cercana al mundo real.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Utiliza la técnica del </a:t>
            </a:r>
            <a:r>
              <a:rPr b="1" lang="es"/>
              <a:t>divide y vencerás</a:t>
            </a:r>
            <a:r>
              <a:rPr lang="es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la POO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Abstracción</a:t>
            </a:r>
            <a:r>
              <a:rPr lang="es"/>
              <a:t>: Es el proceso por el cual definimos las </a:t>
            </a:r>
            <a:r>
              <a:rPr b="1" lang="es"/>
              <a:t>características más importantes de un objeto</a:t>
            </a:r>
            <a:r>
              <a:rPr lang="es"/>
              <a:t>, sin preocuparnos de cómo se escribirán en el código del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Modularidad: </a:t>
            </a:r>
            <a:r>
              <a:rPr lang="es"/>
              <a:t>nos permite </a:t>
            </a:r>
            <a:r>
              <a:rPr b="1" lang="es"/>
              <a:t>modificar las características de la clase que define un objeto</a:t>
            </a:r>
            <a:r>
              <a:rPr lang="es"/>
              <a:t>, sin que esto afecte al resto de clases de la aplicación.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Encapsulación: </a:t>
            </a:r>
            <a:r>
              <a:rPr lang="es"/>
              <a:t>es el mecanismo básico para </a:t>
            </a:r>
            <a:r>
              <a:rPr b="1" lang="es"/>
              <a:t>ocultar la información</a:t>
            </a:r>
            <a:r>
              <a:rPr lang="es"/>
              <a:t> de las partes internas de un objeto a los demás objetos de la aplicación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Jerarquía: </a:t>
            </a:r>
            <a:r>
              <a:rPr lang="es"/>
              <a:t>mediante esta propiedad podemos definir r</a:t>
            </a:r>
            <a:r>
              <a:rPr b="1" lang="es"/>
              <a:t>elaciones de jerarquías entre clases y objetos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Polimorfismo: </a:t>
            </a:r>
            <a:r>
              <a:rPr lang="es"/>
              <a:t>esta propiedad indica la capacidad de que varias clases creadas a partir de una antecesora realicen </a:t>
            </a:r>
            <a:r>
              <a:rPr b="1" lang="es"/>
              <a:t>una misma acción de forma diferente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Objeto?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25" y="1647825"/>
            <a:ext cx="50387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Objeto?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</a:t>
            </a:r>
            <a:r>
              <a:rPr b="1" lang="es"/>
              <a:t> objeto </a:t>
            </a:r>
            <a:r>
              <a:rPr lang="es"/>
              <a:t>es un </a:t>
            </a:r>
            <a:r>
              <a:rPr b="1" lang="es"/>
              <a:t>conjunto de datos con las operaciones</a:t>
            </a:r>
            <a:r>
              <a:rPr lang="es"/>
              <a:t> definidas para ellos. Los objetos tienen un </a:t>
            </a:r>
            <a:r>
              <a:rPr b="1" lang="es"/>
              <a:t>estado y un comportamiento</a:t>
            </a:r>
            <a:r>
              <a:rPr lang="es"/>
              <a:t>.  Sus características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Identidad:</a:t>
            </a:r>
            <a:r>
              <a:rPr lang="es"/>
              <a:t> es la característica que permite </a:t>
            </a:r>
            <a:r>
              <a:rPr b="1" lang="es"/>
              <a:t>diferenciar un objeto de otro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Estado: v</a:t>
            </a:r>
            <a:r>
              <a:rPr lang="es"/>
              <a:t>iene determinado por una serie de parámetros o atributos que lo describen, y los valores de éstos</a:t>
            </a:r>
            <a:r>
              <a:rPr b="1" lang="es"/>
              <a:t>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Comportamiento: </a:t>
            </a:r>
            <a:r>
              <a:rPr lang="es"/>
              <a:t>Son las acciones que se pueden realizar sobre el objeto.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Objeto?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4923300" y="1990050"/>
            <a:ext cx="34110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única forma de </a:t>
            </a:r>
            <a:r>
              <a:rPr b="1" lang="es"/>
              <a:t>manipular la información</a:t>
            </a:r>
            <a:r>
              <a:rPr lang="es"/>
              <a:t> del objeto es a través de sus </a:t>
            </a:r>
            <a:r>
              <a:rPr b="1" lang="es"/>
              <a:t>métodos</a:t>
            </a:r>
            <a:r>
              <a:rPr lang="es"/>
              <a:t>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dice que </a:t>
            </a:r>
            <a:r>
              <a:rPr b="1" lang="es"/>
              <a:t>los datos y los métodos</a:t>
            </a:r>
            <a:r>
              <a:rPr lang="es"/>
              <a:t> están encapsulados dentro del objeto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2575"/>
            <a:ext cx="36195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clases?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clases </a:t>
            </a:r>
            <a:r>
              <a:rPr lang="es"/>
              <a:t>constan de </a:t>
            </a:r>
            <a:r>
              <a:rPr b="1" lang="es"/>
              <a:t>datos y métodos </a:t>
            </a:r>
            <a:r>
              <a:rPr lang="es"/>
              <a:t>que resumen las características comunes de un conjunto de objetos. 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https://drive.google.com/file/d/1NnLfGf441h-01HVuwD8c4fJcrNQShpRu/view?usp=sharing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crean los objetos a partir de las clases?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511700"/>
            <a:ext cx="70305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Declaración</a:t>
            </a:r>
            <a:r>
              <a:rPr lang="es"/>
              <a:t>: definir el tipo de objeto.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Instanciación</a:t>
            </a:r>
            <a:r>
              <a:rPr lang="es"/>
              <a:t>: Creación del objeto utilizando el </a:t>
            </a:r>
            <a:r>
              <a:rPr b="1" lang="es"/>
              <a:t>operador new</a:t>
            </a:r>
            <a:r>
              <a:rPr lang="es"/>
              <a:t> utilizando el constructor de la clase que se encarga de </a:t>
            </a:r>
            <a:r>
              <a:rPr b="1" lang="es"/>
              <a:t>inicializar el objeto</a:t>
            </a:r>
            <a:r>
              <a:rPr lang="es"/>
              <a:t>, es decir, de dar unos valores iniciales a sus atributos.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Manipulación: </a:t>
            </a:r>
            <a:r>
              <a:rPr lang="es"/>
              <a:t>mediante el nombre del objeto seguido de un punto.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Destrucción y liberación de memoria: </a:t>
            </a:r>
            <a:r>
              <a:rPr lang="es"/>
              <a:t>corre a cargo del recolector de basura (</a:t>
            </a:r>
            <a:r>
              <a:rPr b="1" lang="es"/>
              <a:t>garbage collector</a:t>
            </a:r>
            <a:r>
              <a:rPr lang="es"/>
              <a:t>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https://drive.google.com/file/d/1Tf9QDpCzq_GJwcW0oIPhmK2AZ5Y2SPaH/view?usp=sharing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Utilización de métodos.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acciones que un método </a:t>
            </a:r>
            <a:r>
              <a:rPr lang="es"/>
              <a:t>puede realizar son: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Inicializar</a:t>
            </a:r>
            <a:r>
              <a:rPr lang="es"/>
              <a:t> los atributos del objeto (constructor)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Consultar</a:t>
            </a:r>
            <a:r>
              <a:rPr lang="es"/>
              <a:t> los valores de los atributos (getters)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Modificar</a:t>
            </a:r>
            <a:r>
              <a:rPr lang="es"/>
              <a:t> los valores de los atributos (setters)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Llamar a otros métodos</a:t>
            </a:r>
            <a:r>
              <a:rPr lang="es"/>
              <a:t>, del mismo del objeto o de objetos externos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