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91d5b9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91d5b9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91d5b93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91d5b93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91d5b9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91d5b9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b52dfdcf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b52dfdcf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52dfdc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52dfdc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b52dfdc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b52dfdc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52dfdc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52dfdcf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52dfdcf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52dfdcf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52dfdc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52dfdc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b52dfdcf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b52dfdcf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52dfdcf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52dfdcf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52dfdc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b52dfdc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lang/Throwab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javase/10/docs/api/java/lang/RuntimeException.html" TargetMode="External"/><Relationship Id="rId5" Type="http://schemas.openxmlformats.org/officeDocument/2006/relationships/hyperlink" Target="https://docs.oracle.com/javase/10/docs/api/java/lang/Exception.html" TargetMode="External"/><Relationship Id="rId4" Type="http://schemas.openxmlformats.org/officeDocument/2006/relationships/hyperlink" Target="https://docs.oracle.com/javase/10/docs/api/java/lang/Erro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UT9.-Control y manejo de excepciones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excepciones propias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 nos permite </a:t>
            </a:r>
            <a:r>
              <a:rPr lang="es" b="1"/>
              <a:t>crear excepciones propias</a:t>
            </a:r>
            <a:r>
              <a:rPr lang="es"/>
              <a:t>, hechas a medida.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Crear una nueva excepción será tan sencillo como </a:t>
            </a:r>
            <a:r>
              <a:rPr lang="es" b="1"/>
              <a:t>implementar una subclase de Exception</a:t>
            </a:r>
            <a:r>
              <a:rPr lang="es"/>
              <a:t>. (herencia)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Ejemplo ExcepcionesPropias y ExcepcionAlturaFueradeRango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excepciones</a:t>
            </a: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Checked: </a:t>
            </a:r>
            <a:r>
              <a:rPr lang="es"/>
              <a:t>representa </a:t>
            </a:r>
            <a:r>
              <a:rPr lang="es" b="1"/>
              <a:t>errores de los que se puede recuperar el programa. </a:t>
            </a:r>
            <a:r>
              <a:rPr lang="es"/>
              <a:t>Todas estas excepciones deber ser capturadas y manejadas convenientemente en tiempo de compilación.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Unchecked</a:t>
            </a:r>
            <a:r>
              <a:rPr lang="es"/>
              <a:t>: representa </a:t>
            </a:r>
            <a:r>
              <a:rPr lang="es" b="1"/>
              <a:t>errores de programación</a:t>
            </a:r>
            <a:r>
              <a:rPr lang="es"/>
              <a:t>. Estas excepciones no deben ser forzosamente declaradas ni capturadas, aunque de no hacerlo es posible que el programa finalice erróneamente. Por ejemplo, acceder a posiciones erróneas de un array.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excepciones</a:t>
            </a:r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Todas las excepciones en Java heredan de </a:t>
            </a:r>
            <a:r>
              <a:rPr lang="es" sz="1450">
                <a:solidFill>
                  <a:srgbClr val="569D2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Throwable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subdividiéndose en </a:t>
            </a:r>
            <a:r>
              <a:rPr lang="es" sz="1450">
                <a:solidFill>
                  <a:srgbClr val="569D2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450">
                <a:solidFill>
                  <a:srgbClr val="569D2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Las primeras son condiciones de </a:t>
            </a:r>
            <a:r>
              <a:rPr lang="es" sz="145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del sistema 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 las segundas c</a:t>
            </a:r>
            <a:r>
              <a:rPr lang="es" sz="145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ondiciones de error del programa.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su vez las </a:t>
            </a:r>
            <a:r>
              <a:rPr lang="es" sz="145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pueden ser </a:t>
            </a:r>
            <a:r>
              <a:rPr lang="es" sz="1450" b="1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checked</a:t>
            </a:r>
            <a:r>
              <a:rPr lang="es" sz="145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 heredan de esta y son aquellas que el compilador fuerza a que </a:t>
            </a:r>
            <a:r>
              <a:rPr lang="es" sz="145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sean capturadas no pudiendo ignorarse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han de capturarse en una construcción </a:t>
            </a:r>
            <a:r>
              <a:rPr lang="es" sz="145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try catch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 declarar que el método puede lanzar la excepción no capturada. Las excepciones </a:t>
            </a:r>
            <a:r>
              <a:rPr lang="es" sz="1450" b="1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unchecked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heredan de </a:t>
            </a:r>
            <a:r>
              <a:rPr lang="es" sz="1450">
                <a:solidFill>
                  <a:srgbClr val="569D2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RuntimeException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que heredan a su vez de </a:t>
            </a:r>
            <a:r>
              <a:rPr lang="es" sz="145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pero tienen la particularidad de que </a:t>
            </a:r>
            <a:r>
              <a:rPr lang="es" sz="145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es necesario capturarlas ni declararlas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como que se pueden lanzar debido a que se consideran condiciones de error en la programación como un acceso a un </a:t>
            </a:r>
            <a:r>
              <a:rPr lang="es" sz="1450" i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" sz="14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fuera de rango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Miembros de una excepción</a:t>
            </a:r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String toString():</a:t>
            </a:r>
            <a:r>
              <a:rPr lang="es"/>
              <a:t>Devolverá una cadena formada por: TipoExcepción:mensaje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Class&lt;?&gt; getClass()</a:t>
            </a:r>
            <a:r>
              <a:rPr lang="es"/>
              <a:t>: Devuelve la clase a la que pertenece la excepción.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String getMessage()</a:t>
            </a:r>
            <a:r>
              <a:rPr lang="es"/>
              <a:t>: Devuelve el mensaje con el que fue creada la excepción.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printStackTrace():</a:t>
            </a:r>
            <a:r>
              <a:rPr lang="es"/>
              <a:t>Imprime por la salida de error el objeto desde el que se invoca junto con una </a:t>
            </a:r>
            <a:r>
              <a:rPr lang="es" b="1"/>
              <a:t>traza con las llamadas a los métodos desde los que se ha producido la excepción</a:t>
            </a:r>
            <a:r>
              <a:rPr lang="es"/>
              <a:t>. Es muy útil para kdepurar programas, ya que permite donocer el punto exacto en el que se produjo el error.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las actividades del aula virtual.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 en tiempo de compilación y en tiempo de ejecución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Programando en Java se pueden producir diferentes tipos de error: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 b="1"/>
              <a:t>En tiempo de compilación</a:t>
            </a:r>
            <a:r>
              <a:rPr lang="es"/>
              <a:t>: errores de sintaxis, variables no existentes, tipo de datos no existente, etc y con estos errores </a:t>
            </a:r>
            <a:r>
              <a:rPr lang="es" b="1"/>
              <a:t>no genera el fichero bytecod</a:t>
            </a:r>
            <a:r>
              <a:rPr lang="es"/>
              <a:t>e (fichero .class) hasta que no se solucionen los errores.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En </a:t>
            </a:r>
            <a:r>
              <a:rPr lang="es" b="1"/>
              <a:t>tiempo de ejecución</a:t>
            </a:r>
            <a:r>
              <a:rPr lang="es"/>
              <a:t>: a estos errores se llaman </a:t>
            </a:r>
            <a:r>
              <a:rPr lang="es" b="1"/>
              <a:t>excepciones</a:t>
            </a:r>
            <a:r>
              <a:rPr lang="es"/>
              <a:t>. El programa compila y se puede ejecutar pero, por algún motivo, se produce un fallo y el programa se “rompe”. Un buen programador debe preveer esta situación y debe saber encauzar el programa para que quede todo bajo control. En este capítulo estudiaremos estos errores y veremos cómo se pueden mantener a raya.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Ejecuta Excepcion01 de la Teoría introduciendo una cadena de caracteres y ver qué excepción se produce.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4DAC9-C75D-4897-AA24-0EC2184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Excepciones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200573-2127-4D7A-818F-5D44892D8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s-ES" dirty="0"/>
          </a:p>
        </p:txBody>
      </p:sp>
      <p:pic>
        <p:nvPicPr>
          <p:cNvPr id="5" name="Imagen 4" descr="Gráfico de cajas y bigotes&#10;&#10;Descripción generada automáticamente con confianza media">
            <a:extLst>
              <a:ext uri="{FF2B5EF4-FFF2-40B4-BE49-F238E27FC236}">
                <a16:creationId xmlns:a16="http://schemas.microsoft.com/office/drawing/2014/main" id="{4FFFBE6A-8BFC-45ED-AB4C-584E43F9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67" y="1990049"/>
            <a:ext cx="7417833" cy="25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6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bloque try - catch - finally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106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 b="1"/>
              <a:t>bloque try - catch - finally</a:t>
            </a:r>
            <a:r>
              <a:rPr lang="es"/>
              <a:t> sirve para </a:t>
            </a:r>
            <a:r>
              <a:rPr lang="es" b="1"/>
              <a:t>encauzar el flujo del programa</a:t>
            </a:r>
            <a:r>
              <a:rPr lang="es"/>
              <a:t> de tal forma que, si se produce una excepción, no se termine de forma drástica y se pueda reconducir el ejecución de una manera controlada.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4485550" y="1277850"/>
            <a:ext cx="4296600" cy="3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Sintaxis: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try {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 sz="1083" i="1"/>
              <a:t>nstrucciones que se pretenden ejecutar</a:t>
            </a:r>
            <a:endParaRPr sz="1083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83" i="1"/>
              <a:t>(si se produce una excepción puede que</a:t>
            </a:r>
            <a:endParaRPr sz="1083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83" i="1"/>
              <a:t>no se ejecuten todas ellas).</a:t>
            </a:r>
            <a:endParaRPr sz="1083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 catch {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 sz="1083" i="1"/>
              <a:t>nstrucciones que se van a ejecutar</a:t>
            </a:r>
            <a:endParaRPr sz="1083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83" i="1"/>
              <a:t>cuando se produce una excepción.</a:t>
            </a:r>
            <a:endParaRPr sz="1083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 finally {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83" i="1"/>
              <a:t>Instrucciones que se van ejecutar tanto</a:t>
            </a:r>
            <a:endParaRPr sz="1083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83" i="1"/>
              <a:t>si se producen excepciones como si no</a:t>
            </a:r>
            <a:endParaRPr sz="1083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83" i="1"/>
              <a:t>se producen.</a:t>
            </a:r>
            <a:endParaRPr sz="1083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bloque try - catch - finally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especificar </a:t>
            </a:r>
            <a:r>
              <a:rPr lang="es" b="1"/>
              <a:t>varios catch para controlar diferentes excepciones </a:t>
            </a:r>
            <a:r>
              <a:rPr lang="es"/>
              <a:t>como veremos más adelante. La </a:t>
            </a:r>
            <a:r>
              <a:rPr lang="es" b="1"/>
              <a:t>parte finally es opcional.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Analizar ejemplo  Excepcion02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puede mostrar tanto el </a:t>
            </a:r>
            <a:r>
              <a:rPr lang="es" b="1"/>
              <a:t>tipo de excepción como el error exacto que se produce</a:t>
            </a:r>
            <a:r>
              <a:rPr lang="es"/>
              <a:t>. Para ello, se aplican los</a:t>
            </a:r>
            <a:r>
              <a:rPr lang="es" b="1"/>
              <a:t> métodos getClass() y getMessage()</a:t>
            </a:r>
            <a:r>
              <a:rPr lang="es"/>
              <a:t> respectivamente al objeto e. El tipo de excepción viene dado por el nombre de una clase que es subclase de Exception. Bastará con añadir las siguientes líneas al ejemplo anterior.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System.out.println("Excepción: " + e.getClass());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System.out.println("Error: " + e.getMessage());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Analizar ejemplo Excepcion03 y Excepcion04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varios tipos de excepciones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lang="es" b="1"/>
              <a:t>clase Exception</a:t>
            </a:r>
            <a:r>
              <a:rPr lang="es"/>
              <a:t> hace referencia a una </a:t>
            </a:r>
            <a:r>
              <a:rPr lang="es" b="1"/>
              <a:t>excepción genérica.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muchas </a:t>
            </a:r>
            <a:r>
              <a:rPr lang="es" b="1"/>
              <a:t>subclases</a:t>
            </a:r>
            <a:r>
              <a:rPr lang="es"/>
              <a:t> de ella como </a:t>
            </a:r>
            <a:r>
              <a:rPr lang="es" b="1"/>
              <a:t>DataFormatException</a:t>
            </a:r>
            <a:r>
              <a:rPr lang="es"/>
              <a:t>, IOException, IndexOutOfBoundsException,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Mediante la utilización de </a:t>
            </a:r>
            <a:r>
              <a:rPr lang="es" b="1"/>
              <a:t>varios catch con diferentes subclases de Exception</a:t>
            </a:r>
            <a:r>
              <a:rPr lang="es"/>
              <a:t> se pueden discriminar distintas excepciones.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</a:t>
            </a:r>
            <a:r>
              <a:rPr lang="es" b="1"/>
              <a:t>Excepcion05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Lanzamiento de excepciones con throw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lang="es" b="1"/>
              <a:t>orden throw</a:t>
            </a:r>
            <a:r>
              <a:rPr lang="es"/>
              <a:t> permite lanzar de </a:t>
            </a:r>
            <a:r>
              <a:rPr lang="es" b="1"/>
              <a:t>forma explícita una excepción.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ejemplo, la sentencia throw new ArithmeticException() crea de forma artificial una excepción igual que si existiera una línea como System.out.println(1 / 0);.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Hay que tener en cuenta que</a:t>
            </a:r>
            <a:r>
              <a:rPr lang="es" b="1"/>
              <a:t> throw solo puede lanzar excepciones</a:t>
            </a:r>
            <a:r>
              <a:rPr lang="es"/>
              <a:t> que pertenezcan a la </a:t>
            </a:r>
            <a:r>
              <a:rPr lang="es" b="1"/>
              <a:t>clase Throwable</a:t>
            </a:r>
            <a:r>
              <a:rPr lang="es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ExcepcionThrow01 y ExcepconsinThrow01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Lanzamiento de excepciones con throw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Throw </a:t>
            </a:r>
            <a:r>
              <a:rPr lang="es" b="1"/>
              <a:t>servirá para lanzar excepciones propias</a:t>
            </a:r>
            <a:r>
              <a:rPr lang="es"/>
              <a:t> como veremos más adelante.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es útil cuando se recoge la excepción en un método y luego, esa misma excepción se vuelve a lanzar para que la recoja, a su vez, otro método y luego otro y así sucesivamente hasta llegar al main.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Ejemplos: ExcepcionManzanas y ExcepcionThrowManzanas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Propagación de excepciones con throws</a:t>
            </a:r>
            <a:endParaRPr dirty="0"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Hemos visto en el apartado anterior cómo lanzar una excepción desde una función/método con throw. Es muy recomendable </a:t>
            </a:r>
            <a:r>
              <a:rPr lang="es" b="1" dirty="0"/>
              <a:t>indicar de forma explícita en la cabecera </a:t>
            </a:r>
            <a:r>
              <a:rPr lang="es" dirty="0"/>
              <a:t>que existe esa posibilidad, es decir, que el </a:t>
            </a:r>
            <a:r>
              <a:rPr lang="es" b="1" dirty="0"/>
              <a:t>método </a:t>
            </a:r>
            <a:r>
              <a:rPr lang="es" dirty="0"/>
              <a:t>en cuestión puede </a:t>
            </a:r>
            <a:r>
              <a:rPr lang="es" b="1" dirty="0"/>
              <a:t>provocar una excepción.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Mirar ejemplo ExcepcionManzanasconThrows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982</Words>
  <Application>Microsoft Office PowerPoint</Application>
  <PresentationFormat>Presentación en pantalla (16:9)</PresentationFormat>
  <Paragraphs>67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Maven Pro</vt:lpstr>
      <vt:lpstr>Nunito</vt:lpstr>
      <vt:lpstr>Arial</vt:lpstr>
      <vt:lpstr>Times New Roman</vt:lpstr>
      <vt:lpstr>Momentum</vt:lpstr>
      <vt:lpstr>UT9.-Control y manejo de excepciones</vt:lpstr>
      <vt:lpstr>Errores en tiempo de compilación y en tiempo de ejecución </vt:lpstr>
      <vt:lpstr>Jerarquía de Excepciones</vt:lpstr>
      <vt:lpstr>El bloque try - catch - finally</vt:lpstr>
      <vt:lpstr>El bloque try - catch - finally</vt:lpstr>
      <vt:lpstr>Control de varios tipos de excepciones</vt:lpstr>
      <vt:lpstr>Lanzamiento de excepciones con throw</vt:lpstr>
      <vt:lpstr>Lanzamiento de excepciones con throw</vt:lpstr>
      <vt:lpstr>Propagación de excepciones con throws</vt:lpstr>
      <vt:lpstr>Creación de excepciones propias</vt:lpstr>
      <vt:lpstr>Tipos de excepciones</vt:lpstr>
      <vt:lpstr>Tipos de excepciones</vt:lpstr>
      <vt:lpstr>Miembros de una excepción</vt:lpstr>
      <vt:lpstr>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UT9.-Control y manejo de excepciones</dc:title>
  <cp:lastModifiedBy>Isabel Moreno</cp:lastModifiedBy>
  <cp:revision>2</cp:revision>
  <dcterms:modified xsi:type="dcterms:W3CDTF">2022-03-14T16:10:13Z</dcterms:modified>
</cp:coreProperties>
</file>