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663f788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663f788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b11a1e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11a1e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b11a1e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11a1e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b11a1e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11a1e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b11a1e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11a1e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b11a1e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11a1e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b11a1e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11a1e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b11a1e5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11a1e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b11a1e5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11a1e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b663f78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b663f78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b663f788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b663f788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b663f788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b663f788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6a576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b6a576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663f788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663f788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663f788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663f788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63f788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63f788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663f788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663f788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idx="1" type="subTitle"/>
          </p:nvPr>
        </p:nvSpPr>
        <p:spPr>
          <a:xfrm>
            <a:off x="2286000" y="2686050"/>
            <a:ext cx="5638800" cy="1428600"/>
          </a:xfrm>
          <a:prstGeom prst="rect">
            <a:avLst/>
          </a:prstGeom>
          <a:noFill/>
          <a:ln>
            <a:noFill/>
          </a:ln>
        </p:spPr>
        <p:txBody>
          <a:bodyPr anchorCtr="0" anchor="t" bIns="91425" lIns="91425" spcFirstLastPara="1" rIns="91425" wrap="square" tIns="91425">
            <a:noAutofit/>
          </a:bodyPr>
          <a:lstStyle>
            <a:lvl1pPr indent="-394335" lvl="0" marL="447675" marR="0" rtl="0" algn="l">
              <a:lnSpc>
                <a:spcPct val="100000"/>
              </a:lnSpc>
              <a:spcBef>
                <a:spcPts val="640"/>
              </a:spcBef>
              <a:spcAft>
                <a:spcPts val="0"/>
              </a:spcAft>
              <a:buClr>
                <a:schemeClr val="accent1"/>
              </a:buClr>
              <a:buSzPts val="1400"/>
              <a:buFont typeface="Noto Symbol"/>
              <a:buChar char="■"/>
              <a:defRPr/>
            </a:lvl1pPr>
            <a:lvl2pPr indent="-417830" lvl="1" marL="889000" marR="0" rtl="0" algn="l">
              <a:lnSpc>
                <a:spcPct val="100000"/>
              </a:lnSpc>
              <a:spcBef>
                <a:spcPts val="560"/>
              </a:spcBef>
              <a:spcAft>
                <a:spcPts val="0"/>
              </a:spcAft>
              <a:buClr>
                <a:schemeClr val="hlink"/>
              </a:buClr>
              <a:buSzPts val="1400"/>
              <a:buFont typeface="Noto Symbol"/>
              <a:buChar char="○"/>
              <a:defRPr/>
            </a:lvl2pPr>
            <a:lvl3pPr indent="-387032" lvl="2" marL="1293812" marR="0" rtl="0" algn="l">
              <a:lnSpc>
                <a:spcPct val="100000"/>
              </a:lnSpc>
              <a:spcBef>
                <a:spcPts val="480"/>
              </a:spcBef>
              <a:spcAft>
                <a:spcPts val="0"/>
              </a:spcAft>
              <a:buClr>
                <a:schemeClr val="accent1"/>
              </a:buClr>
              <a:buSzPts val="1400"/>
              <a:buFont typeface="Noto Symbol"/>
              <a:buChar char="■"/>
              <a:defRPr/>
            </a:lvl3pPr>
            <a:lvl4pPr indent="-379412" lvl="3" marL="1681162" marR="0" rtl="0" algn="l">
              <a:lnSpc>
                <a:spcPct val="100000"/>
              </a:lnSpc>
              <a:spcBef>
                <a:spcPts val="400"/>
              </a:spcBef>
              <a:spcAft>
                <a:spcPts val="0"/>
              </a:spcAft>
              <a:buClr>
                <a:schemeClr val="hlink"/>
              </a:buClr>
              <a:buSzPts val="1400"/>
              <a:buFont typeface="Noto Symbol"/>
              <a:buChar char="○"/>
              <a:defRPr/>
            </a:lvl4pPr>
            <a:lvl5pPr indent="-393700" lvl="4" marL="2070100" marR="0" rtl="0" algn="l">
              <a:lnSpc>
                <a:spcPct val="100000"/>
              </a:lnSpc>
              <a:spcBef>
                <a:spcPts val="400"/>
              </a:spcBef>
              <a:spcAft>
                <a:spcPts val="0"/>
              </a:spcAft>
              <a:buClr>
                <a:schemeClr val="accent1"/>
              </a:buClr>
              <a:buSzPts val="1400"/>
              <a:buFont typeface="Noto Symbol"/>
              <a:buChar char="■"/>
              <a:defRPr/>
            </a:lvl5pPr>
            <a:lvl6pPr indent="-388937" lvl="5" marL="2459037" marR="0" rtl="0" algn="l">
              <a:lnSpc>
                <a:spcPct val="100000"/>
              </a:lnSpc>
              <a:spcBef>
                <a:spcPts val="400"/>
              </a:spcBef>
              <a:spcAft>
                <a:spcPts val="0"/>
              </a:spcAft>
              <a:buClr>
                <a:schemeClr val="accent1"/>
              </a:buClr>
              <a:buSzPts val="1400"/>
              <a:buFont typeface="Noto Symbol"/>
              <a:buChar char="■"/>
              <a:defRPr/>
            </a:lvl6pPr>
            <a:lvl7pPr indent="-392112" lvl="6" marL="3236912" marR="0" rtl="0" algn="l">
              <a:lnSpc>
                <a:spcPct val="100000"/>
              </a:lnSpc>
              <a:spcBef>
                <a:spcPts val="400"/>
              </a:spcBef>
              <a:spcAft>
                <a:spcPts val="0"/>
              </a:spcAft>
              <a:buClr>
                <a:schemeClr val="accent1"/>
              </a:buClr>
              <a:buSzPts val="1400"/>
              <a:buFont typeface="Noto Symbol"/>
              <a:buChar char="■"/>
              <a:defRPr/>
            </a:lvl7pPr>
            <a:lvl8pPr indent="-403225" lvl="7" marL="4403725" marR="0" rtl="0" algn="l">
              <a:lnSpc>
                <a:spcPct val="100000"/>
              </a:lnSpc>
              <a:spcBef>
                <a:spcPts val="400"/>
              </a:spcBef>
              <a:spcAft>
                <a:spcPts val="0"/>
              </a:spcAft>
              <a:buClr>
                <a:schemeClr val="accent1"/>
              </a:buClr>
              <a:buSzPts val="1400"/>
              <a:buFont typeface="Noto Symbol"/>
              <a:buChar char="■"/>
              <a:defRPr/>
            </a:lvl8pPr>
            <a:lvl9pPr indent="-409575" lvl="8" marL="5959475" marR="0" rtl="0" algn="l">
              <a:lnSpc>
                <a:spcPct val="100000"/>
              </a:lnSpc>
              <a:spcBef>
                <a:spcPts val="400"/>
              </a:spcBef>
              <a:spcAft>
                <a:spcPts val="0"/>
              </a:spcAft>
              <a:buClr>
                <a:schemeClr val="accent1"/>
              </a:buClr>
              <a:buSzPts val="1400"/>
              <a:buFont typeface="Noto Symbol"/>
              <a:buChar char="■"/>
              <a:defRPr/>
            </a:lvl9pPr>
          </a:lstStyle>
          <a:p/>
        </p:txBody>
      </p:sp>
      <p:sp>
        <p:nvSpPr>
          <p:cNvPr id="17" name="Google Shape;17;p2"/>
          <p:cNvSpPr txBox="1"/>
          <p:nvPr>
            <p:ph idx="10" type="dt"/>
          </p:nvPr>
        </p:nvSpPr>
        <p:spPr>
          <a:xfrm>
            <a:off x="685800" y="4686300"/>
            <a:ext cx="1905000" cy="3429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8" name="Google Shape;18;p2"/>
          <p:cNvSpPr txBox="1"/>
          <p:nvPr>
            <p:ph idx="11" type="ftr"/>
          </p:nvPr>
        </p:nvSpPr>
        <p:spPr>
          <a:xfrm>
            <a:off x="3124200" y="4686300"/>
            <a:ext cx="2895600" cy="3429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9" name="Google Shape;19;p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grpSp>
        <p:nvGrpSpPr>
          <p:cNvPr id="20" name="Google Shape;20;p2"/>
          <p:cNvGrpSpPr/>
          <p:nvPr/>
        </p:nvGrpSpPr>
        <p:grpSpPr>
          <a:xfrm>
            <a:off x="0" y="685800"/>
            <a:ext cx="8686800" cy="1885950"/>
            <a:chOff x="0" y="914400"/>
            <a:chExt cx="8686800" cy="2514600"/>
          </a:xfrm>
        </p:grpSpPr>
        <p:sp>
          <p:nvSpPr>
            <p:cNvPr id="21" name="Google Shape;21;p2"/>
            <p:cNvSpPr/>
            <p:nvPr/>
          </p:nvSpPr>
          <p:spPr>
            <a:xfrm>
              <a:off x="228600" y="914400"/>
              <a:ext cx="2514600" cy="2514600"/>
            </a:xfrm>
            <a:prstGeom prst="ellipse">
              <a:avLst/>
            </a:prstGeom>
            <a:no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 name="Google Shape;22;p2"/>
            <p:cNvSpPr txBox="1"/>
            <p:nvPr/>
          </p:nvSpPr>
          <p:spPr>
            <a:xfrm>
              <a:off x="0" y="1676400"/>
              <a:ext cx="4724400" cy="1143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2"/>
            <p:cNvSpPr txBox="1"/>
            <p:nvPr/>
          </p:nvSpPr>
          <p:spPr>
            <a:xfrm>
              <a:off x="3962400" y="1676400"/>
              <a:ext cx="4724400" cy="1143000"/>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609600" y="1524000"/>
              <a:ext cx="228600" cy="1449387"/>
            </a:xfrm>
            <a:custGeom>
              <a:rect b="b" l="l" r="r" t="t"/>
              <a:pathLst>
                <a:path extrusionOk="0" h="1000" w="1000">
                  <a:moveTo>
                    <a:pt x="1000" y="1000"/>
                  </a:moveTo>
                  <a:lnTo>
                    <a:pt x="0" y="1000"/>
                  </a:lnTo>
                  <a:lnTo>
                    <a:pt x="0" y="0"/>
                  </a:lnTo>
                  <a:lnTo>
                    <a:pt x="1000" y="0"/>
                  </a:lnTo>
                </a:path>
              </a:pathLst>
            </a:custGeom>
            <a:noFill/>
            <a:ln cap="flat" cmpd="sng" w="76200">
              <a:solidFill>
                <a:schemeClr val="dk2"/>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Google Shape;25;p2"/>
            <p:cNvSpPr/>
            <p:nvPr/>
          </p:nvSpPr>
          <p:spPr>
            <a:xfrm>
              <a:off x="7848600" y="1209675"/>
              <a:ext cx="261937" cy="1371600"/>
            </a:xfrm>
            <a:custGeom>
              <a:rect b="b" l="l" r="r" t="t"/>
              <a:pathLst>
                <a:path extrusionOk="0" h="1000" w="1000">
                  <a:moveTo>
                    <a:pt x="0" y="0"/>
                  </a:moveTo>
                  <a:lnTo>
                    <a:pt x="1000" y="0"/>
                  </a:lnTo>
                  <a:lnTo>
                    <a:pt x="1000" y="1000"/>
                  </a:lnTo>
                  <a:lnTo>
                    <a:pt x="0" y="1000"/>
                  </a:lnTo>
                </a:path>
              </a:pathLst>
            </a:custGeom>
            <a:noFill/>
            <a:ln cap="flat" cmpd="sng" w="762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6" name="Google Shape;26;p2"/>
          <p:cNvSpPr txBox="1"/>
          <p:nvPr>
            <p:ph type="ctrTitle"/>
          </p:nvPr>
        </p:nvSpPr>
        <p:spPr>
          <a:xfrm>
            <a:off x="838200" y="1082278"/>
            <a:ext cx="7086600" cy="12000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0" y="1033463"/>
            <a:ext cx="2133600" cy="76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 name="Google Shape;7;p1"/>
          <p:cNvSpPr txBox="1"/>
          <p:nvPr/>
        </p:nvSpPr>
        <p:spPr>
          <a:xfrm>
            <a:off x="1447800" y="1033463"/>
            <a:ext cx="7239000" cy="76200"/>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 name="Google Shape;8;p1"/>
          <p:cNvSpPr txBox="1"/>
          <p:nvPr>
            <p:ph type="title"/>
          </p:nvPr>
        </p:nvSpPr>
        <p:spPr>
          <a:xfrm>
            <a:off x="931862" y="72628"/>
            <a:ext cx="7158000" cy="10596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9" name="Google Shape;9;p1"/>
          <p:cNvSpPr txBox="1"/>
          <p:nvPr>
            <p:ph idx="1" type="body"/>
          </p:nvPr>
        </p:nvSpPr>
        <p:spPr>
          <a:xfrm>
            <a:off x="949325" y="1485900"/>
            <a:ext cx="7661400" cy="3086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40"/>
              </a:spcBef>
              <a:spcAft>
                <a:spcPts val="0"/>
              </a:spcAft>
              <a:buClr>
                <a:schemeClr val="accent1"/>
              </a:buClr>
              <a:buSzPts val="1400"/>
              <a:buFont typeface="Noto Symbol"/>
              <a:buChar char="■"/>
              <a:defRPr/>
            </a:lvl1pPr>
            <a:lvl2pPr indent="-317500" lvl="1" marL="914400" marR="0" rtl="0" algn="l">
              <a:lnSpc>
                <a:spcPct val="100000"/>
              </a:lnSpc>
              <a:spcBef>
                <a:spcPts val="560"/>
              </a:spcBef>
              <a:spcAft>
                <a:spcPts val="0"/>
              </a:spcAft>
              <a:buClr>
                <a:schemeClr val="hlink"/>
              </a:buClr>
              <a:buSzPts val="1400"/>
              <a:buFont typeface="Noto Symbol"/>
              <a:buChar char="○"/>
              <a:defRPr/>
            </a:lvl2pPr>
            <a:lvl3pPr indent="-317500" lvl="2" marL="1371600" marR="0" rtl="0" algn="l">
              <a:lnSpc>
                <a:spcPct val="100000"/>
              </a:lnSpc>
              <a:spcBef>
                <a:spcPts val="480"/>
              </a:spcBef>
              <a:spcAft>
                <a:spcPts val="0"/>
              </a:spcAft>
              <a:buClr>
                <a:schemeClr val="accent1"/>
              </a:buClr>
              <a:buSzPts val="1400"/>
              <a:buFont typeface="Noto Symbol"/>
              <a:buChar char="■"/>
              <a:defRPr/>
            </a:lvl3pPr>
            <a:lvl4pPr indent="-317500" lvl="3" marL="1828800" marR="0" rtl="0" algn="l">
              <a:lnSpc>
                <a:spcPct val="100000"/>
              </a:lnSpc>
              <a:spcBef>
                <a:spcPts val="400"/>
              </a:spcBef>
              <a:spcAft>
                <a:spcPts val="0"/>
              </a:spcAft>
              <a:buClr>
                <a:schemeClr val="hlink"/>
              </a:buClr>
              <a:buSzPts val="1400"/>
              <a:buFont typeface="Noto Symbol"/>
              <a:buChar char="○"/>
              <a:defRPr/>
            </a:lvl4pPr>
            <a:lvl5pPr indent="-317500" lvl="4" marL="2286000" marR="0" rtl="0" algn="l">
              <a:lnSpc>
                <a:spcPct val="100000"/>
              </a:lnSpc>
              <a:spcBef>
                <a:spcPts val="400"/>
              </a:spcBef>
              <a:spcAft>
                <a:spcPts val="0"/>
              </a:spcAft>
              <a:buClr>
                <a:schemeClr val="accent1"/>
              </a:buClr>
              <a:buSzPts val="1400"/>
              <a:buFont typeface="Noto Symbol"/>
              <a:buChar char="■"/>
              <a:defRPr/>
            </a:lvl5pPr>
            <a:lvl6pPr indent="-317500" lvl="5" marL="2743200" marR="0" rtl="0" algn="l">
              <a:lnSpc>
                <a:spcPct val="100000"/>
              </a:lnSpc>
              <a:spcBef>
                <a:spcPts val="400"/>
              </a:spcBef>
              <a:spcAft>
                <a:spcPts val="0"/>
              </a:spcAft>
              <a:buClr>
                <a:schemeClr val="accent1"/>
              </a:buClr>
              <a:buSzPts val="1400"/>
              <a:buFont typeface="Noto Symbol"/>
              <a:buChar char="■"/>
              <a:defRPr/>
            </a:lvl6pPr>
            <a:lvl7pPr indent="-317500" lvl="6" marL="3200400" marR="0" rtl="0" algn="l">
              <a:lnSpc>
                <a:spcPct val="100000"/>
              </a:lnSpc>
              <a:spcBef>
                <a:spcPts val="400"/>
              </a:spcBef>
              <a:spcAft>
                <a:spcPts val="0"/>
              </a:spcAft>
              <a:buClr>
                <a:schemeClr val="accent1"/>
              </a:buClr>
              <a:buSzPts val="1400"/>
              <a:buFont typeface="Noto Symbol"/>
              <a:buChar char="■"/>
              <a:defRPr/>
            </a:lvl7pPr>
            <a:lvl8pPr indent="-317500" lvl="7" marL="3657600" marR="0" rtl="0" algn="l">
              <a:lnSpc>
                <a:spcPct val="100000"/>
              </a:lnSpc>
              <a:spcBef>
                <a:spcPts val="400"/>
              </a:spcBef>
              <a:spcAft>
                <a:spcPts val="0"/>
              </a:spcAft>
              <a:buClr>
                <a:schemeClr val="accent1"/>
              </a:buClr>
              <a:buSzPts val="1400"/>
              <a:buFont typeface="Noto Symbol"/>
              <a:buChar char="■"/>
              <a:defRPr/>
            </a:lvl8pPr>
            <a:lvl9pPr indent="-317500" lvl="8" marL="4114800" marR="0" rtl="0" algn="l">
              <a:lnSpc>
                <a:spcPct val="100000"/>
              </a:lnSpc>
              <a:spcBef>
                <a:spcPts val="400"/>
              </a:spcBef>
              <a:spcAft>
                <a:spcPts val="0"/>
              </a:spcAft>
              <a:buClr>
                <a:schemeClr val="accent1"/>
              </a:buClr>
              <a:buSzPts val="1400"/>
              <a:buFont typeface="Noto Symbol"/>
              <a:buChar char="■"/>
              <a:defRPr/>
            </a:lvl9pPr>
          </a:lstStyle>
          <a:p/>
        </p:txBody>
      </p:sp>
      <p:sp>
        <p:nvSpPr>
          <p:cNvPr id="10" name="Google Shape;10;p1"/>
          <p:cNvSpPr txBox="1"/>
          <p:nvPr>
            <p:ph idx="10" type="dt"/>
          </p:nvPr>
        </p:nvSpPr>
        <p:spPr>
          <a:xfrm>
            <a:off x="946150" y="4686300"/>
            <a:ext cx="1905000" cy="3429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1" name="Google Shape;11;p1"/>
          <p:cNvSpPr txBox="1"/>
          <p:nvPr>
            <p:ph idx="11" type="ftr"/>
          </p:nvPr>
        </p:nvSpPr>
        <p:spPr>
          <a:xfrm>
            <a:off x="3352800" y="4686300"/>
            <a:ext cx="2895600" cy="3429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2" name="Google Shape;12;p1"/>
          <p:cNvSpPr txBox="1"/>
          <p:nvPr>
            <p:ph idx="12" type="sldNum"/>
          </p:nvPr>
        </p:nvSpPr>
        <p:spPr>
          <a:xfrm>
            <a:off x="67056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sz="1400">
              <a:solidFill>
                <a:srgbClr val="000000"/>
              </a:solidFill>
            </a:endParaRPr>
          </a:p>
        </p:txBody>
      </p:sp>
      <p:sp>
        <p:nvSpPr>
          <p:cNvPr id="13" name="Google Shape;13;p1"/>
          <p:cNvSpPr/>
          <p:nvPr/>
        </p:nvSpPr>
        <p:spPr>
          <a:xfrm>
            <a:off x="838200" y="421481"/>
            <a:ext cx="152400" cy="800100"/>
          </a:xfrm>
          <a:custGeom>
            <a:rect b="b" l="l" r="r" t="t"/>
            <a:pathLst>
              <a:path extrusionOk="0" h="1000" w="1000">
                <a:moveTo>
                  <a:pt x="1000" y="1000"/>
                </a:moveTo>
                <a:lnTo>
                  <a:pt x="0" y="1000"/>
                </a:lnTo>
                <a:lnTo>
                  <a:pt x="0" y="0"/>
                </a:lnTo>
                <a:lnTo>
                  <a:pt x="1000" y="0"/>
                </a:lnTo>
              </a:path>
            </a:pathLst>
          </a:custGeom>
          <a:noFill/>
          <a:ln cap="flat" cmpd="sng" w="76200">
            <a:solidFill>
              <a:schemeClr val="dk2"/>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p:nvPr/>
        </p:nvSpPr>
        <p:spPr>
          <a:xfrm>
            <a:off x="8262937" y="202406"/>
            <a:ext cx="152400" cy="804862"/>
          </a:xfrm>
          <a:custGeom>
            <a:rect b="b" l="l" r="r" t="t"/>
            <a:pathLst>
              <a:path extrusionOk="0" h="1000" w="1000">
                <a:moveTo>
                  <a:pt x="0" y="0"/>
                </a:moveTo>
                <a:lnTo>
                  <a:pt x="1000" y="0"/>
                </a:lnTo>
                <a:lnTo>
                  <a:pt x="1000" y="1000"/>
                </a:lnTo>
                <a:lnTo>
                  <a:pt x="0" y="1000"/>
                </a:lnTo>
              </a:path>
            </a:pathLst>
          </a:custGeom>
          <a:noFill/>
          <a:ln cap="flat" cmpd="sng" w="762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type="ctrTitle"/>
          </p:nvPr>
        </p:nvSpPr>
        <p:spPr>
          <a:xfrm>
            <a:off x="838200" y="1082278"/>
            <a:ext cx="7086600" cy="12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UNIDAD 1.1: Sistemas Microinformáticos</a:t>
            </a:r>
            <a:endParaRPr sz="2400"/>
          </a:p>
        </p:txBody>
      </p:sp>
      <p:sp>
        <p:nvSpPr>
          <p:cNvPr id="34" name="Google Shape;34;p5"/>
          <p:cNvSpPr txBox="1"/>
          <p:nvPr>
            <p:ph idx="1" type="subTitle"/>
          </p:nvPr>
        </p:nvSpPr>
        <p:spPr>
          <a:xfrm>
            <a:off x="2286000" y="2686050"/>
            <a:ext cx="5638800" cy="1428600"/>
          </a:xfrm>
          <a:prstGeom prst="rect">
            <a:avLst/>
          </a:prstGeom>
        </p:spPr>
        <p:txBody>
          <a:bodyPr anchorCtr="0" anchor="t" bIns="91425" lIns="91425" spcFirstLastPara="1" rIns="91425" wrap="square" tIns="91425">
            <a:noAutofit/>
          </a:bodyPr>
          <a:lstStyle/>
          <a:p>
            <a:pPr indent="-305435" lvl="0" marL="447675" rtl="0" algn="l">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1066800" y="1465375"/>
            <a:ext cx="7447200" cy="329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s"/>
              <a:t>Es uno de los elementos principales del ordenador, ya que a ella se conectan todos los demás componentes, siendo conocido como un componente integrador. Una placa base ATX actual ofrece un aspecto similar al siguiente:</a:t>
            </a:r>
            <a:endParaRPr/>
          </a:p>
          <a:p>
            <a:pPr indent="-317500" lvl="0" marL="457200" marR="0" rtl="0" algn="l">
              <a:lnSpc>
                <a:spcPct val="100000"/>
              </a:lnSpc>
              <a:spcBef>
                <a:spcPts val="0"/>
              </a:spcBef>
              <a:spcAft>
                <a:spcPts val="0"/>
              </a:spcAft>
              <a:buSzPts val="1400"/>
              <a:buChar char="○"/>
            </a:pPr>
            <a:r>
              <a:t/>
            </a:r>
            <a:endParaRPr/>
          </a:p>
          <a:p>
            <a:pPr indent="-317500" lvl="8" marL="4114800" marR="0" rtl="0" algn="l">
              <a:lnSpc>
                <a:spcPct val="100000"/>
              </a:lnSpc>
              <a:spcBef>
                <a:spcPts val="0"/>
              </a:spcBef>
              <a:spcAft>
                <a:spcPts val="0"/>
              </a:spcAft>
              <a:buSzPts val="1400"/>
              <a:buChar char="■"/>
            </a:pPr>
            <a:r>
              <a:rPr lang="es"/>
              <a:t>Circuito impreso</a:t>
            </a:r>
            <a:endParaRPr/>
          </a:p>
          <a:p>
            <a:pPr indent="-317500" lvl="8" marL="4114800" marR="0" rtl="0" algn="l">
              <a:lnSpc>
                <a:spcPct val="100000"/>
              </a:lnSpc>
              <a:spcBef>
                <a:spcPts val="0"/>
              </a:spcBef>
              <a:spcAft>
                <a:spcPts val="0"/>
              </a:spcAft>
              <a:buSzPts val="1400"/>
              <a:buChar char="■"/>
            </a:pPr>
            <a:r>
              <a:rPr lang="es"/>
              <a:t>Zócalo de procesador</a:t>
            </a:r>
            <a:endParaRPr/>
          </a:p>
          <a:p>
            <a:pPr indent="-317500" lvl="8" marL="4114800" marR="0" rtl="0" algn="l">
              <a:lnSpc>
                <a:spcPct val="100000"/>
              </a:lnSpc>
              <a:spcBef>
                <a:spcPts val="0"/>
              </a:spcBef>
              <a:spcAft>
                <a:spcPts val="0"/>
              </a:spcAft>
              <a:buSzPts val="1400"/>
              <a:buChar char="■"/>
            </a:pPr>
            <a:r>
              <a:rPr lang="es"/>
              <a:t>Zócalos de memoria</a:t>
            </a:r>
            <a:endParaRPr/>
          </a:p>
          <a:p>
            <a:pPr indent="-317500" lvl="8" marL="4114800" marR="0" rtl="0" algn="l">
              <a:lnSpc>
                <a:spcPct val="100000"/>
              </a:lnSpc>
              <a:spcBef>
                <a:spcPts val="0"/>
              </a:spcBef>
              <a:spcAft>
                <a:spcPts val="0"/>
              </a:spcAft>
              <a:buSzPts val="1400"/>
              <a:buChar char="■"/>
            </a:pPr>
            <a:r>
              <a:rPr lang="es"/>
              <a:t>Memoria caché</a:t>
            </a:r>
            <a:endParaRPr/>
          </a:p>
          <a:p>
            <a:pPr indent="-317500" lvl="8" marL="4114800" marR="0" rtl="0" algn="l">
              <a:lnSpc>
                <a:spcPct val="100000"/>
              </a:lnSpc>
              <a:spcBef>
                <a:spcPts val="0"/>
              </a:spcBef>
              <a:spcAft>
                <a:spcPts val="0"/>
              </a:spcAft>
              <a:buSzPts val="1400"/>
              <a:buChar char="■"/>
            </a:pPr>
            <a:r>
              <a:rPr lang="es"/>
              <a:t>Slots de buses.</a:t>
            </a:r>
            <a:endParaRPr/>
          </a:p>
          <a:p>
            <a:pPr indent="-317500" lvl="8" marL="4114800" marR="0" rtl="0" algn="l">
              <a:lnSpc>
                <a:spcPct val="100000"/>
              </a:lnSpc>
              <a:spcBef>
                <a:spcPts val="0"/>
              </a:spcBef>
              <a:spcAft>
                <a:spcPts val="0"/>
              </a:spcAft>
              <a:buSzPts val="1400"/>
              <a:buChar char="■"/>
            </a:pPr>
            <a:r>
              <a:rPr lang="es"/>
              <a:t>Chipset</a:t>
            </a:r>
            <a:endParaRPr/>
          </a:p>
          <a:p>
            <a:pPr indent="-317500" lvl="8" marL="4114800" marR="0" rtl="0" algn="l">
              <a:lnSpc>
                <a:spcPct val="100000"/>
              </a:lnSpc>
              <a:spcBef>
                <a:spcPts val="0"/>
              </a:spcBef>
              <a:spcAft>
                <a:spcPts val="0"/>
              </a:spcAft>
              <a:buSzPts val="1400"/>
              <a:buChar char="■"/>
            </a:pPr>
            <a:r>
              <a:rPr lang="es"/>
              <a:t>BIOS</a:t>
            </a:r>
            <a:endParaRPr/>
          </a:p>
          <a:p>
            <a:pPr indent="-317500" lvl="8" marL="4114800" marR="0" rtl="0" algn="l">
              <a:lnSpc>
                <a:spcPct val="100000"/>
              </a:lnSpc>
              <a:spcBef>
                <a:spcPts val="0"/>
              </a:spcBef>
              <a:spcAft>
                <a:spcPts val="0"/>
              </a:spcAft>
              <a:buSzPts val="1400"/>
              <a:buChar char="■"/>
            </a:pPr>
            <a:r>
              <a:rPr lang="es"/>
              <a:t>Batería</a:t>
            </a:r>
            <a:endParaRPr/>
          </a:p>
          <a:p>
            <a:pPr indent="-317500" lvl="8" marL="4114800" marR="0" rtl="0" algn="l">
              <a:lnSpc>
                <a:spcPct val="100000"/>
              </a:lnSpc>
              <a:spcBef>
                <a:spcPts val="0"/>
              </a:spcBef>
              <a:spcAft>
                <a:spcPts val="0"/>
              </a:spcAft>
              <a:buSzPts val="1400"/>
              <a:buChar char="■"/>
            </a:pPr>
            <a:r>
              <a:rPr lang="es"/>
              <a:t>Conexión de alimentación</a:t>
            </a:r>
            <a:endParaRPr/>
          </a:p>
        </p:txBody>
      </p:sp>
      <p:sp>
        <p:nvSpPr>
          <p:cNvPr id="94" name="Google Shape;94;p14"/>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(mainboard o motherboard)</a:t>
            </a:r>
            <a:endParaRPr sz="2400"/>
          </a:p>
        </p:txBody>
      </p:sp>
      <p:pic>
        <p:nvPicPr>
          <p:cNvPr id="95" name="Google Shape;95;p14"/>
          <p:cNvPicPr preferRelativeResize="0"/>
          <p:nvPr/>
        </p:nvPicPr>
        <p:blipFill>
          <a:blip r:embed="rId3">
            <a:alphaModFix/>
          </a:blip>
          <a:stretch>
            <a:fillRect/>
          </a:stretch>
        </p:blipFill>
        <p:spPr>
          <a:xfrm>
            <a:off x="1185375" y="2287300"/>
            <a:ext cx="3530949" cy="26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914400" y="1465375"/>
            <a:ext cx="4843500" cy="329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SzPts val="1400"/>
              <a:buChar char="●"/>
            </a:pPr>
            <a:r>
              <a:rPr b="1" lang="es"/>
              <a:t>El circuito impreso: </a:t>
            </a:r>
            <a:r>
              <a:rPr lang="es"/>
              <a:t>también conocido como PCB (Printed Circuit Board). Es un medio para sostener mecánicamente y conectar eléctricamente componentes electrónicos, a través de rutas o pistas de material conductor grabados en hojas de cobre laminadas sobre un sustrato no conductor.</a:t>
            </a:r>
            <a:endParaRPr/>
          </a:p>
          <a:p>
            <a:pPr indent="-317500" lvl="0" marL="457200" marR="0" rtl="0" algn="l">
              <a:lnSpc>
                <a:spcPct val="100000"/>
              </a:lnSpc>
              <a:spcBef>
                <a:spcPts val="1000"/>
              </a:spcBef>
              <a:spcAft>
                <a:spcPts val="0"/>
              </a:spcAft>
              <a:buSzPts val="1400"/>
              <a:buChar char="●"/>
            </a:pPr>
            <a:r>
              <a:rPr b="1" lang="es"/>
              <a:t>Zócalo del procesador o socket:</a:t>
            </a:r>
            <a:r>
              <a:rPr lang="es"/>
              <a:t> es el conector donde se inserta el microprocesador. Los primeros microprocesadores estaban soldados a la placa base o insertados en zócalos donde era imposibles sacarlos.</a:t>
            </a:r>
            <a:endParaRPr/>
          </a:p>
          <a:p>
            <a:pPr indent="0" lvl="0" marL="0" marR="0" rtl="0" algn="l">
              <a:lnSpc>
                <a:spcPct val="100000"/>
              </a:lnSpc>
              <a:spcBef>
                <a:spcPts val="1000"/>
              </a:spcBef>
              <a:spcAft>
                <a:spcPts val="0"/>
              </a:spcAft>
              <a:buNone/>
            </a:pPr>
            <a:r>
              <a:t/>
            </a:r>
            <a:endParaRPr/>
          </a:p>
        </p:txBody>
      </p:sp>
      <p:sp>
        <p:nvSpPr>
          <p:cNvPr id="101" name="Google Shape;101;p15"/>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(procesador)</a:t>
            </a:r>
            <a:endParaRPr sz="2400"/>
          </a:p>
        </p:txBody>
      </p:sp>
      <p:pic>
        <p:nvPicPr>
          <p:cNvPr id="102" name="Google Shape;102;p15"/>
          <p:cNvPicPr preferRelativeResize="0"/>
          <p:nvPr/>
        </p:nvPicPr>
        <p:blipFill rotWithShape="1">
          <a:blip r:embed="rId3">
            <a:alphaModFix/>
          </a:blip>
          <a:srcRect b="41828" l="22299" r="55994" t="32620"/>
          <a:stretch/>
        </p:blipFill>
        <p:spPr>
          <a:xfrm>
            <a:off x="6429250" y="1465375"/>
            <a:ext cx="1551525" cy="1371074"/>
          </a:xfrm>
          <a:prstGeom prst="rect">
            <a:avLst/>
          </a:prstGeom>
          <a:noFill/>
          <a:ln>
            <a:noFill/>
          </a:ln>
        </p:spPr>
      </p:pic>
      <p:pic>
        <p:nvPicPr>
          <p:cNvPr descr="280px-LGA_Socket_1366.jpg" id="103" name="Google Shape;103;p15"/>
          <p:cNvPicPr preferRelativeResize="0"/>
          <p:nvPr/>
        </p:nvPicPr>
        <p:blipFill>
          <a:blip r:embed="rId4">
            <a:alphaModFix/>
          </a:blip>
          <a:stretch>
            <a:fillRect/>
          </a:stretch>
        </p:blipFill>
        <p:spPr>
          <a:xfrm>
            <a:off x="6520176" y="3091275"/>
            <a:ext cx="1460600" cy="151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914400" y="1465375"/>
            <a:ext cx="74745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Zócalos de memoria:</a:t>
            </a:r>
            <a:r>
              <a:rPr lang="es">
                <a:solidFill>
                  <a:schemeClr val="dk2"/>
                </a:solidFill>
              </a:rPr>
              <a:t> las placas base tienen entre 2 y 8 zócalos para la inserción de módulos de memoria SIMM o DIMM. Éste valor dependerá de las características del chipset de la placa base. Muchas placas base solo admiten combinaciones determinadas de los módulos de memoria en sus zócalos. Las memorias se desarrollarán en un epígrafe posterior.</a:t>
            </a:r>
            <a:endParaRPr>
              <a:solidFill>
                <a:schemeClr val="dk2"/>
              </a:solidFill>
            </a:endParaRPr>
          </a:p>
          <a:p>
            <a:pPr indent="-317500" lvl="0" marL="457200" rtl="0" algn="l">
              <a:spcBef>
                <a:spcPts val="1000"/>
              </a:spcBef>
              <a:spcAft>
                <a:spcPts val="0"/>
              </a:spcAft>
              <a:buClr>
                <a:schemeClr val="dk2"/>
              </a:buClr>
              <a:buSzPts val="1400"/>
              <a:buChar char="●"/>
            </a:pPr>
            <a:r>
              <a:rPr b="1" lang="es">
                <a:solidFill>
                  <a:schemeClr val="dk2"/>
                </a:solidFill>
              </a:rPr>
              <a:t>Memoria caché: </a:t>
            </a:r>
            <a:r>
              <a:rPr lang="es">
                <a:solidFill>
                  <a:schemeClr val="dk2"/>
                </a:solidFill>
              </a:rPr>
              <a:t>los ordenadores de cuarta y quinta generación usaban una caché secundaria, de nivel 2 o caché L2, integrada en la placa base. A partir de la sexta generación la caché de nivel 2 se integró en el propio microprocesador. </a:t>
            </a:r>
            <a:endParaRPr>
              <a:solidFill>
                <a:schemeClr val="dk2"/>
              </a:solidFill>
            </a:endParaRPr>
          </a:p>
          <a:p>
            <a:pPr indent="0" lvl="0" marL="0" rtl="0" algn="l">
              <a:spcBef>
                <a:spcPts val="1000"/>
              </a:spcBef>
              <a:spcAft>
                <a:spcPts val="0"/>
              </a:spcAft>
              <a:buNone/>
            </a:pPr>
            <a:r>
              <a:t/>
            </a:r>
            <a:endParaRPr/>
          </a:p>
        </p:txBody>
      </p:sp>
      <p:sp>
        <p:nvSpPr>
          <p:cNvPr id="109" name="Google Shape;109;p16"/>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(memoria)</a:t>
            </a:r>
            <a:endParaRPr sz="2400"/>
          </a:p>
        </p:txBody>
      </p:sp>
      <p:pic>
        <p:nvPicPr>
          <p:cNvPr descr="_big_IMG_0408.jpg" id="110" name="Google Shape;110;p16"/>
          <p:cNvPicPr preferRelativeResize="0"/>
          <p:nvPr/>
        </p:nvPicPr>
        <p:blipFill rotWithShape="1">
          <a:blip r:embed="rId3">
            <a:alphaModFix/>
          </a:blip>
          <a:srcRect b="34623" l="8792" r="0" t="25003"/>
          <a:stretch/>
        </p:blipFill>
        <p:spPr>
          <a:xfrm>
            <a:off x="5102025" y="3667600"/>
            <a:ext cx="2961400" cy="98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914400" y="1465375"/>
            <a:ext cx="40881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Slots de buses:</a:t>
            </a:r>
            <a:r>
              <a:rPr lang="es">
                <a:solidFill>
                  <a:schemeClr val="dk2"/>
                </a:solidFill>
              </a:rPr>
              <a:t> estas ranuras sirven para aumentar las capacidades del sistema. En ellas se insertan tarjetas y controladoras de entrada/salida. Con el paso de los años se han ido estandarizando varios tipos de buses como ISA, EISA, MCA, PCI o AGP. Hoy día, los más habituales son PCI, AGP y PCI-Express.</a:t>
            </a:r>
            <a:endParaRPr>
              <a:solidFill>
                <a:schemeClr val="dk2"/>
              </a:solidFill>
            </a:endParaRPr>
          </a:p>
        </p:txBody>
      </p:sp>
      <p:sp>
        <p:nvSpPr>
          <p:cNvPr id="116" name="Google Shape;116;p17"/>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(slots)</a:t>
            </a:r>
            <a:endParaRPr sz="2400"/>
          </a:p>
        </p:txBody>
      </p:sp>
      <p:pic>
        <p:nvPicPr>
          <p:cNvPr id="117" name="Google Shape;117;p17"/>
          <p:cNvPicPr preferRelativeResize="0"/>
          <p:nvPr/>
        </p:nvPicPr>
        <p:blipFill>
          <a:blip r:embed="rId3">
            <a:alphaModFix/>
          </a:blip>
          <a:stretch>
            <a:fillRect/>
          </a:stretch>
        </p:blipFill>
        <p:spPr>
          <a:xfrm>
            <a:off x="5246300" y="1821801"/>
            <a:ext cx="2993200" cy="258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914400" y="1312975"/>
            <a:ext cx="72504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Chipset: </a:t>
            </a:r>
            <a:r>
              <a:rPr lang="es">
                <a:solidFill>
                  <a:schemeClr val="dk2"/>
                </a:solidFill>
              </a:rPr>
              <a:t>el chipset es un conjunto de circuitos integrados diseñados a partir de una arquitectura de procesador determinada que permiten comunicar la placa base donde reside y los componentes que a ésta se conectan con el procesador. En la actualidad está formado por un par de chips denominados NorthBridge (Puente Norte) y SouthBridge (Puente Sur). </a:t>
            </a:r>
            <a:endParaRPr>
              <a:solidFill>
                <a:schemeClr val="dk2"/>
              </a:solidFill>
            </a:endParaRPr>
          </a:p>
          <a:p>
            <a:pPr indent="-317500" lvl="1" marL="914400" rtl="0" algn="l">
              <a:spcBef>
                <a:spcPts val="1000"/>
              </a:spcBef>
              <a:spcAft>
                <a:spcPts val="0"/>
              </a:spcAft>
              <a:buClr>
                <a:schemeClr val="dk2"/>
              </a:buClr>
              <a:buSzPts val="1400"/>
              <a:buChar char="○"/>
            </a:pPr>
            <a:r>
              <a:rPr b="1" lang="es">
                <a:solidFill>
                  <a:schemeClr val="dk2"/>
                </a:solidFill>
              </a:rPr>
              <a:t>NorthBridge: </a:t>
            </a:r>
            <a:r>
              <a:rPr lang="es">
                <a:solidFill>
                  <a:schemeClr val="dk2"/>
                </a:solidFill>
              </a:rPr>
              <a:t>une los componentes del bus primario (host bus) que suelen ser los de mayor velocidad de transferencia: el microprocesador, la memoria y el adaptador de vídeo. Este bus suele ser de 64 bits y emplea frecuencias elevadas. </a:t>
            </a:r>
            <a:endParaRPr>
              <a:solidFill>
                <a:schemeClr val="dk2"/>
              </a:solidFill>
            </a:endParaRPr>
          </a:p>
          <a:p>
            <a:pPr indent="-317500" lvl="1" marL="914400" rtl="0" algn="l">
              <a:spcBef>
                <a:spcPts val="1000"/>
              </a:spcBef>
              <a:spcAft>
                <a:spcPts val="0"/>
              </a:spcAft>
              <a:buClr>
                <a:schemeClr val="dk2"/>
              </a:buClr>
              <a:buSzPts val="1400"/>
              <a:buChar char="○"/>
            </a:pPr>
            <a:r>
              <a:rPr b="1" lang="es">
                <a:solidFill>
                  <a:schemeClr val="dk2"/>
                </a:solidFill>
              </a:rPr>
              <a:t>SouthBridge: </a:t>
            </a:r>
            <a:r>
              <a:rPr lang="es">
                <a:solidFill>
                  <a:schemeClr val="dk2"/>
                </a:solidFill>
              </a:rPr>
              <a:t>es en realidad un puente para acceder a otros buses más lentos como el PCI, el IDE, el USB y el LPC (low pin count), al que se conectan la BIOS, el controlador del ratón y teclado y los puertos serie y paralelos. El Southbridge se une al Northbridge mediante su propio bus denominado Hub Link. </a:t>
            </a:r>
            <a:endParaRPr>
              <a:solidFill>
                <a:schemeClr val="dk2"/>
              </a:solidFill>
            </a:endParaRPr>
          </a:p>
          <a:p>
            <a:pPr indent="0" lvl="0" marL="0" rtl="0" algn="l">
              <a:spcBef>
                <a:spcPts val="1000"/>
              </a:spcBef>
              <a:spcAft>
                <a:spcPts val="0"/>
              </a:spcAft>
              <a:buNone/>
            </a:pPr>
            <a:r>
              <a:t/>
            </a:r>
            <a:endParaRPr>
              <a:solidFill>
                <a:schemeClr val="dk2"/>
              </a:solidFill>
            </a:endParaRPr>
          </a:p>
        </p:txBody>
      </p:sp>
      <p:sp>
        <p:nvSpPr>
          <p:cNvPr id="123" name="Google Shape;123;p18"/>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(chipset)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294975" y="1465375"/>
            <a:ext cx="56871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BIOS (Basic Input Output System):</a:t>
            </a:r>
            <a:endParaRPr b="1">
              <a:solidFill>
                <a:schemeClr val="dk2"/>
              </a:solidFill>
            </a:endParaRPr>
          </a:p>
          <a:p>
            <a:pPr indent="-317500" lvl="1" marL="914400" rtl="0" algn="l">
              <a:spcBef>
                <a:spcPts val="0"/>
              </a:spcBef>
              <a:spcAft>
                <a:spcPts val="0"/>
              </a:spcAft>
              <a:buClr>
                <a:schemeClr val="dk2"/>
              </a:buClr>
              <a:buSzPts val="1400"/>
              <a:buChar char="○"/>
            </a:pPr>
            <a:r>
              <a:rPr lang="es">
                <a:solidFill>
                  <a:schemeClr val="dk2"/>
                </a:solidFill>
              </a:rPr>
              <a:t>Implementada mediante memoria ROM o EEPROM (memoria que se puede borrar y escribir) y los datos de configuración se almacenan en una memoria CMOS.</a:t>
            </a:r>
            <a:endParaRPr>
              <a:solidFill>
                <a:schemeClr val="dk2"/>
              </a:solidFill>
            </a:endParaRPr>
          </a:p>
          <a:p>
            <a:pPr indent="-317500" lvl="1" marL="914400" rtl="0" algn="l">
              <a:spcBef>
                <a:spcPts val="0"/>
              </a:spcBef>
              <a:spcAft>
                <a:spcPts val="0"/>
              </a:spcAft>
              <a:buClr>
                <a:schemeClr val="dk2"/>
              </a:buClr>
              <a:buSzPts val="1400"/>
              <a:buChar char="○"/>
            </a:pPr>
            <a:r>
              <a:rPr lang="es">
                <a:solidFill>
                  <a:schemeClr val="dk2"/>
                </a:solidFill>
              </a:rPr>
              <a:t>Consiste en un conjunto de rutinas básicas que permiten la entrada y salida al sistema además de permitir configurar determinados parámetros mediante una RAM CMOS.</a:t>
            </a:r>
            <a:endParaRPr>
              <a:solidFill>
                <a:schemeClr val="dk2"/>
              </a:solidFill>
            </a:endParaRPr>
          </a:p>
          <a:p>
            <a:pPr indent="-317500" lvl="1" marL="914400" rtl="0" algn="l">
              <a:spcBef>
                <a:spcPts val="0"/>
              </a:spcBef>
              <a:spcAft>
                <a:spcPts val="0"/>
              </a:spcAft>
              <a:buClr>
                <a:schemeClr val="dk2"/>
              </a:buClr>
              <a:buSzPts val="1400"/>
              <a:buChar char="○"/>
            </a:pPr>
            <a:r>
              <a:rPr lang="es">
                <a:solidFill>
                  <a:schemeClr val="dk2"/>
                </a:solidFill>
              </a:rPr>
              <a:t>Identifica los componentes principales (RAM, microprocesador, chipset, unidades de disco, etc.) y le proporciona acceso y control a todos ellos.</a:t>
            </a:r>
            <a:endParaRPr>
              <a:solidFill>
                <a:schemeClr val="dk2"/>
              </a:solidFill>
            </a:endParaRPr>
          </a:p>
          <a:p>
            <a:pPr indent="-317500" lvl="1" marL="914400" rtl="0" algn="l">
              <a:spcBef>
                <a:spcPts val="0"/>
              </a:spcBef>
              <a:spcAft>
                <a:spcPts val="0"/>
              </a:spcAft>
              <a:buClr>
                <a:schemeClr val="dk2"/>
              </a:buClr>
              <a:buSzPts val="1400"/>
              <a:buChar char="○"/>
            </a:pPr>
            <a:r>
              <a:rPr lang="es">
                <a:solidFill>
                  <a:schemeClr val="dk2"/>
                </a:solidFill>
              </a:rPr>
              <a:t>Este tipo de memoria es volátil, por lo que tiene que estar siendo alimentada permanentemente, para lo cual se emplea una pequeña batería o pila. Existen diversos fabricantes de BIOS como Award o AMI.</a:t>
            </a:r>
            <a:endParaRPr>
              <a:solidFill>
                <a:schemeClr val="dk2"/>
              </a:solidFill>
            </a:endParaRPr>
          </a:p>
        </p:txBody>
      </p:sp>
      <p:sp>
        <p:nvSpPr>
          <p:cNvPr id="129" name="Google Shape;129;p19"/>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(BIOS)</a:t>
            </a:r>
            <a:endParaRPr sz="2400"/>
          </a:p>
        </p:txBody>
      </p:sp>
      <p:pic>
        <p:nvPicPr>
          <p:cNvPr id="130" name="Google Shape;130;p19"/>
          <p:cNvPicPr preferRelativeResize="0"/>
          <p:nvPr/>
        </p:nvPicPr>
        <p:blipFill>
          <a:blip r:embed="rId3">
            <a:alphaModFix/>
          </a:blip>
          <a:stretch>
            <a:fillRect/>
          </a:stretch>
        </p:blipFill>
        <p:spPr>
          <a:xfrm>
            <a:off x="6135925" y="1135825"/>
            <a:ext cx="2349750" cy="1758650"/>
          </a:xfrm>
          <a:prstGeom prst="rect">
            <a:avLst/>
          </a:prstGeom>
          <a:noFill/>
          <a:ln>
            <a:noFill/>
          </a:ln>
        </p:spPr>
      </p:pic>
      <p:pic>
        <p:nvPicPr>
          <p:cNvPr id="131" name="Google Shape;131;p19"/>
          <p:cNvPicPr preferRelativeResize="0"/>
          <p:nvPr/>
        </p:nvPicPr>
        <p:blipFill>
          <a:blip r:embed="rId4">
            <a:alphaModFix/>
          </a:blip>
          <a:stretch>
            <a:fillRect/>
          </a:stretch>
        </p:blipFill>
        <p:spPr>
          <a:xfrm>
            <a:off x="6135925" y="3088912"/>
            <a:ext cx="2349750" cy="1762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294975" y="1465375"/>
            <a:ext cx="8211900" cy="329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chemeClr val="dk2"/>
              </a:buClr>
              <a:buSzPts val="1400"/>
              <a:buFont typeface="Arial"/>
              <a:buChar char="●"/>
            </a:pPr>
            <a:r>
              <a:rPr b="1" lang="es">
                <a:solidFill>
                  <a:schemeClr val="dk2"/>
                </a:solidFill>
              </a:rPr>
              <a:t>Batería: </a:t>
            </a:r>
            <a:r>
              <a:rPr lang="es">
                <a:solidFill>
                  <a:schemeClr val="dk2"/>
                </a:solidFill>
              </a:rPr>
              <a:t>el ordenador usa una batería para seguir suministrando corriente y permitir guardar cierta información cuando no está alimentado. El procedimiento de sustitución de la pila es sumamente sencillo, aunque conviene emplear un objeto de plástico para retirar la pila vacía cuando quiera cambiarse. Nunca se deben utilizar elementos metálicos sobre la placa base porque puede dañarse.</a:t>
            </a:r>
            <a:endParaRPr>
              <a:solidFill>
                <a:schemeClr val="dk2"/>
              </a:solidFill>
            </a:endParaRPr>
          </a:p>
          <a:p>
            <a:pPr indent="-317500" lvl="0" marL="457200" marR="0" rtl="0" algn="l">
              <a:lnSpc>
                <a:spcPct val="100000"/>
              </a:lnSpc>
              <a:spcBef>
                <a:spcPts val="1000"/>
              </a:spcBef>
              <a:spcAft>
                <a:spcPts val="0"/>
              </a:spcAft>
              <a:buClr>
                <a:schemeClr val="dk2"/>
              </a:buClr>
              <a:buSzPts val="1400"/>
              <a:buFont typeface="Arial"/>
              <a:buChar char="●"/>
            </a:pPr>
            <a:r>
              <a:rPr b="1" lang="es">
                <a:solidFill>
                  <a:schemeClr val="dk2"/>
                </a:solidFill>
              </a:rPr>
              <a:t>Conector de alimentación: </a:t>
            </a:r>
            <a:r>
              <a:rPr lang="es">
                <a:solidFill>
                  <a:schemeClr val="dk2"/>
                </a:solidFill>
              </a:rPr>
              <a:t>en el formato más extendido de placas, ATX, se trata de un conector de 20 pines.</a:t>
            </a:r>
            <a:endParaRPr>
              <a:solidFill>
                <a:schemeClr val="dk2"/>
              </a:solidFill>
            </a:endParaRPr>
          </a:p>
          <a:p>
            <a:pPr indent="0" lvl="0" marL="0" marR="0" rtl="0" algn="l">
              <a:lnSpc>
                <a:spcPct val="100000"/>
              </a:lnSpc>
              <a:spcBef>
                <a:spcPts val="1000"/>
              </a:spcBef>
              <a:spcAft>
                <a:spcPts val="0"/>
              </a:spcAft>
              <a:buNone/>
            </a:pPr>
            <a:r>
              <a:t/>
            </a:r>
            <a:endParaRPr>
              <a:solidFill>
                <a:schemeClr val="dk2"/>
              </a:solidFill>
            </a:endParaRPr>
          </a:p>
        </p:txBody>
      </p:sp>
      <p:sp>
        <p:nvSpPr>
          <p:cNvPr id="137" name="Google Shape;137;p20"/>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 (Batería y alimentación)</a:t>
            </a:r>
            <a:endParaRPr sz="2400"/>
          </a:p>
        </p:txBody>
      </p:sp>
      <p:pic>
        <p:nvPicPr>
          <p:cNvPr id="138" name="Google Shape;138;p20"/>
          <p:cNvPicPr preferRelativeResize="0"/>
          <p:nvPr/>
        </p:nvPicPr>
        <p:blipFill rotWithShape="1">
          <a:blip r:embed="rId3">
            <a:alphaModFix/>
          </a:blip>
          <a:srcRect b="57833" l="1814" r="3676" t="10590"/>
          <a:stretch/>
        </p:blipFill>
        <p:spPr>
          <a:xfrm>
            <a:off x="3125950" y="3380350"/>
            <a:ext cx="4900900" cy="1234050"/>
          </a:xfrm>
          <a:prstGeom prst="rect">
            <a:avLst/>
          </a:prstGeom>
          <a:noFill/>
          <a:ln>
            <a:noFill/>
          </a:ln>
        </p:spPr>
      </p:pic>
      <p:pic>
        <p:nvPicPr>
          <p:cNvPr id="139" name="Google Shape;139;p20"/>
          <p:cNvPicPr preferRelativeResize="0"/>
          <p:nvPr/>
        </p:nvPicPr>
        <p:blipFill rotWithShape="1">
          <a:blip r:embed="rId4">
            <a:alphaModFix/>
          </a:blip>
          <a:srcRect b="30703" l="53373" r="22855" t="39705"/>
          <a:stretch/>
        </p:blipFill>
        <p:spPr>
          <a:xfrm>
            <a:off x="1297875" y="3460000"/>
            <a:ext cx="1149711" cy="107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294975" y="1465375"/>
            <a:ext cx="82119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Jumpers: </a:t>
            </a:r>
            <a:r>
              <a:rPr lang="es">
                <a:solidFill>
                  <a:schemeClr val="dk2"/>
                </a:solidFill>
              </a:rPr>
              <a:t>un jumper está formado por dos pines que se pueden unir a través de un pequeño conector y sirve para configurar el hardware mediante la presencia o ausencia de contactos. Se tiende a reducir su empleo para, en su lugar, llevarse a cabo la configuración mediante software asignando valores a través de la BIOS.</a:t>
            </a:r>
            <a:endParaRPr>
              <a:solidFill>
                <a:schemeClr val="dk2"/>
              </a:solidFill>
            </a:endParaRPr>
          </a:p>
          <a:p>
            <a:pPr indent="-317500" lvl="0" marL="457200" rtl="0" algn="l">
              <a:spcBef>
                <a:spcPts val="1000"/>
              </a:spcBef>
              <a:spcAft>
                <a:spcPts val="0"/>
              </a:spcAft>
              <a:buClr>
                <a:schemeClr val="dk2"/>
              </a:buClr>
              <a:buSzPts val="1400"/>
              <a:buChar char="●"/>
            </a:pPr>
            <a:r>
              <a:rPr b="1" lang="es">
                <a:solidFill>
                  <a:schemeClr val="dk2"/>
                </a:solidFill>
              </a:rPr>
              <a:t>Conectores de pin:</a:t>
            </a:r>
            <a:r>
              <a:rPr lang="es">
                <a:solidFill>
                  <a:schemeClr val="dk2"/>
                </a:solidFill>
              </a:rPr>
              <a:t> lo constituyen un conjunto de conectores con diversas funciones: led de potencia (dos pines), conmutador de reset (dos pines), interruptor de potencia (dos pines), led de actividad del disco duro (dos pines), altavoz interno (4 pines), ventilador, conmutador y led de suspendido (dos pines cada uno).</a:t>
            </a:r>
            <a:endParaRPr>
              <a:solidFill>
                <a:schemeClr val="dk2"/>
              </a:solidFill>
            </a:endParaRPr>
          </a:p>
          <a:p>
            <a:pPr indent="-317500" lvl="0" marL="457200" rtl="0" algn="l">
              <a:spcBef>
                <a:spcPts val="1000"/>
              </a:spcBef>
              <a:spcAft>
                <a:spcPts val="0"/>
              </a:spcAft>
              <a:buClr>
                <a:schemeClr val="dk2"/>
              </a:buClr>
              <a:buSzPts val="1400"/>
              <a:buChar char="●"/>
            </a:pPr>
            <a:r>
              <a:rPr b="1" lang="es">
                <a:solidFill>
                  <a:schemeClr val="dk2"/>
                </a:solidFill>
              </a:rPr>
              <a:t>Controladores: </a:t>
            </a:r>
            <a:r>
              <a:rPr lang="es">
                <a:solidFill>
                  <a:schemeClr val="dk2"/>
                </a:solidFill>
              </a:rPr>
              <a:t>la placa base incluye cada vez más controladores de periféricos que anteriormente residían en tarjetas separadas. Es el caso del controlador de teclado, de ratón, de unidades de almacenamiento (IDE y SATA, habitualmente), de los puertos serie, paralelo, USB, infrarrojos, IEEE-1394, del controlador de la red o del sonido.</a:t>
            </a:r>
            <a:endParaRPr>
              <a:solidFill>
                <a:schemeClr val="dk2"/>
              </a:solidFill>
            </a:endParaRPr>
          </a:p>
          <a:p>
            <a:pPr indent="0" lvl="0" marL="0" rtl="0" algn="l">
              <a:spcBef>
                <a:spcPts val="1000"/>
              </a:spcBef>
              <a:spcAft>
                <a:spcPts val="0"/>
              </a:spcAft>
              <a:buNone/>
            </a:pPr>
            <a:r>
              <a:t/>
            </a:r>
            <a:endParaRPr>
              <a:solidFill>
                <a:schemeClr val="dk2"/>
              </a:solidFill>
            </a:endParaRPr>
          </a:p>
        </p:txBody>
      </p:sp>
      <p:sp>
        <p:nvSpPr>
          <p:cNvPr id="145" name="Google Shape;145;p21"/>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La placa base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778725" y="1465375"/>
            <a:ext cx="4778400" cy="32970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dk2"/>
              </a:buClr>
              <a:buSzPts val="1400"/>
              <a:buChar char="●"/>
            </a:pPr>
            <a:r>
              <a:rPr b="1" lang="es">
                <a:solidFill>
                  <a:schemeClr val="dk2"/>
                </a:solidFill>
              </a:rPr>
              <a:t>El microprocesador:</a:t>
            </a:r>
            <a:r>
              <a:rPr lang="es">
                <a:solidFill>
                  <a:schemeClr val="dk2"/>
                </a:solidFill>
              </a:rPr>
              <a:t> es un circuito integrado compuesto por millones de transistores que contiene algunos o todos los elementos hardware de una CPU.</a:t>
            </a:r>
            <a:endParaRPr>
              <a:solidFill>
                <a:schemeClr val="dk2"/>
              </a:solidFill>
            </a:endParaRPr>
          </a:p>
          <a:p>
            <a:pPr indent="-317500" lvl="0" marL="457200" rtl="0" algn="l">
              <a:spcBef>
                <a:spcPts val="1000"/>
              </a:spcBef>
              <a:spcAft>
                <a:spcPts val="0"/>
              </a:spcAft>
              <a:buClr>
                <a:schemeClr val="dk2"/>
              </a:buClr>
              <a:buSzPts val="1400"/>
              <a:buChar char="●"/>
            </a:pPr>
            <a:r>
              <a:rPr lang="es">
                <a:solidFill>
                  <a:schemeClr val="dk2"/>
                </a:solidFill>
              </a:rPr>
              <a:t>Se encarga de llevar a cabo todo el procesamiento del ordenador</a:t>
            </a:r>
            <a:endParaRPr>
              <a:solidFill>
                <a:schemeClr val="dk2"/>
              </a:solidFill>
            </a:endParaRPr>
          </a:p>
          <a:p>
            <a:pPr indent="0" lvl="0" marL="0" rtl="0" algn="l">
              <a:spcBef>
                <a:spcPts val="1000"/>
              </a:spcBef>
              <a:spcAft>
                <a:spcPts val="0"/>
              </a:spcAft>
              <a:buNone/>
            </a:pPr>
            <a:r>
              <a:t/>
            </a:r>
            <a:endParaRPr>
              <a:solidFill>
                <a:schemeClr val="dk2"/>
              </a:solidFill>
            </a:endParaRPr>
          </a:p>
        </p:txBody>
      </p:sp>
      <p:sp>
        <p:nvSpPr>
          <p:cNvPr id="151" name="Google Shape;151;p22"/>
          <p:cNvSpPr txBox="1"/>
          <p:nvPr/>
        </p:nvSpPr>
        <p:spPr>
          <a:xfrm>
            <a:off x="993525" y="545125"/>
            <a:ext cx="61458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El microprocesador</a:t>
            </a:r>
            <a:endParaRPr sz="2400"/>
          </a:p>
        </p:txBody>
      </p:sp>
      <p:pic>
        <p:nvPicPr>
          <p:cNvPr descr="procesador2pl9.jpg" id="152" name="Google Shape;152;p22"/>
          <p:cNvPicPr preferRelativeResize="0"/>
          <p:nvPr/>
        </p:nvPicPr>
        <p:blipFill>
          <a:blip r:embed="rId3">
            <a:alphaModFix/>
          </a:blip>
          <a:stretch>
            <a:fillRect/>
          </a:stretch>
        </p:blipFill>
        <p:spPr>
          <a:xfrm>
            <a:off x="5557125" y="2017572"/>
            <a:ext cx="2448375" cy="245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nvSpPr>
        <p:spPr>
          <a:xfrm>
            <a:off x="914400" y="1465375"/>
            <a:ext cx="7447200" cy="3297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a:t>Una </a:t>
            </a:r>
            <a:r>
              <a:rPr b="1" lang="es"/>
              <a:t>Unidad Aritmético-Lógica</a:t>
            </a:r>
            <a:r>
              <a:rPr lang="es"/>
              <a:t> </a:t>
            </a:r>
            <a:r>
              <a:rPr b="1" lang="es"/>
              <a:t>(ALU) </a:t>
            </a:r>
            <a:r>
              <a:rPr lang="es"/>
              <a:t>que realiza cálculos y comparaciones, y toma decisiones lógicas (determina si una afirmación es cierta o falsa mediante las reglas del Álgebra de Boole).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Una </a:t>
            </a:r>
            <a:r>
              <a:rPr b="1" lang="es"/>
              <a:t>Unidad de Control (UC)</a:t>
            </a:r>
            <a:r>
              <a:rPr lang="es"/>
              <a:t>, que interpreta cada una de las instrucciones del programa y, de acuerdo con su microprogramación, ir generando las señales lógicas para que se realicen las modificaciones sobre los registros y/o las posiciones de la memoria principal.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La </a:t>
            </a:r>
            <a:r>
              <a:rPr b="1" lang="es"/>
              <a:t>Memoria </a:t>
            </a:r>
            <a:r>
              <a:rPr lang="es"/>
              <a:t>que está formada por los elementos que permiten almacenar y recuperar la información y una serie de Registros donde se almacena información temporalmente.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Los sistemas de </a:t>
            </a:r>
            <a:r>
              <a:rPr b="1" lang="es"/>
              <a:t>Entrada/Salida </a:t>
            </a:r>
            <a:r>
              <a:rPr lang="es"/>
              <a:t>que permiten la comunicación con los dispositivos periféricos.</a:t>
            </a:r>
            <a:endParaRPr/>
          </a:p>
        </p:txBody>
      </p:sp>
      <p:sp>
        <p:nvSpPr>
          <p:cNvPr id="40" name="Google Shape;40;p6"/>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Componentes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Sistema Informático</a:t>
            </a:r>
            <a:endParaRPr sz="2400"/>
          </a:p>
        </p:txBody>
      </p:sp>
      <p:pic>
        <p:nvPicPr>
          <p:cNvPr id="46" name="Google Shape;46;p7"/>
          <p:cNvPicPr preferRelativeResize="0"/>
          <p:nvPr/>
        </p:nvPicPr>
        <p:blipFill>
          <a:blip r:embed="rId3">
            <a:alphaModFix/>
          </a:blip>
          <a:stretch>
            <a:fillRect/>
          </a:stretch>
        </p:blipFill>
        <p:spPr>
          <a:xfrm>
            <a:off x="1399096" y="1448696"/>
            <a:ext cx="5793025" cy="31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nvSpPr>
        <p:spPr>
          <a:xfrm>
            <a:off x="914400" y="1465375"/>
            <a:ext cx="7447200" cy="32970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s"/>
              <a:t>Un sistema informático típico emplea un ordenador que usa dispositivos programables para capturar, almacenar y procesar datos.</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Clr>
                <a:schemeClr val="dk2"/>
              </a:buClr>
              <a:buSzPts val="1400"/>
              <a:buChar char="●"/>
            </a:pPr>
            <a:r>
              <a:rPr lang="es">
                <a:solidFill>
                  <a:schemeClr val="dk2"/>
                </a:solidFill>
              </a:rPr>
              <a:t>Puede definirse como un conjunto de los siguientes componentes:</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a:p>
            <a:pPr indent="-317500" lvl="0" marL="914400" marR="0" rtl="0" algn="l">
              <a:lnSpc>
                <a:spcPct val="100000"/>
              </a:lnSpc>
              <a:spcBef>
                <a:spcPts val="0"/>
              </a:spcBef>
              <a:spcAft>
                <a:spcPts val="0"/>
              </a:spcAft>
              <a:buSzPts val="1400"/>
              <a:buChar char="○"/>
            </a:pPr>
            <a:r>
              <a:rPr lang="es"/>
              <a:t>Un componente físico (hardware): incluye las placas, circuitos integrados, conectores, cables y sistema de comunicaciones. </a:t>
            </a:r>
            <a:endParaRPr/>
          </a:p>
          <a:p>
            <a:pPr indent="-317500" lvl="0" marL="914400" marR="0" rtl="0" algn="l">
              <a:lnSpc>
                <a:spcPct val="100000"/>
              </a:lnSpc>
              <a:spcBef>
                <a:spcPts val="0"/>
              </a:spcBef>
              <a:spcAft>
                <a:spcPts val="0"/>
              </a:spcAft>
              <a:buSzPts val="1400"/>
              <a:buChar char="○"/>
            </a:pPr>
            <a:r>
              <a:rPr lang="es"/>
              <a:t>Un componente lógico (software): permite disponer de un lenguaje lógico para comunicarse con el hardware y controlarlo.</a:t>
            </a:r>
            <a:endParaRPr/>
          </a:p>
          <a:p>
            <a:pPr indent="-317500" lvl="1" marL="1371600" marR="0" rtl="0" algn="l">
              <a:lnSpc>
                <a:spcPct val="100000"/>
              </a:lnSpc>
              <a:spcBef>
                <a:spcPts val="0"/>
              </a:spcBef>
              <a:spcAft>
                <a:spcPts val="0"/>
              </a:spcAft>
              <a:buSzPts val="1400"/>
              <a:buChar char="○"/>
            </a:pPr>
            <a:r>
              <a:rPr lang="es"/>
              <a:t>Hay dos tipos de software:</a:t>
            </a:r>
            <a:endParaRPr/>
          </a:p>
          <a:p>
            <a:pPr indent="-317500" lvl="2" marL="1828800" marR="0" rtl="0" algn="l">
              <a:lnSpc>
                <a:spcPct val="100000"/>
              </a:lnSpc>
              <a:spcBef>
                <a:spcPts val="0"/>
              </a:spcBef>
              <a:spcAft>
                <a:spcPts val="0"/>
              </a:spcAft>
              <a:buSzPts val="1400"/>
              <a:buChar char="■"/>
            </a:pPr>
            <a:r>
              <a:rPr lang="es"/>
              <a:t>Software de base: es el conjunto de programas necesarios para que el hardware tenga capacidad de trabajar. Recibe también el nombre de sistema operativo.</a:t>
            </a:r>
            <a:endParaRPr/>
          </a:p>
          <a:p>
            <a:pPr indent="-317500" lvl="2" marL="1828800" marR="0" rtl="0" algn="l">
              <a:lnSpc>
                <a:spcPct val="100000"/>
              </a:lnSpc>
              <a:spcBef>
                <a:spcPts val="0"/>
              </a:spcBef>
              <a:spcAft>
                <a:spcPts val="0"/>
              </a:spcAft>
              <a:buSzPts val="1400"/>
              <a:buChar char="■"/>
            </a:pPr>
            <a:r>
              <a:rPr lang="es"/>
              <a:t>Software de aplicación: son los programas que maneja el usuario (tratamiento de textos, bases de datos, hojas de cálculo...).</a:t>
            </a:r>
            <a:endParaRPr/>
          </a:p>
        </p:txBody>
      </p:sp>
      <p:sp>
        <p:nvSpPr>
          <p:cNvPr id="52" name="Google Shape;52;p8"/>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El Sistema Informático.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ctrTitle"/>
          </p:nvPr>
        </p:nvSpPr>
        <p:spPr>
          <a:xfrm>
            <a:off x="838200" y="1082278"/>
            <a:ext cx="7086600" cy="12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Componentes</a:t>
            </a:r>
            <a:endParaRPr sz="2400"/>
          </a:p>
        </p:txBody>
      </p:sp>
      <p:sp>
        <p:nvSpPr>
          <p:cNvPr id="58" name="Google Shape;58;p9"/>
          <p:cNvSpPr txBox="1"/>
          <p:nvPr>
            <p:ph idx="1" type="subTitle"/>
          </p:nvPr>
        </p:nvSpPr>
        <p:spPr>
          <a:xfrm>
            <a:off x="2286000" y="2686050"/>
            <a:ext cx="5638800" cy="1428600"/>
          </a:xfrm>
          <a:prstGeom prst="rect">
            <a:avLst/>
          </a:prstGeom>
        </p:spPr>
        <p:txBody>
          <a:bodyPr anchorCtr="0" anchor="t" bIns="91425" lIns="91425" spcFirstLastPara="1" rIns="91425" wrap="square" tIns="91425">
            <a:noAutofit/>
          </a:bodyPr>
          <a:lstStyle/>
          <a:p>
            <a:pPr indent="-305435" lvl="0" marL="447675"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nvSpPr>
        <p:spPr>
          <a:xfrm>
            <a:off x="848400" y="1292475"/>
            <a:ext cx="7447200" cy="928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s"/>
              <a:t>Entre los componentes físicos de un sistema informático se encuentran:</a:t>
            </a:r>
            <a:endParaRPr/>
          </a:p>
          <a:p>
            <a:pPr indent="0" lvl="0" marL="0" marR="0" rtl="0" algn="l">
              <a:lnSpc>
                <a:spcPct val="100000"/>
              </a:lnSpc>
              <a:spcBef>
                <a:spcPts val="0"/>
              </a:spcBef>
              <a:spcAft>
                <a:spcPts val="0"/>
              </a:spcAft>
              <a:buNone/>
            </a:pPr>
            <a:r>
              <a:t/>
            </a:r>
            <a:endParaRPr/>
          </a:p>
        </p:txBody>
      </p:sp>
      <p:sp>
        <p:nvSpPr>
          <p:cNvPr id="64" name="Google Shape;64;p10"/>
          <p:cNvSpPr txBox="1"/>
          <p:nvPr/>
        </p:nvSpPr>
        <p:spPr>
          <a:xfrm>
            <a:off x="993525" y="545125"/>
            <a:ext cx="7605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t>Los componentes físicos de un sistema informático</a:t>
            </a:r>
            <a:endParaRPr sz="2400"/>
          </a:p>
        </p:txBody>
      </p:sp>
      <p:pic>
        <p:nvPicPr>
          <p:cNvPr id="65" name="Google Shape;65;p10"/>
          <p:cNvPicPr preferRelativeResize="0"/>
          <p:nvPr/>
        </p:nvPicPr>
        <p:blipFill>
          <a:blip r:embed="rId3">
            <a:alphaModFix/>
          </a:blip>
          <a:stretch>
            <a:fillRect/>
          </a:stretch>
        </p:blipFill>
        <p:spPr>
          <a:xfrm>
            <a:off x="1428750" y="1856950"/>
            <a:ext cx="6286499" cy="284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nvSpPr>
        <p:spPr>
          <a:xfrm>
            <a:off x="914400" y="1465375"/>
            <a:ext cx="7447200" cy="329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s"/>
              <a:t>Es el recinto metálico o de plástico que alberga los principales componentes del ordenador y se encarga fundamentalmente de su protección.</a:t>
            </a:r>
            <a:endParaRPr/>
          </a:p>
        </p:txBody>
      </p:sp>
      <p:sp>
        <p:nvSpPr>
          <p:cNvPr id="71" name="Google Shape;71;p11"/>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2"/>
                </a:solidFill>
              </a:rPr>
              <a:t>El chasis, caja o torre</a:t>
            </a:r>
            <a:endParaRPr sz="2400">
              <a:solidFill>
                <a:schemeClr val="dk2"/>
              </a:solidFill>
            </a:endParaRPr>
          </a:p>
        </p:txBody>
      </p:sp>
      <p:pic>
        <p:nvPicPr>
          <p:cNvPr id="72" name="Google Shape;72;p11"/>
          <p:cNvPicPr preferRelativeResize="0"/>
          <p:nvPr/>
        </p:nvPicPr>
        <p:blipFill>
          <a:blip r:embed="rId3">
            <a:alphaModFix/>
          </a:blip>
          <a:stretch>
            <a:fillRect/>
          </a:stretch>
        </p:blipFill>
        <p:spPr>
          <a:xfrm>
            <a:off x="1222125" y="2182438"/>
            <a:ext cx="2716824" cy="1996025"/>
          </a:xfrm>
          <a:prstGeom prst="rect">
            <a:avLst/>
          </a:prstGeom>
          <a:noFill/>
          <a:ln>
            <a:noFill/>
          </a:ln>
        </p:spPr>
      </p:pic>
      <p:pic>
        <p:nvPicPr>
          <p:cNvPr id="73" name="Google Shape;73;p11"/>
          <p:cNvPicPr preferRelativeResize="0"/>
          <p:nvPr/>
        </p:nvPicPr>
        <p:blipFill>
          <a:blip r:embed="rId4">
            <a:alphaModFix/>
          </a:blip>
          <a:stretch>
            <a:fillRect/>
          </a:stretch>
        </p:blipFill>
        <p:spPr>
          <a:xfrm>
            <a:off x="4002700" y="2964975"/>
            <a:ext cx="1835400" cy="1620225"/>
          </a:xfrm>
          <a:prstGeom prst="rect">
            <a:avLst/>
          </a:prstGeom>
          <a:noFill/>
          <a:ln>
            <a:noFill/>
          </a:ln>
        </p:spPr>
      </p:pic>
      <p:pic>
        <p:nvPicPr>
          <p:cNvPr id="74" name="Google Shape;74;p11"/>
          <p:cNvPicPr preferRelativeResize="0"/>
          <p:nvPr/>
        </p:nvPicPr>
        <p:blipFill>
          <a:blip r:embed="rId5">
            <a:alphaModFix/>
          </a:blip>
          <a:stretch>
            <a:fillRect/>
          </a:stretch>
        </p:blipFill>
        <p:spPr>
          <a:xfrm>
            <a:off x="6291297" y="3042147"/>
            <a:ext cx="1417775" cy="132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nvSpPr>
        <p:spPr>
          <a:xfrm>
            <a:off x="914400" y="1465375"/>
            <a:ext cx="7447200" cy="329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s"/>
              <a:t>Transforma la corriente eléctrica alterna procedente del sistema eléctrico en corriente continua en un voltaje apropiado para los distintos componentes del ordenador.</a:t>
            </a:r>
            <a:endParaRPr/>
          </a:p>
        </p:txBody>
      </p:sp>
      <p:sp>
        <p:nvSpPr>
          <p:cNvPr id="80" name="Google Shape;80;p12"/>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2"/>
                </a:solidFill>
              </a:rPr>
              <a:t>La fuente de alimentación</a:t>
            </a:r>
            <a:endParaRPr sz="2400">
              <a:solidFill>
                <a:schemeClr val="dk2"/>
              </a:solidFill>
            </a:endParaRPr>
          </a:p>
        </p:txBody>
      </p:sp>
      <p:pic>
        <p:nvPicPr>
          <p:cNvPr id="81" name="Google Shape;81;p12"/>
          <p:cNvPicPr preferRelativeResize="0"/>
          <p:nvPr/>
        </p:nvPicPr>
        <p:blipFill rotWithShape="1">
          <a:blip r:embed="rId3">
            <a:alphaModFix/>
          </a:blip>
          <a:srcRect b="4416" l="2827" r="1661" t="14833"/>
          <a:stretch/>
        </p:blipFill>
        <p:spPr>
          <a:xfrm>
            <a:off x="1855175" y="2083775"/>
            <a:ext cx="4554425" cy="289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993525" y="545125"/>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2"/>
                </a:solidFill>
              </a:rPr>
              <a:t>La fuente de alimentación</a:t>
            </a:r>
            <a:endParaRPr sz="2400">
              <a:solidFill>
                <a:schemeClr val="dk2"/>
              </a:solidFill>
            </a:endParaRPr>
          </a:p>
        </p:txBody>
      </p:sp>
      <p:pic>
        <p:nvPicPr>
          <p:cNvPr id="87" name="Google Shape;87;p13"/>
          <p:cNvPicPr preferRelativeResize="0"/>
          <p:nvPr/>
        </p:nvPicPr>
        <p:blipFill rotWithShape="1">
          <a:blip r:embed="rId3">
            <a:alphaModFix/>
          </a:blip>
          <a:srcRect b="1580" l="1813" r="3237" t="10591"/>
          <a:stretch/>
        </p:blipFill>
        <p:spPr>
          <a:xfrm>
            <a:off x="1063825" y="1422725"/>
            <a:ext cx="4923700" cy="3432475"/>
          </a:xfrm>
          <a:prstGeom prst="rect">
            <a:avLst/>
          </a:prstGeom>
          <a:noFill/>
          <a:ln>
            <a:noFill/>
          </a:ln>
        </p:spPr>
      </p:pic>
      <p:pic>
        <p:nvPicPr>
          <p:cNvPr id="88" name="Google Shape;88;p13"/>
          <p:cNvPicPr preferRelativeResize="0"/>
          <p:nvPr/>
        </p:nvPicPr>
        <p:blipFill>
          <a:blip r:embed="rId4">
            <a:alphaModFix/>
          </a:blip>
          <a:stretch>
            <a:fillRect/>
          </a:stretch>
        </p:blipFill>
        <p:spPr>
          <a:xfrm>
            <a:off x="6057824" y="1852050"/>
            <a:ext cx="2315301" cy="231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
  <a:themeElements>
    <a:clrScheme name="Eje 1">
      <a:dk1>
        <a:srgbClr val="292929"/>
      </a:dk1>
      <a:lt1>
        <a:srgbClr val="FFFFFF"/>
      </a:lt1>
      <a:dk2>
        <a:srgbClr val="000000"/>
      </a:dk2>
      <a:lt2>
        <a:srgbClr val="808080"/>
      </a:lt2>
      <a:accent1>
        <a:srgbClr val="996633"/>
      </a:accent1>
      <a:accent2>
        <a:srgbClr val="CCCC99"/>
      </a:accent2>
      <a:accent3>
        <a:srgbClr val="FFFFFF"/>
      </a:accent3>
      <a:accent4>
        <a:srgbClr val="996633"/>
      </a:accent4>
      <a:accent5>
        <a:srgbClr val="CCCC99"/>
      </a:accent5>
      <a:accent6>
        <a:srgbClr val="FFFFFF"/>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292929"/>
    </a:dk1>
    <a:lt1>
      <a:srgbClr val="FFFFFF"/>
    </a:lt1>
    <a:dk2>
      <a:srgbClr val="000000"/>
    </a:dk2>
    <a:lt2>
      <a:srgbClr val="808080"/>
    </a:lt2>
    <a:accent1>
      <a:srgbClr val="996633"/>
    </a:accent1>
    <a:accent2>
      <a:srgbClr val="CCCC99"/>
    </a:accent2>
    <a:accent3>
      <a:srgbClr val="FFFFFF"/>
    </a:accent3>
    <a:accent4>
      <a:srgbClr val="996633"/>
    </a:accent4>
    <a:accent5>
      <a:srgbClr val="CCCC99"/>
    </a:accent5>
    <a:accent6>
      <a:srgbClr val="FFFFFF"/>
    </a:accent6>
    <a:hlink>
      <a:srgbClr val="999933"/>
    </a:hlink>
    <a:folHlink>
      <a:srgbClr val="B2B2B2"/>
    </a:folHlink>
  </a:clrScheme>
</a:themeOverride>
</file>