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b6a455a2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b6a455a2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b6a455a2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b6a455a2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b6a455a2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b6a455a2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b6a455a2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b6a455a2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2286000" y="2686050"/>
            <a:ext cx="56388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433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■"/>
              <a:defRPr/>
            </a:lvl1pPr>
            <a:lvl2pPr indent="-417830" lvl="1" marL="889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ymbol"/>
              <a:buChar char="○"/>
              <a:defRPr/>
            </a:lvl2pPr>
            <a:lvl3pPr indent="-387032" lvl="2" marL="12938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■"/>
              <a:defRPr/>
            </a:lvl3pPr>
            <a:lvl4pPr indent="-379412" lvl="3" marL="16811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ymbol"/>
              <a:buChar char="○"/>
              <a:defRPr/>
            </a:lvl4pPr>
            <a:lvl5pPr indent="-393700" lvl="4" marL="20701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■"/>
              <a:defRPr/>
            </a:lvl5pPr>
            <a:lvl6pPr indent="-388937" lvl="5" marL="24590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■"/>
              <a:defRPr/>
            </a:lvl6pPr>
            <a:lvl7pPr indent="-392112" lvl="6" marL="32369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■"/>
              <a:defRPr/>
            </a:lvl7pPr>
            <a:lvl8pPr indent="-403225" lvl="7" marL="44037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■"/>
              <a:defRPr/>
            </a:lvl8pPr>
            <a:lvl9pPr indent="-409575" lvl="8" marL="5959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■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0" y="685800"/>
            <a:ext cx="8686800" cy="1885950"/>
            <a:chOff x="0" y="914400"/>
            <a:chExt cx="8686800" cy="2514600"/>
          </a:xfrm>
        </p:grpSpPr>
        <p:sp>
          <p:nvSpPr>
            <p:cNvPr id="21" name="Google Shape;21;p2"/>
            <p:cNvSpPr/>
            <p:nvPr/>
          </p:nvSpPr>
          <p:spPr>
            <a:xfrm>
              <a:off x="228600" y="914400"/>
              <a:ext cx="2514600" cy="2514600"/>
            </a:xfrm>
            <a:prstGeom prst="ellipse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 txBox="1"/>
            <p:nvPr/>
          </p:nvSpPr>
          <p:spPr>
            <a:xfrm>
              <a:off x="0" y="1676400"/>
              <a:ext cx="4724400" cy="114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 txBox="1"/>
            <p:nvPr/>
          </p:nvSpPr>
          <p:spPr>
            <a:xfrm>
              <a:off x="3962400" y="1676400"/>
              <a:ext cx="4724400" cy="11430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09600" y="1524000"/>
              <a:ext cx="228600" cy="1449387"/>
            </a:xfrm>
            <a:custGeom>
              <a:rect b="b" l="l" r="r" t="t"/>
              <a:pathLst>
                <a:path extrusionOk="0" h="1000" w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cap="flat" cmpd="sng" w="7620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848600" y="1209675"/>
              <a:ext cx="261937" cy="1371600"/>
            </a:xfrm>
            <a:custGeom>
              <a:rect b="b" l="l" r="r" t="t"/>
              <a:pathLst>
                <a:path extrusionOk="0" h="1000" w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cap="flat" cmpd="sng" w="762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2"/>
          <p:cNvSpPr txBox="1"/>
          <p:nvPr>
            <p:ph type="ctrTitle"/>
          </p:nvPr>
        </p:nvSpPr>
        <p:spPr>
          <a:xfrm>
            <a:off x="838200" y="1082278"/>
            <a:ext cx="7086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0" y="1033463"/>
            <a:ext cx="2133600" cy="7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/>
        </p:nvSpPr>
        <p:spPr>
          <a:xfrm>
            <a:off x="1447800" y="1033463"/>
            <a:ext cx="7239000" cy="762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931862" y="72628"/>
            <a:ext cx="71580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949325" y="1485900"/>
            <a:ext cx="7661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■"/>
              <a:defRPr/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ymbol"/>
              <a:buChar char="○"/>
              <a:defRPr/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■"/>
              <a:defRPr/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ymbol"/>
              <a:buChar char="○"/>
              <a:defRPr/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■"/>
              <a:defRPr/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■"/>
              <a:defRPr/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■"/>
              <a:defRPr/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■"/>
              <a:defRPr/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■"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94615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3528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38200" y="421481"/>
            <a:ext cx="152400" cy="800100"/>
          </a:xfrm>
          <a:custGeom>
            <a:rect b="b" l="l" r="r" t="t"/>
            <a:pathLst>
              <a:path extrusionOk="0" h="1000" w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262937" y="202406"/>
            <a:ext cx="152400" cy="804862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>
            <a:off x="838200" y="1082278"/>
            <a:ext cx="7086600" cy="12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U1.2 - Microprocesador</a:t>
            </a:r>
            <a:endParaRPr sz="3000"/>
          </a:p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2286000" y="2686050"/>
            <a:ext cx="5638800" cy="14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435" lvl="0" marL="447675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/>
        </p:nvSpPr>
        <p:spPr>
          <a:xfrm>
            <a:off x="978875" y="521675"/>
            <a:ext cx="50643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Microprocesador</a:t>
            </a:r>
            <a:endParaRPr sz="2400"/>
          </a:p>
        </p:txBody>
      </p:sp>
      <p:sp>
        <p:nvSpPr>
          <p:cNvPr id="40" name="Google Shape;40;p6"/>
          <p:cNvSpPr txBox="1"/>
          <p:nvPr/>
        </p:nvSpPr>
        <p:spPr>
          <a:xfrm>
            <a:off x="967150" y="1462450"/>
            <a:ext cx="4704000" cy="17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Actualmente, una CPU puede estar soportada por uno o varios microprocesadores, así como un microprocesador puede soportar una o varias CPU.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En este sentido ha surgido el concepto de núcleo, o core, para referirse a una porción del procesador que lleva a cabo todas las actividades de una CPU real existiendo microprocesadores capaces de integrar varios núcleos.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El rendimiento del procesador se puede medir de distintas formas destacando parámetros como la frecuencia de reloj, la velocidad del bus o las prestaciones de la memoria caché que emplea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3">
            <a:alphaModFix/>
          </a:blip>
          <a:srcRect b="36237" l="56033" r="2228" t="18289"/>
          <a:stretch/>
        </p:blipFill>
        <p:spPr>
          <a:xfrm>
            <a:off x="5671025" y="1740875"/>
            <a:ext cx="2857500" cy="233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/>
        </p:nvSpPr>
        <p:spPr>
          <a:xfrm>
            <a:off x="978875" y="521675"/>
            <a:ext cx="50643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Microprocesador: características</a:t>
            </a:r>
            <a:endParaRPr sz="2400"/>
          </a:p>
        </p:txBody>
      </p:sp>
      <p:sp>
        <p:nvSpPr>
          <p:cNvPr id="47" name="Google Shape;47;p7"/>
          <p:cNvSpPr txBox="1"/>
          <p:nvPr/>
        </p:nvSpPr>
        <p:spPr>
          <a:xfrm>
            <a:off x="967150" y="1462450"/>
            <a:ext cx="6928500" cy="17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s">
                <a:solidFill>
                  <a:schemeClr val="dk2"/>
                </a:solidFill>
              </a:rPr>
              <a:t>Frecuencia de Reloj:</a:t>
            </a:r>
            <a:r>
              <a:rPr lang="es">
                <a:solidFill>
                  <a:schemeClr val="dk2"/>
                </a:solidFill>
              </a:rPr>
              <a:t> aunque impone el ritmo de trabajo del microprocesador y hasta hace unos años ha sido la característica más determinante al elegir un modelo, en los últimos años su valor se ha estabilizado entre los 2-4 Ghz, ya que no se han requerido frecuencias más altas para aumentar su capacidad de proceso y se han optimizado el resto de parámetros.</a:t>
            </a:r>
            <a:endParaRPr>
              <a:solidFill>
                <a:schemeClr val="dk2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Velocidad del bus:</a:t>
            </a:r>
            <a:r>
              <a:rPr lang="es"/>
              <a:t> el bus que comunica el microprocesador con el Northbridge se denomina Front Side Bus (FSB) en los microprocesadores Intel o FSB Hipertransport (HTT), Lightning Data Transport (LDT) o, simplemente, hipertransport en procesadores AMD. La prestaciones del bus vienen determinadas por el ancho del mismo (64 bits, normalmente) y su velocidad, en megahercios. Además, la velocidad del bus del microprocesador suele estar relacionada con la de otros buses, como el de memoria, PCI y PCI-Express o AGP.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/>
        </p:nvSpPr>
        <p:spPr>
          <a:xfrm>
            <a:off x="978875" y="521675"/>
            <a:ext cx="50643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Microprocesador: características</a:t>
            </a:r>
            <a:endParaRPr sz="2400"/>
          </a:p>
        </p:txBody>
      </p:sp>
      <p:sp>
        <p:nvSpPr>
          <p:cNvPr id="53" name="Google Shape;53;p8"/>
          <p:cNvSpPr txBox="1"/>
          <p:nvPr/>
        </p:nvSpPr>
        <p:spPr>
          <a:xfrm>
            <a:off x="967150" y="1462450"/>
            <a:ext cx="6928500" cy="17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s">
                <a:solidFill>
                  <a:schemeClr val="dk2"/>
                </a:solidFill>
              </a:rPr>
              <a:t>Memoria Caché:</a:t>
            </a:r>
            <a:r>
              <a:rPr lang="es">
                <a:solidFill>
                  <a:schemeClr val="dk2"/>
                </a:solidFill>
              </a:rPr>
              <a:t> la memoria caché, al ser más rápida que la memoria RAM, acelera el rendimiento dado que almacena los datos que se prevé que más adelante se van a usar. Se dispone de varios tipos de caché: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es">
                <a:solidFill>
                  <a:schemeClr val="dk2"/>
                </a:solidFill>
              </a:rPr>
              <a:t>Caché L1</a:t>
            </a:r>
            <a:r>
              <a:rPr lang="es">
                <a:solidFill>
                  <a:schemeClr val="dk2"/>
                </a:solidFill>
              </a:rPr>
              <a:t> o primaria de nivel 1: está integrada en el núcleo del microprocesador y funciona a la máxima velocidad.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es">
                <a:solidFill>
                  <a:schemeClr val="dk2"/>
                </a:solidFill>
              </a:rPr>
              <a:t>Caché L2 y L3</a:t>
            </a:r>
            <a:r>
              <a:rPr lang="es">
                <a:solidFill>
                  <a:schemeClr val="dk2"/>
                </a:solidFill>
              </a:rPr>
              <a:t> o de nivel 2 y 3: está conectada al micro mediante el back side bus (bus trasero), que es más rápido que el bus frontal. La caché L2 es más lenta que la L1 y la L3 que la L2.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s">
                <a:solidFill>
                  <a:schemeClr val="dk2"/>
                </a:solidFill>
              </a:rPr>
              <a:t>Tipo de zócalo</a:t>
            </a:r>
            <a:endParaRPr b="1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s">
                <a:solidFill>
                  <a:schemeClr val="dk2"/>
                </a:solidFill>
              </a:rPr>
              <a:t>Slot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s">
                <a:solidFill>
                  <a:schemeClr val="dk2"/>
                </a:solidFill>
              </a:rPr>
              <a:t>Socket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/>
        </p:nvSpPr>
        <p:spPr>
          <a:xfrm>
            <a:off x="978875" y="521675"/>
            <a:ext cx="50643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Microprocesador: elementos</a:t>
            </a:r>
            <a:endParaRPr sz="2400"/>
          </a:p>
        </p:txBody>
      </p:sp>
      <p:sp>
        <p:nvSpPr>
          <p:cNvPr id="59" name="Google Shape;59;p9"/>
          <p:cNvSpPr txBox="1"/>
          <p:nvPr/>
        </p:nvSpPr>
        <p:spPr>
          <a:xfrm>
            <a:off x="729750" y="1582600"/>
            <a:ext cx="45897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s">
                <a:solidFill>
                  <a:schemeClr val="dk2"/>
                </a:solidFill>
              </a:rPr>
              <a:t>Una </a:t>
            </a:r>
            <a:r>
              <a:rPr b="1" lang="es">
                <a:solidFill>
                  <a:schemeClr val="dk2"/>
                </a:solidFill>
              </a:rPr>
              <a:t>Unidad Aritmético-Lógica</a:t>
            </a:r>
            <a:r>
              <a:rPr lang="es">
                <a:solidFill>
                  <a:schemeClr val="dk2"/>
                </a:solidFill>
              </a:rPr>
              <a:t> </a:t>
            </a:r>
            <a:r>
              <a:rPr b="1" lang="es">
                <a:solidFill>
                  <a:schemeClr val="dk2"/>
                </a:solidFill>
              </a:rPr>
              <a:t>(ALU) </a:t>
            </a:r>
            <a:r>
              <a:rPr lang="es">
                <a:solidFill>
                  <a:schemeClr val="dk2"/>
                </a:solidFill>
              </a:rPr>
              <a:t>que realiza cálculos y comparaciones, y toma decisiones lógicas (determina si una afirmación es cierta o falsa mediante las reglas del Álgebra de Boole).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s">
                <a:solidFill>
                  <a:schemeClr val="dk2"/>
                </a:solidFill>
              </a:rPr>
              <a:t>Una </a:t>
            </a:r>
            <a:r>
              <a:rPr b="1" lang="es">
                <a:solidFill>
                  <a:schemeClr val="dk2"/>
                </a:solidFill>
              </a:rPr>
              <a:t>Unidad de Control (UC)</a:t>
            </a:r>
            <a:r>
              <a:rPr lang="es">
                <a:solidFill>
                  <a:schemeClr val="dk2"/>
                </a:solidFill>
              </a:rPr>
              <a:t>, que interpreta cada una de las instrucciones del programa y, de acuerdo con su microprogramación, ir generando las señales lógicas para que se realicen las modificaciones sobre los registros y/o las posiciones de la memoria principal.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450" y="1582600"/>
            <a:ext cx="2766250" cy="25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je">
  <a:themeElements>
    <a:clrScheme name="Eje 1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996633"/>
      </a:accent1>
      <a:accent2>
        <a:srgbClr val="CCCC99"/>
      </a:accent2>
      <a:accent3>
        <a:srgbClr val="FFFFFF"/>
      </a:accent3>
      <a:accent4>
        <a:srgbClr val="996633"/>
      </a:accent4>
      <a:accent5>
        <a:srgbClr val="CCCC99"/>
      </a:accent5>
      <a:accent6>
        <a:srgbClr val="FFFFFF"/>
      </a:accent6>
      <a:hlink>
        <a:srgbClr val="999933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default">
    <a:dk1>
      <a:srgbClr val="292929"/>
    </a:dk1>
    <a:lt1>
      <a:srgbClr val="FFFFFF"/>
    </a:lt1>
    <a:dk2>
      <a:srgbClr val="000000"/>
    </a:dk2>
    <a:lt2>
      <a:srgbClr val="808080"/>
    </a:lt2>
    <a:accent1>
      <a:srgbClr val="996633"/>
    </a:accent1>
    <a:accent2>
      <a:srgbClr val="CCCC99"/>
    </a:accent2>
    <a:accent3>
      <a:srgbClr val="FFFFFF"/>
    </a:accent3>
    <a:accent4>
      <a:srgbClr val="996633"/>
    </a:accent4>
    <a:accent5>
      <a:srgbClr val="CCCC99"/>
    </a:accent5>
    <a:accent6>
      <a:srgbClr val="FFFFFF"/>
    </a:accent6>
    <a:hlink>
      <a:srgbClr val="999933"/>
    </a:hlink>
    <a:folHlink>
      <a:srgbClr val="B2B2B2"/>
    </a:folHlink>
  </a:clrScheme>
</a:themeOverride>
</file>