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  <p:sldMasterId id="214748435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14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4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8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71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4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6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7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4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0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2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6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9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04" r:id="rId5"/>
    <p:sldLayoutId id="2147484005" r:id="rId6"/>
    <p:sldLayoutId id="2147484011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  <p:sldLayoutId id="2147484370" r:id="rId14"/>
    <p:sldLayoutId id="2147484371" r:id="rId15"/>
    <p:sldLayoutId id="2147484372" r:id="rId16"/>
    <p:sldLayoutId id="21474843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>
            <a:extLst>
              <a:ext uri="{FF2B5EF4-FFF2-40B4-BE49-F238E27FC236}">
                <a16:creationId xmlns:a16="http://schemas.microsoft.com/office/drawing/2014/main" id="{8BE840FA-68DD-4EAE-B0C8-CA9BA5A4C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" r="1103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41" name="Elipse 240">
            <a:extLst>
              <a:ext uri="{FF2B5EF4-FFF2-40B4-BE49-F238E27FC236}">
                <a16:creationId xmlns:a16="http://schemas.microsoft.com/office/drawing/2014/main" id="{AFF9596F-6141-354A-88BC-39250C886E12}"/>
              </a:ext>
            </a:extLst>
          </p:cNvPr>
          <p:cNvSpPr/>
          <p:nvPr/>
        </p:nvSpPr>
        <p:spPr>
          <a:xfrm>
            <a:off x="7643447" y="2753621"/>
            <a:ext cx="2954216" cy="1994226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500" dirty="0"/>
              <a:t>OpenAI</a:t>
            </a:r>
          </a:p>
        </p:txBody>
      </p:sp>
      <p:sp>
        <p:nvSpPr>
          <p:cNvPr id="261" name="Rectángulo 260">
            <a:extLst>
              <a:ext uri="{FF2B5EF4-FFF2-40B4-BE49-F238E27FC236}">
                <a16:creationId xmlns:a16="http://schemas.microsoft.com/office/drawing/2014/main" id="{8B534B96-6CDC-B64F-9CD1-0ACCCA9751C5}"/>
              </a:ext>
            </a:extLst>
          </p:cNvPr>
          <p:cNvSpPr/>
          <p:nvPr/>
        </p:nvSpPr>
        <p:spPr>
          <a:xfrm>
            <a:off x="6189482" y="5257798"/>
            <a:ext cx="60963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CLIP: Connecting Text and Images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3052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Subtítulo 200">
            <a:extLst>
              <a:ext uri="{FF2B5EF4-FFF2-40B4-BE49-F238E27FC236}">
                <a16:creationId xmlns:a16="http://schemas.microsoft.com/office/drawing/2014/main" id="{E2B254F7-167E-6F4E-86D9-EE9E8CF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0" y="1344368"/>
            <a:ext cx="4565770" cy="1735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i="1" dirty="0">
                <a:solidFill>
                  <a:schemeClr val="bg1"/>
                </a:solidFill>
              </a:rPr>
              <a:t>CLIP: Connecting Text and Images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BDB4582-44AE-4E18-8464-05E0C5731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34AA19D-D28C-42A8-85C3-43596A2C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7E42E-AE32-44CA-B7BB-2E81811F8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88E0A1-0B30-4CCB-8A81-FE7CD9512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875F36-1881-4C6F-AF34-61C12DCB1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FA217E-E029-463E-8F69-3C494C30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20BA78-A2F8-4EE9-AD79-4560BBABA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72D971-8746-4672-9ED9-022673A10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3D413D-3B8A-42F0-BFB8-2C9764FA7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F004B3-4700-4D62-BFA8-07A2CB52E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F454BC-502F-45A5-9286-F9AAF53D9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F419-5713-469A-801C-416F54A3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E4635B-24F2-4032-BDD6-D07990AD4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A8091B-8DDA-425F-AF93-023ED9F45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56D989-2866-49C1-BE2B-5ED7B961A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19C6D4-8B9A-4109-A7CC-A940A2C1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8CB7D-BD79-42A2-9200-768664CE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B656FE-3DC8-486B-B8BB-41C7BA014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F6CA85-0A9C-4332-BCC1-D9146377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EAB4D0-E390-4195-8B31-E4F17F09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A04328-E8BF-4B6D-AC14-E9E8E29D7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7E401-97C5-423E-919A-DFD8915B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7EA9F4A-CFDB-45BF-8DA2-27C8F718A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7A71F04-BE81-4FD0-B4F6-DDCDC120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F6D7C9-41B5-4E8A-A287-14EA84A5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361FC71-51B7-4AA8-BCDA-D38F2D9AF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F21AF5-4602-46DF-9820-4826EA4B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480754-0F96-4430-8DC3-979A21C42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4DF25-1482-4A14-BFC6-6C69CC9C5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37CC1AE-0A32-4E1E-896B-2A76EF57B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A70B7F-5ACA-407B-B645-525A6D3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632EC0-D4CC-4E06-A467-B0DF2F243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B4EF78-7BCD-41A0-B952-481EE0188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E8FAF5-4FE8-43CB-B6E8-E70FE1B35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89096B-B47B-4B83-A584-0A6718E21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7A979D-500D-4B4D-A74A-242888401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7B2E235-E6D3-4488-903E-803B765F3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0A1F48-54C1-4EA4-AB1C-BF2CFE1E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B45E8F5-9801-48FA-9935-AF3FA51F1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0D9948-0529-40C1-A0EB-196656CCB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C673E7-DE8B-4947-AD07-6B652F92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C48DA5-6E2D-4876-98D8-497CBEB0B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A5FD2A-FDB5-4881-8DB9-87BC860B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40631C-5F57-4F40-B598-65724FB7F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AEB9ED3-7842-4EAB-B58C-757BAFCBD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F113F6-91C1-403A-AF4E-8AD9DA1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351E6F3-1156-40E6-94EB-2D804EDAE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2BC071-E0C5-4183-9B2E-3A0D9BF78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E7482A-2B6D-40DC-A943-86A385AE4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9509B9-40D7-4C0E-A338-DAD440BD8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FC65A53-6D4B-4206-8A46-0F7A19469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322A210-DF61-4EB5-AF0C-DA047452E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482A4E-4BE7-4244-A91A-C82C8DB4E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0601FF-B12D-4E5B-956D-3F4EC2497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542652-9CA6-4B8D-BC59-2F7B20AB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BA007D-9E92-4CA8-A708-6C7DD2E7B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DD07D47-C804-4455-8309-0E7DC83A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73AA0B1-9C05-40F8-85B8-E80522786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5BA57D4-7DE3-4704-8C13-FBC3A75B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6582B0D-575F-41A0-975E-60E6754A0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A2AE5EC-9F9A-436C-9454-E988EA759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459BB45-EFAA-4138-B1E7-CF817A098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906B09C-E123-4952-8CBB-5244CFB0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E6C7E7-0039-4BD1-9DDF-E9C52222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FDBDA5F-D32E-4611-A505-D2DE671DD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53A6C64-6F86-48DB-9EA8-144405317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E86FAF-C76F-40A2-ADFB-FDE12C101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AAD2EAE-270E-44F7-A11B-0C801D86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F145145-8413-44DF-B42A-6084651B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3269C9-5835-433D-9FA0-948E3367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8E720B-02C1-486E-8358-80840FEA7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F1037A0-FF5E-4FAA-9F3F-E870FD005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8D1A6B3-5A9D-4D3E-AB5C-9A5FEAE81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C51D1F-69E1-4B0B-94B0-7D93FB41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03D6CC9-C969-4591-AEDF-472DA64E5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24D973E-B86F-4AF8-8556-C52397282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FC5213B-135A-41A5-A778-80B163089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0780E42-A140-4D97-9857-771BD1D3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27A0811-BE72-487B-AA54-57491FA50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F9A93E-E149-44CA-A1FD-BE38A1C67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26B12C1-22E7-4F8F-BC20-E444596E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9390361-7861-A343-ADD1-FE132441880B}"/>
              </a:ext>
            </a:extLst>
          </p:cNvPr>
          <p:cNvSpPr txBox="1"/>
          <p:nvPr/>
        </p:nvSpPr>
        <p:spPr>
          <a:xfrm>
            <a:off x="6604304" y="2321142"/>
            <a:ext cx="5090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(CLIP) Entrenamiento previo de imagen y lenguaje contrastivo</a:t>
            </a:r>
          </a:p>
          <a:p>
            <a:endParaRPr lang="es-EC" dirty="0">
              <a:solidFill>
                <a:schemeClr val="bg1"/>
              </a:solidFill>
            </a:endParaRPr>
          </a:p>
          <a:p>
            <a:endParaRPr lang="es-EC" dirty="0">
              <a:solidFill>
                <a:schemeClr val="bg1"/>
              </a:solidFill>
            </a:endParaRPr>
          </a:p>
          <a:p>
            <a:r>
              <a:rPr lang="es-EC" dirty="0">
                <a:solidFill>
                  <a:schemeClr val="bg1"/>
                </a:solidFill>
              </a:rPr>
              <a:t>Es una red neuronal que aprende eficientemente conceptos visuales de la supervisión del lenguaje natural.</a:t>
            </a:r>
          </a:p>
          <a:p>
            <a:endParaRPr lang="es-EC" dirty="0">
              <a:solidFill>
                <a:schemeClr val="bg1"/>
              </a:solidFill>
            </a:endParaRPr>
          </a:p>
          <a:p>
            <a:endParaRPr lang="es-EC" dirty="0">
              <a:solidFill>
                <a:schemeClr val="bg1"/>
              </a:solidFill>
            </a:endParaRPr>
          </a:p>
          <a:p>
            <a:r>
              <a:rPr lang="es-EC" dirty="0">
                <a:solidFill>
                  <a:schemeClr val="bg1"/>
                </a:solidFill>
              </a:rPr>
              <a:t>CLIP aprende de los pares texto-imagen que ya están disponibles públicamente en Internet.</a:t>
            </a:r>
          </a:p>
          <a:p>
            <a:endParaRPr lang="es-EC" dirty="0">
              <a:solidFill>
                <a:schemeClr val="bg1"/>
              </a:solidFill>
            </a:endParaRPr>
          </a:p>
          <a:p>
            <a:endParaRPr lang="es-EC" dirty="0">
              <a:solidFill>
                <a:schemeClr val="bg1"/>
              </a:solidFill>
            </a:endParaRPr>
          </a:p>
          <a:p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2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8078F-26C7-6F42-B6D0-1875F1EF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198" y="2251587"/>
            <a:ext cx="1102253" cy="753396"/>
          </a:xfrm>
        </p:spPr>
        <p:txBody>
          <a:bodyPr>
            <a:normAutofit/>
          </a:bodyPr>
          <a:lstStyle/>
          <a:p>
            <a:r>
              <a:rPr lang="es-EC" b="1" dirty="0"/>
              <a:t>CLIP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82F72-9E8E-B54D-8D8B-1E5664D7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77" y="968478"/>
            <a:ext cx="5472113" cy="47035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Esta red puede ser instruida en lenguaje natural 	para realizar una gran variedad de puntos de 	referencia de clasificación, sin optimizar 	directamente el rendimiento del punto de 	referencia, similar a las capacidades 	de ”Disparo Cero”</a:t>
            </a:r>
          </a:p>
          <a:p>
            <a:pPr algn="just">
              <a:buFontTx/>
              <a:buChar char="-"/>
            </a:pP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dirty="0"/>
              <a:t>-	E</a:t>
            </a:r>
            <a:r>
              <a:rPr lang="es-EC" b="1" dirty="0"/>
              <a:t>l aprendizaje de disparo cero </a:t>
            </a:r>
            <a:r>
              <a:rPr lang="es-EC" dirty="0"/>
              <a:t>(ZSL) es una 	configuración problemática en la que, en la etapa 	de prueba, un estudiante reconoce objetos de 	clases que no se habían visto previamente en 	la etapa de entrenamiento. </a:t>
            </a:r>
          </a:p>
          <a:p>
            <a:pPr marL="0" indent="0" algn="just">
              <a:buNone/>
            </a:pPr>
            <a:endParaRPr lang="es-EC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Aula de clases">
            <a:extLst>
              <a:ext uri="{FF2B5EF4-FFF2-40B4-BE49-F238E27FC236}">
                <a16:creationId xmlns:a16="http://schemas.microsoft.com/office/drawing/2014/main" id="{F8B9C85B-AB6B-4BDF-91B8-E984DDBAA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252" y="639097"/>
            <a:ext cx="5250425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4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CC08-99C0-5043-931D-EAC65AC7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4" y="1385888"/>
            <a:ext cx="10131425" cy="937154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					RESNET 101  VS   CLIP</a:t>
            </a:r>
            <a:br>
              <a:rPr lang="es-EC" b="1" dirty="0"/>
            </a:br>
            <a:br>
              <a:rPr lang="es-EC" b="1" dirty="0"/>
            </a:br>
            <a:r>
              <a:rPr lang="es-EC" sz="2200" dirty="0"/>
              <a:t>Aunque ambos modelos tienen la misma precisión en el conjunto</a:t>
            </a:r>
            <a:br>
              <a:rPr lang="es-EC" sz="2200" dirty="0"/>
            </a:br>
            <a:r>
              <a:rPr lang="es-EC" sz="2200" dirty="0"/>
              <a:t>de pruebas de ImageNet, el rendimiento de CLIP es mucho más representativo</a:t>
            </a:r>
            <a:br>
              <a:rPr lang="es-EC" dirty="0"/>
            </a:br>
            <a:endParaRPr lang="es-EC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7BA2E2-E3A4-7A41-A24B-3230BF3C31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528888"/>
            <a:ext cx="8058150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D68C3D-F2BE-1849-8823-F1D897112D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743902"/>
            <a:ext cx="5600699" cy="45866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F8E13D-4465-6546-B642-4B14BD8006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6" y="743901"/>
            <a:ext cx="6100764" cy="45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9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256D-9387-1840-AD8F-7A8B7629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/>
              <a:t>EJEMPLO 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0E52EE-3715-F244-AFBE-DBC746D6AF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7" y="1900238"/>
            <a:ext cx="889771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10B35-9FF6-694A-960A-71D1C03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2065867"/>
          </a:xfrm>
        </p:spPr>
        <p:txBody>
          <a:bodyPr>
            <a:normAutofit fontScale="90000"/>
          </a:bodyPr>
          <a:lstStyle/>
          <a:p>
            <a:br>
              <a:rPr lang="es-EC" b="1" dirty="0"/>
            </a:br>
            <a:br>
              <a:rPr lang="es-EC" b="1" dirty="0"/>
            </a:br>
            <a:r>
              <a:rPr lang="es-EC" b="1" dirty="0"/>
              <a:t>								EJEMPLO 2</a:t>
            </a:r>
            <a:br>
              <a:rPr lang="es-EC" b="1" dirty="0"/>
            </a:br>
            <a:br>
              <a:rPr lang="es-EC" b="1" dirty="0"/>
            </a:br>
            <a:r>
              <a:rPr lang="es-EC" sz="2800" dirty="0"/>
              <a:t> Esto resulta en que su rendimiento de referencia sea mucho más representativo de su rendimiento en la naturaleza</a:t>
            </a:r>
            <a:br>
              <a:rPr lang="es-EC" sz="2800" dirty="0"/>
            </a:br>
            <a:r>
              <a:rPr lang="es-EC" sz="2800" dirty="0"/>
              <a:t> </a:t>
            </a:r>
            <a:br>
              <a:rPr lang="es-EC" dirty="0"/>
            </a:br>
            <a:r>
              <a:rPr lang="es-EC" dirty="0"/>
              <a:t> </a:t>
            </a:r>
            <a:br>
              <a:rPr lang="es-EC" dirty="0"/>
            </a:b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3BF25FD-9028-0A47-A8E4-FC2EF8F1AA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71700"/>
            <a:ext cx="9407526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95996-AB53-2945-8F05-A67F526A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92" y="89429"/>
            <a:ext cx="10131425" cy="1456267"/>
          </a:xfrm>
        </p:spPr>
        <p:txBody>
          <a:bodyPr/>
          <a:lstStyle/>
          <a:p>
            <a:pPr algn="ctr"/>
            <a:r>
              <a:rPr lang="es-EC" b="1" dirty="0"/>
              <a:t>Principales conclusiones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B6316-0EE3-B041-A3C5-ED0E0E1F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304396"/>
            <a:ext cx="10131425" cy="1819275"/>
          </a:xfrm>
        </p:spPr>
        <p:txBody>
          <a:bodyPr>
            <a:normAutofit/>
          </a:bodyPr>
          <a:lstStyle/>
          <a:p>
            <a:r>
              <a:rPr lang="es-EC" sz="2000" dirty="0"/>
              <a:t>CLIP es altamente eficiente</a:t>
            </a:r>
          </a:p>
          <a:p>
            <a:r>
              <a:rPr lang="es-EC" sz="2000" dirty="0"/>
              <a:t>CLIP aprende de datos sin filtrar, muy variados y muy ruidosos</a:t>
            </a:r>
          </a:p>
          <a:p>
            <a:r>
              <a:rPr lang="es-EC" dirty="0"/>
              <a:t>CLIP es flexible y general porque. aprenden una amplia gama de conceptos visuales directamente del lenguaje natural</a:t>
            </a:r>
            <a:endParaRPr lang="es-EC" sz="2000" dirty="0"/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E65BF2-63EE-A646-8FEA-9A0C26A677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2760663"/>
            <a:ext cx="7926071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79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AF"/>
      </a:accent1>
      <a:accent2>
        <a:srgbClr val="BD17D5"/>
      </a:accent2>
      <a:accent3>
        <a:srgbClr val="8029E7"/>
      </a:accent3>
      <a:accent4>
        <a:srgbClr val="362FD9"/>
      </a:accent4>
      <a:accent5>
        <a:srgbClr val="2970E7"/>
      </a:accent5>
      <a:accent6>
        <a:srgbClr val="17ADD5"/>
      </a:accent6>
      <a:hlink>
        <a:srgbClr val="3F5A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259</Words>
  <Application>Microsoft Macintosh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Elephant</vt:lpstr>
      <vt:lpstr>Times New Roman</vt:lpstr>
      <vt:lpstr>BrushVTI</vt:lpstr>
      <vt:lpstr>Celestial</vt:lpstr>
      <vt:lpstr>Presentación de PowerPoint</vt:lpstr>
      <vt:lpstr>CLIP: Connecting Text and Images</vt:lpstr>
      <vt:lpstr>CLIP</vt:lpstr>
      <vt:lpstr>     RESNET 101  VS   CLIP  Aunque ambos modelos tienen la misma precisión en el conjunto de pruebas de ImageNet, el rendimiento de CLIP es mucho más representativo </vt:lpstr>
      <vt:lpstr>Presentación de PowerPoint</vt:lpstr>
      <vt:lpstr>EJEMPLO 1</vt:lpstr>
      <vt:lpstr>          EJEMPLO 2   Esto resulta en que su rendimiento de referencia sea mucho más representativo de su rendimiento en la naturaleza     </vt:lpstr>
      <vt:lpstr>Principales 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CLIP: Connecting Text and Images</dc:title>
  <dc:creator>Est. Christian Enrique Zhiminaicela Segarra</dc:creator>
  <cp:lastModifiedBy>Est. Christian Enrique Zhiminaicela Segarra</cp:lastModifiedBy>
  <cp:revision>9</cp:revision>
  <dcterms:created xsi:type="dcterms:W3CDTF">2021-01-28T16:56:12Z</dcterms:created>
  <dcterms:modified xsi:type="dcterms:W3CDTF">2021-01-28T19:22:50Z</dcterms:modified>
</cp:coreProperties>
</file>