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googleusercontent.com/translate_c?depth=1&amp;pto=aue&amp;rurl=translate.google.com&amp;sl=en&amp;sp=nmt4&amp;tl=es&amp;u=https://en.m.wikipedia.org/wiki/Prolog&amp;usg=ALkJrhh1StONVpqtCl69ZH94zd-wDxNYng#Data_typ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googleusercontent.com/translate_c?depth=1&amp;pto=aue&amp;rurl=translate.google.com&amp;sl=en&amp;sp=nmt4&amp;tl=es&amp;u=https://en.m.wikipedia.org/wiki/Prolog&amp;usg=ALkJrhh1StONVpqtCl69ZH94zd-wDxNYng#Rules_and_fac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8398E6A-65D9-7A49-873F-CEECE2C41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34488"/>
            <a:ext cx="8673427" cy="3194365"/>
          </a:xfrm>
        </p:spPr>
        <p:txBody>
          <a:bodyPr>
            <a:normAutofit/>
          </a:bodyPr>
          <a:lstStyle/>
          <a:p>
            <a:pPr lvl="0" algn="just"/>
            <a:endParaRPr lang="es-EC" dirty="0">
              <a:solidFill>
                <a:schemeClr val="bg1"/>
              </a:solidFill>
            </a:endParaRPr>
          </a:p>
          <a:p>
            <a:pPr lvl="0" algn="just"/>
            <a:r>
              <a:rPr lang="es-EC" b="1" dirty="0">
                <a:solidFill>
                  <a:schemeClr val="bg1"/>
                </a:solidFill>
              </a:rPr>
              <a:t>Historia?</a:t>
            </a:r>
          </a:p>
          <a:p>
            <a:pPr algn="just"/>
            <a:r>
              <a:rPr lang="es-ES_tradnl" dirty="0">
                <a:solidFill>
                  <a:schemeClr val="bg1"/>
                </a:solidFill>
              </a:rPr>
              <a:t>El lenguaje fue desarrollado e implementado en Marsella, Francia, en 1972 por Alain </a:t>
            </a:r>
            <a:r>
              <a:rPr lang="es-ES_tradnl" dirty="0" err="1">
                <a:solidFill>
                  <a:schemeClr val="bg1"/>
                </a:solidFill>
              </a:rPr>
              <a:t>Colmerauer</a:t>
            </a:r>
            <a:r>
              <a:rPr lang="es-ES_tradnl" dirty="0">
                <a:solidFill>
                  <a:schemeClr val="bg1"/>
                </a:solidFill>
              </a:rPr>
              <a:t> con </a:t>
            </a:r>
            <a:r>
              <a:rPr lang="es-ES_tradnl" dirty="0" err="1">
                <a:solidFill>
                  <a:schemeClr val="bg1"/>
                </a:solidFill>
              </a:rPr>
              <a:t>Philippe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Roussel</a:t>
            </a:r>
            <a:r>
              <a:rPr lang="es-ES_tradnl" dirty="0">
                <a:solidFill>
                  <a:schemeClr val="bg1"/>
                </a:solidFill>
              </a:rPr>
              <a:t>, basado en la interpretación procesal de Robert </a:t>
            </a:r>
            <a:r>
              <a:rPr lang="es-ES_tradnl" dirty="0" err="1">
                <a:solidFill>
                  <a:schemeClr val="bg1"/>
                </a:solidFill>
              </a:rPr>
              <a:t>Kowalski</a:t>
            </a:r>
            <a:r>
              <a:rPr lang="es-ES_tradnl" dirty="0">
                <a:solidFill>
                  <a:schemeClr val="bg1"/>
                </a:solidFill>
              </a:rPr>
              <a:t> de las cláusulas de </a:t>
            </a:r>
            <a:r>
              <a:rPr lang="es-ES_tradnl" dirty="0" err="1">
                <a:solidFill>
                  <a:schemeClr val="bg1"/>
                </a:solidFill>
              </a:rPr>
              <a:t>Horn</a:t>
            </a:r>
            <a:endParaRPr lang="es-EC" dirty="0">
              <a:solidFill>
                <a:schemeClr val="bg1"/>
              </a:solidFill>
            </a:endParaRPr>
          </a:p>
          <a:p>
            <a:pPr algn="just"/>
            <a:r>
              <a:rPr lang="es-ES_tradnl" dirty="0">
                <a:solidFill>
                  <a:schemeClr val="bg1"/>
                </a:solidFill>
              </a:rPr>
              <a:t>Prolog fue uno de los primeros lenguajes de programación lógica y sigue siendo el lenguaje de este tipo más popular en la actualidad, con varias implementaciones comerciales y gratuitas disponibles. </a:t>
            </a:r>
            <a:endParaRPr lang="es-EC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882BF1-7970-054C-A8DC-54C9E916DF38}"/>
              </a:ext>
            </a:extLst>
          </p:cNvPr>
          <p:cNvSpPr txBox="1"/>
          <p:nvPr/>
        </p:nvSpPr>
        <p:spPr>
          <a:xfrm>
            <a:off x="3943350" y="1295824"/>
            <a:ext cx="548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TUTORIAL SOBRE PROLOG</a:t>
            </a:r>
            <a:endParaRPr lang="es-EC" sz="24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323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49365-A940-6945-B1CF-8D171D95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USO DE PROLOG IN </a:t>
            </a:r>
            <a:br>
              <a:rPr lang="es-EC" b="1" dirty="0"/>
            </a:br>
            <a:r>
              <a:rPr lang="es-EC" b="1" dirty="0"/>
              <a:t>MAC  OS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5B39B-C6B2-E440-A6A3-D2F777C5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63024"/>
            <a:ext cx="6281873" cy="5248622"/>
          </a:xfrm>
        </p:spPr>
        <p:txBody>
          <a:bodyPr/>
          <a:lstStyle/>
          <a:p>
            <a:pPr lvl="0"/>
            <a:r>
              <a:rPr lang="es-EC" dirty="0"/>
              <a:t>Necesitaremos un editor de texto, en nuestro caso utilizareos SublimeText.</a:t>
            </a:r>
          </a:p>
          <a:p>
            <a:pPr lvl="0"/>
            <a:r>
              <a:rPr lang="es-EC" dirty="0"/>
              <a:t>Abrimos SWI-Prolog y llamamos al archivo, en este caso mi archivo es holamundo.pl</a:t>
            </a:r>
          </a:p>
          <a:p>
            <a:endParaRPr lang="es-EC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756BC07-32D1-1649-B7FA-8E3329EF7A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70" y="3578146"/>
            <a:ext cx="4438650" cy="15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0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7397-5200-3146-B8D6-14F396F5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7F54CD-858C-2C45-8FFF-819AFD62F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" y="-285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2049" name="Imagen 3">
            <a:extLst>
              <a:ext uri="{FF2B5EF4-FFF2-40B4-BE49-F238E27FC236}">
                <a16:creationId xmlns:a16="http://schemas.microsoft.com/office/drawing/2014/main" id="{BF9216F1-3C3B-0E48-8E01-6FFF65095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3"/>
          <a:stretch>
            <a:fillRect/>
          </a:stretch>
        </p:blipFill>
        <p:spPr bwMode="auto">
          <a:xfrm>
            <a:off x="6532245" y="2743606"/>
            <a:ext cx="4000500" cy="337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FB7A218-F393-4747-BEC7-9AA20ADC7DA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966460" y="1725451"/>
            <a:ext cx="51320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EC" altLang="es-EC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nueva hoja de Sublime Text, ingresamos lo siguiente:</a:t>
            </a:r>
            <a:endParaRPr kumimoji="0" lang="es-EC" altLang="es-EC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4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4C3EF-827A-4C41-BED9-FDF95FAB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D9A01-9854-9143-9041-D4D1E02F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202" y="-150842"/>
            <a:ext cx="6281873" cy="5248622"/>
          </a:xfrm>
        </p:spPr>
        <p:txBody>
          <a:bodyPr/>
          <a:lstStyle/>
          <a:p>
            <a:r>
              <a:rPr lang="es-EC" dirty="0"/>
              <a:t>Luego llamamos el archivo en SWI-Prolog, dependiendo en que ubicación le tengas guardado, en mi caso lo tengo en escritorio:</a:t>
            </a:r>
          </a:p>
          <a:p>
            <a:endParaRPr lang="es-EC" dirty="0"/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Llamamos al calendario y le preguntamos, que materia  tenemos el dia viernes y miercoles? 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121B76-EF3C-4541-BA8B-19C679893C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59" y="1700320"/>
            <a:ext cx="4549140" cy="1299210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71C2B1F-E94A-0148-BCDE-90E5C56B28C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8" r="2204" b="15293"/>
          <a:stretch/>
        </p:blipFill>
        <p:spPr bwMode="auto">
          <a:xfrm>
            <a:off x="5509259" y="3870524"/>
            <a:ext cx="4743450" cy="2823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769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365A7-B371-164D-91EF-24768DC8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5000" b="1" u="sng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744AF-9655-E342-A7A9-5E8014CB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3600" dirty="0"/>
              <a:t>Universidad Politecnica Salesiana</a:t>
            </a:r>
          </a:p>
          <a:p>
            <a:pPr marL="0" indent="0" algn="ctr">
              <a:buNone/>
            </a:pPr>
            <a:endParaRPr lang="es-EC" sz="3600" dirty="0"/>
          </a:p>
          <a:p>
            <a:pPr algn="r"/>
            <a:r>
              <a:rPr lang="es-EC" sz="3600" dirty="0"/>
              <a:t>Prolog</a:t>
            </a:r>
          </a:p>
        </p:txBody>
      </p:sp>
    </p:spTree>
    <p:extLst>
      <p:ext uri="{BB962C8B-B14F-4D97-AF65-F5344CB8AC3E}">
        <p14:creationId xmlns:p14="http://schemas.microsoft.com/office/powerpoint/2010/main" val="231654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CC04B-98C1-0B46-A8EF-01C007DD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Definición</a:t>
            </a:r>
            <a:r>
              <a:rPr lang="en-US" dirty="0"/>
              <a:t>?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0BB56-2C53-4942-9612-9267C854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Prolog es un lenguaje de programación lógica asociado con la inteligencia artificial y la lingüística computacional, está basado en lógica de predicados, donde dichos predicados aparecen en tres formas distintas: </a:t>
            </a:r>
          </a:p>
          <a:p>
            <a:pPr marL="0" indent="0">
              <a:buNone/>
            </a:pPr>
            <a:r>
              <a:rPr lang="es-EC" dirty="0"/>
              <a:t>	Hechos	Reglas		 Preguntas </a:t>
            </a:r>
          </a:p>
          <a:p>
            <a:r>
              <a:rPr lang="es-EC" dirty="0"/>
              <a:t>Sus mecanismos más importantes son:</a:t>
            </a:r>
          </a:p>
          <a:p>
            <a:pPr marL="0" indent="0">
              <a:buNone/>
            </a:pPr>
            <a:r>
              <a:rPr lang="es-EC" dirty="0"/>
              <a:t>	Recursividad		Instanciación  </a:t>
            </a:r>
          </a:p>
          <a:p>
            <a:pPr marL="0" indent="0">
              <a:buNone/>
            </a:pPr>
            <a:r>
              <a:rPr lang="es-EC" dirty="0"/>
              <a:t>	Verificación		Unificación </a:t>
            </a:r>
          </a:p>
          <a:p>
            <a:endParaRPr lang="es-EC" dirty="0"/>
          </a:p>
          <a:p>
            <a:r>
              <a:rPr lang="es-EC" dirty="0"/>
              <a:t>Link de descargar</a:t>
            </a:r>
          </a:p>
          <a:p>
            <a:pPr marL="0" indent="0">
              <a:buNone/>
            </a:pPr>
            <a:r>
              <a:rPr lang="es-EC" dirty="0"/>
              <a:t>	http://www.gprolog.org/#download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0154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D1AFC-3E00-2A42-8057-06EAA935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Sintaxis y Semántica?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4CBE5-3D4E-7B4D-A48B-2344F739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559" y="804689"/>
            <a:ext cx="6946221" cy="5248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C" b="1" dirty="0"/>
              <a:t>En Prolog existen varios operadores importantes:</a:t>
            </a:r>
            <a:br>
              <a:rPr lang="es-EC" dirty="0"/>
            </a:br>
            <a:endParaRPr lang="es-EC" dirty="0"/>
          </a:p>
          <a:p>
            <a:pPr lvl="0"/>
            <a:r>
              <a:rPr lang="es-EC" dirty="0"/>
              <a:t>, (coma) AND </a:t>
            </a:r>
          </a:p>
          <a:p>
            <a:pPr lvl="0"/>
            <a:r>
              <a:rPr lang="es-EC" dirty="0"/>
              <a:t>; (punto y coma) OR</a:t>
            </a:r>
          </a:p>
          <a:p>
            <a:pPr lvl="0"/>
            <a:r>
              <a:rPr lang="es-EC" dirty="0"/>
              <a:t>A = B, se intenta unificar A y B. Devuelve true si funciona</a:t>
            </a:r>
          </a:p>
          <a:p>
            <a:pPr lvl="0"/>
            <a:r>
              <a:rPr lang="es-EC" dirty="0"/>
              <a:t>A \= B es falso si A y B unifican </a:t>
            </a:r>
          </a:p>
          <a:p>
            <a:pPr lvl="0"/>
            <a:r>
              <a:rPr lang="es-EC" dirty="0"/>
              <a:t>A is B, se evalúa B (es decir, se calcula lo que representa) y se unifica con A </a:t>
            </a:r>
          </a:p>
          <a:p>
            <a:pPr lvl="0"/>
            <a:r>
              <a:rPr lang="es-EC" dirty="0"/>
              <a:t>A =:= B , evalúa A, evalúa B y los compara. Verdadero si son iguales </a:t>
            </a:r>
          </a:p>
          <a:p>
            <a:pPr lvl="0"/>
            <a:r>
              <a:rPr lang="es-EC" dirty="0"/>
              <a:t>A =\= B, evalúa A, evalúa B y los compara. Falso si son iguales </a:t>
            </a:r>
          </a:p>
          <a:p>
            <a:r>
              <a:rPr lang="es-EC" dirty="0"/>
              <a:t>Y muchos otros como =&lt;, &gt;=, &gt;, &lt; que tienen el comportamiento esperado. 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9254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5A0B8-1A9B-574C-9267-3E78098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OPERADORES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2F83028-88C8-EC4B-9C33-92DED91A2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928" y="1725378"/>
            <a:ext cx="6991202" cy="3080989"/>
          </a:xfrm>
        </p:spPr>
      </p:pic>
    </p:spTree>
    <p:extLst>
      <p:ext uri="{BB962C8B-B14F-4D97-AF65-F5344CB8AC3E}">
        <p14:creationId xmlns:p14="http://schemas.microsoft.com/office/powerpoint/2010/main" val="427276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5F00-DE13-0249-95F2-298A00BD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Tipos de datos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01D45-DE2A-DD45-A35A-AF28A77F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628" y="0"/>
            <a:ext cx="6281873" cy="56288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C" dirty="0"/>
          </a:p>
          <a:p>
            <a:pPr marL="0" indent="0" fontAlgn="base">
              <a:buNone/>
            </a:pPr>
            <a:endParaRPr lang="es-EC" dirty="0"/>
          </a:p>
          <a:p>
            <a:pPr lvl="0" fontAlgn="base"/>
            <a:r>
              <a:rPr lang="es-EC" dirty="0"/>
              <a:t>Un </a:t>
            </a:r>
            <a:r>
              <a:rPr lang="es-EC" b="1" dirty="0"/>
              <a:t>átomo</a:t>
            </a:r>
            <a:r>
              <a:rPr lang="es-EC" dirty="0"/>
              <a:t> es un nombre de propósito general sin un significado inherente.  </a:t>
            </a:r>
          </a:p>
          <a:p>
            <a:pPr lvl="0" fontAlgn="base"/>
            <a:r>
              <a:rPr lang="es-EC" b="1" dirty="0"/>
              <a:t>Los números</a:t>
            </a:r>
            <a:r>
              <a:rPr lang="es-EC" dirty="0"/>
              <a:t> pueden serflotantes o enteros  de longitud arbitraria.</a:t>
            </a:r>
          </a:p>
          <a:p>
            <a:pPr lvl="0" fontAlgn="base"/>
            <a:r>
              <a:rPr lang="es-EC" b="1" dirty="0"/>
              <a:t>Las variables</a:t>
            </a:r>
            <a:r>
              <a:rPr lang="es-EC" dirty="0"/>
              <a:t> se indican mediante una cadena que consta de letras, números y caracteres de subrayado, y comienza con una letra mayúscula o un subrayado</a:t>
            </a:r>
          </a:p>
          <a:p>
            <a:pPr lvl="0" fontAlgn="base"/>
            <a:r>
              <a:rPr lang="es-EC" dirty="0"/>
              <a:t>Un </a:t>
            </a:r>
            <a:r>
              <a:rPr lang="es-EC" b="1" dirty="0"/>
              <a:t>término compuesto</a:t>
            </a:r>
            <a:r>
              <a:rPr lang="es-EC" dirty="0"/>
              <a:t> se compone de un átomo llamado "funtor" y una serie de "argumentos", que también son términos.</a:t>
            </a:r>
          </a:p>
        </p:txBody>
      </p:sp>
    </p:spTree>
    <p:extLst>
      <p:ext uri="{BB962C8B-B14F-4D97-AF65-F5344CB8AC3E}">
        <p14:creationId xmlns:p14="http://schemas.microsoft.com/office/powerpoint/2010/main" val="98287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9B5F0-22FB-CD46-9759-0E359A4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s-EC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Reglas y hechos</a:t>
            </a:r>
            <a:br>
              <a:rPr lang="es-EC" dirty="0">
                <a:solidFill>
                  <a:schemeClr val="bg1"/>
                </a:solidFill>
              </a:rPr>
            </a:br>
            <a:r>
              <a:rPr lang="es-EC" b="1" dirty="0">
                <a:solidFill>
                  <a:schemeClr val="bg1"/>
                </a:solidFill>
              </a:rPr>
              <a:t> </a:t>
            </a:r>
            <a:br>
              <a:rPr lang="es-EC" dirty="0">
                <a:solidFill>
                  <a:schemeClr val="bg1"/>
                </a:solidFill>
              </a:rPr>
            </a:b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06E84-936F-F442-ADE8-5991BE84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s-EC" b="1" dirty="0"/>
              <a:t>1) Una regla tiene forma de </a:t>
            </a:r>
            <a:r>
              <a:rPr lang="es-EC" b="1" dirty="0">
                <a:sym typeface="Wingdings" pitchFamily="2" charset="2"/>
              </a:rPr>
              <a:t></a:t>
            </a:r>
          </a:p>
          <a:p>
            <a:pPr marL="0" indent="0" fontAlgn="base">
              <a:buNone/>
            </a:pPr>
            <a:r>
              <a:rPr lang="es-EC" dirty="0"/>
              <a:t>	Cabeza  : -  Cuerpo .</a:t>
            </a:r>
          </a:p>
          <a:p>
            <a:pPr marL="0" indent="0" fontAlgn="base">
              <a:buNone/>
            </a:pPr>
            <a:r>
              <a:rPr lang="en-US" dirty="0"/>
              <a:t>	Head is true if Body is true</a:t>
            </a:r>
            <a:endParaRPr lang="es-EC" dirty="0"/>
          </a:p>
          <a:p>
            <a:pPr marL="0" indent="0" fontAlgn="base">
              <a:buNone/>
            </a:pPr>
            <a:endParaRPr lang="es-EC" dirty="0"/>
          </a:p>
          <a:p>
            <a:pPr fontAlgn="base"/>
            <a:r>
              <a:rPr lang="es-EC" b="1" dirty="0"/>
              <a:t>2) Las cláusulas con cuerpos vacíos se llaman hechos . Un ejemplo de un hecho es:</a:t>
            </a:r>
            <a:endParaRPr lang="es-EC" dirty="0"/>
          </a:p>
          <a:p>
            <a:pPr fontAlgn="base"/>
            <a:endParaRPr lang="es-EC" dirty="0"/>
          </a:p>
          <a:p>
            <a:pPr marL="0" indent="0" fontAlgn="base">
              <a:buNone/>
            </a:pPr>
            <a:r>
              <a:rPr lang="es-EC" dirty="0"/>
              <a:t>	gato ( crookshanks).</a:t>
            </a:r>
          </a:p>
          <a:p>
            <a:pPr fontAlgn="base"/>
            <a:endParaRPr lang="es-EC" dirty="0"/>
          </a:p>
          <a:p>
            <a:pPr marL="0" indent="0" fontAlgn="base">
              <a:buNone/>
            </a:pPr>
            <a:r>
              <a:rPr lang="es-EC" b="1" dirty="0"/>
              <a:t>Que es equivalente a la regla</a:t>
            </a:r>
            <a:endParaRPr lang="es-EC" dirty="0"/>
          </a:p>
          <a:p>
            <a:pPr fontAlgn="base"/>
            <a:endParaRPr lang="es-EC" dirty="0"/>
          </a:p>
          <a:p>
            <a:pPr marL="0" indent="0" fontAlgn="base">
              <a:buNone/>
            </a:pPr>
            <a:r>
              <a:rPr lang="es-EC" dirty="0"/>
              <a:t>	gato ( crookshanks) :- verdadero.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4930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A9A72-34C8-B84B-A3F2-A52988F7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Comentarios 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6CA8D-B8CA-A94D-A82E-82E10FD9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Los comentarios en Prolog se escriben comenzando la línea con un símbolo de porcentaje. </a:t>
            </a:r>
          </a:p>
          <a:p>
            <a:endParaRPr lang="es-EC" dirty="0"/>
          </a:p>
          <a:p>
            <a:pPr marL="0" indent="0">
              <a:buNone/>
            </a:pPr>
            <a:r>
              <a:rPr lang="es-EC" dirty="0"/>
              <a:t>	% Hola, esto es un comentario. </a:t>
            </a:r>
          </a:p>
          <a:p>
            <a:pPr marL="0" indent="0">
              <a:buNone/>
            </a:pPr>
            <a:r>
              <a:rPr lang="es-EC" dirty="0"/>
              <a:t>	% Y esto también.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1126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8B2B8-24D4-4F4B-B037-382DF3C7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Listas en Prolog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CC9A9-A25B-A246-B310-5FB0D2B6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Prolog tiene un tipo de dato más avanzado, las listas. Su tamaño es dinámico y es conveniente distinguir la cabeza de la cola. La cabeza es el primer elemento de una lista, la cola el resto de la lista.</a:t>
            </a:r>
            <a:br>
              <a:rPr lang="es-EC" dirty="0"/>
            </a:br>
            <a:br>
              <a:rPr lang="es-EC" dirty="0"/>
            </a:br>
            <a:r>
              <a:rPr lang="es-EC" dirty="0"/>
              <a:t>- Las listas se crean con corchetes:</a:t>
            </a:r>
            <a:br>
              <a:rPr lang="es-EC" dirty="0"/>
            </a:br>
            <a:endParaRPr lang="es-EC" dirty="0"/>
          </a:p>
          <a:p>
            <a:r>
              <a:rPr lang="es-EC" dirty="0"/>
              <a:t>X = [1,2,3,4,5], </a:t>
            </a:r>
          </a:p>
        </p:txBody>
      </p:sp>
    </p:spTree>
    <p:extLst>
      <p:ext uri="{BB962C8B-B14F-4D97-AF65-F5344CB8AC3E}">
        <p14:creationId xmlns:p14="http://schemas.microsoft.com/office/powerpoint/2010/main" val="381812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1C801-C6E6-7341-B027-07D7043F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Programación </a:t>
            </a:r>
            <a:br>
              <a:rPr lang="es-EC" b="1" dirty="0"/>
            </a:br>
            <a:r>
              <a:rPr lang="es-EC" b="1" dirty="0"/>
              <a:t>en</a:t>
            </a:r>
            <a:br>
              <a:rPr lang="es-EC" b="1" dirty="0"/>
            </a:br>
            <a:r>
              <a:rPr lang="es-EC" b="1" dirty="0"/>
              <a:t> prolog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81BC7-486E-1E49-80FE-246C22A1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497" y="700316"/>
            <a:ext cx="6281873" cy="5248622"/>
          </a:xfrm>
        </p:spPr>
        <p:txBody>
          <a:bodyPr/>
          <a:lstStyle/>
          <a:p>
            <a:pPr algn="just"/>
            <a:r>
              <a:rPr lang="es-EC" dirty="0"/>
              <a:t>En Prolog, el código de carga se denomina </a:t>
            </a:r>
            <a:r>
              <a:rPr lang="es-EC" i="1" dirty="0"/>
              <a:t>consulta</a:t>
            </a:r>
            <a:r>
              <a:rPr lang="es-EC" dirty="0"/>
              <a:t> . Prolog se puede utilizar de forma interactiva introduciendo consultas en el indicador de Prolog ?-. Si no hay solución, Prolog escribe no. Si existe una solución, se imprime. Si hay varias soluciones para la consulta, estas se pueden solicitar ingresando un punto y coma ;.</a:t>
            </a:r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endParaRPr lang="es-EC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4BFA56-832B-604A-A1A8-1F003A2D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-10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1025" name="Imagen 1">
            <a:extLst>
              <a:ext uri="{FF2B5EF4-FFF2-40B4-BE49-F238E27FC236}">
                <a16:creationId xmlns:a16="http://schemas.microsoft.com/office/drawing/2014/main" id="{66FE5D12-C92B-F745-9E97-D50DA539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7"/>
          <a:stretch>
            <a:fillRect/>
          </a:stretch>
        </p:blipFill>
        <p:spPr bwMode="auto">
          <a:xfrm>
            <a:off x="6301995" y="4225349"/>
            <a:ext cx="4714875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9C03591-6CD1-5640-98A4-DE44E782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395" y="3879363"/>
            <a:ext cx="26054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 ejemplo de consulta:</a:t>
            </a:r>
            <a:endParaRPr kumimoji="0" lang="es-EC" altLang="es-EC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512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49</TotalTime>
  <Words>671</Words>
  <Application>Microsoft Macintosh PowerPoint</Application>
  <PresentationFormat>Panorámica</PresentationFormat>
  <Paragraphs>71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Segoe UI</vt:lpstr>
      <vt:lpstr>Wingdings</vt:lpstr>
      <vt:lpstr>Atlas</vt:lpstr>
      <vt:lpstr>Presentación de PowerPoint</vt:lpstr>
      <vt:lpstr>Definición? </vt:lpstr>
      <vt:lpstr>Sintaxis y Semántica? </vt:lpstr>
      <vt:lpstr>OPERADORES</vt:lpstr>
      <vt:lpstr>Tipos de datos </vt:lpstr>
      <vt:lpstr>Reglas y hechos   </vt:lpstr>
      <vt:lpstr>Comentarios  </vt:lpstr>
      <vt:lpstr>Listas en Prolog </vt:lpstr>
      <vt:lpstr>Programación  en  prolog </vt:lpstr>
      <vt:lpstr>USO DE PROLOG IN  MAC  OS </vt:lpstr>
      <vt:lpstr>EJEMPLO</vt:lpstr>
      <vt:lpstr>EJEMPLO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Est. Christian Enrique Zhiminaicela Segarra</dc:creator>
  <cp:lastModifiedBy>Est. Christian Enrique Zhiminaicela Segarra</cp:lastModifiedBy>
  <cp:revision>3</cp:revision>
  <dcterms:created xsi:type="dcterms:W3CDTF">2020-11-27T23:22:45Z</dcterms:created>
  <dcterms:modified xsi:type="dcterms:W3CDTF">2020-11-28T00:12:28Z</dcterms:modified>
</cp:coreProperties>
</file>