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4"/>
  </p:notesMasterIdLst>
  <p:handoutMasterIdLst>
    <p:handoutMasterId r:id="rId23"/>
  </p:handoutMasterIdLst>
  <p:sldIdLst>
    <p:sldId id="256" r:id="rId3"/>
    <p:sldId id="258" r:id="rId5"/>
    <p:sldId id="260" r:id="rId6"/>
    <p:sldId id="376" r:id="rId7"/>
    <p:sldId id="374" r:id="rId8"/>
    <p:sldId id="380" r:id="rId9"/>
    <p:sldId id="375" r:id="rId10"/>
    <p:sldId id="381" r:id="rId11"/>
    <p:sldId id="382" r:id="rId12"/>
    <p:sldId id="383" r:id="rId13"/>
    <p:sldId id="384" r:id="rId14"/>
    <p:sldId id="386" r:id="rId15"/>
    <p:sldId id="387" r:id="rId16"/>
    <p:sldId id="385" r:id="rId17"/>
    <p:sldId id="392" r:id="rId18"/>
    <p:sldId id="397" r:id="rId19"/>
    <p:sldId id="261" r:id="rId20"/>
    <p:sldId id="371" r:id="rId21"/>
    <p:sldId id="394" r:id="rId22"/>
  </p:sldIdLst>
  <p:sldSz cx="9144000" cy="51435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p:cViewPr varScale="1">
        <p:scale>
          <a:sx n="100" d="100"/>
          <a:sy n="100" d="100"/>
        </p:scale>
        <p:origin x="0" y="0"/>
      </p:cViewPr>
      <p:guideLst>
        <p:guide orient="horz" pos="1589"/>
        <p:guide pos="288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handoutMaster" Target="handoutMasters/handoutMaster1.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 name="Shape 50"/>
        <p:cNvGrpSpPr/>
        <p:nvPr/>
      </p:nvGrpSpPr>
      <p:grpSpPr>
        <a:xfrm>
          <a:off x="0" y="0"/>
          <a:ext cx="0" cy="0"/>
          <a:chOff x="0" y="0"/>
          <a:chExt cx="0" cy="0"/>
        </a:xfrm>
      </p:grpSpPr>
      <p:sp>
        <p:nvSpPr>
          <p:cNvPr id="51" name="Google Shape;51;g10d88030122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g10d88030122_0_0: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85750" algn="l" rtl="0">
              <a:lnSpc>
                <a:spcPct val="100000"/>
              </a:lnSpc>
              <a:spcBef>
                <a:spcPts val="0"/>
              </a:spcBef>
              <a:spcAft>
                <a:spcPts val="0"/>
              </a:spcAft>
              <a:buClr>
                <a:srgbClr val="595959"/>
              </a:buClr>
              <a:buSzPts val="900"/>
              <a:buAutoNum type="arabicPeriod"/>
            </a:pPr>
            <a:endParaRPr sz="20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1"/>
          </p:nvPr>
        </p:nvSpPr>
        <p:spPr/>
        <p:txBody>
          <a:bodyPr/>
          <a:p>
            <a:r>
              <a:rPr lang="zh-CN" altLang="en-US"/>
              <a:t>Attention Mechanism does very much like humans do when we do try to translate some sentence from one language to other. </a:t>
            </a:r>
            <a:endParaRPr lang="zh-CN" altLang="en-US"/>
          </a:p>
          <a:p>
            <a:r>
              <a:rPr lang="zh-CN" altLang="en-US"/>
              <a:t>We tend to pay more attention to some words in a sentence that other words.</a:t>
            </a:r>
            <a:endParaRPr lang="zh-CN" altLang="en-US"/>
          </a:p>
          <a:p>
            <a:r>
              <a:rPr lang="zh-CN" altLang="en-US"/>
              <a:t>One word "attends" to other words in the same sentence differently.</a:t>
            </a:r>
            <a:endParaRPr lang="zh-CN" altLang="en-US"/>
          </a:p>
          <a:p>
            <a:r>
              <a:rPr lang="zh-CN" altLang="en-US"/>
              <a:t>The encoder-decoder model, translating the sentence "she is eating a green apple" to Chinese. The visualization of both encoder and decoder is unrolled in time.</a:t>
            </a:r>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1"/>
          </p:nvPr>
        </p:nvSpPr>
        <p:spPr/>
        <p:txBody>
          <a:bodyPr/>
          <a:p>
            <a:r>
              <a:rPr lang="zh-CN" altLang="en-US"/>
              <a:t>Basic Seq-to-Seq: Each sequence is encoded with a</a:t>
            </a:r>
            <a:r>
              <a:rPr lang="en-US" altLang="zh-CN"/>
              <a:t> </a:t>
            </a:r>
            <a:r>
              <a:rPr lang="zh-CN" altLang="en-US"/>
              <a:t>non-attentional LSTM, and the final hidden state is</a:t>
            </a:r>
            <a:r>
              <a:rPr lang="en-US" altLang="zh-CN"/>
              <a:t> </a:t>
            </a:r>
            <a:r>
              <a:rPr lang="zh-CN" altLang="en-US"/>
              <a:t>used as the initial hidden state of the next LSTM.</a:t>
            </a:r>
            <a:endParaRPr lang="zh-CN" altLang="en-US"/>
          </a:p>
          <a:p>
            <a:r>
              <a:rPr lang="zh-CN" altLang="en-US"/>
              <a:t>Attention-A: O and P are attentional LSTMs, with O</a:t>
            </a:r>
            <a:r>
              <a:rPr lang="en-US" altLang="zh-CN"/>
              <a:t> attending to I and P attending to O.</a:t>
            </a:r>
            <a:endParaRPr lang="en-US" altLang="zh-CN"/>
          </a:p>
          <a:p>
            <a:r>
              <a:rPr lang="en-US" altLang="zh-CN"/>
              <a:t>Attention-B: Same as Attention-A, but P uses a dou_x0002_ble attention architecture, attending to both O and I simultaneously.</a:t>
            </a:r>
            <a:endParaRPr lang="en-US" altLang="zh-CN"/>
          </a:p>
          <a:p>
            <a:r>
              <a:rPr lang="en-US" altLang="zh-CN"/>
              <a:t>Attention-C: Same as Attention-B, but I and O are bidirectional LSTMs.</a:t>
            </a:r>
            <a:endParaRPr lang="en-US" altLang="zh-CN"/>
          </a:p>
          <a:p>
            <a:r>
              <a:rPr lang="en-US" altLang="zh-CN"/>
              <a:t>The previous section only describes an architecture for encoding a single I/O example.</a:t>
            </a:r>
            <a:endParaRPr lang="en-US" altLang="zh-CN"/>
          </a:p>
          <a:p>
            <a:r>
              <a:rPr lang="en-US" altLang="zh-CN"/>
              <a:t>Each I/O example has its own layers for I, O, and P (with shared weights across examples), but the hidden states of P1, ..., Pn are pooled at each timestep before being fed into a single output softmax layer.</a:t>
            </a:r>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1"/>
          </p:nvPr>
        </p:nvSpPr>
        <p:spPr/>
        <p:txBody>
          <a:bodyPr/>
          <a:p>
            <a:r>
              <a:rPr lang="zh-CN" altLang="en-US"/>
              <a:t>Once training is complete, the synthesis models can be decoded with a beam search decoder. </a:t>
            </a:r>
            <a:endParaRPr lang="zh-CN" altLang="en-US"/>
          </a:p>
          <a:p>
            <a:r>
              <a:rPr lang="zh-CN" altLang="en-US"/>
              <a:t>Unlike a typical sequence generation task, where the model is decoded with a beam k and then only the 1-best output is taken, here all k-best candidates are executed one-by-one to determine consistency. </a:t>
            </a:r>
            <a:endParaRPr lang="zh-CN" altLang="en-US"/>
          </a:p>
          <a:p>
            <a:r>
              <a:rPr lang="zh-CN" altLang="en-US"/>
              <a:t>If multiple program candidates are consistent with all observed examples, the program with the highest model score is taken as the output.</a:t>
            </a:r>
            <a:endParaRPr lang="zh-CN" altLang="en-US"/>
          </a:p>
          <a:p>
            <a:r>
              <a:rPr lang="zh-CN" altLang="en-US"/>
              <a:t>Generalization accuracy is computed by applying P∗ to all six assessment examples. </a:t>
            </a:r>
            <a:endParaRPr lang="zh-CN" altLang="en-US"/>
          </a:p>
          <a:p>
            <a:r>
              <a:rPr lang="zh-CN" altLang="en-US"/>
              <a:t>The percentage score reported in the figures represents the proportion of test instances for which a consistent program was found and it resulted in the exact correct output for all six assessment examples.</a:t>
            </a:r>
            <a:endParaRPr lang="zh-CN" altLang="en-US"/>
          </a:p>
          <a:p>
            <a:r>
              <a:t>Since the FlashFillTest set does not contain any noisy examples, noise was synthetically injected into the observed</a:t>
            </a:r>
            <a:r>
              <a:rPr lang="en-US"/>
              <a:t> </a:t>
            </a:r>
            <a:r>
              <a:t>examples.</a:t>
            </a:r>
            <a:r>
              <a:rPr lang="en-US"/>
              <a:t> All noise was applied with uniform random probability into the InStr or OutStr using character insertions, deletions, or substitutions. Noise is not applied to the assessment examples, as this would make evaluation impossible.</a:t>
            </a:r>
            <a:endParaRPr lang="en-US"/>
          </a:p>
          <a:p>
            <a:r>
              <a:rPr lang="en-US"/>
              <a:t>The behavior of Excel FlashFill is quite different. Without noise, it achieves 92% accuracy, matching the best result reported earlier in this paper. However, with just one or two characters of noise, Excel FlashFill is effectively “broken.”</a:t>
            </a:r>
            <a:endParaRPr lang="en-US"/>
          </a:p>
          <a:p>
            <a:r>
              <a:rPr lang="en-US"/>
              <a:t>We believe that this robustness to noise is one of the strongest attributes of DNN-based approaches to program synthesis.</a:t>
            </a:r>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1"/>
          </p:nvPr>
        </p:nvSpPr>
        <p:spPr/>
        <p:txBody>
          <a:bodyPr/>
          <a:p>
            <a:r>
              <a:rPr lang="zh-CN" altLang="en-US"/>
              <a:t>Perhaps the most immediate challenge in neurosymbolic programming is scalability. Searching over discrete program architectures is a combinatorially hard problem, and despite sustained effort from the program synthesis community, program architectures that can be automatically discovered through search tend to be small. In contrast, end-to-end deep learning now scales to models with hundreds of billions of parameters.</a:t>
            </a:r>
            <a:r>
              <a:rPr lang="en-US" altLang="zh-CN"/>
              <a:t> </a:t>
            </a:r>
            <a:r>
              <a:rPr lang="en-US" altLang="zh-CN" b="1"/>
              <a:t>We need to </a:t>
            </a:r>
            <a:r>
              <a:rPr lang="zh-CN" altLang="en-US" b="1">
                <a:sym typeface="+mn-ea"/>
              </a:rPr>
              <a:t>refine our methods for representation learning</a:t>
            </a:r>
            <a:r>
              <a:rPr lang="en-US" altLang="zh-CN" b="1">
                <a:sym typeface="+mn-ea"/>
              </a:rPr>
              <a:t> for </a:t>
            </a:r>
            <a:r>
              <a:rPr lang="zh-CN" altLang="en-US" b="1">
                <a:sym typeface="+mn-ea"/>
              </a:rPr>
              <a:t>code structure</a:t>
            </a:r>
            <a:r>
              <a:rPr lang="en-US" altLang="zh-CN" b="1"/>
              <a:t>.</a:t>
            </a:r>
            <a:endParaRPr lang="zh-CN" altLang="en-US" b="1"/>
          </a:p>
          <a:p>
            <a:r>
              <a:rPr lang="en-US" altLang="zh-CN">
                <a:sym typeface="+mn-ea"/>
              </a:rPr>
              <a:t>An important question in this kind of specification design is how to align symbolic specifications with representations learned using neural methods. However, it is especially tricky in neurosymbolic programming, where symbolic and neural components can be interleaved in complex ways.</a:t>
            </a:r>
            <a:endParaRPr lang="en-US" altLang="zh-CN"/>
          </a:p>
          <a:p>
            <a:r>
              <a:rPr lang="zh-CN" altLang="en-US"/>
              <a:t>Neurosymbolic programming assumes that one can symbolically specify known facts about the world. However, such specification can be nontrivial.</a:t>
            </a:r>
            <a:r>
              <a:rPr lang="en-US" altLang="zh-CN"/>
              <a:t>  An overly restrictive DSL would prevent the discovery of interesting models. An overly permissive DSL would make search too difficult and also encourage overfitting.</a:t>
            </a:r>
            <a:endParaRPr lang="en-US" altLang="zh-CN"/>
          </a:p>
          <a:p>
            <a:endParaRPr lang="en-US"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94" name="Shape 94"/>
        <p:cNvGrpSpPr/>
        <p:nvPr/>
      </p:nvGrpSpPr>
      <p:grpSpPr>
        <a:xfrm>
          <a:off x="0" y="0"/>
          <a:ext cx="0" cy="0"/>
          <a:chOff x="0" y="0"/>
          <a:chExt cx="0" cy="0"/>
        </a:xfrm>
      </p:grpSpPr>
      <p:sp>
        <p:nvSpPr>
          <p:cNvPr id="95" name="Google Shape;95;g11f3b7ef0fc_0_8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6" name="Google Shape;96;g11f3b7ef0fc_0_81: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65" name="Shape 65"/>
        <p:cNvGrpSpPr/>
        <p:nvPr/>
      </p:nvGrpSpPr>
      <p:grpSpPr>
        <a:xfrm>
          <a:off x="0" y="0"/>
          <a:ext cx="0" cy="0"/>
          <a:chOff x="0" y="0"/>
          <a:chExt cx="0" cy="0"/>
        </a:xfrm>
      </p:grpSpPr>
      <p:sp>
        <p:nvSpPr>
          <p:cNvPr id="66" name="Google Shape;66;g1193f5b772d_2_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7" name="Google Shape;67;g1193f5b772d_2_8: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92100" algn="l" rtl="0">
              <a:lnSpc>
                <a:spcPct val="100000"/>
              </a:lnSpc>
              <a:spcBef>
                <a:spcPts val="0"/>
              </a:spcBef>
              <a:spcAft>
                <a:spcPts val="0"/>
              </a:spcAft>
              <a:buClr>
                <a:schemeClr val="dk1"/>
              </a:buClr>
              <a:buSzPts val="1000"/>
              <a:buChar char="●"/>
            </a:pPr>
            <a:r>
              <a:rPr sz="1000">
                <a:solidFill>
                  <a:schemeClr val="dk1"/>
                </a:solidFill>
              </a:rPr>
              <a:t>Deductive synthesizers use specific descriptions or algorithms in generating programs. </a:t>
            </a:r>
            <a:endParaRPr sz="1000">
              <a:solidFill>
                <a:schemeClr val="dk1"/>
              </a:solidFill>
            </a:endParaRPr>
          </a:p>
          <a:p>
            <a:pPr marL="457200" lvl="0" indent="-292100" algn="l" rtl="0">
              <a:lnSpc>
                <a:spcPct val="100000"/>
              </a:lnSpc>
              <a:spcBef>
                <a:spcPts val="0"/>
              </a:spcBef>
              <a:spcAft>
                <a:spcPts val="0"/>
              </a:spcAft>
              <a:buClr>
                <a:schemeClr val="dk1"/>
              </a:buClr>
              <a:buSzPts val="1000"/>
              <a:buChar char="●"/>
            </a:pPr>
            <a:r>
              <a:rPr sz="1000">
                <a:solidFill>
                  <a:schemeClr val="dk1"/>
                </a:solidFill>
              </a:rPr>
              <a:t>Inductive program synthesis uses inductive reasoning on generating programs out of this specification. Programming by examples (PBE) method comes under this type. The specification can be a set of exemplary data used a</a:t>
            </a:r>
            <a:r>
              <a:rPr lang="en-US" sz="1000">
                <a:solidFill>
                  <a:schemeClr val="dk1"/>
                </a:solidFill>
              </a:rPr>
              <a:t>s</a:t>
            </a:r>
            <a:r>
              <a:rPr sz="1000">
                <a:solidFill>
                  <a:schemeClr val="dk1"/>
                </a:solidFill>
              </a:rPr>
              <a:t> input and output. </a:t>
            </a:r>
            <a:endParaRPr sz="1000">
              <a:solidFill>
                <a:schemeClr val="dk1"/>
              </a:solidFill>
            </a:endParaRPr>
          </a:p>
          <a:p>
            <a:pPr marL="457200" lvl="0" indent="-292100" algn="l" rtl="0">
              <a:lnSpc>
                <a:spcPct val="100000"/>
              </a:lnSpc>
              <a:spcBef>
                <a:spcPts val="0"/>
              </a:spcBef>
              <a:spcAft>
                <a:spcPts val="0"/>
              </a:spcAft>
              <a:buClr>
                <a:schemeClr val="dk1"/>
              </a:buClr>
              <a:buSzPts val="1000"/>
              <a:buChar char="●"/>
            </a:pPr>
            <a:r>
              <a:rPr sz="1000">
                <a:solidFill>
                  <a:schemeClr val="dk1"/>
                </a:solidFill>
              </a:rPr>
              <a:t>In natural language-based, normal English sentences are given as specifications. The synthesizers use artificial intelligence to synthesize programs.</a:t>
            </a:r>
            <a:endParaRPr sz="1000">
              <a:solidFill>
                <a:schemeClr val="dk1"/>
              </a:solidFill>
            </a:endParaRPr>
          </a:p>
          <a:p>
            <a:pPr marL="457200" lvl="0" indent="-292100" algn="l" rtl="0">
              <a:lnSpc>
                <a:spcPct val="100000"/>
              </a:lnSpc>
              <a:spcBef>
                <a:spcPts val="0"/>
              </a:spcBef>
              <a:spcAft>
                <a:spcPts val="0"/>
              </a:spcAft>
              <a:buClr>
                <a:schemeClr val="dk1"/>
              </a:buClr>
              <a:buSzPts val="1000"/>
              <a:buChar char="●"/>
            </a:pPr>
            <a:r>
              <a:rPr lang="en-US" altLang="en-GB" sz="1000" b="1">
                <a:solidFill>
                  <a:schemeClr val="tx1"/>
                </a:solidFill>
                <a:sym typeface="+mn-ea"/>
              </a:rPr>
              <a:t>synthesis</a:t>
            </a:r>
            <a:r>
              <a:rPr lang="en-US" altLang="en-GB" sz="1000">
                <a:solidFill>
                  <a:schemeClr val="tx1"/>
                </a:solidFill>
                <a:sym typeface="+mn-ea"/>
              </a:rPr>
              <a:t>: </a:t>
            </a:r>
            <a:r>
              <a:rPr sz="1000">
                <a:solidFill>
                  <a:schemeClr val="dk1"/>
                </a:solidFill>
              </a:rPr>
              <a:t>The black box produces P and allows you to see its mechanics.</a:t>
            </a:r>
            <a:endParaRPr sz="1000">
              <a:solidFill>
                <a:schemeClr val="dk1"/>
              </a:solidFill>
            </a:endParaRPr>
          </a:p>
          <a:p>
            <a:pPr marL="457200" lvl="0" indent="-292100" algn="l" rtl="0">
              <a:lnSpc>
                <a:spcPct val="100000"/>
              </a:lnSpc>
              <a:spcBef>
                <a:spcPts val="0"/>
              </a:spcBef>
              <a:spcAft>
                <a:spcPts val="0"/>
              </a:spcAft>
              <a:buClr>
                <a:schemeClr val="dk1"/>
              </a:buClr>
              <a:buSzPts val="1000"/>
              <a:buChar char="●"/>
            </a:pPr>
            <a:r>
              <a:rPr lang="en-US" altLang="en-GB" sz="1000" b="1">
                <a:solidFill>
                  <a:schemeClr val="tx1"/>
                </a:solidFill>
                <a:sym typeface="+mn-ea"/>
              </a:rPr>
              <a:t>induction</a:t>
            </a:r>
            <a:r>
              <a:rPr lang="en-US" altLang="en-GB" sz="1000">
                <a:solidFill>
                  <a:schemeClr val="tx1"/>
                </a:solidFill>
                <a:sym typeface="+mn-ea"/>
              </a:rPr>
              <a:t>: </a:t>
            </a:r>
            <a:r>
              <a:rPr sz="1000">
                <a:solidFill>
                  <a:schemeClr val="dk1"/>
                </a:solidFill>
              </a:rPr>
              <a:t>The black box produces P but you cannot tell what the mechanics of the program are.</a:t>
            </a:r>
            <a:endParaRPr sz="1000">
              <a:solidFill>
                <a:schemeClr val="dk1"/>
              </a:solidFill>
            </a:endParaRPr>
          </a:p>
          <a:p>
            <a:pPr marL="457200" lvl="0" indent="-292100" algn="l" rtl="0">
              <a:lnSpc>
                <a:spcPct val="100000"/>
              </a:lnSpc>
              <a:spcBef>
                <a:spcPts val="0"/>
              </a:spcBef>
              <a:spcAft>
                <a:spcPts val="0"/>
              </a:spcAft>
              <a:buClr>
                <a:schemeClr val="dk1"/>
              </a:buClr>
              <a:buSzPts val="1000"/>
              <a:buChar char="●"/>
            </a:pPr>
            <a:endParaRPr sz="1000">
              <a:solidFill>
                <a:schemeClr val="dk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83" name="Shape 83"/>
        <p:cNvGrpSpPr/>
        <p:nvPr/>
      </p:nvGrpSpPr>
      <p:grpSpPr>
        <a:xfrm>
          <a:off x="0" y="0"/>
          <a:ext cx="0" cy="0"/>
          <a:chOff x="0" y="0"/>
          <a:chExt cx="0" cy="0"/>
        </a:xfrm>
      </p:grpSpPr>
      <p:sp>
        <p:nvSpPr>
          <p:cNvPr id="84" name="Google Shape;84;g1193f5b772d_8_3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5" name="Google Shape;85;g1193f5b772d_8_39: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95275" algn="l" rtl="0">
              <a:lnSpc>
                <a:spcPct val="100000"/>
              </a:lnSpc>
              <a:spcBef>
                <a:spcPts val="0"/>
              </a:spcBef>
              <a:spcAft>
                <a:spcPts val="0"/>
              </a:spcAft>
              <a:buSzPts val="1050"/>
              <a:buChar char="●"/>
            </a:pPr>
            <a:r>
              <a:rPr lang="en-GB" sz="1050">
                <a:solidFill>
                  <a:srgbClr val="202122"/>
                </a:solidFill>
              </a:rPr>
              <a:t>When we say "representation learning," deep or not, we mean machine learning in which the goal is to learn to transform data from its original representation to a new representation that retains information essential to objects that are interest</a:t>
            </a:r>
            <a:r>
              <a:rPr lang="en-US" altLang="en-GB" sz="1050">
                <a:solidFill>
                  <a:srgbClr val="202122"/>
                </a:solidFill>
              </a:rPr>
              <a:t>ing</a:t>
            </a:r>
            <a:r>
              <a:rPr lang="en-GB" sz="1050">
                <a:solidFill>
                  <a:srgbClr val="202122"/>
                </a:solidFill>
              </a:rPr>
              <a:t> to us, while discarding other information.</a:t>
            </a:r>
            <a:endParaRPr lang="en-GB" sz="1050">
              <a:solidFill>
                <a:srgbClr val="202122"/>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1"/>
          </p:nvPr>
        </p:nvSpPr>
        <p:spPr/>
        <p:txBody>
          <a:bodyPr/>
          <a:p>
            <a:r>
              <a:rPr lang="en-US" altLang="zh-CN">
                <a:solidFill>
                  <a:schemeClr val="tx1"/>
                </a:solidFill>
                <a:sym typeface="+mn-ea"/>
              </a:rPr>
              <a:t>Concerns remain about the use of neural networks in real-world problem domains (Marcus and Davis, 2019). </a:t>
            </a:r>
            <a:endParaRPr lang="en-US" altLang="zh-CN" b="1">
              <a:solidFill>
                <a:schemeClr val="tx1"/>
              </a:solidFill>
              <a:sym typeface="+mn-ea"/>
            </a:endParaRPr>
          </a:p>
          <a:p>
            <a:r>
              <a:rPr lang="en-US" altLang="zh-CN" b="1">
                <a:solidFill>
                  <a:schemeClr val="tx1"/>
                </a:solidFill>
                <a:sym typeface="+mn-ea"/>
              </a:rPr>
              <a:t>Interpretability</a:t>
            </a:r>
            <a:r>
              <a:rPr lang="en-US" altLang="zh-CN">
                <a:solidFill>
                  <a:schemeClr val="tx1"/>
                </a:solidFill>
                <a:sym typeface="+mn-ea"/>
              </a:rPr>
              <a:t>: Neural networks are black boxes for most practical purposes. </a:t>
            </a:r>
            <a:endParaRPr lang="en-US" altLang="zh-CN">
              <a:solidFill>
                <a:schemeClr val="tx1"/>
              </a:solidFill>
              <a:sym typeface="+mn-ea"/>
            </a:endParaRPr>
          </a:p>
          <a:p>
            <a:r>
              <a:rPr lang="en-US" altLang="zh-CN" b="1">
                <a:solidFill>
                  <a:schemeClr val="tx1"/>
                </a:solidFill>
                <a:sym typeface="+mn-ea"/>
              </a:rPr>
              <a:t>Reusability</a:t>
            </a:r>
            <a:r>
              <a:rPr lang="en-US" altLang="zh-CN">
                <a:solidFill>
                  <a:schemeClr val="tx1"/>
                </a:solidFill>
                <a:sym typeface="+mn-ea"/>
              </a:rPr>
              <a:t>: While modern neural networks are obtained through the composition of many layers, it is nearly impossible to assign responsibility for a network’s capabilities to specific layers. This makes it difficult to reuse components of a network in the way that is possible for traditional, human-written software. </a:t>
            </a:r>
            <a:endParaRPr lang="en-US" altLang="zh-CN">
              <a:solidFill>
                <a:schemeClr val="tx1"/>
              </a:solidFill>
              <a:sym typeface="+mn-ea"/>
            </a:endParaRPr>
          </a:p>
          <a:p>
            <a:r>
              <a:rPr lang="en-US" altLang="zh-CN" b="1">
                <a:solidFill>
                  <a:schemeClr val="tx1"/>
                </a:solidFill>
                <a:sym typeface="+mn-ea"/>
              </a:rPr>
              <a:t>Data efficiency</a:t>
            </a:r>
            <a:r>
              <a:rPr lang="en-US" altLang="zh-CN">
                <a:solidFill>
                  <a:schemeClr val="tx1"/>
                </a:solidFill>
                <a:sym typeface="+mn-ea"/>
              </a:rPr>
              <a:t>: Training process for neural networks is entirely data-driven and must learn even the most basic forms of human-held.</a:t>
            </a:r>
            <a:endParaRPr lang="en-US" altLang="zh-CN">
              <a:solidFill>
                <a:schemeClr val="tx1"/>
              </a:solidFill>
              <a:sym typeface="+mn-ea"/>
            </a:endParaRPr>
          </a:p>
          <a:p>
            <a:r>
              <a:rPr lang="en-US" altLang="zh-CN" b="1">
                <a:solidFill>
                  <a:schemeClr val="tx1"/>
                </a:solidFill>
                <a:sym typeface="+mn-ea"/>
              </a:rPr>
              <a:t>Concept drift</a:t>
            </a:r>
            <a:r>
              <a:rPr lang="en-US" altLang="zh-CN">
                <a:solidFill>
                  <a:schemeClr val="tx1"/>
                </a:solidFill>
                <a:sym typeface="+mn-ea"/>
              </a:rPr>
              <a:t>: Re</a:t>
            </a:r>
            <a:r>
              <a:rPr lang="en-US" altLang="zh-CN">
                <a:solidFill>
                  <a:schemeClr val="tx1"/>
                </a:solidFill>
                <a:sym typeface="+mn-ea"/>
              </a:rPr>
              <a:t>sults depend on low-level facets of the training environment, and the networks they learn can fare poorly on inputs that fall even slightly outside the training distribution.</a:t>
            </a:r>
            <a:endParaRPr lang="en-US" altLang="zh-CN">
              <a:solidFill>
                <a:schemeClr val="tx1"/>
              </a:solidFill>
              <a:sym typeface="+mn-ea"/>
            </a:endParaRPr>
          </a:p>
          <a:p>
            <a:r>
              <a:rPr lang="en-US" altLang="zh-CN" b="1">
                <a:solidFill>
                  <a:schemeClr val="tx1"/>
                </a:solidFill>
                <a:sym typeface="+mn-ea"/>
              </a:rPr>
              <a:t>Expressiveness</a:t>
            </a:r>
            <a:r>
              <a:rPr lang="en-US" altLang="zh-CN">
                <a:solidFill>
                  <a:schemeClr val="tx1"/>
                </a:solidFill>
                <a:sym typeface="+mn-ea"/>
              </a:rPr>
              <a:t>: </a:t>
            </a:r>
            <a:r>
              <a:rPr lang="en-US" altLang="zh-CN">
                <a:solidFill>
                  <a:schemeClr val="tx1"/>
                </a:solidFill>
                <a:sym typeface="+mn-ea"/>
              </a:rPr>
              <a:t>capturing the world entirely using rules and logic proved difficult, not least because it was difficult to model uncertain and ambiguous knowledge in such notations. </a:t>
            </a:r>
            <a:endParaRPr lang="en-US" altLang="zh-CN">
              <a:solidFill>
                <a:schemeClr val="tx1"/>
              </a:solidFill>
              <a:sym typeface="+mn-ea"/>
            </a:endParaRPr>
          </a:p>
          <a:p>
            <a:r>
              <a:rPr lang="en-US" altLang="zh-CN" b="1">
                <a:solidFill>
                  <a:schemeClr val="tx1"/>
                </a:solidFill>
                <a:sym typeface="+mn-ea"/>
              </a:rPr>
              <a:t>Rationalism: </a:t>
            </a:r>
            <a:r>
              <a:rPr lang="en-US" altLang="zh-CN">
                <a:solidFill>
                  <a:schemeClr val="tx1"/>
                </a:solidFill>
                <a:sym typeface="+mn-ea"/>
              </a:rPr>
              <a:t>classical symbolic methods did not have a mechanism to handle sensory inputs. </a:t>
            </a:r>
            <a:endParaRPr lang="en-US" altLang="zh-CN">
              <a:solidFill>
                <a:schemeClr val="tx1"/>
              </a:solidFill>
              <a:sym typeface="+mn-ea"/>
            </a:endParaRPr>
          </a:p>
          <a:p>
            <a:r>
              <a:rPr lang="en-US" altLang="zh-CN" b="1">
                <a:solidFill>
                  <a:schemeClr val="tx1"/>
                </a:solidFill>
                <a:sym typeface="+mn-ea"/>
              </a:rPr>
              <a:t>Scalability</a:t>
            </a:r>
            <a:r>
              <a:rPr lang="en-US" altLang="zh-CN">
                <a:solidFill>
                  <a:schemeClr val="tx1"/>
                </a:solidFill>
                <a:sym typeface="+mn-ea"/>
              </a:rPr>
              <a:t>: </a:t>
            </a:r>
            <a:r>
              <a:rPr lang="en-US" altLang="zh-CN">
                <a:solidFill>
                  <a:schemeClr val="tx1"/>
                </a:solidFill>
                <a:sym typeface="+mn-ea"/>
              </a:rPr>
              <a:t>Discrete reasoning is an NP-hard problem, and algorithms for tasks such as planning and theorem-proving could only scale so far. </a:t>
            </a:r>
            <a:endParaRPr lang="en-US" altLang="zh-CN">
              <a:solidFill>
                <a:schemeClr val="tx1"/>
              </a:solidFill>
              <a:sym typeface="+mn-ea"/>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1"/>
          </p:nvPr>
        </p:nvSpPr>
        <p:spPr/>
        <p:txBody>
          <a:bodyPr/>
          <a:p>
            <a:r>
              <a:rPr lang="zh-CN" altLang="en-US"/>
              <a:t>Neurosymbolic programming is an emerging area that bridges the areas of deep learning and program synthesis. </a:t>
            </a:r>
            <a:endParaRPr lang="zh-CN" altLang="en-US"/>
          </a:p>
          <a:p>
            <a:r>
              <a:rPr lang="zh-CN" altLang="en-US"/>
              <a:t>As in classical machine learning, the goal is to learn functions from data. However, these functions are represented as programs that can use neural modules in addition to symbolic primitives and are induced using a combination of symbolic search and gradient-based optimization.</a:t>
            </a:r>
            <a:endParaRPr lang="zh-CN" altLang="en-US"/>
          </a:p>
          <a:p>
            <a:r>
              <a:rPr lang="zh-CN" altLang="en-US"/>
              <a:t>For example, the figure illustrates a few examples of the kinds of compositions of neural and logical components that </a:t>
            </a:r>
            <a:r>
              <a:rPr lang="en-US" altLang="zh-CN"/>
              <a:t>a nesy</a:t>
            </a:r>
            <a:r>
              <a:rPr lang="zh-CN" altLang="en-US"/>
              <a:t>-framework will handle.</a:t>
            </a:r>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1"/>
          </p:nvPr>
        </p:nvSpPr>
        <p:spPr/>
        <p:txBody>
          <a:bodyPr/>
          <a:p>
            <a:r>
              <a:rPr lang="zh-CN" altLang="en-US"/>
              <a:t>The primary task evaluated for this work is a Programming By Example (PBE) system for string transformations similar to FlashFill. </a:t>
            </a:r>
            <a:endParaRPr lang="zh-CN" altLang="en-US"/>
          </a:p>
          <a:p>
            <a:r>
              <a:rPr lang="zh-CN" altLang="en-US"/>
              <a:t>A user manually provides a small number of example output strings to convey the desired intent and the goal of FlashFill is to generalize the examples to automatically generate the corresponding outputs for the remaining input strings.</a:t>
            </a:r>
            <a:endParaRPr lang="zh-CN" altLang="en-US"/>
          </a:p>
          <a:p>
            <a:r>
              <a:rPr lang="zh-CN" altLang="en-US"/>
              <a:t>FlashFill allows Microsoft Excel end-users to perform regular expression-based string transformations using examples without having to write complex macros.</a:t>
            </a:r>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1"/>
          </p:nvPr>
        </p:nvSpPr>
        <p:spPr/>
        <p:txBody>
          <a:bodyPr/>
          <a:p>
            <a:r>
              <a:rPr lang="zh-CN" altLang="en-US"/>
              <a:t>For program representation, we have developed a domain-specific language (DSL)</a:t>
            </a:r>
            <a:r>
              <a:rPr lang="en-US" altLang="zh-CN"/>
              <a:t> </a:t>
            </a:r>
            <a:r>
              <a:rPr lang="zh-CN" altLang="en-US"/>
              <a:t>that defines an expressive class of regular expression-based string transformations. </a:t>
            </a:r>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1"/>
          </p:nvPr>
        </p:nvSpPr>
        <p:spPr/>
        <p:txBody>
          <a:bodyPr/>
          <a:p>
            <a:r>
              <a:t>Since there are only a few hundred real-world FlashFill instances, the data used to train the neural networks was synthesized automatically. </a:t>
            </a:r>
          </a:p>
          <a:p>
            <a:r>
              <a:t>To do this, we use a strategy of random sampling and generation. </a:t>
            </a:r>
          </a:p>
          <a:p>
            <a:r>
              <a:t>First, we randomly sample programs from our DSL, up to a maximum length (10 expressions). </a:t>
            </a:r>
          </a:p>
          <a:p>
            <a:r>
              <a:t>Given a sampled program, we compute a simple set of heuristic requirements on the InStr such that the program can be executed without throwing an exception. </a:t>
            </a:r>
          </a:p>
          <a:p>
            <a:r>
              <a:t>For example, if an expression in the program retrieves the 4th number, the InStr must have at least 4 numbers. </a:t>
            </a:r>
          </a:p>
          <a:p>
            <a:r>
              <a:t>Then, each InStr is generated as a random sequence of ASCII characters, constrained to satisfy the requirements. </a:t>
            </a:r>
          </a:p>
          <a:p>
            <a:r>
              <a:t>The corresponding OutStr is generated by executing the</a:t>
            </a:r>
            <a:r>
              <a:rPr lang="en-US"/>
              <a:t> program on the InStr.</a:t>
            </a:r>
            <a:endParaRPr lang="en-US"/>
          </a:p>
          <a:p>
            <a:r>
              <a:rPr lang="en-US"/>
              <a:t>For </a:t>
            </a:r>
            <a:r>
              <a:rPr lang="en-US" b="1"/>
              <a:t>evaluating </a:t>
            </a:r>
            <a:r>
              <a:rPr lang="en-US"/>
              <a:t>the trained models, we use FlashFillTest, a set of 205 real-world examples collected from Microsoft Excel spreadsheets</a:t>
            </a:r>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1"/>
          </p:nvPr>
        </p:nvSpPr>
        <p:spPr/>
        <p:txBody>
          <a:bodyPr/>
          <a:p>
            <a:r>
              <a:rPr lang="zh-CN" altLang="en-US">
                <a:sym typeface="+mn-ea"/>
              </a:rPr>
              <a:t>We model program synthesis as a sequence-to-sequence</a:t>
            </a:r>
            <a:r>
              <a:rPr lang="en-US" altLang="zh-CN">
                <a:sym typeface="+mn-ea"/>
              </a:rPr>
              <a:t> </a:t>
            </a:r>
            <a:r>
              <a:rPr lang="zh-CN" altLang="en-US">
                <a:sym typeface="+mn-ea"/>
              </a:rPr>
              <a:t>generation task</a:t>
            </a:r>
            <a:r>
              <a:rPr lang="en-US" altLang="zh-CN">
                <a:sym typeface="+mn-ea"/>
              </a:rPr>
              <a:t>.</a:t>
            </a:r>
            <a:endParaRPr lang="en-US" altLang="zh-CN"/>
          </a:p>
          <a:p>
            <a:r>
              <a:rPr lang="zh-CN" altLang="en-US"/>
              <a:t>Sequence-to-sequence learning (Seq2Seq) is about training models to convert sequences from one domain (e.g. sentences in English) to sequences in another domain (e.g. the same sentences translated to French).</a:t>
            </a:r>
            <a:endParaRPr lang="zh-CN" altLang="en-US"/>
          </a:p>
          <a:p>
            <a:r>
              <a:rPr lang="zh-CN" altLang="en-US">
                <a:sym typeface="+mn-ea"/>
              </a:rPr>
              <a:t>In all cases, the InStr and OutStr are processed at the character level, so the input to I and O are character embeddings. The vocabulary consists of all 95 printable ASCII tokens.</a:t>
            </a:r>
            <a:endParaRPr lang="zh-CN" altLang="en-US">
              <a:sym typeface="+mn-ea"/>
            </a:endParaRPr>
          </a:p>
          <a:p>
            <a:r>
              <a:rPr lang="zh-CN" altLang="en-US"/>
              <a:t>The inputs and targets for the P layer is the source-code</a:t>
            </a:r>
            <a:r>
              <a:rPr lang="en-US" altLang="zh-CN"/>
              <a:t> </a:t>
            </a:r>
            <a:r>
              <a:rPr lang="zh-CN" altLang="en-US"/>
              <a:t>order linearization of the program. </a:t>
            </a:r>
            <a:endParaRPr lang="zh-CN" altLang="en-US"/>
          </a:p>
          <a:p>
            <a:r>
              <a:rPr lang="zh-CN" altLang="en-US"/>
              <a:t>The vocabulary consists of 430 total program tokens, which includes all function names and parameter values, as well as special tokens for concatenation and end-of-sequence. </a:t>
            </a:r>
            <a:endParaRPr lang="zh-CN" altLang="en-US"/>
          </a:p>
          <a:p>
            <a:r>
              <a:rPr lang="zh-CN" altLang="en-US"/>
              <a:t>Note that numerical parameters are also represented with embedding tokens. The model is trained to maximize the log-likelihood of the reference program P.</a:t>
            </a:r>
            <a:endParaRPr lang="zh-CN" altLang="en-US"/>
          </a:p>
          <a:p>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9" name="Shape 9"/>
        <p:cNvGrpSpPr/>
        <p:nvPr/>
      </p:nvGrpSpPr>
      <p:grpSpPr>
        <a:xfrm>
          <a:off x="0" y="0"/>
          <a:ext cx="0" cy="0"/>
          <a:chOff x="0" y="0"/>
          <a:chExt cx="0" cy="0"/>
        </a:xfrm>
      </p:grpSpPr>
      <p:sp>
        <p:nvSpPr>
          <p:cNvPr id="10" name="Google Shape;10;p19"/>
          <p:cNvSpPr txBox="1"/>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19"/>
          <p:cNvSpPr txBox="1"/>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19"/>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44" name="Shape 44"/>
        <p:cNvGrpSpPr/>
        <p:nvPr/>
      </p:nvGrpSpPr>
      <p:grpSpPr>
        <a:xfrm>
          <a:off x="0" y="0"/>
          <a:ext cx="0" cy="0"/>
          <a:chOff x="0" y="0"/>
          <a:chExt cx="0" cy="0"/>
        </a:xfrm>
      </p:grpSpPr>
      <p:sp>
        <p:nvSpPr>
          <p:cNvPr id="45" name="Google Shape;45;p28"/>
          <p:cNvSpPr txBox="1"/>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28"/>
          <p:cNvSpPr txBox="1"/>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p:txBody>
      </p:sp>
      <p:sp>
        <p:nvSpPr>
          <p:cNvPr id="47" name="Google Shape;47;p28"/>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48" name="Shape 48"/>
        <p:cNvGrpSpPr/>
        <p:nvPr/>
      </p:nvGrpSpPr>
      <p:grpSpPr>
        <a:xfrm>
          <a:off x="0" y="0"/>
          <a:ext cx="0" cy="0"/>
          <a:chOff x="0" y="0"/>
          <a:chExt cx="0" cy="0"/>
        </a:xfrm>
      </p:grpSpPr>
      <p:sp>
        <p:nvSpPr>
          <p:cNvPr id="49" name="Google Shape;49;p29"/>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3" name="Shape 13"/>
        <p:cNvGrpSpPr/>
        <p:nvPr/>
      </p:nvGrpSpPr>
      <p:grpSpPr>
        <a:xfrm>
          <a:off x="0" y="0"/>
          <a:ext cx="0" cy="0"/>
          <a:chOff x="0" y="0"/>
          <a:chExt cx="0" cy="0"/>
        </a:xfrm>
      </p:grpSpPr>
      <p:sp>
        <p:nvSpPr>
          <p:cNvPr id="14" name="Google Shape;14;p20"/>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20"/>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p:txBody>
      </p:sp>
      <p:sp>
        <p:nvSpPr>
          <p:cNvPr id="16" name="Google Shape;16;p20"/>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400"/>
              <a:buFont typeface="Arial" panose="020B0604020202020204"/>
              <a:buNone/>
              <a:defRPr sz="1400" b="1"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400"/>
              <a:buFont typeface="Arial" panose="020B0604020202020204"/>
              <a:buNone/>
              <a:defRPr sz="1400" b="1"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400"/>
              <a:buFont typeface="Arial" panose="020B0604020202020204"/>
              <a:buNone/>
              <a:defRPr sz="1400" b="1"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400"/>
              <a:buFont typeface="Arial" panose="020B0604020202020204"/>
              <a:buNone/>
              <a:defRPr sz="1400" b="1"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400"/>
              <a:buFont typeface="Arial" panose="020B0604020202020204"/>
              <a:buNone/>
              <a:defRPr sz="1400" b="1"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400"/>
              <a:buFont typeface="Arial" panose="020B0604020202020204"/>
              <a:buNone/>
              <a:defRPr sz="1400" b="1"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400"/>
              <a:buFont typeface="Arial" panose="020B0604020202020204"/>
              <a:buNone/>
              <a:defRPr sz="1400" b="1"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400"/>
              <a:buFont typeface="Arial" panose="020B0604020202020204"/>
              <a:buNone/>
              <a:defRPr sz="1400" b="1"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400"/>
              <a:buFont typeface="Arial" panose="020B0604020202020204"/>
              <a:buNone/>
              <a:defRPr sz="1400" b="1"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7" name="Shape 17"/>
        <p:cNvGrpSpPr/>
        <p:nvPr/>
      </p:nvGrpSpPr>
      <p:grpSpPr>
        <a:xfrm>
          <a:off x="0" y="0"/>
          <a:ext cx="0" cy="0"/>
          <a:chOff x="0" y="0"/>
          <a:chExt cx="0" cy="0"/>
        </a:xfrm>
      </p:grpSpPr>
      <p:sp>
        <p:nvSpPr>
          <p:cNvPr id="18" name="Google Shape;18;p21"/>
          <p:cNvSpPr txBox="1"/>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9" name="Google Shape;19;p21"/>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20" name="Shape 20"/>
        <p:cNvGrpSpPr/>
        <p:nvPr/>
      </p:nvGrpSpPr>
      <p:grpSpPr>
        <a:xfrm>
          <a:off x="0" y="0"/>
          <a:ext cx="0" cy="0"/>
          <a:chOff x="0" y="0"/>
          <a:chExt cx="0" cy="0"/>
        </a:xfrm>
      </p:grpSpPr>
      <p:sp>
        <p:nvSpPr>
          <p:cNvPr id="21" name="Google Shape;21;p22"/>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22"/>
          <p:cNvSpPr txBox="1"/>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p:txBody>
      </p:sp>
      <p:sp>
        <p:nvSpPr>
          <p:cNvPr id="23" name="Google Shape;23;p22"/>
          <p:cNvSpPr txBox="1"/>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p:txBody>
      </p:sp>
      <p:sp>
        <p:nvSpPr>
          <p:cNvPr id="24" name="Google Shape;24;p22"/>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25" name="Shape 25"/>
        <p:cNvGrpSpPr/>
        <p:nvPr/>
      </p:nvGrpSpPr>
      <p:grpSpPr>
        <a:xfrm>
          <a:off x="0" y="0"/>
          <a:ext cx="0" cy="0"/>
          <a:chOff x="0" y="0"/>
          <a:chExt cx="0" cy="0"/>
        </a:xfrm>
      </p:grpSpPr>
      <p:sp>
        <p:nvSpPr>
          <p:cNvPr id="26" name="Google Shape;26;p23"/>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23"/>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28" name="Shape 28"/>
        <p:cNvGrpSpPr/>
        <p:nvPr/>
      </p:nvGrpSpPr>
      <p:grpSpPr>
        <a:xfrm>
          <a:off x="0" y="0"/>
          <a:ext cx="0" cy="0"/>
          <a:chOff x="0" y="0"/>
          <a:chExt cx="0" cy="0"/>
        </a:xfrm>
      </p:grpSpPr>
      <p:sp>
        <p:nvSpPr>
          <p:cNvPr id="29" name="Google Shape;29;p24"/>
          <p:cNvSpPr txBox="1"/>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24"/>
          <p:cNvSpPr txBox="1"/>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p:txBody>
      </p:sp>
      <p:sp>
        <p:nvSpPr>
          <p:cNvPr id="31" name="Google Shape;31;p24"/>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32" name="Shape 32"/>
        <p:cNvGrpSpPr/>
        <p:nvPr/>
      </p:nvGrpSpPr>
      <p:grpSpPr>
        <a:xfrm>
          <a:off x="0" y="0"/>
          <a:ext cx="0" cy="0"/>
          <a:chOff x="0" y="0"/>
          <a:chExt cx="0" cy="0"/>
        </a:xfrm>
      </p:grpSpPr>
      <p:sp>
        <p:nvSpPr>
          <p:cNvPr id="33" name="Google Shape;33;p25"/>
          <p:cNvSpPr txBox="1"/>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25"/>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26"/>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7" name="Google Shape;37;p26"/>
          <p:cNvSpPr txBox="1"/>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26"/>
          <p:cNvSpPr txBox="1"/>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26"/>
          <p:cNvSpPr txBox="1"/>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p:txBody>
      </p:sp>
      <p:sp>
        <p:nvSpPr>
          <p:cNvPr id="40" name="Google Shape;40;p26"/>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41" name="Shape 41"/>
        <p:cNvGrpSpPr/>
        <p:nvPr/>
      </p:nvGrpSpPr>
      <p:grpSpPr>
        <a:xfrm>
          <a:off x="0" y="0"/>
          <a:ext cx="0" cy="0"/>
          <a:chOff x="0" y="0"/>
          <a:chExt cx="0" cy="0"/>
        </a:xfrm>
      </p:grpSpPr>
      <p:sp>
        <p:nvSpPr>
          <p:cNvPr id="42" name="Google Shape;42;p27"/>
          <p:cNvSpPr txBox="1"/>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p:txBody>
      </p:sp>
      <p:sp>
        <p:nvSpPr>
          <p:cNvPr id="43" name="Google Shape;43;p27"/>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8"/>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7" name="Google Shape;7;p18"/>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panose="020B0604020202020204"/>
              <a:buChar char="●"/>
              <a:defRPr sz="18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914400" marR="0" lvl="1"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1371600" marR="0" lvl="2"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1828800" marR="0" lvl="3"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2286000" marR="0" lvl="4"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2743200" marR="0" lvl="5"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3200400" marR="0" lvl="6"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3657600" marR="0" lvl="7"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4114800" marR="0" lvl="8"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p:txBody>
      </p:sp>
      <p:sp>
        <p:nvSpPr>
          <p:cNvPr id="8" name="Google Shape;8;p18"/>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2.xml"/><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17.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jpeg"/></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2.xml"/><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image" Target="../media/image21.png"/></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2.xml"/><Relationship Id="rId2" Type="http://schemas.openxmlformats.org/officeDocument/2006/relationships/image" Target="../media/image24.png"/><Relationship Id="rId1" Type="http://schemas.openxmlformats.org/officeDocument/2006/relationships/tags" Target="../tags/tag1.xml"/></Relationships>
</file>

<file path=ppt/slides/_rels/slide15.xml.rels><?xml version="1.0" encoding="UTF-8" standalone="yes"?>
<Relationships xmlns="http://schemas.openxmlformats.org/package/2006/relationships"><Relationship Id="rId6" Type="http://schemas.openxmlformats.org/officeDocument/2006/relationships/notesSlide" Target="../notesSlides/notesSlide12.xml"/><Relationship Id="rId5" Type="http://schemas.openxmlformats.org/officeDocument/2006/relationships/slideLayout" Target="../slideLayouts/slideLayout2.xml"/><Relationship Id="rId4" Type="http://schemas.openxmlformats.org/officeDocument/2006/relationships/image" Target="../media/image28.png"/><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image" Target="../media/image25.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image" Target="../media/image29.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33.png"/><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image" Target="../media/image30.png"/></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2.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6" Type="http://schemas.openxmlformats.org/officeDocument/2006/relationships/notesSlide" Target="../notesSlides/notesSlide3.xml"/><Relationship Id="rId5" Type="http://schemas.openxmlformats.org/officeDocument/2006/relationships/slideLayout" Target="../slideLayouts/slideLayout2.xml"/><Relationship Id="rId4" Type="http://schemas.openxmlformats.org/officeDocument/2006/relationships/image" Target="../media/image9.png"/><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jpeg"/></Relationships>
</file>

<file path=ppt/slides/_rels/slide5.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file:///C:\Users\MLoong\AppData\Local\Temp\wps\INetCache\701b6c4cb3f62a49aa35749b5262ff7d" TargetMode="External"/><Relationship Id="rId1" Type="http://schemas.openxmlformats.org/officeDocument/2006/relationships/image" Target="../media/image11.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53" name="Shape 53"/>
        <p:cNvGrpSpPr/>
        <p:nvPr/>
      </p:nvGrpSpPr>
      <p:grpSpPr>
        <a:xfrm>
          <a:off x="0" y="0"/>
          <a:ext cx="0" cy="0"/>
          <a:chOff x="0" y="0"/>
          <a:chExt cx="0" cy="0"/>
        </a:xfrm>
      </p:grpSpPr>
      <p:sp>
        <p:nvSpPr>
          <p:cNvPr id="54" name="Google Shape;54;g10d88030122_0_0"/>
          <p:cNvSpPr txBox="1"/>
          <p:nvPr>
            <p:ph type="ctrTitle"/>
          </p:nvPr>
        </p:nvSpPr>
        <p:spPr>
          <a:xfrm>
            <a:off x="311700" y="1759425"/>
            <a:ext cx="8520600" cy="13476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5200"/>
              <a:buNone/>
            </a:pPr>
            <a:r>
              <a:rPr lang="en-GB" sz="4400"/>
              <a:t>Neurosymbolic programming</a:t>
            </a:r>
            <a:endParaRPr lang="en-GB" sz="4400"/>
          </a:p>
          <a:p>
            <a:pPr marL="0" lvl="0" indent="0" algn="ctr" rtl="0">
              <a:lnSpc>
                <a:spcPct val="100000"/>
              </a:lnSpc>
              <a:spcBef>
                <a:spcPts val="0"/>
              </a:spcBef>
              <a:spcAft>
                <a:spcPts val="0"/>
              </a:spcAft>
              <a:buSzPts val="5200"/>
              <a:buNone/>
            </a:pPr>
            <a:r>
              <a:rPr lang="en-US" altLang="en-GB" sz="3100">
                <a:sym typeface="+mn-ea"/>
              </a:rPr>
              <a:t>—— </a:t>
            </a:r>
            <a:r>
              <a:rPr lang="en-US" altLang="en-GB" sz="3100"/>
              <a:t>Brief Review and Case Study ——</a:t>
            </a:r>
            <a:endParaRPr lang="en-US" altLang="en-GB" sz="3100"/>
          </a:p>
        </p:txBody>
      </p:sp>
      <p:sp>
        <p:nvSpPr>
          <p:cNvPr id="55" name="Google Shape;55;g10d88030122_0_0"/>
          <p:cNvSpPr txBox="1"/>
          <p:nvPr>
            <p:ph type="subTitle" idx="1"/>
          </p:nvPr>
        </p:nvSpPr>
        <p:spPr>
          <a:xfrm>
            <a:off x="5253300" y="4098900"/>
            <a:ext cx="3890700" cy="1044600"/>
          </a:xfrm>
          <a:prstGeom prst="rect">
            <a:avLst/>
          </a:prstGeom>
          <a:noFill/>
          <a:ln>
            <a:noFill/>
          </a:ln>
        </p:spPr>
        <p:txBody>
          <a:bodyPr spcFirstLastPara="1" wrap="square" lIns="91425" tIns="91425" rIns="91425" bIns="91425" anchor="t" anchorCtr="0">
            <a:normAutofit fontScale="85000"/>
          </a:bodyPr>
          <a:lstStyle/>
          <a:p>
            <a:pPr marL="0" lvl="0" indent="0" algn="l" rtl="0">
              <a:lnSpc>
                <a:spcPct val="100000"/>
              </a:lnSpc>
              <a:spcBef>
                <a:spcPts val="0"/>
              </a:spcBef>
              <a:spcAft>
                <a:spcPts val="0"/>
              </a:spcAft>
              <a:buSzPct val="118000"/>
              <a:buNone/>
            </a:pPr>
            <a:r>
              <a:rPr lang="en-GB">
                <a:solidFill>
                  <a:schemeClr val="tx1"/>
                </a:solidFill>
              </a:rPr>
              <a:t>PhD student: Zhimin Zhao</a:t>
            </a:r>
            <a:endParaRPr lang="en-GB">
              <a:solidFill>
                <a:schemeClr val="tx1"/>
              </a:solidFill>
            </a:endParaRPr>
          </a:p>
          <a:p>
            <a:pPr marL="0" lvl="0" indent="0" algn="l" rtl="0">
              <a:lnSpc>
                <a:spcPct val="100000"/>
              </a:lnSpc>
              <a:spcBef>
                <a:spcPts val="0"/>
              </a:spcBef>
              <a:spcAft>
                <a:spcPts val="0"/>
              </a:spcAft>
              <a:buSzPct val="118000"/>
              <a:buNone/>
            </a:pPr>
            <a:r>
              <a:rPr lang="en-GB">
                <a:solidFill>
                  <a:schemeClr val="tx1"/>
                </a:solidFill>
              </a:rPr>
              <a:t>Date: </a:t>
            </a:r>
            <a:r>
              <a:rPr lang="en-US" altLang="en-GB">
                <a:solidFill>
                  <a:schemeClr val="tx1"/>
                </a:solidFill>
              </a:rPr>
              <a:t>9</a:t>
            </a:r>
            <a:r>
              <a:rPr lang="en-GB">
                <a:solidFill>
                  <a:schemeClr val="tx1"/>
                </a:solidFill>
              </a:rPr>
              <a:t>/4/2022</a:t>
            </a:r>
            <a:endParaRPr lang="en-GB">
              <a:solidFill>
                <a:schemeClr val="tx1"/>
              </a:solidFill>
            </a:endParaRPr>
          </a:p>
        </p:txBody>
      </p:sp>
      <p:pic>
        <p:nvPicPr>
          <p:cNvPr id="56" name="Google Shape;56;g10d88030122_0_0"/>
          <p:cNvPicPr preferRelativeResize="0"/>
          <p:nvPr/>
        </p:nvPicPr>
        <p:blipFill rotWithShape="1">
          <a:blip r:embed="rId1"/>
          <a:srcRect/>
          <a:stretch>
            <a:fillRect/>
          </a:stretch>
        </p:blipFill>
        <p:spPr>
          <a:xfrm>
            <a:off x="6750325" y="54650"/>
            <a:ext cx="2319800" cy="946475"/>
          </a:xfrm>
          <a:prstGeom prst="rect">
            <a:avLst/>
          </a:prstGeom>
          <a:noFill/>
          <a:ln>
            <a:noFill/>
          </a:ln>
        </p:spPr>
      </p:pic>
      <p:pic>
        <p:nvPicPr>
          <p:cNvPr id="57" name="Google Shape;57;g10d88030122_0_0"/>
          <p:cNvPicPr preferRelativeResize="0"/>
          <p:nvPr/>
        </p:nvPicPr>
        <p:blipFill rotWithShape="1">
          <a:blip r:embed="rId2"/>
          <a:srcRect/>
          <a:stretch>
            <a:fillRect/>
          </a:stretch>
        </p:blipFill>
        <p:spPr>
          <a:xfrm>
            <a:off x="81974" y="54649"/>
            <a:ext cx="3274272" cy="9464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p:nvPr>
            <p:ph type="title"/>
          </p:nvPr>
        </p:nvSpPr>
        <p:spPr/>
        <p:txBody>
          <a:bodyPr>
            <a:normAutofit fontScale="90000"/>
          </a:bodyPr>
          <a:p>
            <a:r>
              <a:rPr lang="zh-CN" altLang="en-US" b="1"/>
              <a:t>Training </a:t>
            </a:r>
            <a:r>
              <a:rPr lang="en-US" altLang="zh-CN" b="1"/>
              <a:t>&amp; </a:t>
            </a:r>
            <a:r>
              <a:rPr lang="zh-CN" altLang="en-US" b="1">
                <a:sym typeface="+mn-ea"/>
              </a:rPr>
              <a:t>Test </a:t>
            </a:r>
            <a:r>
              <a:rPr lang="zh-CN" altLang="en-US" b="1"/>
              <a:t>Data</a:t>
            </a:r>
            <a:endParaRPr lang="zh-CN" altLang="en-US" b="1"/>
          </a:p>
        </p:txBody>
      </p:sp>
      <p:sp>
        <p:nvSpPr>
          <p:cNvPr id="3" name="文本占位符 2"/>
          <p:cNvSpPr/>
          <p:nvPr>
            <p:ph type="body" idx="1"/>
          </p:nvPr>
        </p:nvSpPr>
        <p:spPr/>
        <p:txBody>
          <a:bodyPr/>
          <a:p>
            <a:r>
              <a:rPr lang="en-US" altLang="zh-CN" sz="2000">
                <a:solidFill>
                  <a:schemeClr val="tx1"/>
                </a:solidFill>
              </a:rPr>
              <a:t>Training dataset: </a:t>
            </a:r>
            <a:endParaRPr lang="en-US" altLang="zh-CN" sz="2000">
              <a:solidFill>
                <a:schemeClr val="tx1"/>
              </a:solidFill>
            </a:endParaRPr>
          </a:p>
          <a:p>
            <a:pPr lvl="1" algn="l"/>
            <a:r>
              <a:rPr lang="en-US" altLang="zh-CN" sz="1600" b="1">
                <a:solidFill>
                  <a:schemeClr val="tx1"/>
                </a:solidFill>
              </a:rPr>
              <a:t>FlashFill </a:t>
            </a:r>
            <a:r>
              <a:rPr lang="en-US" altLang="zh-CN" sz="1600">
                <a:solidFill>
                  <a:schemeClr val="tx1"/>
                </a:solidFill>
              </a:rPr>
              <a:t>(~175 </a:t>
            </a:r>
            <a:r>
              <a:rPr lang="en-US" altLang="zh-CN" sz="1600">
                <a:solidFill>
                  <a:schemeClr val="tx1"/>
                </a:solidFill>
                <a:sym typeface="+mn-ea"/>
              </a:rPr>
              <a:t>instances</a:t>
            </a:r>
            <a:r>
              <a:rPr lang="en-US" altLang="zh-CN" sz="1600">
                <a:solidFill>
                  <a:schemeClr val="tx1"/>
                </a:solidFill>
              </a:rPr>
              <a:t>) </a:t>
            </a:r>
            <a:r>
              <a:rPr lang="en-US" altLang="zh-CN" sz="1600">
                <a:solidFill>
                  <a:schemeClr val="tx1"/>
                </a:solidFill>
                <a:sym typeface="+mn-ea"/>
              </a:rPr>
              <a:t>(</a:t>
            </a:r>
            <a:r>
              <a:rPr lang="en-US" altLang="zh-CN" sz="1600">
                <a:solidFill>
                  <a:schemeClr val="tx1"/>
                </a:solidFill>
                <a:sym typeface="+mn-ea"/>
              </a:rPr>
              <a:t>Singh, 2015</a:t>
            </a:r>
            <a:r>
              <a:rPr lang="en-US" altLang="zh-CN" sz="1600">
                <a:solidFill>
                  <a:schemeClr val="tx1"/>
                </a:solidFill>
                <a:sym typeface="+mn-ea"/>
              </a:rPr>
              <a:t>)</a:t>
            </a:r>
            <a:endParaRPr lang="en-US" altLang="zh-CN" sz="1600">
              <a:solidFill>
                <a:schemeClr val="tx1"/>
              </a:solidFill>
            </a:endParaRPr>
          </a:p>
          <a:p>
            <a:pPr lvl="1"/>
            <a:r>
              <a:rPr lang="en-US" altLang="zh-CN" sz="1600" b="1">
                <a:solidFill>
                  <a:schemeClr val="tx1"/>
                </a:solidFill>
              </a:rPr>
              <a:t>random sampling</a:t>
            </a:r>
            <a:r>
              <a:rPr lang="en-US" altLang="zh-CN" sz="1600">
                <a:solidFill>
                  <a:schemeClr val="tx1"/>
                </a:solidFill>
              </a:rPr>
              <a:t>: from DSL, up to a maximum length (10 expressions).</a:t>
            </a:r>
            <a:endParaRPr lang="en-US" altLang="zh-CN" sz="1600">
              <a:solidFill>
                <a:schemeClr val="tx1"/>
              </a:solidFill>
            </a:endParaRPr>
          </a:p>
          <a:p>
            <a:pPr lvl="1"/>
            <a:r>
              <a:rPr lang="en-US" altLang="zh-CN" sz="1600" b="1">
                <a:solidFill>
                  <a:schemeClr val="tx1"/>
                </a:solidFill>
              </a:rPr>
              <a:t>constraint injection</a:t>
            </a:r>
            <a:r>
              <a:rPr lang="en-US" altLang="zh-CN" sz="1600">
                <a:solidFill>
                  <a:schemeClr val="tx1"/>
                </a:solidFill>
              </a:rPr>
              <a:t>: </a:t>
            </a:r>
            <a:r>
              <a:rPr sz="1600">
                <a:solidFill>
                  <a:schemeClr val="tx1"/>
                </a:solidFill>
                <a:sym typeface="+mn-ea"/>
              </a:rPr>
              <a:t>compute a set of heuristic requirements on the </a:t>
            </a:r>
            <a:r>
              <a:rPr lang="en-US" sz="1600">
                <a:solidFill>
                  <a:schemeClr val="tx1"/>
                </a:solidFill>
                <a:sym typeface="+mn-ea"/>
              </a:rPr>
              <a:t>input string </a:t>
            </a:r>
            <a:r>
              <a:rPr sz="1600">
                <a:solidFill>
                  <a:schemeClr val="tx1"/>
                </a:solidFill>
                <a:sym typeface="+mn-ea"/>
              </a:rPr>
              <a:t>such that the program can be executed </a:t>
            </a:r>
            <a:r>
              <a:rPr lang="en-US" sz="1600">
                <a:solidFill>
                  <a:schemeClr val="tx1"/>
                </a:solidFill>
                <a:sym typeface="+mn-ea"/>
              </a:rPr>
              <a:t>smoothly</a:t>
            </a:r>
            <a:r>
              <a:rPr sz="1600">
                <a:solidFill>
                  <a:schemeClr val="tx1"/>
                </a:solidFill>
                <a:sym typeface="+mn-ea"/>
              </a:rPr>
              <a:t>. </a:t>
            </a:r>
            <a:endParaRPr sz="1600">
              <a:solidFill>
                <a:schemeClr val="tx1"/>
              </a:solidFill>
              <a:sym typeface="+mn-ea"/>
            </a:endParaRPr>
          </a:p>
          <a:p>
            <a:pPr marL="457200" lvl="0" indent="-342900">
              <a:buFont typeface="Arial" panose="020B0604020202020204" pitchFamily="34" charset="0"/>
              <a:buChar char="●"/>
            </a:pPr>
            <a:r>
              <a:rPr lang="en-US" altLang="zh-CN" sz="2000">
                <a:solidFill>
                  <a:schemeClr val="tx1"/>
                </a:solidFill>
                <a:sym typeface="+mn-ea"/>
              </a:rPr>
              <a:t>Evaluation dataset: </a:t>
            </a:r>
            <a:endParaRPr lang="en-US" altLang="zh-CN" sz="2000">
              <a:solidFill>
                <a:schemeClr val="tx1"/>
              </a:solidFill>
              <a:sym typeface="+mn-ea"/>
            </a:endParaRPr>
          </a:p>
          <a:p>
            <a:pPr marL="914400" lvl="1" indent="-342900">
              <a:buFont typeface="Arial" panose="020B0604020202020204" pitchFamily="34" charset="0"/>
              <a:buChar char="●"/>
            </a:pPr>
            <a:r>
              <a:rPr lang="en-US" altLang="zh-CN" sz="1600" b="1">
                <a:solidFill>
                  <a:schemeClr val="tx1"/>
                </a:solidFill>
                <a:sym typeface="+mn-ea"/>
              </a:rPr>
              <a:t>FlashFillTest </a:t>
            </a:r>
            <a:r>
              <a:rPr lang="en-US" altLang="zh-CN" sz="1600">
                <a:solidFill>
                  <a:schemeClr val="tx1"/>
                </a:solidFill>
                <a:sym typeface="+mn-ea"/>
              </a:rPr>
              <a:t>(~205 instances)</a:t>
            </a:r>
            <a:endParaRPr lang="en-US" altLang="zh-CN" sz="1600">
              <a:solidFill>
                <a:schemeClr val="tx1"/>
              </a:solidFill>
              <a:sym typeface="+mn-ea"/>
            </a:endParaRPr>
          </a:p>
          <a:p>
            <a:pPr marL="914400" lvl="1" indent="-342900">
              <a:buFont typeface="Arial" panose="020B0604020202020204" pitchFamily="34" charset="0"/>
              <a:buChar char="●"/>
            </a:pPr>
            <a:r>
              <a:rPr lang="en-US" altLang="zh-CN" sz="1600">
                <a:solidFill>
                  <a:schemeClr val="tx1"/>
                </a:solidFill>
                <a:sym typeface="+mn-ea"/>
              </a:rPr>
              <a:t>Each instance has 10 I/O examples (4 observed, 6 assessment)</a:t>
            </a:r>
            <a:endParaRPr lang="en-US" altLang="zh-CN" sz="1600">
              <a:solidFill>
                <a:schemeClr val="tx1"/>
              </a:solidFill>
              <a:sym typeface="+mn-ea"/>
            </a:endParaRPr>
          </a:p>
        </p:txBody>
      </p:sp>
      <p:sp>
        <p:nvSpPr>
          <p:cNvPr id="4" name="灯片编号占位符 3"/>
          <p:cNvSpPr>
            <a:spLocks noGrp="1"/>
          </p:cNvSpPr>
          <p:nvPr>
            <p:ph type="sldNum" idx="12"/>
          </p:nvPr>
        </p:nvSpPr>
        <p:spPr/>
        <p:txBody>
          <a:bodyPr/>
          <a:p>
            <a:pPr marL="0" lvl="0" indent="0" algn="r" rtl="0">
              <a:spcBef>
                <a:spcPts val="0"/>
              </a:spcBef>
              <a:spcAft>
                <a:spcPts val="0"/>
              </a:spcAft>
              <a:buNone/>
            </a:pPr>
            <a:fld id="{00000000-1234-1234-1234-123412341234}" type="slidenum">
              <a:rPr lang="en-GB"/>
            </a:fld>
            <a:endParaRPr lang="en-GB"/>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p:nvPr>
            <p:ph type="title"/>
          </p:nvPr>
        </p:nvSpPr>
        <p:spPr/>
        <p:txBody>
          <a:bodyPr>
            <a:normAutofit fontScale="90000"/>
          </a:bodyPr>
          <a:p>
            <a:r>
              <a:rPr lang="zh-CN" altLang="en-US" b="1"/>
              <a:t>Model </a:t>
            </a:r>
            <a:r>
              <a:rPr lang="en-US" altLang="zh-CN" b="1"/>
              <a:t>Goal</a:t>
            </a:r>
            <a:endParaRPr lang="en-US" altLang="zh-CN" b="1"/>
          </a:p>
        </p:txBody>
      </p:sp>
      <p:sp>
        <p:nvSpPr>
          <p:cNvPr id="3" name="文本占位符 2"/>
          <p:cNvSpPr/>
          <p:nvPr>
            <p:ph type="body" idx="1"/>
          </p:nvPr>
        </p:nvSpPr>
        <p:spPr>
          <a:xfrm>
            <a:off x="311785" y="1152525"/>
            <a:ext cx="4427220" cy="3990975"/>
          </a:xfrm>
        </p:spPr>
        <p:txBody>
          <a:bodyPr/>
          <a:p>
            <a:r>
              <a:rPr lang="en-US" altLang="zh-CN" sz="2000">
                <a:solidFill>
                  <a:schemeClr val="tx1"/>
                </a:solidFill>
              </a:rPr>
              <a:t>Program synthesis is modeled as a </a:t>
            </a:r>
            <a:r>
              <a:rPr lang="zh-CN" altLang="en-US" sz="2000" b="1">
                <a:solidFill>
                  <a:schemeClr val="tx1"/>
                </a:solidFill>
                <a:sym typeface="+mn-ea"/>
              </a:rPr>
              <a:t>sequence-to-sequence</a:t>
            </a:r>
            <a:r>
              <a:rPr lang="en-US" altLang="zh-CN" sz="2000" b="1">
                <a:solidFill>
                  <a:schemeClr val="tx1"/>
                </a:solidFill>
                <a:sym typeface="+mn-ea"/>
              </a:rPr>
              <a:t> </a:t>
            </a:r>
            <a:r>
              <a:rPr lang="zh-CN" altLang="en-US" sz="2000" b="1">
                <a:solidFill>
                  <a:schemeClr val="tx1"/>
                </a:solidFill>
                <a:sym typeface="+mn-ea"/>
              </a:rPr>
              <a:t>generation</a:t>
            </a:r>
            <a:r>
              <a:rPr lang="zh-CN" altLang="en-US" sz="2000">
                <a:solidFill>
                  <a:schemeClr val="tx1"/>
                </a:solidFill>
                <a:sym typeface="+mn-ea"/>
              </a:rPr>
              <a:t> task</a:t>
            </a:r>
            <a:r>
              <a:rPr lang="en-US" altLang="zh-CN" sz="2000">
                <a:solidFill>
                  <a:schemeClr val="tx1"/>
                </a:solidFill>
                <a:sym typeface="+mn-ea"/>
              </a:rPr>
              <a:t>.</a:t>
            </a:r>
            <a:endParaRPr lang="en-US" altLang="zh-CN" sz="2000">
              <a:solidFill>
                <a:schemeClr val="tx1"/>
              </a:solidFill>
              <a:sym typeface="+mn-ea"/>
            </a:endParaRPr>
          </a:p>
          <a:p>
            <a:r>
              <a:rPr lang="en-US" altLang="zh-CN" sz="2000" b="1">
                <a:solidFill>
                  <a:schemeClr val="tx1"/>
                </a:solidFill>
                <a:sym typeface="+mn-ea"/>
              </a:rPr>
              <a:t>V</a:t>
            </a:r>
            <a:r>
              <a:rPr lang="zh-CN" altLang="en-US" sz="2000" b="1">
                <a:solidFill>
                  <a:schemeClr val="tx1"/>
                </a:solidFill>
                <a:sym typeface="+mn-ea"/>
              </a:rPr>
              <a:t>ocabulary</a:t>
            </a:r>
            <a:r>
              <a:rPr lang="en-US" altLang="zh-CN" sz="2000">
                <a:solidFill>
                  <a:schemeClr val="tx1"/>
                </a:solidFill>
                <a:sym typeface="+mn-ea"/>
              </a:rPr>
              <a:t>: 430 tokens</a:t>
            </a:r>
            <a:endParaRPr lang="en-US" altLang="zh-CN" sz="2000">
              <a:solidFill>
                <a:schemeClr val="tx1"/>
              </a:solidFill>
              <a:sym typeface="+mn-ea"/>
            </a:endParaRPr>
          </a:p>
          <a:p>
            <a:r>
              <a:rPr lang="en-US" altLang="zh-CN" sz="2000" b="1">
                <a:solidFill>
                  <a:schemeClr val="tx1"/>
                </a:solidFill>
                <a:sym typeface="+mn-ea"/>
              </a:rPr>
              <a:t>Goal</a:t>
            </a:r>
            <a:r>
              <a:rPr lang="en-US" altLang="zh-CN" sz="2000">
                <a:solidFill>
                  <a:schemeClr val="tx1"/>
                </a:solidFill>
                <a:sym typeface="+mn-ea"/>
              </a:rPr>
              <a:t>: maximize the log-likelihood of the reference programs.</a:t>
            </a:r>
            <a:endParaRPr lang="en-US" altLang="zh-CN" sz="2000">
              <a:solidFill>
                <a:schemeClr val="tx1"/>
              </a:solidFill>
              <a:sym typeface="+mn-ea"/>
            </a:endParaRPr>
          </a:p>
        </p:txBody>
      </p:sp>
      <p:sp>
        <p:nvSpPr>
          <p:cNvPr id="4" name="灯片编号占位符 3"/>
          <p:cNvSpPr>
            <a:spLocks noGrp="1"/>
          </p:cNvSpPr>
          <p:nvPr>
            <p:ph type="sldNum" idx="12"/>
          </p:nvPr>
        </p:nvSpPr>
        <p:spPr/>
        <p:txBody>
          <a:bodyPr/>
          <a:p>
            <a:pPr marL="0" lvl="0" indent="0" algn="r" rtl="0">
              <a:spcBef>
                <a:spcPts val="0"/>
              </a:spcBef>
              <a:spcAft>
                <a:spcPts val="0"/>
              </a:spcAft>
              <a:buNone/>
            </a:pPr>
            <a:fld id="{00000000-1234-1234-1234-123412341234}" type="slidenum">
              <a:rPr lang="en-GB"/>
            </a:fld>
            <a:endParaRPr lang="en-GB"/>
          </a:p>
        </p:txBody>
      </p:sp>
      <p:pic>
        <p:nvPicPr>
          <p:cNvPr id="106" name="图片 105"/>
          <p:cNvPicPr>
            <a:picLocks noChangeAspect="1"/>
          </p:cNvPicPr>
          <p:nvPr/>
        </p:nvPicPr>
        <p:blipFill>
          <a:blip r:embed="rId1"/>
          <a:stretch>
            <a:fillRect/>
          </a:stretch>
        </p:blipFill>
        <p:spPr>
          <a:xfrm>
            <a:off x="311785" y="3534410"/>
            <a:ext cx="1790700" cy="1528445"/>
          </a:xfrm>
          <a:prstGeom prst="rect">
            <a:avLst/>
          </a:prstGeom>
          <a:noFill/>
          <a:ln w="9525">
            <a:noFill/>
          </a:ln>
        </p:spPr>
      </p:pic>
      <p:pic>
        <p:nvPicPr>
          <p:cNvPr id="107" name="图片 106"/>
          <p:cNvPicPr>
            <a:picLocks noChangeAspect="1"/>
          </p:cNvPicPr>
          <p:nvPr/>
        </p:nvPicPr>
        <p:blipFill>
          <a:blip r:embed="rId2"/>
          <a:stretch>
            <a:fillRect/>
          </a:stretch>
        </p:blipFill>
        <p:spPr>
          <a:xfrm>
            <a:off x="4580255" y="3496310"/>
            <a:ext cx="4441190" cy="1167130"/>
          </a:xfrm>
          <a:prstGeom prst="rect">
            <a:avLst/>
          </a:prstGeom>
          <a:noFill/>
          <a:ln w="9525">
            <a:noFill/>
          </a:ln>
        </p:spPr>
      </p:pic>
      <p:sp>
        <p:nvSpPr>
          <p:cNvPr id="8" name="文本占位符 2"/>
          <p:cNvSpPr/>
          <p:nvPr/>
        </p:nvSpPr>
        <p:spPr>
          <a:xfrm>
            <a:off x="4629150" y="1152525"/>
            <a:ext cx="4203065" cy="3990975"/>
          </a:xfrm>
          <a:prstGeom prst="rect">
            <a:avLst/>
          </a:prstGeom>
          <a:noFill/>
          <a:ln>
            <a:noFill/>
          </a:ln>
        </p:spPr>
        <p:txBody>
          <a:bodyPr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panose="020B0604020202020204"/>
              <a:buChar char="●"/>
              <a:defRPr sz="18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914400" marR="0" lvl="1"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1371600" marR="0" lvl="2"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1828800" marR="0" lvl="3"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2286000" marR="0" lvl="4"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2743200" marR="0" lvl="5"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3200400" marR="0" lvl="6"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3657600" marR="0" lvl="7"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4114800" marR="0" lvl="8"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r>
              <a:rPr lang="en-US" altLang="zh-CN" sz="2000">
                <a:solidFill>
                  <a:schemeClr val="tx1"/>
                </a:solidFill>
                <a:sym typeface="+mn-ea"/>
              </a:rPr>
              <a:t>The model encodes the observed I/O using a series of recurrent neural network (</a:t>
            </a:r>
            <a:r>
              <a:rPr lang="en-US" altLang="zh-CN" sz="2000" b="1">
                <a:solidFill>
                  <a:schemeClr val="tx1"/>
                </a:solidFill>
                <a:sym typeface="+mn-ea"/>
              </a:rPr>
              <a:t>RNN</a:t>
            </a:r>
            <a:r>
              <a:rPr lang="en-US" altLang="zh-CN" sz="2000">
                <a:solidFill>
                  <a:schemeClr val="tx1"/>
                </a:solidFill>
                <a:sym typeface="+mn-ea"/>
              </a:rPr>
              <a:t>), and generate program using another </a:t>
            </a:r>
            <a:r>
              <a:rPr lang="en-US" altLang="zh-CN" sz="2000" b="1">
                <a:solidFill>
                  <a:schemeClr val="tx1"/>
                </a:solidFill>
                <a:sym typeface="+mn-ea"/>
              </a:rPr>
              <a:t>RNN </a:t>
            </a:r>
            <a:r>
              <a:rPr lang="en-US" altLang="zh-CN" sz="2000">
                <a:solidFill>
                  <a:schemeClr val="tx1"/>
                </a:solidFill>
                <a:sym typeface="+mn-ea"/>
              </a:rPr>
              <a:t>one token at a time.</a:t>
            </a:r>
            <a:endParaRPr lang="en-US" altLang="zh-CN" sz="2000">
              <a:solidFill>
                <a:schemeClr val="tx1"/>
              </a:solidFill>
              <a:sym typeface="+mn-ea"/>
            </a:endParaRPr>
          </a:p>
        </p:txBody>
      </p:sp>
      <p:pic>
        <p:nvPicPr>
          <p:cNvPr id="9" name="图片 8" descr="embedding2"/>
          <p:cNvPicPr>
            <a:picLocks noChangeAspect="1"/>
          </p:cNvPicPr>
          <p:nvPr/>
        </p:nvPicPr>
        <p:blipFill>
          <a:blip r:embed="rId3"/>
          <a:srcRect l="6106" t="7619" r="4755" b="22856"/>
          <a:stretch>
            <a:fillRect/>
          </a:stretch>
        </p:blipFill>
        <p:spPr>
          <a:xfrm>
            <a:off x="2102485" y="3629660"/>
            <a:ext cx="2261870" cy="133858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p:nvPr>
            <p:ph type="title"/>
          </p:nvPr>
        </p:nvSpPr>
        <p:spPr/>
        <p:txBody>
          <a:bodyPr>
            <a:normAutofit fontScale="90000"/>
          </a:bodyPr>
          <a:p>
            <a:r>
              <a:rPr lang="zh-CN" altLang="en-US" b="1">
                <a:sym typeface="+mn-ea"/>
              </a:rPr>
              <a:t>Long Short Term Memory</a:t>
            </a:r>
            <a:r>
              <a:rPr lang="en-US" altLang="zh-CN" b="1">
                <a:sym typeface="+mn-ea"/>
              </a:rPr>
              <a:t> (LSTM)</a:t>
            </a:r>
            <a:endParaRPr lang="zh-CN" altLang="en-US" b="1"/>
          </a:p>
        </p:txBody>
      </p:sp>
      <p:sp>
        <p:nvSpPr>
          <p:cNvPr id="3" name="文本占位符 2"/>
          <p:cNvSpPr/>
          <p:nvPr>
            <p:ph type="body" idx="1"/>
          </p:nvPr>
        </p:nvSpPr>
        <p:spPr/>
        <p:txBody>
          <a:bodyPr/>
          <a:p>
            <a:r>
              <a:rPr lang="en-US" altLang="zh-CN"/>
              <a:t>LSTM network is an instantiation of RNN.</a:t>
            </a:r>
            <a:endParaRPr lang="en-US" altLang="zh-CN"/>
          </a:p>
        </p:txBody>
      </p:sp>
      <p:sp>
        <p:nvSpPr>
          <p:cNvPr id="4" name="灯片编号占位符 3"/>
          <p:cNvSpPr>
            <a:spLocks noGrp="1"/>
          </p:cNvSpPr>
          <p:nvPr>
            <p:ph type="sldNum" idx="12"/>
          </p:nvPr>
        </p:nvSpPr>
        <p:spPr/>
        <p:txBody>
          <a:bodyPr/>
          <a:p>
            <a:pPr marL="0" lvl="0" indent="0" algn="r" rtl="0">
              <a:spcBef>
                <a:spcPts val="0"/>
              </a:spcBef>
              <a:spcAft>
                <a:spcPts val="0"/>
              </a:spcAft>
              <a:buNone/>
            </a:pPr>
            <a:fld id="{00000000-1234-1234-1234-123412341234}" type="slidenum">
              <a:rPr lang="en-GB"/>
            </a:fld>
            <a:endParaRPr lang="en-GB"/>
          </a:p>
        </p:txBody>
      </p:sp>
      <p:pic>
        <p:nvPicPr>
          <p:cNvPr id="108" name="图片 107"/>
          <p:cNvPicPr/>
          <p:nvPr/>
        </p:nvPicPr>
        <p:blipFill>
          <a:blip r:embed="rId1"/>
          <a:stretch>
            <a:fillRect/>
          </a:stretch>
        </p:blipFill>
        <p:spPr>
          <a:xfrm>
            <a:off x="1333500" y="2012315"/>
            <a:ext cx="6477000" cy="2362200"/>
          </a:xfrm>
          <a:prstGeom prst="rect">
            <a:avLst/>
          </a:prstGeom>
          <a:noFill/>
          <a:ln w="9525">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p:nvPr>
            <p:ph type="title"/>
          </p:nvPr>
        </p:nvSpPr>
        <p:spPr/>
        <p:txBody>
          <a:bodyPr>
            <a:normAutofit fontScale="90000"/>
          </a:bodyPr>
          <a:p>
            <a:r>
              <a:rPr lang="zh-CN" altLang="en-US" b="1"/>
              <a:t>Attention Mechanism</a:t>
            </a:r>
            <a:endParaRPr lang="zh-CN" altLang="en-US" b="1"/>
          </a:p>
        </p:txBody>
      </p:sp>
      <p:sp>
        <p:nvSpPr>
          <p:cNvPr id="3" name="文本占位符 2"/>
          <p:cNvSpPr/>
          <p:nvPr>
            <p:ph type="body" idx="1"/>
          </p:nvPr>
        </p:nvSpPr>
        <p:spPr>
          <a:xfrm>
            <a:off x="153035" y="1152525"/>
            <a:ext cx="8991600" cy="3416300"/>
          </a:xfrm>
        </p:spPr>
        <p:txBody>
          <a:bodyPr/>
          <a:p>
            <a:r>
              <a:rPr lang="zh-CN" altLang="en-US" sz="1600"/>
              <a:t>In neural networks, </a:t>
            </a:r>
            <a:r>
              <a:rPr lang="zh-CN" altLang="en-US" sz="1600" b="1"/>
              <a:t>attention </a:t>
            </a:r>
            <a:r>
              <a:rPr lang="zh-CN" altLang="en-US" sz="1600"/>
              <a:t>is a technique that mimics cognitive attention</a:t>
            </a:r>
            <a:r>
              <a:rPr lang="en-US" altLang="zh-CN" sz="1600"/>
              <a:t> (</a:t>
            </a:r>
            <a:r>
              <a:rPr lang="en-US" altLang="zh-CN" sz="1600">
                <a:solidFill>
                  <a:schemeClr val="tx1"/>
                </a:solidFill>
                <a:sym typeface="+mn-ea"/>
              </a:rPr>
              <a:t>Vaswani, 2017</a:t>
            </a:r>
            <a:r>
              <a:rPr lang="en-US" altLang="zh-CN" sz="1600"/>
              <a:t>)</a:t>
            </a:r>
            <a:r>
              <a:rPr lang="zh-CN" altLang="en-US" sz="1600"/>
              <a:t>.</a:t>
            </a:r>
            <a:endParaRPr lang="zh-CN" altLang="en-US" sz="1600"/>
          </a:p>
          <a:p>
            <a:r>
              <a:rPr lang="en-US" altLang="zh-CN" sz="1600" b="1"/>
              <a:t>Attention</a:t>
            </a:r>
            <a:r>
              <a:rPr lang="zh-CN" altLang="en-US" sz="1600"/>
              <a:t> enhances some parts of the input data while diminishing other parts</a:t>
            </a:r>
            <a:r>
              <a:rPr lang="en-US" altLang="zh-CN" sz="1600"/>
              <a:t>.</a:t>
            </a:r>
            <a:endParaRPr lang="en-US" altLang="zh-CN" sz="1600"/>
          </a:p>
        </p:txBody>
      </p:sp>
      <p:sp>
        <p:nvSpPr>
          <p:cNvPr id="4" name="灯片编号占位符 3"/>
          <p:cNvSpPr>
            <a:spLocks noGrp="1"/>
          </p:cNvSpPr>
          <p:nvPr>
            <p:ph type="sldNum" idx="12"/>
          </p:nvPr>
        </p:nvSpPr>
        <p:spPr/>
        <p:txBody>
          <a:bodyPr/>
          <a:p>
            <a:pPr marL="0" lvl="0" indent="0" algn="r" rtl="0">
              <a:spcBef>
                <a:spcPts val="0"/>
              </a:spcBef>
              <a:spcAft>
                <a:spcPts val="0"/>
              </a:spcAft>
              <a:buNone/>
            </a:pPr>
            <a:fld id="{00000000-1234-1234-1234-123412341234}" type="slidenum">
              <a:rPr lang="en-GB"/>
            </a:fld>
            <a:endParaRPr lang="en-GB"/>
          </a:p>
        </p:txBody>
      </p:sp>
      <p:pic>
        <p:nvPicPr>
          <p:cNvPr id="110" name="图片 109"/>
          <p:cNvPicPr>
            <a:picLocks noChangeAspect="1"/>
          </p:cNvPicPr>
          <p:nvPr/>
        </p:nvPicPr>
        <p:blipFill>
          <a:blip r:embed="rId1"/>
          <a:stretch>
            <a:fillRect/>
          </a:stretch>
        </p:blipFill>
        <p:spPr>
          <a:xfrm>
            <a:off x="311785" y="1949450"/>
            <a:ext cx="5727065" cy="1366520"/>
          </a:xfrm>
          <a:prstGeom prst="rect">
            <a:avLst/>
          </a:prstGeom>
          <a:noFill/>
          <a:ln w="9525">
            <a:noFill/>
          </a:ln>
        </p:spPr>
      </p:pic>
      <p:pic>
        <p:nvPicPr>
          <p:cNvPr id="111" name="图片 110"/>
          <p:cNvPicPr>
            <a:picLocks noChangeAspect="1"/>
          </p:cNvPicPr>
          <p:nvPr/>
        </p:nvPicPr>
        <p:blipFill>
          <a:blip r:embed="rId2"/>
          <a:stretch>
            <a:fillRect/>
          </a:stretch>
        </p:blipFill>
        <p:spPr>
          <a:xfrm>
            <a:off x="750570" y="3204845"/>
            <a:ext cx="4848860" cy="1718945"/>
          </a:xfrm>
          <a:prstGeom prst="rect">
            <a:avLst/>
          </a:prstGeom>
          <a:noFill/>
          <a:ln w="9525">
            <a:noFill/>
          </a:ln>
        </p:spPr>
      </p:pic>
      <p:pic>
        <p:nvPicPr>
          <p:cNvPr id="112" name="图片 111"/>
          <p:cNvPicPr>
            <a:picLocks noChangeAspect="1"/>
          </p:cNvPicPr>
          <p:nvPr/>
        </p:nvPicPr>
        <p:blipFill>
          <a:blip r:embed="rId3"/>
          <a:stretch>
            <a:fillRect/>
          </a:stretch>
        </p:blipFill>
        <p:spPr>
          <a:xfrm>
            <a:off x="5600065" y="1931670"/>
            <a:ext cx="3232150" cy="2896870"/>
          </a:xfrm>
          <a:prstGeom prst="rect">
            <a:avLst/>
          </a:prstGeom>
          <a:noFill/>
          <a:ln w="9525">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p:nvPr>
            <p:ph type="title"/>
          </p:nvPr>
        </p:nvSpPr>
        <p:spPr/>
        <p:txBody>
          <a:bodyPr>
            <a:normAutofit fontScale="90000"/>
          </a:bodyPr>
          <a:p>
            <a:r>
              <a:rPr lang="zh-CN" altLang="en-US" b="1"/>
              <a:t>Model Architecture</a:t>
            </a:r>
            <a:endParaRPr lang="zh-CN" altLang="en-US" b="1"/>
          </a:p>
        </p:txBody>
      </p:sp>
      <p:sp>
        <p:nvSpPr>
          <p:cNvPr id="3" name="文本占位符 2"/>
          <p:cNvSpPr/>
          <p:nvPr>
            <p:ph type="body" idx="1"/>
          </p:nvPr>
        </p:nvSpPr>
        <p:spPr>
          <a:xfrm>
            <a:off x="311785" y="1152525"/>
            <a:ext cx="4438015" cy="3416300"/>
          </a:xfrm>
        </p:spPr>
        <p:txBody>
          <a:bodyPr/>
          <a:p>
            <a:r>
              <a:rPr lang="zh-CN" altLang="en-US" b="1">
                <a:sym typeface="+mn-ea"/>
              </a:rPr>
              <a:t>Single-Example Representation</a:t>
            </a:r>
            <a:r>
              <a:rPr lang="en-US" altLang="zh-CN" b="1">
                <a:sym typeface="+mn-ea"/>
              </a:rPr>
              <a:t>:</a:t>
            </a:r>
            <a:endParaRPr lang="en-US" altLang="zh-CN" b="1">
              <a:sym typeface="+mn-ea"/>
            </a:endParaRPr>
          </a:p>
          <a:p>
            <a:pPr lvl="1"/>
            <a:r>
              <a:rPr lang="zh-CN" altLang="en-US">
                <a:sym typeface="+mn-ea"/>
              </a:rPr>
              <a:t>Basic Seq-to-Seq</a:t>
            </a:r>
            <a:endParaRPr lang="zh-CN" altLang="en-US">
              <a:sym typeface="+mn-ea"/>
            </a:endParaRPr>
          </a:p>
          <a:p>
            <a:pPr lvl="1"/>
            <a:r>
              <a:rPr lang="zh-CN" altLang="en-US">
                <a:sym typeface="+mn-ea"/>
              </a:rPr>
              <a:t>Attention-A</a:t>
            </a:r>
            <a:endParaRPr lang="zh-CN" altLang="en-US">
              <a:sym typeface="+mn-ea"/>
            </a:endParaRPr>
          </a:p>
          <a:p>
            <a:pPr lvl="1"/>
            <a:r>
              <a:rPr lang="en-US" altLang="zh-CN">
                <a:sym typeface="+mn-ea"/>
              </a:rPr>
              <a:t>Attention-B</a:t>
            </a:r>
            <a:endParaRPr lang="en-US" altLang="zh-CN">
              <a:sym typeface="+mn-ea"/>
            </a:endParaRPr>
          </a:p>
          <a:p>
            <a:pPr lvl="1"/>
            <a:r>
              <a:rPr lang="en-US" altLang="zh-CN">
                <a:sym typeface="+mn-ea"/>
              </a:rPr>
              <a:t>Attention-C</a:t>
            </a:r>
            <a:endParaRPr lang="en-US" altLang="zh-CN">
              <a:sym typeface="+mn-ea"/>
            </a:endParaRPr>
          </a:p>
          <a:p>
            <a:pPr marL="457200" lvl="0" indent="-342900">
              <a:buFont typeface="Arial" panose="020B0604020202020204" pitchFamily="34" charset="0"/>
              <a:buChar char="●"/>
            </a:pPr>
            <a:r>
              <a:rPr lang="zh-CN" altLang="en-US" b="1">
                <a:solidFill>
                  <a:schemeClr val="dk2"/>
                </a:solidFill>
              </a:rPr>
              <a:t>Multi-Example Pooling</a:t>
            </a:r>
            <a:r>
              <a:rPr lang="en-US" altLang="zh-CN" b="1">
                <a:solidFill>
                  <a:schemeClr val="dk2"/>
                </a:solidFill>
              </a:rPr>
              <a:t>:</a:t>
            </a:r>
            <a:endParaRPr lang="en-US" altLang="zh-CN" b="1">
              <a:solidFill>
                <a:schemeClr val="dk2"/>
              </a:solidFill>
            </a:endParaRPr>
          </a:p>
          <a:p>
            <a:pPr marL="914400" lvl="1" indent="-342900">
              <a:buFont typeface="Arial" panose="020B0604020202020204" pitchFamily="34" charset="0"/>
              <a:buChar char="●"/>
            </a:pPr>
            <a:r>
              <a:rPr lang="en-US" altLang="zh-CN">
                <a:solidFill>
                  <a:schemeClr val="dk2"/>
                </a:solidFill>
              </a:rPr>
              <a:t>Late Pooling</a:t>
            </a:r>
            <a:endParaRPr lang="en-US" altLang="zh-CN">
              <a:solidFill>
                <a:schemeClr val="dk2"/>
              </a:solidFill>
            </a:endParaRPr>
          </a:p>
          <a:p>
            <a:pPr marL="457200" lvl="0" indent="-342900">
              <a:buFont typeface="Arial" panose="020B0604020202020204" pitchFamily="34" charset="0"/>
              <a:buChar char="●"/>
            </a:pPr>
            <a:r>
              <a:rPr lang="en-US" altLang="zh-CN" b="1">
                <a:solidFill>
                  <a:schemeClr val="dk2"/>
                </a:solidFill>
              </a:rPr>
              <a:t>Hyperparameters &amp; Training:</a:t>
            </a:r>
            <a:endParaRPr lang="en-US" altLang="zh-CN" b="1">
              <a:solidFill>
                <a:schemeClr val="dk2"/>
              </a:solidFill>
            </a:endParaRPr>
          </a:p>
          <a:p>
            <a:pPr marL="914400" lvl="1" indent="-342900">
              <a:buFont typeface="Arial" panose="020B0604020202020204" pitchFamily="34" charset="0"/>
              <a:buChar char="●"/>
            </a:pPr>
            <a:r>
              <a:rPr lang="en-US" altLang="zh-CN">
                <a:solidFill>
                  <a:schemeClr val="dk2"/>
                </a:solidFill>
              </a:rPr>
              <a:t>512 layers</a:t>
            </a:r>
            <a:endParaRPr lang="en-US" altLang="zh-CN">
              <a:solidFill>
                <a:schemeClr val="dk2"/>
              </a:solidFill>
            </a:endParaRPr>
          </a:p>
          <a:p>
            <a:pPr marL="914400" lvl="1" indent="-342900">
              <a:buFont typeface="Arial" panose="020B0604020202020204" pitchFamily="34" charset="0"/>
              <a:buChar char="●"/>
            </a:pPr>
            <a:r>
              <a:rPr lang="en-US" altLang="zh-CN">
                <a:solidFill>
                  <a:schemeClr val="dk2"/>
                </a:solidFill>
              </a:rPr>
              <a:t>128-d embedding</a:t>
            </a:r>
            <a:endParaRPr lang="en-US" altLang="zh-CN">
              <a:solidFill>
                <a:schemeClr val="dk2"/>
              </a:solidFill>
            </a:endParaRPr>
          </a:p>
          <a:p>
            <a:pPr marL="914400" lvl="1" indent="-342900">
              <a:buFont typeface="Arial" panose="020B0604020202020204" pitchFamily="34" charset="0"/>
              <a:buChar char="●"/>
            </a:pPr>
            <a:r>
              <a:rPr lang="en-US" altLang="zh-CN">
                <a:solidFill>
                  <a:schemeClr val="dk2"/>
                </a:solidFill>
              </a:rPr>
              <a:t>2 million minibatch (128 instances) update</a:t>
            </a:r>
            <a:endParaRPr lang="en-US" altLang="zh-CN">
              <a:solidFill>
                <a:schemeClr val="dk2"/>
              </a:solidFill>
            </a:endParaRPr>
          </a:p>
          <a:p>
            <a:pPr marL="914400" lvl="1" indent="-342900">
              <a:buFont typeface="Arial" panose="020B0604020202020204" pitchFamily="34" charset="0"/>
              <a:buChar char="●"/>
            </a:pPr>
            <a:r>
              <a:rPr lang="en-US" altLang="zh-CN">
                <a:solidFill>
                  <a:schemeClr val="dk2"/>
                </a:solidFill>
              </a:rPr>
              <a:t>24h -  2 Titan X GPUs</a:t>
            </a:r>
            <a:endParaRPr lang="en-US" altLang="zh-CN">
              <a:solidFill>
                <a:schemeClr val="dk2"/>
              </a:solidFill>
            </a:endParaRPr>
          </a:p>
          <a:p>
            <a:pPr marL="914400" lvl="1" indent="-342900">
              <a:buFont typeface="Arial" panose="020B0604020202020204" pitchFamily="34" charset="0"/>
              <a:buChar char="●"/>
            </a:pPr>
            <a:endParaRPr lang="en-US" altLang="zh-CN">
              <a:solidFill>
                <a:schemeClr val="dk2"/>
              </a:solidFill>
            </a:endParaRPr>
          </a:p>
        </p:txBody>
      </p:sp>
      <p:sp>
        <p:nvSpPr>
          <p:cNvPr id="4" name="灯片编号占位符 3"/>
          <p:cNvSpPr>
            <a:spLocks noGrp="1"/>
          </p:cNvSpPr>
          <p:nvPr>
            <p:ph type="sldNum" idx="12"/>
          </p:nvPr>
        </p:nvSpPr>
        <p:spPr/>
        <p:txBody>
          <a:bodyPr/>
          <a:p>
            <a:pPr marL="0" lvl="0" indent="0" algn="r" rtl="0">
              <a:spcBef>
                <a:spcPts val="0"/>
              </a:spcBef>
              <a:spcAft>
                <a:spcPts val="0"/>
              </a:spcAft>
              <a:buNone/>
            </a:pPr>
            <a:fld id="{00000000-1234-1234-1234-123412341234}" type="slidenum">
              <a:rPr lang="en-GB"/>
            </a:fld>
            <a:endParaRPr lang="en-GB"/>
          </a:p>
        </p:txBody>
      </p:sp>
      <p:pic>
        <p:nvPicPr>
          <p:cNvPr id="5" name="图片 4"/>
          <p:cNvPicPr>
            <a:picLocks noChangeAspect="1"/>
          </p:cNvPicPr>
          <p:nvPr>
            <p:custDataLst>
              <p:tags r:id="rId1"/>
            </p:custDataLst>
          </p:nvPr>
        </p:nvPicPr>
        <p:blipFill>
          <a:blip r:embed="rId2"/>
          <a:stretch>
            <a:fillRect/>
          </a:stretch>
        </p:blipFill>
        <p:spPr>
          <a:xfrm>
            <a:off x="4972685" y="583565"/>
            <a:ext cx="3859530" cy="407987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p:nvPr>
            <p:ph type="title"/>
          </p:nvPr>
        </p:nvSpPr>
        <p:spPr/>
        <p:txBody>
          <a:bodyPr>
            <a:normAutofit fontScale="90000"/>
          </a:bodyPr>
          <a:p>
            <a:r>
              <a:rPr lang="en-US" altLang="zh-CN" b="1"/>
              <a:t>Results</a:t>
            </a:r>
            <a:endParaRPr lang="en-US" altLang="zh-CN" b="1"/>
          </a:p>
        </p:txBody>
      </p:sp>
      <p:sp>
        <p:nvSpPr>
          <p:cNvPr id="3" name="文本占位符 2"/>
          <p:cNvSpPr/>
          <p:nvPr>
            <p:ph type="body" idx="1"/>
          </p:nvPr>
        </p:nvSpPr>
        <p:spPr/>
        <p:txBody>
          <a:bodyPr/>
          <a:p>
            <a:endParaRPr lang="zh-CN" altLang="en-US"/>
          </a:p>
        </p:txBody>
      </p:sp>
      <p:sp>
        <p:nvSpPr>
          <p:cNvPr id="4" name="灯片编号占位符 3"/>
          <p:cNvSpPr>
            <a:spLocks noGrp="1"/>
          </p:cNvSpPr>
          <p:nvPr>
            <p:ph type="sldNum" idx="12"/>
          </p:nvPr>
        </p:nvSpPr>
        <p:spPr/>
        <p:txBody>
          <a:bodyPr/>
          <a:p>
            <a:pPr marL="0" lvl="0" indent="0" algn="r" rtl="0">
              <a:spcBef>
                <a:spcPts val="0"/>
              </a:spcBef>
              <a:spcAft>
                <a:spcPts val="0"/>
              </a:spcAft>
              <a:buNone/>
            </a:pPr>
            <a:fld id="{00000000-1234-1234-1234-123412341234}" type="slidenum">
              <a:rPr lang="en-GB"/>
            </a:fld>
            <a:endParaRPr lang="en-GB"/>
          </a:p>
        </p:txBody>
      </p:sp>
      <p:pic>
        <p:nvPicPr>
          <p:cNvPr id="7" name="图片 6"/>
          <p:cNvPicPr>
            <a:picLocks noChangeAspect="1"/>
          </p:cNvPicPr>
          <p:nvPr/>
        </p:nvPicPr>
        <p:blipFill>
          <a:blip r:embed="rId1"/>
          <a:stretch>
            <a:fillRect/>
          </a:stretch>
        </p:blipFill>
        <p:spPr>
          <a:xfrm>
            <a:off x="875665" y="1238250"/>
            <a:ext cx="3553460" cy="1854835"/>
          </a:xfrm>
          <a:prstGeom prst="rect">
            <a:avLst/>
          </a:prstGeom>
        </p:spPr>
      </p:pic>
      <p:pic>
        <p:nvPicPr>
          <p:cNvPr id="8" name="图片 7"/>
          <p:cNvPicPr>
            <a:picLocks noChangeAspect="1"/>
          </p:cNvPicPr>
          <p:nvPr/>
        </p:nvPicPr>
        <p:blipFill>
          <a:blip r:embed="rId2"/>
          <a:stretch>
            <a:fillRect/>
          </a:stretch>
        </p:blipFill>
        <p:spPr>
          <a:xfrm>
            <a:off x="875665" y="3227705"/>
            <a:ext cx="3553460" cy="1680845"/>
          </a:xfrm>
          <a:prstGeom prst="rect">
            <a:avLst/>
          </a:prstGeom>
        </p:spPr>
      </p:pic>
      <p:pic>
        <p:nvPicPr>
          <p:cNvPr id="9" name="图片 8"/>
          <p:cNvPicPr>
            <a:picLocks noChangeAspect="1"/>
          </p:cNvPicPr>
          <p:nvPr/>
        </p:nvPicPr>
        <p:blipFill>
          <a:blip r:embed="rId3"/>
          <a:stretch>
            <a:fillRect/>
          </a:stretch>
        </p:blipFill>
        <p:spPr>
          <a:xfrm>
            <a:off x="5071745" y="3022600"/>
            <a:ext cx="3166110" cy="1800225"/>
          </a:xfrm>
          <a:prstGeom prst="rect">
            <a:avLst/>
          </a:prstGeom>
        </p:spPr>
      </p:pic>
      <p:pic>
        <p:nvPicPr>
          <p:cNvPr id="10" name="图片 9"/>
          <p:cNvPicPr>
            <a:picLocks noChangeAspect="1"/>
          </p:cNvPicPr>
          <p:nvPr/>
        </p:nvPicPr>
        <p:blipFill>
          <a:blip r:embed="rId4"/>
          <a:stretch>
            <a:fillRect/>
          </a:stretch>
        </p:blipFill>
        <p:spPr>
          <a:xfrm>
            <a:off x="4899660" y="1108710"/>
            <a:ext cx="3338195" cy="182308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p:nvPr>
            <p:ph type="title"/>
          </p:nvPr>
        </p:nvSpPr>
        <p:spPr/>
        <p:txBody>
          <a:bodyPr>
            <a:normAutofit fontScale="90000"/>
          </a:bodyPr>
          <a:p>
            <a:r>
              <a:rPr lang="en-US" altLang="zh-CN" b="1"/>
              <a:t>Challenges &amp; Opportunies</a:t>
            </a:r>
            <a:endParaRPr lang="en-US" altLang="zh-CN" b="1"/>
          </a:p>
        </p:txBody>
      </p:sp>
      <p:sp>
        <p:nvSpPr>
          <p:cNvPr id="3" name="文本占位符 2"/>
          <p:cNvSpPr/>
          <p:nvPr>
            <p:ph type="body" idx="1"/>
          </p:nvPr>
        </p:nvSpPr>
        <p:spPr/>
        <p:txBody>
          <a:bodyPr/>
          <a:p>
            <a:pPr marL="114300" indent="0">
              <a:buNone/>
            </a:pPr>
            <a:r>
              <a:rPr lang="zh-CN" altLang="en-US" sz="2400">
                <a:solidFill>
                  <a:schemeClr val="tx1"/>
                </a:solidFill>
              </a:rPr>
              <a:t>Scalability</a:t>
            </a:r>
            <a:endParaRPr lang="zh-CN" altLang="en-US" sz="2400">
              <a:solidFill>
                <a:schemeClr val="tx1"/>
              </a:solidFill>
            </a:endParaRPr>
          </a:p>
          <a:p>
            <a:pPr marL="596900" lvl="1" indent="0">
              <a:buNone/>
            </a:pPr>
            <a:r>
              <a:rPr lang="en-US" altLang="zh-CN" sz="1800">
                <a:solidFill>
                  <a:schemeClr val="tx1"/>
                </a:solidFill>
              </a:rPr>
              <a:t>Need </a:t>
            </a:r>
            <a:r>
              <a:rPr lang="zh-CN" altLang="en-US" sz="1800">
                <a:solidFill>
                  <a:schemeClr val="tx1"/>
                </a:solidFill>
              </a:rPr>
              <a:t>fundamental algorithmic innovation</a:t>
            </a:r>
            <a:r>
              <a:rPr lang="en-US" altLang="zh-CN" sz="1800">
                <a:solidFill>
                  <a:schemeClr val="tx1"/>
                </a:solidFill>
              </a:rPr>
              <a:t> (</a:t>
            </a:r>
            <a:r>
              <a:rPr lang="en-US" altLang="zh-CN" sz="1800">
                <a:solidFill>
                  <a:schemeClr val="tx1"/>
                </a:solidFill>
                <a:sym typeface="+mn-ea"/>
              </a:rPr>
              <a:t>M</a:t>
            </a:r>
            <a:r>
              <a:rPr lang="zh-CN" altLang="en-US" sz="1800">
                <a:solidFill>
                  <a:schemeClr val="tx1"/>
                </a:solidFill>
                <a:sym typeface="+mn-ea"/>
              </a:rPr>
              <a:t>eta-optimization</a:t>
            </a:r>
            <a:r>
              <a:rPr lang="en-US" altLang="zh-CN" sz="1800">
                <a:solidFill>
                  <a:schemeClr val="tx1"/>
                </a:solidFill>
                <a:sym typeface="+mn-ea"/>
              </a:rPr>
              <a:t>, etc.</a:t>
            </a:r>
            <a:r>
              <a:rPr lang="en-US" altLang="zh-CN" sz="1800">
                <a:solidFill>
                  <a:schemeClr val="tx1"/>
                </a:solidFill>
              </a:rPr>
              <a:t>)</a:t>
            </a:r>
            <a:endParaRPr lang="zh-CN" altLang="en-US" sz="1800">
              <a:solidFill>
                <a:schemeClr val="tx1"/>
              </a:solidFill>
            </a:endParaRPr>
          </a:p>
          <a:p>
            <a:pPr marL="114300" lvl="0" indent="0">
              <a:buNone/>
            </a:pPr>
            <a:r>
              <a:rPr lang="zh-CN" altLang="en-US" sz="2400">
                <a:solidFill>
                  <a:schemeClr val="tx1"/>
                </a:solidFill>
              </a:rPr>
              <a:t>Specification</a:t>
            </a:r>
            <a:endParaRPr lang="zh-CN" altLang="en-US" sz="2400">
              <a:solidFill>
                <a:schemeClr val="tx1"/>
              </a:solidFill>
            </a:endParaRPr>
          </a:p>
          <a:p>
            <a:pPr marL="571500" lvl="1" indent="0">
              <a:buNone/>
            </a:pPr>
            <a:r>
              <a:rPr lang="en-US" altLang="zh-CN" sz="1800">
                <a:solidFill>
                  <a:schemeClr val="tx1"/>
                </a:solidFill>
              </a:rPr>
              <a:t>Symbol grounding problem (Harnad, 1990; Mooney, 2008)</a:t>
            </a:r>
            <a:endParaRPr lang="en-US" altLang="zh-CN" sz="1800">
              <a:solidFill>
                <a:schemeClr val="tx1"/>
              </a:solidFill>
            </a:endParaRPr>
          </a:p>
          <a:p>
            <a:pPr marL="571500" lvl="1" indent="0">
              <a:buNone/>
            </a:pPr>
            <a:r>
              <a:rPr lang="en-US" altLang="zh-CN" sz="1800">
                <a:solidFill>
                  <a:schemeClr val="tx1"/>
                </a:solidFill>
                <a:sym typeface="+mn-ea"/>
              </a:rPr>
              <a:t>T</a:t>
            </a:r>
            <a:r>
              <a:rPr lang="zh-CN" altLang="en-US" sz="1800">
                <a:solidFill>
                  <a:schemeClr val="tx1"/>
                </a:solidFill>
                <a:sym typeface="+mn-ea"/>
              </a:rPr>
              <a:t>echnical </a:t>
            </a:r>
            <a:r>
              <a:rPr lang="en-US" altLang="zh-CN" sz="1800">
                <a:solidFill>
                  <a:schemeClr val="tx1"/>
                </a:solidFill>
                <a:sym typeface="+mn-ea"/>
              </a:rPr>
              <a:t>n</a:t>
            </a:r>
            <a:r>
              <a:rPr lang="en-US" altLang="zh-CN" sz="1800">
                <a:solidFill>
                  <a:schemeClr val="tx1"/>
                </a:solidFill>
                <a:sym typeface="+mn-ea"/>
              </a:rPr>
              <a:t>eed to design </a:t>
            </a:r>
            <a:r>
              <a:rPr lang="zh-CN" altLang="en-US" sz="1800">
                <a:solidFill>
                  <a:schemeClr val="tx1"/>
                </a:solidFill>
                <a:sym typeface="+mn-ea"/>
              </a:rPr>
              <a:t>“canonical”</a:t>
            </a:r>
            <a:r>
              <a:rPr lang="en-US" altLang="zh-CN" sz="1800">
                <a:solidFill>
                  <a:schemeClr val="tx1"/>
                </a:solidFill>
                <a:sym typeface="+mn-ea"/>
              </a:rPr>
              <a:t> </a:t>
            </a:r>
            <a:r>
              <a:rPr lang="zh-CN" altLang="en-US" sz="1800">
                <a:solidFill>
                  <a:schemeClr val="tx1"/>
                </a:solidFill>
                <a:sym typeface="+mn-ea"/>
              </a:rPr>
              <a:t>symbolic requirements</a:t>
            </a:r>
            <a:endParaRPr lang="zh-CN" altLang="en-US" sz="1800">
              <a:solidFill>
                <a:schemeClr val="tx1"/>
              </a:solidFill>
              <a:sym typeface="+mn-ea"/>
            </a:endParaRPr>
          </a:p>
          <a:p>
            <a:pPr marL="571500" lvl="1" indent="0">
              <a:buNone/>
            </a:pPr>
            <a:r>
              <a:rPr lang="en-US" altLang="zh-CN" sz="1800">
                <a:solidFill>
                  <a:schemeClr val="tx1"/>
                </a:solidFill>
                <a:sym typeface="+mn-ea"/>
              </a:rPr>
              <a:t>T</a:t>
            </a:r>
            <a:r>
              <a:rPr lang="zh-CN" altLang="en-US" sz="1800">
                <a:solidFill>
                  <a:schemeClr val="tx1"/>
                </a:solidFill>
                <a:sym typeface="+mn-ea"/>
              </a:rPr>
              <a:t>echnical need to solve natural language understanding</a:t>
            </a:r>
            <a:endParaRPr lang="zh-CN" altLang="en-US" sz="1800">
              <a:solidFill>
                <a:schemeClr val="tx1"/>
              </a:solidFill>
            </a:endParaRPr>
          </a:p>
          <a:p>
            <a:pPr marL="114300" lvl="0" indent="0">
              <a:buNone/>
            </a:pPr>
            <a:r>
              <a:rPr lang="en-US" altLang="zh-CN" sz="2400">
                <a:solidFill>
                  <a:schemeClr val="tx1"/>
                </a:solidFill>
                <a:sym typeface="+mn-ea"/>
              </a:rPr>
              <a:t>Dataset</a:t>
            </a:r>
            <a:endParaRPr lang="en-US" altLang="zh-CN" sz="2400">
              <a:solidFill>
                <a:schemeClr val="tx1"/>
              </a:solidFill>
              <a:sym typeface="+mn-ea"/>
            </a:endParaRPr>
          </a:p>
          <a:p>
            <a:pPr marL="571500" lvl="1" indent="0">
              <a:buNone/>
            </a:pPr>
            <a:r>
              <a:rPr lang="en-US" altLang="zh-CN" sz="1800">
                <a:solidFill>
                  <a:schemeClr val="tx1"/>
                </a:solidFill>
                <a:sym typeface="+mn-ea"/>
              </a:rPr>
              <a:t>B</a:t>
            </a:r>
            <a:r>
              <a:rPr lang="zh-CN" altLang="en-US" sz="1800">
                <a:solidFill>
                  <a:schemeClr val="tx1"/>
                </a:solidFill>
                <a:sym typeface="+mn-ea"/>
              </a:rPr>
              <a:t>uild and modify codebases interpretable by humans</a:t>
            </a:r>
            <a:endParaRPr lang="zh-CN" altLang="en-US" sz="1800">
              <a:solidFill>
                <a:schemeClr val="tx1"/>
              </a:solidFill>
              <a:sym typeface="+mn-ea"/>
            </a:endParaRPr>
          </a:p>
        </p:txBody>
      </p:sp>
      <p:sp>
        <p:nvSpPr>
          <p:cNvPr id="4" name="灯片编号占位符 3"/>
          <p:cNvSpPr>
            <a:spLocks noGrp="1"/>
          </p:cNvSpPr>
          <p:nvPr>
            <p:ph type="sldNum" idx="12"/>
          </p:nvPr>
        </p:nvSpPr>
        <p:spPr/>
        <p:txBody>
          <a:bodyPr/>
          <a:p>
            <a:pPr marL="0" lvl="0" indent="0" algn="r" rtl="0">
              <a:spcBef>
                <a:spcPts val="0"/>
              </a:spcBef>
              <a:spcAft>
                <a:spcPts val="0"/>
              </a:spcAft>
              <a:buNone/>
            </a:pPr>
            <a:fld id="{00000000-1234-1234-1234-123412341234}" type="slidenum">
              <a:rPr lang="en-GB"/>
            </a:fld>
            <a:endParaRPr lang="en-GB"/>
          </a:p>
        </p:txBody>
      </p:sp>
      <p:pic>
        <p:nvPicPr>
          <p:cNvPr id="103" name="图片 102"/>
          <p:cNvPicPr>
            <a:picLocks noChangeAspect="1"/>
          </p:cNvPicPr>
          <p:nvPr/>
        </p:nvPicPr>
        <p:blipFill>
          <a:blip r:embed="rId1"/>
          <a:stretch>
            <a:fillRect/>
          </a:stretch>
        </p:blipFill>
        <p:spPr>
          <a:xfrm>
            <a:off x="6593205" y="0"/>
            <a:ext cx="2550795" cy="1520190"/>
          </a:xfrm>
          <a:prstGeom prst="rect">
            <a:avLst/>
          </a:prstGeom>
          <a:noFill/>
          <a:ln w="9525">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97" name="Shape 97"/>
        <p:cNvGrpSpPr/>
        <p:nvPr/>
      </p:nvGrpSpPr>
      <p:grpSpPr>
        <a:xfrm>
          <a:off x="0" y="0"/>
          <a:ext cx="0" cy="0"/>
          <a:chOff x="0" y="0"/>
          <a:chExt cx="0" cy="0"/>
        </a:xfrm>
      </p:grpSpPr>
      <p:sp>
        <p:nvSpPr>
          <p:cNvPr id="98" name="Google Shape;98;g11f3b7ef0fc_0_81"/>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000"/>
              <a:buNone/>
            </a:pPr>
            <a:r>
              <a:rPr lang="en-GB"/>
              <a:t>Research Protocol</a:t>
            </a:r>
            <a:endParaRPr lang="en-GB"/>
          </a:p>
        </p:txBody>
      </p:sp>
      <p:grpSp>
        <p:nvGrpSpPr>
          <p:cNvPr id="99" name="Google Shape;99;g11f3b7ef0fc_0_81"/>
          <p:cNvGrpSpPr/>
          <p:nvPr/>
        </p:nvGrpSpPr>
        <p:grpSpPr>
          <a:xfrm>
            <a:off x="2336600" y="2207850"/>
            <a:ext cx="3003875" cy="2529549"/>
            <a:chOff x="1852125" y="2273520"/>
            <a:chExt cx="3003875" cy="1905355"/>
          </a:xfrm>
        </p:grpSpPr>
        <p:sp>
          <p:nvSpPr>
            <p:cNvPr id="100" name="Google Shape;100;g11f3b7ef0fc_0_81"/>
            <p:cNvSpPr/>
            <p:nvPr/>
          </p:nvSpPr>
          <p:spPr>
            <a:xfrm>
              <a:off x="2666750" y="2273520"/>
              <a:ext cx="1031700" cy="498900"/>
            </a:xfrm>
            <a:prstGeom prst="roundRect">
              <a:avLst>
                <a:gd name="adj" fmla="val 7178"/>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Clr>
                  <a:srgbClr val="000000"/>
                </a:buClr>
                <a:buSzPts val="1000"/>
                <a:buFont typeface="Arial" panose="020B0604020202020204"/>
                <a:buNone/>
              </a:pPr>
              <a:r>
                <a:rPr lang="en-GB" sz="1000" b="0" i="0" u="none" strike="noStrike" cap="none">
                  <a:solidFill>
                    <a:schemeClr val="dk1"/>
                  </a:solidFill>
                  <a:latin typeface="Arial" panose="020B0604020202020204"/>
                  <a:ea typeface="Arial" panose="020B0604020202020204"/>
                  <a:cs typeface="Arial" panose="020B0604020202020204"/>
                  <a:sym typeface="Arial" panose="020B0604020202020204"/>
                </a:rPr>
                <a:t>2 - Categorize the papers</a:t>
              </a:r>
              <a:endParaRPr sz="10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01" name="Google Shape;101;g11f3b7ef0fc_0_81"/>
            <p:cNvSpPr/>
            <p:nvPr/>
          </p:nvSpPr>
          <p:spPr>
            <a:xfrm>
              <a:off x="3548900" y="2986186"/>
              <a:ext cx="1307100" cy="564000"/>
            </a:xfrm>
            <a:prstGeom prst="roundRect">
              <a:avLst>
                <a:gd name="adj" fmla="val 7178"/>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Clr>
                  <a:srgbClr val="000000"/>
                </a:buClr>
                <a:buSzPts val="1000"/>
                <a:buFont typeface="Arial" panose="020B0604020202020204"/>
                <a:buNone/>
              </a:pPr>
              <a:r>
                <a:rPr lang="en-GB" sz="1000" b="0" i="0" u="none" strike="noStrike" cap="none">
                  <a:solidFill>
                    <a:schemeClr val="dk1"/>
                  </a:solidFill>
                  <a:latin typeface="Arial" panose="020B0604020202020204"/>
                  <a:ea typeface="Arial" panose="020B0604020202020204"/>
                  <a:cs typeface="Arial" panose="020B0604020202020204"/>
                  <a:sym typeface="Arial" panose="020B0604020202020204"/>
                </a:rPr>
                <a:t>Main steps for semantic modeling</a:t>
              </a:r>
              <a:endParaRPr sz="10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02" name="Google Shape;102;g11f3b7ef0fc_0_81"/>
            <p:cNvSpPr/>
            <p:nvPr/>
          </p:nvSpPr>
          <p:spPr>
            <a:xfrm>
              <a:off x="3548800" y="3679975"/>
              <a:ext cx="1288200" cy="498900"/>
            </a:xfrm>
            <a:prstGeom prst="roundRect">
              <a:avLst>
                <a:gd name="adj" fmla="val 7178"/>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Clr>
                  <a:srgbClr val="000000"/>
                </a:buClr>
                <a:buSzPts val="1000"/>
                <a:buFont typeface="Arial" panose="020B0604020202020204"/>
                <a:buNone/>
              </a:pPr>
              <a:r>
                <a:rPr lang="en-GB" sz="1000" b="0" i="0" u="none" strike="noStrike" cap="none">
                  <a:solidFill>
                    <a:schemeClr val="dk1"/>
                  </a:solidFill>
                  <a:latin typeface="Arial" panose="020B0604020202020204"/>
                  <a:ea typeface="Arial" panose="020B0604020202020204"/>
                  <a:cs typeface="Arial" panose="020B0604020202020204"/>
                  <a:sym typeface="Arial" panose="020B0604020202020204"/>
                </a:rPr>
                <a:t>Cluster similar papers based on main features</a:t>
              </a:r>
              <a:endParaRPr sz="10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cxnSp>
          <p:nvCxnSpPr>
            <p:cNvPr id="103" name="Google Shape;103;g11f3b7ef0fc_0_81"/>
            <p:cNvCxnSpPr>
              <a:stCxn id="100" idx="2"/>
              <a:endCxn id="101" idx="1"/>
            </p:cNvCxnSpPr>
            <p:nvPr/>
          </p:nvCxnSpPr>
          <p:spPr>
            <a:xfrm rot="-5400000" flipH="1">
              <a:off x="3117800" y="2837220"/>
              <a:ext cx="495900" cy="366300"/>
            </a:xfrm>
            <a:prstGeom prst="bentConnector2">
              <a:avLst/>
            </a:prstGeom>
            <a:noFill/>
            <a:ln w="9525" cap="flat" cmpd="sng">
              <a:solidFill>
                <a:schemeClr val="dk2"/>
              </a:solidFill>
              <a:prstDash val="solid"/>
              <a:round/>
              <a:headEnd type="none" w="sm" len="sm"/>
              <a:tailEnd type="none" w="sm" len="sm"/>
            </a:ln>
          </p:spPr>
        </p:cxnSp>
        <p:cxnSp>
          <p:nvCxnSpPr>
            <p:cNvPr id="104" name="Google Shape;104;g11f3b7ef0fc_0_81"/>
            <p:cNvCxnSpPr>
              <a:stCxn id="100" idx="2"/>
              <a:endCxn id="102" idx="1"/>
            </p:cNvCxnSpPr>
            <p:nvPr/>
          </p:nvCxnSpPr>
          <p:spPr>
            <a:xfrm rot="-5400000" flipH="1">
              <a:off x="2787200" y="3167820"/>
              <a:ext cx="1157100" cy="366300"/>
            </a:xfrm>
            <a:prstGeom prst="bentConnector2">
              <a:avLst/>
            </a:prstGeom>
            <a:noFill/>
            <a:ln w="9525" cap="flat" cmpd="sng">
              <a:solidFill>
                <a:schemeClr val="dk2"/>
              </a:solidFill>
              <a:prstDash val="solid"/>
              <a:round/>
              <a:headEnd type="none" w="sm" len="sm"/>
              <a:tailEnd type="none" w="sm" len="sm"/>
            </a:ln>
          </p:spPr>
        </p:cxnSp>
        <p:cxnSp>
          <p:nvCxnSpPr>
            <p:cNvPr id="105" name="Google Shape;105;g11f3b7ef0fc_0_81"/>
            <p:cNvCxnSpPr>
              <a:stCxn id="106" idx="3"/>
              <a:endCxn id="100" idx="1"/>
            </p:cNvCxnSpPr>
            <p:nvPr/>
          </p:nvCxnSpPr>
          <p:spPr>
            <a:xfrm>
              <a:off x="1852125" y="2513502"/>
              <a:ext cx="814500" cy="9600"/>
            </a:xfrm>
            <a:prstGeom prst="straightConnector1">
              <a:avLst/>
            </a:prstGeom>
            <a:noFill/>
            <a:ln w="9525" cap="flat" cmpd="sng">
              <a:solidFill>
                <a:schemeClr val="dk2"/>
              </a:solidFill>
              <a:prstDash val="solid"/>
              <a:round/>
              <a:headEnd type="none" w="sm" len="sm"/>
              <a:tailEnd type="triangle" w="med" len="med"/>
            </a:ln>
          </p:spPr>
        </p:cxnSp>
      </p:grpSp>
      <p:grpSp>
        <p:nvGrpSpPr>
          <p:cNvPr id="107" name="Google Shape;107;g11f3b7ef0fc_0_81"/>
          <p:cNvGrpSpPr/>
          <p:nvPr/>
        </p:nvGrpSpPr>
        <p:grpSpPr>
          <a:xfrm>
            <a:off x="4182925" y="2281925"/>
            <a:ext cx="2905025" cy="2296550"/>
            <a:chOff x="4057800" y="2281925"/>
            <a:chExt cx="2905025" cy="2296550"/>
          </a:xfrm>
        </p:grpSpPr>
        <p:cxnSp>
          <p:nvCxnSpPr>
            <p:cNvPr id="108" name="Google Shape;108;g11f3b7ef0fc_0_81"/>
            <p:cNvCxnSpPr>
              <a:stCxn id="109" idx="2"/>
              <a:endCxn id="110" idx="1"/>
            </p:cNvCxnSpPr>
            <p:nvPr/>
          </p:nvCxnSpPr>
          <p:spPr>
            <a:xfrm rot="-5400000" flipH="1">
              <a:off x="4950225" y="3128825"/>
              <a:ext cx="878100" cy="182100"/>
            </a:xfrm>
            <a:prstGeom prst="bentConnector2">
              <a:avLst/>
            </a:prstGeom>
            <a:noFill/>
            <a:ln w="9525" cap="flat" cmpd="sng">
              <a:solidFill>
                <a:schemeClr val="dk2"/>
              </a:solidFill>
              <a:prstDash val="solid"/>
              <a:round/>
              <a:headEnd type="none" w="sm" len="sm"/>
              <a:tailEnd type="none" w="sm" len="sm"/>
            </a:ln>
          </p:spPr>
        </p:cxnSp>
        <p:grpSp>
          <p:nvGrpSpPr>
            <p:cNvPr id="111" name="Google Shape;111;g11f3b7ef0fc_0_81"/>
            <p:cNvGrpSpPr/>
            <p:nvPr/>
          </p:nvGrpSpPr>
          <p:grpSpPr>
            <a:xfrm>
              <a:off x="4057800" y="2281925"/>
              <a:ext cx="2905025" cy="2296550"/>
              <a:chOff x="4057800" y="2281925"/>
              <a:chExt cx="2905025" cy="2296550"/>
            </a:xfrm>
          </p:grpSpPr>
          <p:sp>
            <p:nvSpPr>
              <p:cNvPr id="109" name="Google Shape;109;g11f3b7ef0fc_0_81"/>
              <p:cNvSpPr/>
              <p:nvPr/>
            </p:nvSpPr>
            <p:spPr>
              <a:xfrm>
                <a:off x="4671825" y="2281925"/>
                <a:ext cx="1252800" cy="498900"/>
              </a:xfrm>
              <a:prstGeom prst="roundRect">
                <a:avLst>
                  <a:gd name="adj" fmla="val 10460"/>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Clr>
                    <a:srgbClr val="000000"/>
                  </a:buClr>
                  <a:buSzPts val="1000"/>
                  <a:buFont typeface="Arial" panose="020B0604020202020204"/>
                  <a:buNone/>
                </a:pPr>
                <a:r>
                  <a:rPr lang="en-GB" sz="1000" b="0" i="0" u="none" strike="noStrike" cap="none">
                    <a:solidFill>
                      <a:schemeClr val="dk1"/>
                    </a:solidFill>
                    <a:latin typeface="Arial" panose="020B0604020202020204"/>
                    <a:ea typeface="Arial" panose="020B0604020202020204"/>
                    <a:cs typeface="Arial" panose="020B0604020202020204"/>
                    <a:sym typeface="Arial" panose="020B0604020202020204"/>
                  </a:rPr>
                  <a:t>3 - Perform paper analysis</a:t>
                </a:r>
                <a:endParaRPr sz="10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10" name="Google Shape;110;g11f3b7ef0fc_0_81"/>
              <p:cNvSpPr/>
              <p:nvPr/>
            </p:nvSpPr>
            <p:spPr>
              <a:xfrm>
                <a:off x="5480225" y="3409350"/>
                <a:ext cx="1482600" cy="498900"/>
              </a:xfrm>
              <a:prstGeom prst="roundRect">
                <a:avLst>
                  <a:gd name="adj" fmla="val 10460"/>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Clr>
                    <a:srgbClr val="000000"/>
                  </a:buClr>
                  <a:buSzPts val="1000"/>
                  <a:buFont typeface="Arial" panose="020B0604020202020204"/>
                  <a:buNone/>
                </a:pPr>
                <a:r>
                  <a:rPr lang="en-GB" sz="1000" b="0" i="0" u="none" strike="noStrike" cap="none">
                    <a:solidFill>
                      <a:schemeClr val="dk1"/>
                    </a:solidFill>
                    <a:latin typeface="Arial" panose="020B0604020202020204"/>
                    <a:ea typeface="Arial" panose="020B0604020202020204"/>
                    <a:cs typeface="Arial" panose="020B0604020202020204"/>
                    <a:sym typeface="Arial" panose="020B0604020202020204"/>
                  </a:rPr>
                  <a:t>Extract the major contribution of papers</a:t>
                </a:r>
                <a:endParaRPr sz="10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12" name="Google Shape;112;g11f3b7ef0fc_0_81"/>
              <p:cNvSpPr/>
              <p:nvPr/>
            </p:nvSpPr>
            <p:spPr>
              <a:xfrm>
                <a:off x="5480125" y="4005775"/>
                <a:ext cx="1482600" cy="572700"/>
              </a:xfrm>
              <a:prstGeom prst="roundRect">
                <a:avLst>
                  <a:gd name="adj" fmla="val 10460"/>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Clr>
                    <a:srgbClr val="000000"/>
                  </a:buClr>
                  <a:buSzPts val="1000"/>
                  <a:buFont typeface="Arial" panose="020B0604020202020204"/>
                  <a:buNone/>
                </a:pPr>
                <a:r>
                  <a:rPr lang="en-GB" sz="1000" b="0" i="0" u="none" strike="noStrike" cap="none">
                    <a:solidFill>
                      <a:schemeClr val="dk1"/>
                    </a:solidFill>
                    <a:latin typeface="Arial" panose="020B0604020202020204"/>
                    <a:ea typeface="Arial" panose="020B0604020202020204"/>
                    <a:cs typeface="Arial" panose="020B0604020202020204"/>
                    <a:sym typeface="Arial" panose="020B0604020202020204"/>
                  </a:rPr>
                  <a:t>Note down strengths and weaknesses of papers</a:t>
                </a:r>
                <a:endParaRPr sz="10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cxnSp>
            <p:nvCxnSpPr>
              <p:cNvPr id="113" name="Google Shape;113;g11f3b7ef0fc_0_81"/>
              <p:cNvCxnSpPr>
                <a:stCxn id="109" idx="2"/>
                <a:endCxn id="112" idx="1"/>
              </p:cNvCxnSpPr>
              <p:nvPr/>
            </p:nvCxnSpPr>
            <p:spPr>
              <a:xfrm rot="-5400000" flipH="1">
                <a:off x="4633425" y="3445625"/>
                <a:ext cx="1511400" cy="181800"/>
              </a:xfrm>
              <a:prstGeom prst="bentConnector2">
                <a:avLst/>
              </a:prstGeom>
              <a:noFill/>
              <a:ln w="9525" cap="flat" cmpd="sng">
                <a:solidFill>
                  <a:schemeClr val="dk2"/>
                </a:solidFill>
                <a:prstDash val="solid"/>
                <a:round/>
                <a:headEnd type="none" w="sm" len="sm"/>
                <a:tailEnd type="none" w="sm" len="sm"/>
              </a:ln>
            </p:spPr>
          </p:cxnSp>
          <p:cxnSp>
            <p:nvCxnSpPr>
              <p:cNvPr id="114" name="Google Shape;114;g11f3b7ef0fc_0_81"/>
              <p:cNvCxnSpPr>
                <a:stCxn id="100" idx="3"/>
                <a:endCxn id="109" idx="1"/>
              </p:cNvCxnSpPr>
              <p:nvPr/>
            </p:nvCxnSpPr>
            <p:spPr>
              <a:xfrm rot="10800000" flipH="1">
                <a:off x="4057800" y="2531520"/>
                <a:ext cx="614100" cy="7500"/>
              </a:xfrm>
              <a:prstGeom prst="straightConnector1">
                <a:avLst/>
              </a:prstGeom>
              <a:noFill/>
              <a:ln w="9525" cap="flat" cmpd="sng">
                <a:solidFill>
                  <a:schemeClr val="dk2"/>
                </a:solidFill>
                <a:prstDash val="solid"/>
                <a:round/>
                <a:headEnd type="none" w="sm" len="sm"/>
                <a:tailEnd type="triangle" w="med" len="med"/>
              </a:ln>
            </p:spPr>
          </p:cxnSp>
        </p:grpSp>
      </p:grpSp>
      <p:grpSp>
        <p:nvGrpSpPr>
          <p:cNvPr id="115" name="Google Shape;115;g11f3b7ef0fc_0_81"/>
          <p:cNvGrpSpPr/>
          <p:nvPr/>
        </p:nvGrpSpPr>
        <p:grpSpPr>
          <a:xfrm>
            <a:off x="6049750" y="2281941"/>
            <a:ext cx="2659825" cy="2366893"/>
            <a:chOff x="5744875" y="2281925"/>
            <a:chExt cx="2659825" cy="2291724"/>
          </a:xfrm>
        </p:grpSpPr>
        <p:sp>
          <p:nvSpPr>
            <p:cNvPr id="116" name="Google Shape;116;g11f3b7ef0fc_0_81"/>
            <p:cNvSpPr/>
            <p:nvPr/>
          </p:nvSpPr>
          <p:spPr>
            <a:xfrm>
              <a:off x="7217000" y="3678974"/>
              <a:ext cx="1187700" cy="348600"/>
            </a:xfrm>
            <a:prstGeom prst="roundRect">
              <a:avLst>
                <a:gd name="adj" fmla="val 6097"/>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Clr>
                  <a:srgbClr val="000000"/>
                </a:buClr>
                <a:buSzPts val="1000"/>
                <a:buFont typeface="Arial" panose="020B0604020202020204"/>
                <a:buNone/>
              </a:pPr>
              <a:r>
                <a:rPr lang="en-GB" sz="1000" b="0" i="0" u="none" strike="noStrike" cap="none">
                  <a:solidFill>
                    <a:schemeClr val="dk1"/>
                  </a:solidFill>
                  <a:latin typeface="Arial" panose="020B0604020202020204"/>
                  <a:ea typeface="Arial" panose="020B0604020202020204"/>
                  <a:cs typeface="Arial" panose="020B0604020202020204"/>
                  <a:sym typeface="Arial" panose="020B0604020202020204"/>
                </a:rPr>
                <a:t>Representation scalability</a:t>
              </a:r>
              <a:endParaRPr sz="10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grpSp>
          <p:nvGrpSpPr>
            <p:cNvPr id="117" name="Google Shape;117;g11f3b7ef0fc_0_81"/>
            <p:cNvGrpSpPr/>
            <p:nvPr/>
          </p:nvGrpSpPr>
          <p:grpSpPr>
            <a:xfrm>
              <a:off x="5744875" y="2281925"/>
              <a:ext cx="2659825" cy="2291724"/>
              <a:chOff x="5744875" y="2281925"/>
              <a:chExt cx="2659825" cy="2291724"/>
            </a:xfrm>
          </p:grpSpPr>
          <p:sp>
            <p:nvSpPr>
              <p:cNvPr id="118" name="Google Shape;118;g11f3b7ef0fc_0_81"/>
              <p:cNvSpPr/>
              <p:nvPr/>
            </p:nvSpPr>
            <p:spPr>
              <a:xfrm>
                <a:off x="6221625" y="2281925"/>
                <a:ext cx="1787100" cy="498900"/>
              </a:xfrm>
              <a:prstGeom prst="roundRect">
                <a:avLst>
                  <a:gd name="adj" fmla="val 6097"/>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Clr>
                    <a:srgbClr val="000000"/>
                  </a:buClr>
                  <a:buSzPts val="1000"/>
                  <a:buFont typeface="Arial" panose="020B0604020202020204"/>
                  <a:buNone/>
                </a:pPr>
                <a:r>
                  <a:rPr lang="en-GB" sz="1000" b="0" i="0" u="none" strike="noStrike" cap="none">
                    <a:solidFill>
                      <a:schemeClr val="dk1"/>
                    </a:solidFill>
                    <a:latin typeface="Arial" panose="020B0604020202020204"/>
                    <a:ea typeface="Arial" panose="020B0604020202020204"/>
                    <a:cs typeface="Arial" panose="020B0604020202020204"/>
                    <a:sym typeface="Arial" panose="020B0604020202020204"/>
                  </a:rPr>
                  <a:t>4 - Propose challenges and opportunities</a:t>
                </a:r>
                <a:endParaRPr sz="10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19" name="Google Shape;119;g11f3b7ef0fc_0_81"/>
              <p:cNvSpPr/>
              <p:nvPr/>
            </p:nvSpPr>
            <p:spPr>
              <a:xfrm>
                <a:off x="7217000" y="3200384"/>
                <a:ext cx="1187700" cy="281100"/>
              </a:xfrm>
              <a:prstGeom prst="roundRect">
                <a:avLst>
                  <a:gd name="adj" fmla="val 6097"/>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Clr>
                    <a:srgbClr val="000000"/>
                  </a:buClr>
                  <a:buSzPts val="1000"/>
                  <a:buFont typeface="Arial" panose="020B0604020202020204"/>
                  <a:buNone/>
                </a:pPr>
                <a:r>
                  <a:rPr lang="en-GB" sz="1000" b="0" i="0" u="none" strike="noStrike" cap="none">
                    <a:solidFill>
                      <a:schemeClr val="dk1"/>
                    </a:solidFill>
                    <a:latin typeface="Arial" panose="020B0604020202020204"/>
                    <a:ea typeface="Arial" panose="020B0604020202020204"/>
                    <a:cs typeface="Arial" panose="020B0604020202020204"/>
                    <a:sym typeface="Arial" panose="020B0604020202020204"/>
                  </a:rPr>
                  <a:t>Data efficiency</a:t>
                </a:r>
                <a:endParaRPr sz="10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20" name="Google Shape;120;g11f3b7ef0fc_0_81"/>
              <p:cNvSpPr/>
              <p:nvPr/>
            </p:nvSpPr>
            <p:spPr>
              <a:xfrm>
                <a:off x="7216999" y="4225049"/>
                <a:ext cx="1187700" cy="348600"/>
              </a:xfrm>
              <a:prstGeom prst="roundRect">
                <a:avLst>
                  <a:gd name="adj" fmla="val 6097"/>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Clr>
                    <a:srgbClr val="000000"/>
                  </a:buClr>
                  <a:buSzPts val="1000"/>
                  <a:buFont typeface="Arial" panose="020B0604020202020204"/>
                  <a:buNone/>
                </a:pPr>
                <a:r>
                  <a:rPr lang="en-GB" sz="1000" b="0" i="0" u="none" strike="noStrike" cap="none">
                    <a:solidFill>
                      <a:schemeClr val="dk1"/>
                    </a:solidFill>
                    <a:latin typeface="Arial" panose="020B0604020202020204"/>
                    <a:ea typeface="Arial" panose="020B0604020202020204"/>
                    <a:cs typeface="Arial" panose="020B0604020202020204"/>
                    <a:sym typeface="Arial" panose="020B0604020202020204"/>
                  </a:rPr>
                  <a:t>Evaluation and generalizability</a:t>
                </a:r>
                <a:endParaRPr sz="10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cxnSp>
            <p:nvCxnSpPr>
              <p:cNvPr id="121" name="Google Shape;121;g11f3b7ef0fc_0_81"/>
              <p:cNvCxnSpPr>
                <a:stCxn id="118" idx="2"/>
                <a:endCxn id="119" idx="1"/>
              </p:cNvCxnSpPr>
              <p:nvPr/>
            </p:nvCxnSpPr>
            <p:spPr>
              <a:xfrm rot="-5400000" flipH="1">
                <a:off x="6885975" y="3010025"/>
                <a:ext cx="560100" cy="101700"/>
              </a:xfrm>
              <a:prstGeom prst="bentConnector2">
                <a:avLst/>
              </a:prstGeom>
              <a:noFill/>
              <a:ln w="9525" cap="flat" cmpd="sng">
                <a:solidFill>
                  <a:schemeClr val="dk2"/>
                </a:solidFill>
                <a:prstDash val="solid"/>
                <a:round/>
                <a:headEnd type="none" w="sm" len="sm"/>
                <a:tailEnd type="none" w="sm" len="sm"/>
              </a:ln>
            </p:spPr>
          </p:cxnSp>
          <p:cxnSp>
            <p:nvCxnSpPr>
              <p:cNvPr id="122" name="Google Shape;122;g11f3b7ef0fc_0_81"/>
              <p:cNvCxnSpPr>
                <a:stCxn id="118" idx="2"/>
                <a:endCxn id="116" idx="1"/>
              </p:cNvCxnSpPr>
              <p:nvPr/>
            </p:nvCxnSpPr>
            <p:spPr>
              <a:xfrm rot="-5400000" flipH="1">
                <a:off x="6629775" y="3266225"/>
                <a:ext cx="1072500" cy="101700"/>
              </a:xfrm>
              <a:prstGeom prst="bentConnector2">
                <a:avLst/>
              </a:prstGeom>
              <a:noFill/>
              <a:ln w="9525" cap="flat" cmpd="sng">
                <a:solidFill>
                  <a:schemeClr val="dk2"/>
                </a:solidFill>
                <a:prstDash val="solid"/>
                <a:round/>
                <a:headEnd type="none" w="sm" len="sm"/>
                <a:tailEnd type="none" w="sm" len="sm"/>
              </a:ln>
            </p:spPr>
          </p:cxnSp>
          <p:cxnSp>
            <p:nvCxnSpPr>
              <p:cNvPr id="123" name="Google Shape;123;g11f3b7ef0fc_0_81"/>
              <p:cNvCxnSpPr>
                <a:stCxn id="118" idx="2"/>
                <a:endCxn id="120" idx="1"/>
              </p:cNvCxnSpPr>
              <p:nvPr/>
            </p:nvCxnSpPr>
            <p:spPr>
              <a:xfrm rot="-5400000" flipH="1">
                <a:off x="6356775" y="3539225"/>
                <a:ext cx="1618500" cy="101700"/>
              </a:xfrm>
              <a:prstGeom prst="bentConnector2">
                <a:avLst/>
              </a:prstGeom>
              <a:noFill/>
              <a:ln w="9525" cap="flat" cmpd="sng">
                <a:solidFill>
                  <a:schemeClr val="dk2"/>
                </a:solidFill>
                <a:prstDash val="solid"/>
                <a:round/>
                <a:headEnd type="none" w="sm" len="sm"/>
                <a:tailEnd type="none" w="sm" len="sm"/>
              </a:ln>
            </p:spPr>
          </p:cxnSp>
          <p:cxnSp>
            <p:nvCxnSpPr>
              <p:cNvPr id="124" name="Google Shape;124;g11f3b7ef0fc_0_81"/>
              <p:cNvCxnSpPr>
                <a:stCxn id="109" idx="3"/>
                <a:endCxn id="118" idx="1"/>
              </p:cNvCxnSpPr>
              <p:nvPr/>
            </p:nvCxnSpPr>
            <p:spPr>
              <a:xfrm>
                <a:off x="5744875" y="2523437"/>
                <a:ext cx="476700" cy="7800"/>
              </a:xfrm>
              <a:prstGeom prst="straightConnector1">
                <a:avLst/>
              </a:prstGeom>
              <a:noFill/>
              <a:ln w="9525" cap="flat" cmpd="sng">
                <a:solidFill>
                  <a:schemeClr val="dk2"/>
                </a:solidFill>
                <a:prstDash val="solid"/>
                <a:round/>
                <a:headEnd type="none" w="sm" len="sm"/>
                <a:tailEnd type="triangle" w="med" len="med"/>
              </a:ln>
            </p:spPr>
          </p:cxnSp>
        </p:grpSp>
      </p:grpSp>
      <p:grpSp>
        <p:nvGrpSpPr>
          <p:cNvPr id="125" name="Google Shape;125;g11f3b7ef0fc_0_81"/>
          <p:cNvGrpSpPr/>
          <p:nvPr/>
        </p:nvGrpSpPr>
        <p:grpSpPr>
          <a:xfrm>
            <a:off x="423425" y="1158575"/>
            <a:ext cx="3244938" cy="2849450"/>
            <a:chOff x="118625" y="1158575"/>
            <a:chExt cx="3244938" cy="2849450"/>
          </a:xfrm>
        </p:grpSpPr>
        <p:sp>
          <p:nvSpPr>
            <p:cNvPr id="126" name="Google Shape;126;g11f3b7ef0fc_0_81"/>
            <p:cNvSpPr/>
            <p:nvPr/>
          </p:nvSpPr>
          <p:spPr>
            <a:xfrm>
              <a:off x="1714500" y="2965225"/>
              <a:ext cx="1419600" cy="1042800"/>
            </a:xfrm>
            <a:prstGeom prst="roundRect">
              <a:avLst>
                <a:gd name="adj" fmla="val 7306"/>
              </a:avLst>
            </a:prstGeom>
            <a:solidFill>
              <a:srgbClr val="000000">
                <a:alpha val="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Clr>
                  <a:srgbClr val="000000"/>
                </a:buClr>
                <a:buSzPts val="1000"/>
                <a:buFont typeface="Arial" panose="020B0604020202020204"/>
                <a:buNone/>
              </a:pPr>
              <a:r>
                <a:rPr lang="en-GB" sz="1000" b="0" i="0" u="none" strike="noStrike" cap="none">
                  <a:solidFill>
                    <a:schemeClr val="dk1"/>
                  </a:solidFill>
                  <a:latin typeface="Arial" panose="020B0604020202020204"/>
                  <a:ea typeface="Arial" panose="020B0604020202020204"/>
                  <a:cs typeface="Arial" panose="020B0604020202020204"/>
                  <a:sym typeface="Arial" panose="020B0604020202020204"/>
                </a:rPr>
                <a:t>By task, neural network topology, training method, model performance, etc.</a:t>
              </a:r>
              <a:endParaRPr sz="10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06" name="Google Shape;106;g11f3b7ef0fc_0_81"/>
            <p:cNvSpPr/>
            <p:nvPr/>
          </p:nvSpPr>
          <p:spPr>
            <a:xfrm>
              <a:off x="904700" y="2207850"/>
              <a:ext cx="1127100" cy="637200"/>
            </a:xfrm>
            <a:prstGeom prst="roundRect">
              <a:avLst>
                <a:gd name="adj" fmla="val 7306"/>
              </a:avLst>
            </a:prstGeom>
            <a:solidFill>
              <a:srgbClr val="000000">
                <a:alpha val="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Clr>
                  <a:srgbClr val="000000"/>
                </a:buClr>
                <a:buSzPts val="1000"/>
                <a:buFont typeface="Arial" panose="020B0604020202020204"/>
                <a:buNone/>
              </a:pPr>
              <a:r>
                <a:rPr lang="en-GB" sz="1000" b="0" i="0" u="none" strike="noStrike" cap="none">
                  <a:solidFill>
                    <a:schemeClr val="dk1"/>
                  </a:solidFill>
                  <a:latin typeface="Arial" panose="020B0604020202020204"/>
                  <a:ea typeface="Arial" panose="020B0604020202020204"/>
                  <a:cs typeface="Arial" panose="020B0604020202020204"/>
                  <a:sym typeface="Arial" panose="020B0604020202020204"/>
                </a:rPr>
                <a:t>1 - Organize the papers based on features</a:t>
              </a:r>
              <a:endParaRPr sz="10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cxnSp>
          <p:nvCxnSpPr>
            <p:cNvPr id="127" name="Google Shape;127;g11f3b7ef0fc_0_81"/>
            <p:cNvCxnSpPr>
              <a:stCxn id="106" idx="2"/>
              <a:endCxn id="126" idx="1"/>
            </p:cNvCxnSpPr>
            <p:nvPr/>
          </p:nvCxnSpPr>
          <p:spPr>
            <a:xfrm rot="-5400000" flipH="1">
              <a:off x="1270550" y="3042750"/>
              <a:ext cx="641700" cy="246300"/>
            </a:xfrm>
            <a:prstGeom prst="bentConnector2">
              <a:avLst/>
            </a:prstGeom>
            <a:noFill/>
            <a:ln w="9525" cap="flat" cmpd="sng">
              <a:solidFill>
                <a:schemeClr val="dk2"/>
              </a:solidFill>
              <a:prstDash val="solid"/>
              <a:round/>
              <a:headEnd type="none" w="sm" len="sm"/>
              <a:tailEnd type="none" w="sm" len="sm"/>
            </a:ln>
          </p:spPr>
        </p:cxnSp>
        <p:sp>
          <p:nvSpPr>
            <p:cNvPr id="128" name="Google Shape;128;g11f3b7ef0fc_0_81"/>
            <p:cNvSpPr/>
            <p:nvPr/>
          </p:nvSpPr>
          <p:spPr>
            <a:xfrm>
              <a:off x="118625" y="1158575"/>
              <a:ext cx="1806624" cy="679644"/>
            </a:xfrm>
            <a:prstGeom prst="flowChartDocumen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Clr>
                  <a:schemeClr val="dk1"/>
                </a:buClr>
                <a:buSzPts val="1100"/>
                <a:buFont typeface="Arial" panose="020B0604020202020204"/>
                <a:buNone/>
              </a:pPr>
              <a:r>
                <a:rPr lang="en-GB" sz="1000" b="0" i="0" u="none" strike="noStrike" cap="none">
                  <a:solidFill>
                    <a:schemeClr val="dk1"/>
                  </a:solidFill>
                  <a:latin typeface="Arial" panose="020B0604020202020204"/>
                  <a:ea typeface="Arial" panose="020B0604020202020204"/>
                  <a:cs typeface="Arial" panose="020B0604020202020204"/>
                  <a:sym typeface="Arial" panose="020B0604020202020204"/>
                </a:rPr>
                <a:t>Retrieval standard</a:t>
              </a:r>
              <a:endParaRPr sz="10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ctr" rtl="0">
                <a:lnSpc>
                  <a:spcPct val="115000"/>
                </a:lnSpc>
                <a:spcBef>
                  <a:spcPts val="0"/>
                </a:spcBef>
                <a:spcAft>
                  <a:spcPts val="0"/>
                </a:spcAft>
                <a:buClr>
                  <a:schemeClr val="dk1"/>
                </a:buClr>
                <a:buSzPts val="1100"/>
                <a:buFont typeface="Arial" panose="020B0604020202020204"/>
                <a:buNone/>
              </a:pPr>
              <a:r>
                <a:rPr lang="en-GB" sz="1000" b="0" i="0" u="none" strike="noStrike" cap="none">
                  <a:solidFill>
                    <a:schemeClr val="dk1"/>
                  </a:solidFill>
                  <a:latin typeface="Arial" panose="020B0604020202020204"/>
                  <a:ea typeface="Arial" panose="020B0604020202020204"/>
                  <a:cs typeface="Arial" panose="020B0604020202020204"/>
                  <a:sym typeface="Arial" panose="020B0604020202020204"/>
                </a:rPr>
                <a:t>(Keywords+Snowballing)</a:t>
              </a:r>
              <a:endParaRPr sz="10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29" name="Google Shape;129;g11f3b7ef0fc_0_81"/>
            <p:cNvSpPr/>
            <p:nvPr/>
          </p:nvSpPr>
          <p:spPr>
            <a:xfrm>
              <a:off x="1988075" y="1158578"/>
              <a:ext cx="1375488" cy="777924"/>
            </a:xfrm>
            <a:prstGeom prst="flowChartMultidocumen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Clr>
                  <a:schemeClr val="dk1"/>
                </a:buClr>
                <a:buSzPts val="1100"/>
                <a:buFont typeface="Arial" panose="020B0604020202020204"/>
                <a:buNone/>
              </a:pPr>
              <a:r>
                <a:rPr lang="en-GB" sz="1000" b="0" i="0" u="none" strike="noStrike" cap="none">
                  <a:solidFill>
                    <a:schemeClr val="dk1"/>
                  </a:solidFill>
                  <a:latin typeface="Arial" panose="020B0604020202020204"/>
                  <a:ea typeface="Arial" panose="020B0604020202020204"/>
                  <a:cs typeface="Arial" panose="020B0604020202020204"/>
                  <a:sym typeface="Arial" panose="020B0604020202020204"/>
                </a:rPr>
                <a:t>Paper collection</a:t>
              </a:r>
              <a:endParaRPr sz="10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cxnSp>
          <p:nvCxnSpPr>
            <p:cNvPr id="130" name="Google Shape;130;g11f3b7ef0fc_0_81"/>
            <p:cNvCxnSpPr>
              <a:stCxn id="128" idx="2"/>
              <a:endCxn id="106" idx="0"/>
            </p:cNvCxnSpPr>
            <p:nvPr/>
          </p:nvCxnSpPr>
          <p:spPr>
            <a:xfrm rot="-5400000" flipH="1">
              <a:off x="1037837" y="1777387"/>
              <a:ext cx="414600" cy="446400"/>
            </a:xfrm>
            <a:prstGeom prst="bentConnector3">
              <a:avLst>
                <a:gd name="adj1" fmla="val 54370"/>
              </a:avLst>
            </a:prstGeom>
            <a:noFill/>
            <a:ln w="9525" cap="flat" cmpd="sng">
              <a:solidFill>
                <a:schemeClr val="dk2"/>
              </a:solidFill>
              <a:prstDash val="dash"/>
              <a:round/>
              <a:headEnd type="none" w="sm" len="sm"/>
              <a:tailEnd type="none" w="sm" len="sm"/>
            </a:ln>
          </p:spPr>
        </p:cxnSp>
        <p:cxnSp>
          <p:nvCxnSpPr>
            <p:cNvPr id="131" name="Google Shape;131;g11f3b7ef0fc_0_81"/>
            <p:cNvCxnSpPr>
              <a:stCxn id="129" idx="2"/>
              <a:endCxn id="106" idx="0"/>
            </p:cNvCxnSpPr>
            <p:nvPr/>
          </p:nvCxnSpPr>
          <p:spPr>
            <a:xfrm rot="5400000">
              <a:off x="1873822" y="1501592"/>
              <a:ext cx="300900" cy="1111800"/>
            </a:xfrm>
            <a:prstGeom prst="bentConnector3">
              <a:avLst>
                <a:gd name="adj1" fmla="val 54610"/>
              </a:avLst>
            </a:prstGeom>
            <a:noFill/>
            <a:ln w="9525" cap="flat" cmpd="sng">
              <a:solidFill>
                <a:schemeClr val="dk2"/>
              </a:solidFill>
              <a:prstDash val="dash"/>
              <a:round/>
              <a:headEnd type="none" w="sm" len="sm"/>
              <a:tailEnd type="none" w="sm" len="sm"/>
            </a:ln>
          </p:spPr>
        </p:cxnSp>
      </p:grpSp>
      <p:sp>
        <p:nvSpPr>
          <p:cNvPr id="132" name="Google Shape;132;g11f3b7ef0fc_0_81"/>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rgbClr val="000000"/>
              </a:buClr>
              <a:buSzPts val="1400"/>
              <a:buFont typeface="Arial" panose="020B0604020202020204"/>
              <a:buNone/>
            </a:pPr>
            <a:fld id="{00000000-1234-1234-1234-123412341234}" type="slidenum">
              <a:rPr lang="en-GB"/>
            </a:fld>
            <a:endParaRPr lang="en-GB"/>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5"/>
                                        </p:tgtEl>
                                        <p:attrNameLst>
                                          <p:attrName>style.visibility</p:attrName>
                                        </p:attrNameLst>
                                      </p:cBhvr>
                                      <p:to>
                                        <p:strVal val="visible"/>
                                      </p:to>
                                    </p:set>
                                    <p:animEffect transition="in" filter="fade">
                                      <p:cBhvr>
                                        <p:cTn id="7" dur="1000"/>
                                        <p:tgtEl>
                                          <p:spTgt spid="12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9"/>
                                        </p:tgtEl>
                                        <p:attrNameLst>
                                          <p:attrName>style.visibility</p:attrName>
                                        </p:attrNameLst>
                                      </p:cBhvr>
                                      <p:to>
                                        <p:strVal val="visible"/>
                                      </p:to>
                                    </p:set>
                                    <p:animEffect transition="in" filter="fade">
                                      <p:cBhvr>
                                        <p:cTn id="12" dur="1000"/>
                                        <p:tgtEl>
                                          <p:spTgt spid="9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7"/>
                                        </p:tgtEl>
                                        <p:attrNameLst>
                                          <p:attrName>style.visibility</p:attrName>
                                        </p:attrNameLst>
                                      </p:cBhvr>
                                      <p:to>
                                        <p:strVal val="visible"/>
                                      </p:to>
                                    </p:set>
                                    <p:animEffect transition="in" filter="fade">
                                      <p:cBhvr>
                                        <p:cTn id="17" dur="1000"/>
                                        <p:tgtEl>
                                          <p:spTgt spid="10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15"/>
                                        </p:tgtEl>
                                        <p:attrNameLst>
                                          <p:attrName>style.visibility</p:attrName>
                                        </p:attrNameLst>
                                      </p:cBhvr>
                                      <p:to>
                                        <p:strVal val="visible"/>
                                      </p:to>
                                    </p:set>
                                    <p:animEffect transition="in" filter="fade">
                                      <p:cBhvr>
                                        <p:cTn id="22" dur="1000"/>
                                        <p:tgtEl>
                                          <p:spTgt spid="11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p:nvPr>
            <p:ph type="title"/>
          </p:nvPr>
        </p:nvSpPr>
        <p:spPr/>
        <p:txBody>
          <a:bodyPr>
            <a:normAutofit fontScale="90000"/>
          </a:bodyPr>
          <a:p>
            <a:r>
              <a:rPr lang="en-US" altLang="zh-CN" b="1"/>
              <a:t>References</a:t>
            </a:r>
            <a:endParaRPr lang="en-US" altLang="zh-CN" b="1"/>
          </a:p>
        </p:txBody>
      </p:sp>
      <p:sp>
        <p:nvSpPr>
          <p:cNvPr id="3" name="文本占位符 2"/>
          <p:cNvSpPr/>
          <p:nvPr>
            <p:ph type="body" idx="1"/>
          </p:nvPr>
        </p:nvSpPr>
        <p:spPr>
          <a:xfrm>
            <a:off x="311785" y="1152525"/>
            <a:ext cx="8520430" cy="3990975"/>
          </a:xfrm>
        </p:spPr>
        <p:txBody>
          <a:bodyPr>
            <a:normAutofit fontScale="50000"/>
          </a:bodyPr>
          <a:p>
            <a:pPr>
              <a:buFont typeface="Wingdings" panose="05000000000000000000" charset="0"/>
              <a:buAutoNum type="arabicPeriod"/>
            </a:pPr>
            <a:r>
              <a:rPr lang="en-US" altLang="zh-CN">
                <a:solidFill>
                  <a:schemeClr val="tx1"/>
                </a:solidFill>
              </a:rPr>
              <a:t>Solar-Lezama, Armando et al. “Combinatorial sketching for finite programs.” ASPLOS XII (2006).</a:t>
            </a:r>
            <a:endParaRPr lang="en-US" altLang="zh-CN">
              <a:solidFill>
                <a:schemeClr val="tx1"/>
              </a:solidFill>
            </a:endParaRPr>
          </a:p>
          <a:p>
            <a:pPr>
              <a:buFont typeface="Wingdings" panose="05000000000000000000" charset="0"/>
              <a:buAutoNum type="arabicPeriod"/>
            </a:pPr>
            <a:r>
              <a:rPr lang="en-US" altLang="zh-CN">
                <a:solidFill>
                  <a:schemeClr val="tx1"/>
                </a:solidFill>
              </a:rPr>
              <a:t>Bengio, Yoshua et al. “Representation Learning: A Review and New Perspectives.” IEEE Transactions on Pattern Analysis and Machine Intelligence 35 (2013): 1798-1828.</a:t>
            </a:r>
            <a:endParaRPr lang="en-US" altLang="zh-CN">
              <a:solidFill>
                <a:schemeClr val="tx1"/>
              </a:solidFill>
            </a:endParaRPr>
          </a:p>
          <a:p>
            <a:pPr>
              <a:buFont typeface="Wingdings" panose="05000000000000000000" charset="0"/>
              <a:buAutoNum type="arabicPeriod"/>
            </a:pPr>
            <a:r>
              <a:rPr lang="en-US" altLang="zh-CN">
                <a:solidFill>
                  <a:schemeClr val="tx1"/>
                </a:solidFill>
              </a:rPr>
              <a:t>Smolensky, Paul. “Connectionist AI, symbolic AI, and the brain.” Artificial Intelligence Review 1 (2004): 95-109.</a:t>
            </a:r>
            <a:endParaRPr lang="en-US" altLang="zh-CN">
              <a:solidFill>
                <a:schemeClr val="tx1"/>
              </a:solidFill>
            </a:endParaRPr>
          </a:p>
          <a:p>
            <a:pPr>
              <a:buFont typeface="Wingdings" panose="05000000000000000000" charset="0"/>
              <a:buAutoNum type="arabicPeriod"/>
            </a:pPr>
            <a:r>
              <a:rPr lang="en-US" altLang="zh-CN">
                <a:solidFill>
                  <a:schemeClr val="tx1"/>
                </a:solidFill>
              </a:rPr>
              <a:t>Sarker, Md. Kamruzzaman et al. “Neuro-symbolic artificial intelligence.” AI Commun. 34 (2021): 197-209.</a:t>
            </a:r>
            <a:endParaRPr lang="en-US" altLang="zh-CN">
              <a:solidFill>
                <a:schemeClr val="tx1"/>
              </a:solidFill>
            </a:endParaRPr>
          </a:p>
          <a:p>
            <a:pPr>
              <a:buFont typeface="Wingdings" panose="05000000000000000000" charset="0"/>
              <a:buAutoNum type="arabicPeriod"/>
            </a:pPr>
            <a:r>
              <a:rPr lang="en-US" altLang="zh-CN">
                <a:solidFill>
                  <a:schemeClr val="tx1"/>
                </a:solidFill>
              </a:rPr>
              <a:t>Parisotto, Emilio et al. “Neuro-Symbolic Program Synthesis.” ArXiv abs/1611.01855 (2017): n. pag.</a:t>
            </a:r>
            <a:endParaRPr lang="en-US" altLang="zh-CN">
              <a:solidFill>
                <a:schemeClr val="tx1"/>
              </a:solidFill>
            </a:endParaRPr>
          </a:p>
          <a:p>
            <a:pPr>
              <a:buFont typeface="Wingdings" panose="05000000000000000000" charset="0"/>
              <a:buAutoNum type="arabicPeriod"/>
            </a:pPr>
            <a:r>
              <a:rPr lang="en-US" altLang="zh-CN">
                <a:solidFill>
                  <a:schemeClr val="tx1"/>
                </a:solidFill>
              </a:rPr>
              <a:t>Devlin, Jacob et al. “RobustFill: Neural Program Learning under Noisy I/O.” ICML (2017).</a:t>
            </a:r>
            <a:endParaRPr lang="en-US" altLang="zh-CN">
              <a:solidFill>
                <a:schemeClr val="tx1"/>
              </a:solidFill>
            </a:endParaRPr>
          </a:p>
          <a:p>
            <a:pPr>
              <a:buFont typeface="Wingdings" panose="05000000000000000000" charset="0"/>
              <a:buAutoNum type="arabicPeriod"/>
            </a:pPr>
            <a:r>
              <a:rPr lang="en-US" altLang="zh-CN">
                <a:solidFill>
                  <a:schemeClr val="tx1"/>
                </a:solidFill>
              </a:rPr>
              <a:t>Hopfield, John J.. “Neural networks and physical systems with emergent collective computational abilities.” Proceedings of the National Academy of Sciences of the United States of America 79 8 (1982): 2554-8 .</a:t>
            </a:r>
            <a:endParaRPr lang="en-US" altLang="zh-CN">
              <a:solidFill>
                <a:schemeClr val="tx1"/>
              </a:solidFill>
            </a:endParaRPr>
          </a:p>
          <a:p>
            <a:pPr>
              <a:buFont typeface="Wingdings" panose="05000000000000000000" charset="0"/>
              <a:buAutoNum type="arabicPeriod"/>
            </a:pPr>
            <a:r>
              <a:rPr lang="en-US" altLang="zh-CN">
                <a:solidFill>
                  <a:schemeClr val="tx1"/>
                </a:solidFill>
              </a:rPr>
              <a:t>Garson, James. The Stanford Encyclopedia of Philosophy. Metaphysics Research Lab, Stanford University.</a:t>
            </a:r>
            <a:endParaRPr lang="en-US" altLang="zh-CN">
              <a:solidFill>
                <a:schemeClr val="tx1"/>
              </a:solidFill>
            </a:endParaRPr>
          </a:p>
          <a:p>
            <a:pPr>
              <a:buFont typeface="Wingdings" panose="05000000000000000000" charset="0"/>
              <a:buAutoNum type="arabicPeriod"/>
            </a:pPr>
            <a:r>
              <a:rPr lang="en-US" altLang="zh-CN">
                <a:solidFill>
                  <a:schemeClr val="tx1"/>
                </a:solidFill>
              </a:rPr>
              <a:t>Chaudhuri, Swarat et al. “Neurosymbolic Programming.” Found. Trends Program. Lang. 7 (2021): 158-243.</a:t>
            </a:r>
            <a:endParaRPr lang="en-US" altLang="zh-CN">
              <a:solidFill>
                <a:schemeClr val="tx1"/>
              </a:solidFill>
            </a:endParaRPr>
          </a:p>
          <a:p>
            <a:pPr>
              <a:buFont typeface="Wingdings" panose="05000000000000000000" charset="0"/>
              <a:buAutoNum type="arabicPeriod"/>
            </a:pPr>
            <a:r>
              <a:rPr lang="en-US" altLang="zh-CN">
                <a:solidFill>
                  <a:schemeClr val="tx1"/>
                </a:solidFill>
              </a:rPr>
              <a:t>Dang-Nhu, Raphaël. “PLANS: Neuro-Symbolic Program Learning from Videos.” NeurIPS (2020).</a:t>
            </a:r>
            <a:endParaRPr lang="en-US" altLang="zh-CN">
              <a:solidFill>
                <a:schemeClr val="tx1"/>
              </a:solidFill>
            </a:endParaRPr>
          </a:p>
          <a:p>
            <a:pPr>
              <a:buFont typeface="Wingdings" panose="05000000000000000000" charset="0"/>
              <a:buAutoNum type="arabicPeriod"/>
            </a:pPr>
            <a:r>
              <a:rPr lang="en-US" altLang="zh-CN">
                <a:solidFill>
                  <a:schemeClr val="tx1"/>
                </a:solidFill>
              </a:rPr>
              <a:t>Valkov, Lazar et al. “HOUDINI: Lifelong Learning as Program Synthesis.” NeurIPS (2018).</a:t>
            </a:r>
            <a:endParaRPr lang="en-US" altLang="zh-CN">
              <a:solidFill>
                <a:schemeClr val="tx1"/>
              </a:solidFill>
            </a:endParaRPr>
          </a:p>
          <a:p>
            <a:pPr>
              <a:buFont typeface="Wingdings" panose="05000000000000000000" charset="0"/>
              <a:buAutoNum type="arabicPeriod"/>
            </a:pPr>
            <a:r>
              <a:rPr lang="en-US" altLang="zh-CN">
                <a:solidFill>
                  <a:schemeClr val="tx1"/>
                </a:solidFill>
              </a:rPr>
              <a:t>Devlin, Jacob et al. “Semantic Code Repair using Neuro-Symbolic Transformation Networks.” ArXiv abs/1710.11054 (2017): n. pag.</a:t>
            </a:r>
            <a:endParaRPr lang="en-US" altLang="zh-CN">
              <a:solidFill>
                <a:schemeClr val="tx1"/>
              </a:solidFill>
            </a:endParaRPr>
          </a:p>
          <a:p>
            <a:pPr>
              <a:buFont typeface="Wingdings" panose="05000000000000000000" charset="0"/>
              <a:buAutoNum type="arabicPeriod"/>
            </a:pPr>
            <a:r>
              <a:rPr lang="en-US" altLang="zh-CN">
                <a:solidFill>
                  <a:schemeClr val="tx1"/>
                </a:solidFill>
              </a:rPr>
              <a:t>Mitchell, Tom (1997). Machine Learning. New York: McGraw Hill. ISBN 0-07-042807-7. OCLC 36417892.</a:t>
            </a:r>
            <a:endParaRPr lang="en-US" altLang="zh-CN">
              <a:solidFill>
                <a:schemeClr val="tx1"/>
              </a:solidFill>
            </a:endParaRPr>
          </a:p>
          <a:p>
            <a:pPr>
              <a:buFont typeface="Wingdings" panose="05000000000000000000" charset="0"/>
              <a:buAutoNum type="arabicPeriod"/>
            </a:pPr>
            <a:r>
              <a:rPr lang="en-US" altLang="zh-CN">
                <a:solidFill>
                  <a:schemeClr val="tx1"/>
                </a:solidFill>
              </a:rPr>
              <a:t>Murali, Vijayaraghavan et al. “Neural Sketch Learning for Conditional Program Generation.” ICLR (2018).</a:t>
            </a:r>
            <a:endParaRPr lang="en-US" altLang="zh-CN">
              <a:solidFill>
                <a:schemeClr val="tx1"/>
              </a:solidFill>
            </a:endParaRPr>
          </a:p>
          <a:p>
            <a:pPr>
              <a:buFont typeface="Wingdings" panose="05000000000000000000" charset="0"/>
              <a:buAutoNum type="arabicPeriod"/>
            </a:pPr>
            <a:r>
              <a:rPr lang="en-US" altLang="zh-CN">
                <a:solidFill>
                  <a:schemeClr val="tx1"/>
                </a:solidFill>
              </a:rPr>
              <a:t>Singh, Rishabh and Sumit Gulwani. “Predicting a Correct Program in Programming by Example.” CAV (2015).</a:t>
            </a:r>
            <a:endParaRPr lang="en-US" altLang="zh-CN">
              <a:solidFill>
                <a:schemeClr val="tx1"/>
              </a:solidFill>
            </a:endParaRPr>
          </a:p>
          <a:p>
            <a:pPr>
              <a:buFont typeface="Wingdings" panose="05000000000000000000" charset="0"/>
              <a:buAutoNum type="arabicPeriod"/>
            </a:pPr>
            <a:r>
              <a:rPr lang="en-US" altLang="zh-CN">
                <a:solidFill>
                  <a:schemeClr val="tx1"/>
                </a:solidFill>
              </a:rPr>
              <a:t>Lemaréchal, C. (2012). "Cauchy and the Gradient Method" (PDF). Doc Math Extra: 251–254.</a:t>
            </a:r>
            <a:endParaRPr lang="en-US" altLang="zh-CN">
              <a:solidFill>
                <a:schemeClr val="tx1"/>
              </a:solidFill>
            </a:endParaRPr>
          </a:p>
          <a:p>
            <a:pPr>
              <a:buFont typeface="Wingdings" panose="05000000000000000000" charset="0"/>
              <a:buAutoNum type="arabicPeriod"/>
            </a:pPr>
            <a:r>
              <a:rPr lang="en-US" altLang="zh-CN">
                <a:solidFill>
                  <a:schemeClr val="tx1"/>
                </a:solidFill>
              </a:rPr>
              <a:t>Goodfellow, Ian; Bengio, Yoshua; Courville, Aaron (2016). "6.5 Back-Propagation and Other Differentiation Algorithms". Deep Learning. MIT Press. pp. 200–220. ISBN 9780262035613.</a:t>
            </a:r>
            <a:endParaRPr lang="en-US" altLang="zh-CN">
              <a:solidFill>
                <a:schemeClr val="tx1"/>
              </a:solidFill>
            </a:endParaRPr>
          </a:p>
          <a:p>
            <a:pPr>
              <a:buFont typeface="Wingdings" panose="05000000000000000000" charset="0"/>
              <a:buAutoNum type="arabicPeriod"/>
            </a:pPr>
            <a:r>
              <a:rPr lang="en-US" altLang="zh-CN">
                <a:solidFill>
                  <a:schemeClr val="tx1"/>
                </a:solidFill>
              </a:rPr>
              <a:t>Vaswani, Ashish; Shazeer, Noam; Parmar, Niki; Uszkoreit, Jakob; Jones, Llion; Gomez, Aidan N.; Kaiser, Lukasz; Polosukhin, Illia (2017-12-05). "Attention Is All You Need".</a:t>
            </a:r>
            <a:endParaRPr lang="en-US" altLang="zh-CN">
              <a:solidFill>
                <a:schemeClr val="tx1"/>
              </a:solidFill>
            </a:endParaRPr>
          </a:p>
          <a:p>
            <a:pPr>
              <a:buFont typeface="Wingdings" panose="05000000000000000000" charset="0"/>
              <a:buAutoNum type="arabicPeriod"/>
            </a:pPr>
            <a:r>
              <a:rPr lang="en-US" altLang="zh-CN">
                <a:solidFill>
                  <a:schemeClr val="tx1"/>
                </a:solidFill>
              </a:rPr>
              <a:t>Finn, Chelsea et al. “Model-Agnostic Meta-Learning for Fast Adaptation of Deep Networks.” ICML (2017).</a:t>
            </a:r>
            <a:endParaRPr lang="en-US" altLang="zh-CN">
              <a:solidFill>
                <a:schemeClr val="tx1"/>
              </a:solidFill>
            </a:endParaRPr>
          </a:p>
        </p:txBody>
      </p:sp>
      <p:sp>
        <p:nvSpPr>
          <p:cNvPr id="4" name="灯片编号占位符 3"/>
          <p:cNvSpPr>
            <a:spLocks noGrp="1"/>
          </p:cNvSpPr>
          <p:nvPr>
            <p:ph type="sldNum" idx="12"/>
          </p:nvPr>
        </p:nvSpPr>
        <p:spPr/>
        <p:txBody>
          <a:bodyPr/>
          <a:p>
            <a:pPr marL="0" lvl="0" indent="0" algn="r" rtl="0">
              <a:spcBef>
                <a:spcPts val="0"/>
              </a:spcBef>
              <a:spcAft>
                <a:spcPts val="0"/>
              </a:spcAft>
              <a:buNone/>
            </a:pPr>
            <a:fld id="{00000000-1234-1234-1234-123412341234}" type="slidenum">
              <a:rPr lang="en-GB"/>
            </a:fld>
            <a:endParaRPr lang="en-GB"/>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 name="图片 6"/>
          <p:cNvPicPr>
            <a:picLocks noChangeAspect="1"/>
          </p:cNvPicPr>
          <p:nvPr/>
        </p:nvPicPr>
        <p:blipFill>
          <a:blip r:embed="rId1"/>
          <a:stretch>
            <a:fillRect/>
          </a:stretch>
        </p:blipFill>
        <p:spPr>
          <a:xfrm>
            <a:off x="0" y="2599690"/>
            <a:ext cx="4893310" cy="2543810"/>
          </a:xfrm>
          <a:prstGeom prst="rect">
            <a:avLst/>
          </a:prstGeom>
        </p:spPr>
      </p:pic>
      <p:sp>
        <p:nvSpPr>
          <p:cNvPr id="2" name="标题 1"/>
          <p:cNvSpPr/>
          <p:nvPr>
            <p:ph type="title"/>
          </p:nvPr>
        </p:nvSpPr>
        <p:spPr/>
        <p:txBody>
          <a:bodyPr/>
          <a:p>
            <a:endParaRPr lang="zh-CN" altLang="en-US"/>
          </a:p>
        </p:txBody>
      </p:sp>
      <p:sp>
        <p:nvSpPr>
          <p:cNvPr id="3" name="文本占位符 2"/>
          <p:cNvSpPr/>
          <p:nvPr>
            <p:ph type="body" idx="1"/>
          </p:nvPr>
        </p:nvSpPr>
        <p:spPr/>
        <p:txBody>
          <a:bodyPr/>
          <a:p>
            <a:endParaRPr lang="zh-CN" altLang="en-US"/>
          </a:p>
        </p:txBody>
      </p:sp>
      <p:sp>
        <p:nvSpPr>
          <p:cNvPr id="4" name="灯片编号占位符 3"/>
          <p:cNvSpPr>
            <a:spLocks noGrp="1"/>
          </p:cNvSpPr>
          <p:nvPr>
            <p:ph type="sldNum" idx="12"/>
          </p:nvPr>
        </p:nvSpPr>
        <p:spPr/>
        <p:txBody>
          <a:bodyPr/>
          <a:p>
            <a:pPr marL="0" lvl="0" indent="0" algn="r" rtl="0">
              <a:spcBef>
                <a:spcPts val="0"/>
              </a:spcBef>
              <a:spcAft>
                <a:spcPts val="0"/>
              </a:spcAft>
              <a:buNone/>
            </a:pPr>
            <a:fld id="{00000000-1234-1234-1234-123412341234}" type="slidenum">
              <a:rPr lang="en-GB"/>
            </a:fld>
            <a:endParaRPr lang="en-GB"/>
          </a:p>
        </p:txBody>
      </p:sp>
      <p:pic>
        <p:nvPicPr>
          <p:cNvPr id="5" name="图片 4"/>
          <p:cNvPicPr>
            <a:picLocks noChangeAspect="1"/>
          </p:cNvPicPr>
          <p:nvPr/>
        </p:nvPicPr>
        <p:blipFill>
          <a:blip r:embed="rId2"/>
          <a:stretch>
            <a:fillRect/>
          </a:stretch>
        </p:blipFill>
        <p:spPr>
          <a:xfrm>
            <a:off x="17145" y="0"/>
            <a:ext cx="4340860" cy="2363470"/>
          </a:xfrm>
          <a:prstGeom prst="rect">
            <a:avLst/>
          </a:prstGeom>
        </p:spPr>
      </p:pic>
      <p:pic>
        <p:nvPicPr>
          <p:cNvPr id="6" name="图片 5"/>
          <p:cNvPicPr>
            <a:picLocks noChangeAspect="1"/>
          </p:cNvPicPr>
          <p:nvPr/>
        </p:nvPicPr>
        <p:blipFill>
          <a:blip r:embed="rId3"/>
          <a:stretch>
            <a:fillRect/>
          </a:stretch>
        </p:blipFill>
        <p:spPr>
          <a:xfrm>
            <a:off x="4358005" y="0"/>
            <a:ext cx="4785995" cy="2505075"/>
          </a:xfrm>
          <a:prstGeom prst="rect">
            <a:avLst/>
          </a:prstGeom>
        </p:spPr>
      </p:pic>
      <p:pic>
        <p:nvPicPr>
          <p:cNvPr id="9" name="图片 8"/>
          <p:cNvPicPr>
            <a:picLocks noChangeAspect="1"/>
          </p:cNvPicPr>
          <p:nvPr/>
        </p:nvPicPr>
        <p:blipFill>
          <a:blip r:embed="rId4"/>
          <a:stretch>
            <a:fillRect/>
          </a:stretch>
        </p:blipFill>
        <p:spPr>
          <a:xfrm>
            <a:off x="4380230" y="2989580"/>
            <a:ext cx="4763770" cy="215392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68" name="Shape 68"/>
        <p:cNvGrpSpPr/>
        <p:nvPr/>
      </p:nvGrpSpPr>
      <p:grpSpPr>
        <a:xfrm>
          <a:off x="0" y="0"/>
          <a:ext cx="0" cy="0"/>
          <a:chOff x="0" y="0"/>
          <a:chExt cx="0" cy="0"/>
        </a:xfrm>
      </p:grpSpPr>
      <p:sp>
        <p:nvSpPr>
          <p:cNvPr id="69" name="Google Shape;69;g1193f5b772d_2_8"/>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000"/>
              <a:buNone/>
            </a:pPr>
            <a:r>
              <a:rPr lang="en-US" altLang="en-GB" b="1"/>
              <a:t>Program Synthesis</a:t>
            </a:r>
            <a:endParaRPr lang="en-US" altLang="en-GB" b="1"/>
          </a:p>
        </p:txBody>
      </p:sp>
      <p:sp>
        <p:nvSpPr>
          <p:cNvPr id="72" name="Google Shape;72;g1193f5b772d_2_8"/>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rgbClr val="000000"/>
              </a:buClr>
              <a:buSzPts val="1400"/>
              <a:buFont typeface="Arial" panose="020B0604020202020204"/>
              <a:buNone/>
            </a:pPr>
            <a:fld id="{00000000-1234-1234-1234-123412341234}" type="slidenum">
              <a:rPr lang="en-GB"/>
            </a:fld>
            <a:endParaRPr lang="en-GB"/>
          </a:p>
        </p:txBody>
      </p:sp>
      <mc:AlternateContent xmlns:mc="http://schemas.openxmlformats.org/markup-compatibility/2006">
        <mc:Choice xmlns:a14="http://schemas.microsoft.com/office/drawing/2010/main" Requires="a14">
          <p:sp>
            <p:nvSpPr>
              <p:cNvPr id="6" name="Flowchart: Alternate Process 5"/>
              <p:cNvSpPr/>
              <p:nvPr/>
            </p:nvSpPr>
            <p:spPr>
              <a:xfrm>
                <a:off x="4938483" y="372000"/>
                <a:ext cx="3721160" cy="988555"/>
              </a:xfrm>
              <a:prstGeom prst="flowChartAlternateProcess">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1000" b="1" kern="1200">
                    <a:solidFill>
                      <a:schemeClr val="lt1"/>
                    </a:solidFill>
                    <a:latin typeface="+mn-lt"/>
                    <a:ea typeface="+mn-ea"/>
                    <a:cs typeface="+mn-cs"/>
                  </a:defRPr>
                </a:lvl1pPr>
                <a:lvl2pPr marL="457200" algn="l" rtl="0" fontAlgn="base">
                  <a:spcBef>
                    <a:spcPct val="0"/>
                  </a:spcBef>
                  <a:spcAft>
                    <a:spcPct val="0"/>
                  </a:spcAft>
                  <a:defRPr sz="1000" b="1" kern="1200">
                    <a:solidFill>
                      <a:schemeClr val="lt1"/>
                    </a:solidFill>
                    <a:latin typeface="+mn-lt"/>
                    <a:ea typeface="+mn-ea"/>
                    <a:cs typeface="+mn-cs"/>
                  </a:defRPr>
                </a:lvl2pPr>
                <a:lvl3pPr marL="914400" algn="l" rtl="0" fontAlgn="base">
                  <a:spcBef>
                    <a:spcPct val="0"/>
                  </a:spcBef>
                  <a:spcAft>
                    <a:spcPct val="0"/>
                  </a:spcAft>
                  <a:defRPr sz="1000" b="1" kern="1200">
                    <a:solidFill>
                      <a:schemeClr val="lt1"/>
                    </a:solidFill>
                    <a:latin typeface="+mn-lt"/>
                    <a:ea typeface="+mn-ea"/>
                    <a:cs typeface="+mn-cs"/>
                  </a:defRPr>
                </a:lvl3pPr>
                <a:lvl4pPr marL="1371600" algn="l" rtl="0" fontAlgn="base">
                  <a:spcBef>
                    <a:spcPct val="0"/>
                  </a:spcBef>
                  <a:spcAft>
                    <a:spcPct val="0"/>
                  </a:spcAft>
                  <a:defRPr sz="1000" b="1" kern="1200">
                    <a:solidFill>
                      <a:schemeClr val="lt1"/>
                    </a:solidFill>
                    <a:latin typeface="+mn-lt"/>
                    <a:ea typeface="+mn-ea"/>
                    <a:cs typeface="+mn-cs"/>
                  </a:defRPr>
                </a:lvl4pPr>
                <a:lvl5pPr marL="1828800" algn="l" rtl="0" fontAlgn="base">
                  <a:spcBef>
                    <a:spcPct val="0"/>
                  </a:spcBef>
                  <a:spcAft>
                    <a:spcPct val="0"/>
                  </a:spcAft>
                  <a:defRPr sz="1000" b="1" kern="1200">
                    <a:solidFill>
                      <a:schemeClr val="lt1"/>
                    </a:solidFill>
                    <a:latin typeface="+mn-lt"/>
                    <a:ea typeface="+mn-ea"/>
                    <a:cs typeface="+mn-cs"/>
                  </a:defRPr>
                </a:lvl5pPr>
                <a:lvl6pPr marL="2286000" algn="l" defTabSz="914400" rtl="0" eaLnBrk="1" latinLnBrk="0" hangingPunct="1">
                  <a:defRPr sz="1000" b="1" kern="1200">
                    <a:solidFill>
                      <a:schemeClr val="lt1"/>
                    </a:solidFill>
                    <a:latin typeface="+mn-lt"/>
                    <a:ea typeface="+mn-ea"/>
                    <a:cs typeface="+mn-cs"/>
                  </a:defRPr>
                </a:lvl6pPr>
                <a:lvl7pPr marL="2743200" algn="l" defTabSz="914400" rtl="0" eaLnBrk="1" latinLnBrk="0" hangingPunct="1">
                  <a:defRPr sz="1000" b="1" kern="1200">
                    <a:solidFill>
                      <a:schemeClr val="lt1"/>
                    </a:solidFill>
                    <a:latin typeface="+mn-lt"/>
                    <a:ea typeface="+mn-ea"/>
                    <a:cs typeface="+mn-cs"/>
                  </a:defRPr>
                </a:lvl7pPr>
                <a:lvl8pPr marL="3200400" algn="l" defTabSz="914400" rtl="0" eaLnBrk="1" latinLnBrk="0" hangingPunct="1">
                  <a:defRPr sz="1000" b="1" kern="1200">
                    <a:solidFill>
                      <a:schemeClr val="lt1"/>
                    </a:solidFill>
                    <a:latin typeface="+mn-lt"/>
                    <a:ea typeface="+mn-ea"/>
                    <a:cs typeface="+mn-cs"/>
                  </a:defRPr>
                </a:lvl8pPr>
                <a:lvl9pPr marL="3657600" algn="l" defTabSz="914400" rtl="0" eaLnBrk="1" latinLnBrk="0" hangingPunct="1">
                  <a:defRPr sz="1000" b="1" kern="1200">
                    <a:solidFill>
                      <a:schemeClr val="lt1"/>
                    </a:solidFill>
                    <a:latin typeface="+mn-lt"/>
                    <a:ea typeface="+mn-ea"/>
                    <a:cs typeface="+mn-cs"/>
                  </a:defRPr>
                </a:lvl9pPr>
              </a:lstStyle>
              <a:p>
                <a:pPr algn="ctr"/>
                <a:r>
                  <a:rPr lang="en-US" sz="1600" dirty="0">
                    <a:solidFill>
                      <a:srgbClr val="C00000"/>
                    </a:solidFill>
                  </a:rPr>
                  <a:t>Specification: "What"</a:t>
                </a:r>
                <a:endParaRPr lang="en-US" sz="1600" dirty="0">
                  <a:solidFill>
                    <a:srgbClr val="C00000"/>
                  </a:solidFill>
                </a:endParaRPr>
              </a:p>
              <a:p>
                <a:pPr algn="ctr" eaLnBrk="0" hangingPunct="0"/>
                <a:r>
                  <a:rPr lang="en-US" sz="1600" b="0" dirty="0">
                    <a:solidFill>
                      <a:schemeClr val="tx1"/>
                    </a:solidFill>
                  </a:rPr>
                  <a:t>Logical relation </a:t>
                </a:r>
                <a14:m>
                  <m:oMath xmlns:m="http://schemas.openxmlformats.org/officeDocument/2006/math">
                    <m:r>
                      <a:rPr lang="en-US" sz="1600" b="0" i="1" dirty="0" smtClean="0">
                        <a:solidFill>
                          <a:schemeClr val="tx1"/>
                        </a:solidFill>
                        <a:latin typeface="Cambria Math" panose="02040503050406030204" pitchFamily="18" charset="0"/>
                      </a:rPr>
                      <m:t>𝜙</m:t>
                    </m:r>
                    <m:r>
                      <a:rPr lang="en-US" sz="1600" b="0" i="1" dirty="0" smtClean="0">
                        <a:solidFill>
                          <a:schemeClr val="tx1"/>
                        </a:solidFill>
                        <a:latin typeface="Cambria Math" panose="02040503050406030204" pitchFamily="18" charset="0"/>
                      </a:rPr>
                      <m:t>( </m:t>
                    </m:r>
                    <m:r>
                      <a:rPr lang="en-US" sz="1600" b="0" i="1" dirty="0" smtClean="0">
                        <a:solidFill>
                          <a:schemeClr val="tx1"/>
                        </a:solidFill>
                        <a:latin typeface="Cambria Math" panose="02040503050406030204" pitchFamily="18" charset="0"/>
                      </a:rPr>
                      <m:t>𝑥</m:t>
                    </m:r>
                    <m:r>
                      <a:rPr lang="en-US" sz="1600" b="0" i="1" dirty="0" err="1" smtClean="0">
                        <a:solidFill>
                          <a:schemeClr val="tx1"/>
                        </a:solidFill>
                        <a:latin typeface="Cambria Math" panose="02040503050406030204" pitchFamily="18" charset="0"/>
                      </a:rPr>
                      <m:t>,</m:t>
                    </m:r>
                    <m:r>
                      <a:rPr lang="en-US" sz="1600" b="0" i="1" dirty="0" err="1" smtClean="0">
                        <a:solidFill>
                          <a:schemeClr val="tx1"/>
                        </a:solidFill>
                        <a:latin typeface="Cambria Math" panose="02040503050406030204" pitchFamily="18" charset="0"/>
                      </a:rPr>
                      <m:t>𝑦</m:t>
                    </m:r>
                    <m:r>
                      <a:rPr lang="en-US" sz="1600" b="0" i="1" dirty="0" smtClean="0">
                        <a:solidFill>
                          <a:schemeClr val="tx1"/>
                        </a:solidFill>
                        <a:latin typeface="Cambria Math" panose="02040503050406030204" pitchFamily="18" charset="0"/>
                      </a:rPr>
                      <m:t>) </m:t>
                    </m:r>
                  </m:oMath>
                </a14:m>
                <a:endParaRPr lang="en-US" sz="1600" b="0" dirty="0">
                  <a:solidFill>
                    <a:schemeClr val="tx1"/>
                  </a:solidFill>
                </a:endParaRPr>
              </a:p>
              <a:p>
                <a:pPr algn="ctr" eaLnBrk="0" hangingPunct="0"/>
                <a:r>
                  <a:rPr lang="en-US" sz="1600" b="0" dirty="0">
                    <a:solidFill>
                      <a:schemeClr val="tx1"/>
                    </a:solidFill>
                  </a:rPr>
                  <a:t>among input </a:t>
                </a:r>
                <a14:m>
                  <m:oMath xmlns:m="http://schemas.openxmlformats.org/officeDocument/2006/math">
                    <m:r>
                      <a:rPr lang="en-US" sz="1600" b="0" i="1" dirty="0">
                        <a:solidFill>
                          <a:schemeClr val="tx1"/>
                        </a:solidFill>
                        <a:latin typeface="Cambria Math" panose="02040503050406030204" pitchFamily="18" charset="0"/>
                      </a:rPr>
                      <m:t>𝑥</m:t>
                    </m:r>
                  </m:oMath>
                </a14:m>
                <a:r>
                  <a:rPr lang="en-US" sz="1600" b="0" dirty="0">
                    <a:solidFill>
                      <a:schemeClr val="tx1"/>
                    </a:solidFill>
                  </a:rPr>
                  <a:t> and output </a:t>
                </a:r>
                <a14:m>
                  <m:oMath xmlns:m="http://schemas.openxmlformats.org/officeDocument/2006/math">
                    <m:r>
                      <a:rPr lang="en-US" sz="1600" b="0" i="1" smtClean="0">
                        <a:solidFill>
                          <a:schemeClr val="tx1"/>
                        </a:solidFill>
                        <a:latin typeface="Cambria Math" panose="02040503050406030204" pitchFamily="18" charset="0"/>
                      </a:rPr>
                      <m:t>𝑦</m:t>
                    </m:r>
                  </m:oMath>
                </a14:m>
                <a:r>
                  <a:rPr lang="en-US" sz="1600" dirty="0">
                    <a:solidFill>
                      <a:srgbClr val="C00000"/>
                    </a:solidFill>
                  </a:rPr>
                  <a:t> </a:t>
                </a:r>
                <a:endParaRPr lang="en-US" sz="1600" dirty="0">
                  <a:solidFill>
                    <a:srgbClr val="C00000"/>
                  </a:solidFill>
                </a:endParaRPr>
              </a:p>
            </p:txBody>
          </p:sp>
        </mc:Choice>
        <mc:Fallback>
          <p:sp>
            <p:nvSpPr>
              <p:cNvPr id="6" name="Flowchart: Alternate Process 5"/>
              <p:cNvSpPr>
                <a:spLocks noRot="1" noChangeAspect="1" noMove="1" noResize="1" noEditPoints="1" noAdjustHandles="1" noChangeArrowheads="1" noChangeShapeType="1" noTextEdit="1"/>
              </p:cNvSpPr>
              <p:nvPr/>
            </p:nvSpPr>
            <p:spPr>
              <a:xfrm>
                <a:off x="4938483" y="372000"/>
                <a:ext cx="3721160" cy="988555"/>
              </a:xfrm>
              <a:prstGeom prst="flowChartAlternateProcess">
                <a:avLst/>
              </a:prstGeom>
              <a:blipFill rotWithShape="1">
                <a:blip r:embed="rId1"/>
                <a:stretch>
                  <a:fillRect l="-344" t="-1338" r="-337" b="-1246"/>
                </a:stretch>
              </a:bli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8" name="Flowchart: Alternate Process 7"/>
              <p:cNvSpPr/>
              <p:nvPr/>
            </p:nvSpPr>
            <p:spPr>
              <a:xfrm>
                <a:off x="4938395" y="2028825"/>
                <a:ext cx="3721100" cy="988695"/>
              </a:xfrm>
              <a:prstGeom prst="flowChartAlternateProcess">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1000" b="1" kern="1200">
                    <a:solidFill>
                      <a:schemeClr val="lt1"/>
                    </a:solidFill>
                    <a:latin typeface="+mn-lt"/>
                    <a:ea typeface="+mn-ea"/>
                    <a:cs typeface="+mn-cs"/>
                  </a:defRPr>
                </a:lvl1pPr>
                <a:lvl2pPr marL="457200" algn="l" rtl="0" fontAlgn="base">
                  <a:spcBef>
                    <a:spcPct val="0"/>
                  </a:spcBef>
                  <a:spcAft>
                    <a:spcPct val="0"/>
                  </a:spcAft>
                  <a:defRPr sz="1000" b="1" kern="1200">
                    <a:solidFill>
                      <a:schemeClr val="lt1"/>
                    </a:solidFill>
                    <a:latin typeface="+mn-lt"/>
                    <a:ea typeface="+mn-ea"/>
                    <a:cs typeface="+mn-cs"/>
                  </a:defRPr>
                </a:lvl2pPr>
                <a:lvl3pPr marL="914400" algn="l" rtl="0" fontAlgn="base">
                  <a:spcBef>
                    <a:spcPct val="0"/>
                  </a:spcBef>
                  <a:spcAft>
                    <a:spcPct val="0"/>
                  </a:spcAft>
                  <a:defRPr sz="1000" b="1" kern="1200">
                    <a:solidFill>
                      <a:schemeClr val="lt1"/>
                    </a:solidFill>
                    <a:latin typeface="+mn-lt"/>
                    <a:ea typeface="+mn-ea"/>
                    <a:cs typeface="+mn-cs"/>
                  </a:defRPr>
                </a:lvl3pPr>
                <a:lvl4pPr marL="1371600" algn="l" rtl="0" fontAlgn="base">
                  <a:spcBef>
                    <a:spcPct val="0"/>
                  </a:spcBef>
                  <a:spcAft>
                    <a:spcPct val="0"/>
                  </a:spcAft>
                  <a:defRPr sz="1000" b="1" kern="1200">
                    <a:solidFill>
                      <a:schemeClr val="lt1"/>
                    </a:solidFill>
                    <a:latin typeface="+mn-lt"/>
                    <a:ea typeface="+mn-ea"/>
                    <a:cs typeface="+mn-cs"/>
                  </a:defRPr>
                </a:lvl4pPr>
                <a:lvl5pPr marL="1828800" algn="l" rtl="0" fontAlgn="base">
                  <a:spcBef>
                    <a:spcPct val="0"/>
                  </a:spcBef>
                  <a:spcAft>
                    <a:spcPct val="0"/>
                  </a:spcAft>
                  <a:defRPr sz="1000" b="1" kern="1200">
                    <a:solidFill>
                      <a:schemeClr val="lt1"/>
                    </a:solidFill>
                    <a:latin typeface="+mn-lt"/>
                    <a:ea typeface="+mn-ea"/>
                    <a:cs typeface="+mn-cs"/>
                  </a:defRPr>
                </a:lvl5pPr>
                <a:lvl6pPr marL="2286000" algn="l" defTabSz="914400" rtl="0" eaLnBrk="1" latinLnBrk="0" hangingPunct="1">
                  <a:defRPr sz="1000" b="1" kern="1200">
                    <a:solidFill>
                      <a:schemeClr val="lt1"/>
                    </a:solidFill>
                    <a:latin typeface="+mn-lt"/>
                    <a:ea typeface="+mn-ea"/>
                    <a:cs typeface="+mn-cs"/>
                  </a:defRPr>
                </a:lvl6pPr>
                <a:lvl7pPr marL="2743200" algn="l" defTabSz="914400" rtl="0" eaLnBrk="1" latinLnBrk="0" hangingPunct="1">
                  <a:defRPr sz="1000" b="1" kern="1200">
                    <a:solidFill>
                      <a:schemeClr val="lt1"/>
                    </a:solidFill>
                    <a:latin typeface="+mn-lt"/>
                    <a:ea typeface="+mn-ea"/>
                    <a:cs typeface="+mn-cs"/>
                  </a:defRPr>
                </a:lvl7pPr>
                <a:lvl8pPr marL="3200400" algn="l" defTabSz="914400" rtl="0" eaLnBrk="1" latinLnBrk="0" hangingPunct="1">
                  <a:defRPr sz="1000" b="1" kern="1200">
                    <a:solidFill>
                      <a:schemeClr val="lt1"/>
                    </a:solidFill>
                    <a:latin typeface="+mn-lt"/>
                    <a:ea typeface="+mn-ea"/>
                    <a:cs typeface="+mn-cs"/>
                  </a:defRPr>
                </a:lvl8pPr>
                <a:lvl9pPr marL="3657600" algn="l" defTabSz="914400" rtl="0" eaLnBrk="1" latinLnBrk="0" hangingPunct="1">
                  <a:defRPr sz="1000" b="1" kern="1200">
                    <a:solidFill>
                      <a:schemeClr val="lt1"/>
                    </a:solidFill>
                    <a:latin typeface="+mn-lt"/>
                    <a:ea typeface="+mn-ea"/>
                    <a:cs typeface="+mn-cs"/>
                  </a:defRPr>
                </a:lvl9pPr>
              </a:lstStyle>
              <a:p>
                <a:pPr algn="ctr"/>
                <a:r>
                  <a:rPr lang="en-US" sz="1600" dirty="0">
                    <a:solidFill>
                      <a:srgbClr val="C00000"/>
                    </a:solidFill>
                  </a:rPr>
                  <a:t>Synthesizer</a:t>
                </a:r>
                <a:endParaRPr lang="en-US" sz="1600" dirty="0">
                  <a:solidFill>
                    <a:srgbClr val="C00000"/>
                  </a:solidFill>
                </a:endParaRPr>
              </a:p>
              <a:p>
                <a:pPr algn="ctr" eaLnBrk="0" hangingPunct="0"/>
                <a:r>
                  <a:rPr lang="en-US" sz="1600" b="0" dirty="0">
                    <a:solidFill>
                      <a:schemeClr val="tx1"/>
                    </a:solidFill>
                  </a:rPr>
                  <a:t>Constructive proof of </a:t>
                </a:r>
                <a:endParaRPr lang="en-US" sz="1600" b="0" dirty="0">
                  <a:solidFill>
                    <a:schemeClr val="tx1"/>
                  </a:solidFill>
                </a:endParaRPr>
              </a:p>
              <a:p>
                <a:pPr algn="ctr" eaLnBrk="0" hangingPunct="0"/>
                <a14:m>
                  <m:oMath xmlns:m="http://schemas.openxmlformats.org/officeDocument/2006/math">
                    <m:r>
                      <a:rPr lang="en-US" sz="1600" b="0" i="1" dirty="0" smtClean="0">
                        <a:solidFill>
                          <a:schemeClr val="tx1"/>
                        </a:solidFill>
                        <a:latin typeface="Cambria Math" panose="02040503050406030204" pitchFamily="18" charset="0"/>
                      </a:rPr>
                      <m:t>∃</m:t>
                    </m:r>
                    <m:r>
                      <a:rPr lang="en-US" sz="1600" b="0" i="1" dirty="0">
                        <a:solidFill>
                          <a:schemeClr val="tx1"/>
                        </a:solidFill>
                        <a:latin typeface="Cambria Math" panose="02040503050406030204" pitchFamily="18" charset="0"/>
                      </a:rPr>
                      <m:t>𝑓</m:t>
                    </m:r>
                    <m:r>
                      <a:rPr lang="en-US" sz="1600" b="0" i="1" dirty="0">
                        <a:solidFill>
                          <a:schemeClr val="tx1"/>
                        </a:solidFill>
                        <a:latin typeface="Cambria Math" panose="02040503050406030204" pitchFamily="18" charset="0"/>
                      </a:rPr>
                      <m:t>. ∀</m:t>
                    </m:r>
                    <m:r>
                      <a:rPr lang="en-US" sz="1600" b="0" i="1" dirty="0">
                        <a:solidFill>
                          <a:schemeClr val="tx1"/>
                        </a:solidFill>
                        <a:latin typeface="Cambria Math" panose="02040503050406030204" pitchFamily="18" charset="0"/>
                      </a:rPr>
                      <m:t>𝑥</m:t>
                    </m:r>
                  </m:oMath>
                </a14:m>
                <a:r>
                  <a:rPr lang="en-US" sz="1600" b="0" dirty="0">
                    <a:solidFill>
                      <a:schemeClr val="tx1"/>
                    </a:solidFill>
                  </a:rPr>
                  <a:t> </a:t>
                </a:r>
                <a14:m>
                  <m:oMath xmlns:m="http://schemas.openxmlformats.org/officeDocument/2006/math">
                    <m:r>
                      <a:rPr lang="en-US" sz="1600" b="0" i="1" dirty="0">
                        <a:solidFill>
                          <a:schemeClr val="tx1"/>
                        </a:solidFill>
                        <a:latin typeface="Cambria Math" panose="02040503050406030204" pitchFamily="18" charset="0"/>
                      </a:rPr>
                      <m:t>𝜙</m:t>
                    </m:r>
                    <m:r>
                      <a:rPr lang="en-US" sz="1600" b="0" i="1" dirty="0">
                        <a:solidFill>
                          <a:schemeClr val="tx1"/>
                        </a:solidFill>
                        <a:latin typeface="Cambria Math" panose="02040503050406030204" pitchFamily="18" charset="0"/>
                      </a:rPr>
                      <m:t>(</m:t>
                    </m:r>
                    <m:r>
                      <a:rPr lang="en-US" sz="1600" b="0" i="1" dirty="0" err="1">
                        <a:solidFill>
                          <a:schemeClr val="tx1"/>
                        </a:solidFill>
                        <a:latin typeface="Cambria Math" panose="02040503050406030204" pitchFamily="18" charset="0"/>
                      </a:rPr>
                      <m:t>𝑥</m:t>
                    </m:r>
                    <m:r>
                      <a:rPr lang="en-US" sz="1600" b="0" i="1" dirty="0" err="1">
                        <a:solidFill>
                          <a:schemeClr val="tx1"/>
                        </a:solidFill>
                        <a:latin typeface="Cambria Math" panose="02040503050406030204" pitchFamily="18" charset="0"/>
                      </a:rPr>
                      <m:t>,</m:t>
                    </m:r>
                    <m:r>
                      <a:rPr lang="en-US" sz="1600" b="0" i="1" dirty="0" err="1">
                        <a:solidFill>
                          <a:schemeClr val="tx1"/>
                        </a:solidFill>
                        <a:latin typeface="Cambria Math" panose="02040503050406030204" pitchFamily="18" charset="0"/>
                      </a:rPr>
                      <m:t>𝑓</m:t>
                    </m:r>
                    <m:r>
                      <a:rPr lang="en-US" sz="1600" b="0" i="1" dirty="0">
                        <a:solidFill>
                          <a:schemeClr val="tx1"/>
                        </a:solidFill>
                        <a:latin typeface="Cambria Math" panose="02040503050406030204" pitchFamily="18" charset="0"/>
                      </a:rPr>
                      <m:t>(</m:t>
                    </m:r>
                    <m:r>
                      <a:rPr lang="en-US" sz="1600" b="0" i="1" dirty="0">
                        <a:solidFill>
                          <a:schemeClr val="tx1"/>
                        </a:solidFill>
                        <a:latin typeface="Cambria Math" panose="02040503050406030204" pitchFamily="18" charset="0"/>
                      </a:rPr>
                      <m:t>𝑥</m:t>
                    </m:r>
                    <m:r>
                      <a:rPr lang="en-US" sz="1600" b="0" i="1" dirty="0">
                        <a:solidFill>
                          <a:schemeClr val="tx1"/>
                        </a:solidFill>
                        <a:latin typeface="Cambria Math" panose="02040503050406030204" pitchFamily="18" charset="0"/>
                      </a:rPr>
                      <m:t>))</m:t>
                    </m:r>
                  </m:oMath>
                </a14:m>
                <a:endParaRPr lang="en-US" sz="1600" dirty="0">
                  <a:solidFill>
                    <a:srgbClr val="C00000"/>
                  </a:solidFill>
                </a:endParaRPr>
              </a:p>
            </p:txBody>
          </p:sp>
        </mc:Choice>
        <mc:Fallback>
          <p:sp>
            <p:nvSpPr>
              <p:cNvPr id="8" name="Flowchart: Alternate Process 7"/>
              <p:cNvSpPr>
                <a:spLocks noRot="1" noChangeAspect="1" noMove="1" noResize="1" noEditPoints="1" noAdjustHandles="1" noChangeArrowheads="1" noChangeShapeType="1" noTextEdit="1"/>
              </p:cNvSpPr>
              <p:nvPr/>
            </p:nvSpPr>
            <p:spPr>
              <a:xfrm>
                <a:off x="4938395" y="2028825"/>
                <a:ext cx="3721100" cy="988695"/>
              </a:xfrm>
              <a:prstGeom prst="flowChartAlternateProcess">
                <a:avLst/>
              </a:prstGeom>
              <a:blipFill rotWithShape="1">
                <a:blip r:embed="rId2"/>
                <a:stretch>
                  <a:fillRect l="-341" t="-1285" r="-341" b="-1285"/>
                </a:stretch>
              </a:bli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9" name="Flowchart: Alternate Process 8"/>
              <p:cNvSpPr/>
              <p:nvPr/>
            </p:nvSpPr>
            <p:spPr>
              <a:xfrm>
                <a:off x="4938395" y="3663950"/>
                <a:ext cx="3721100" cy="988695"/>
              </a:xfrm>
              <a:prstGeom prst="flowChartAlternateProcess">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1000" b="1" kern="1200">
                    <a:solidFill>
                      <a:schemeClr val="lt1"/>
                    </a:solidFill>
                    <a:latin typeface="+mn-lt"/>
                    <a:ea typeface="+mn-ea"/>
                    <a:cs typeface="+mn-cs"/>
                  </a:defRPr>
                </a:lvl1pPr>
                <a:lvl2pPr marL="457200" algn="l" rtl="0" fontAlgn="base">
                  <a:spcBef>
                    <a:spcPct val="0"/>
                  </a:spcBef>
                  <a:spcAft>
                    <a:spcPct val="0"/>
                  </a:spcAft>
                  <a:defRPr sz="1000" b="1" kern="1200">
                    <a:solidFill>
                      <a:schemeClr val="lt1"/>
                    </a:solidFill>
                    <a:latin typeface="+mn-lt"/>
                    <a:ea typeface="+mn-ea"/>
                    <a:cs typeface="+mn-cs"/>
                  </a:defRPr>
                </a:lvl2pPr>
                <a:lvl3pPr marL="914400" algn="l" rtl="0" fontAlgn="base">
                  <a:spcBef>
                    <a:spcPct val="0"/>
                  </a:spcBef>
                  <a:spcAft>
                    <a:spcPct val="0"/>
                  </a:spcAft>
                  <a:defRPr sz="1000" b="1" kern="1200">
                    <a:solidFill>
                      <a:schemeClr val="lt1"/>
                    </a:solidFill>
                    <a:latin typeface="+mn-lt"/>
                    <a:ea typeface="+mn-ea"/>
                    <a:cs typeface="+mn-cs"/>
                  </a:defRPr>
                </a:lvl3pPr>
                <a:lvl4pPr marL="1371600" algn="l" rtl="0" fontAlgn="base">
                  <a:spcBef>
                    <a:spcPct val="0"/>
                  </a:spcBef>
                  <a:spcAft>
                    <a:spcPct val="0"/>
                  </a:spcAft>
                  <a:defRPr sz="1000" b="1" kern="1200">
                    <a:solidFill>
                      <a:schemeClr val="lt1"/>
                    </a:solidFill>
                    <a:latin typeface="+mn-lt"/>
                    <a:ea typeface="+mn-ea"/>
                    <a:cs typeface="+mn-cs"/>
                  </a:defRPr>
                </a:lvl4pPr>
                <a:lvl5pPr marL="1828800" algn="l" rtl="0" fontAlgn="base">
                  <a:spcBef>
                    <a:spcPct val="0"/>
                  </a:spcBef>
                  <a:spcAft>
                    <a:spcPct val="0"/>
                  </a:spcAft>
                  <a:defRPr sz="1000" b="1" kern="1200">
                    <a:solidFill>
                      <a:schemeClr val="lt1"/>
                    </a:solidFill>
                    <a:latin typeface="+mn-lt"/>
                    <a:ea typeface="+mn-ea"/>
                    <a:cs typeface="+mn-cs"/>
                  </a:defRPr>
                </a:lvl5pPr>
                <a:lvl6pPr marL="2286000" algn="l" defTabSz="914400" rtl="0" eaLnBrk="1" latinLnBrk="0" hangingPunct="1">
                  <a:defRPr sz="1000" b="1" kern="1200">
                    <a:solidFill>
                      <a:schemeClr val="lt1"/>
                    </a:solidFill>
                    <a:latin typeface="+mn-lt"/>
                    <a:ea typeface="+mn-ea"/>
                    <a:cs typeface="+mn-cs"/>
                  </a:defRPr>
                </a:lvl6pPr>
                <a:lvl7pPr marL="2743200" algn="l" defTabSz="914400" rtl="0" eaLnBrk="1" latinLnBrk="0" hangingPunct="1">
                  <a:defRPr sz="1000" b="1" kern="1200">
                    <a:solidFill>
                      <a:schemeClr val="lt1"/>
                    </a:solidFill>
                    <a:latin typeface="+mn-lt"/>
                    <a:ea typeface="+mn-ea"/>
                    <a:cs typeface="+mn-cs"/>
                  </a:defRPr>
                </a:lvl7pPr>
                <a:lvl8pPr marL="3200400" algn="l" defTabSz="914400" rtl="0" eaLnBrk="1" latinLnBrk="0" hangingPunct="1">
                  <a:defRPr sz="1000" b="1" kern="1200">
                    <a:solidFill>
                      <a:schemeClr val="lt1"/>
                    </a:solidFill>
                    <a:latin typeface="+mn-lt"/>
                    <a:ea typeface="+mn-ea"/>
                    <a:cs typeface="+mn-cs"/>
                  </a:defRPr>
                </a:lvl8pPr>
                <a:lvl9pPr marL="3657600" algn="l" defTabSz="914400" rtl="0" eaLnBrk="1" latinLnBrk="0" hangingPunct="1">
                  <a:defRPr sz="1000" b="1" kern="1200">
                    <a:solidFill>
                      <a:schemeClr val="lt1"/>
                    </a:solidFill>
                    <a:latin typeface="+mn-lt"/>
                    <a:ea typeface="+mn-ea"/>
                    <a:cs typeface="+mn-cs"/>
                  </a:defRPr>
                </a:lvl9pPr>
              </a:lstStyle>
              <a:p>
                <a:pPr algn="ctr"/>
                <a:r>
                  <a:rPr lang="en-US" sz="1600" dirty="0" err="1">
                    <a:solidFill>
                      <a:srgbClr val="C00000"/>
                    </a:solidFill>
                  </a:rPr>
                  <a:t>Implementation:"How</a:t>
                </a:r>
                <a:r>
                  <a:rPr lang="en-US" sz="1600" dirty="0">
                    <a:solidFill>
                      <a:srgbClr val="C00000"/>
                    </a:solidFill>
                  </a:rPr>
                  <a:t>"</a:t>
                </a:r>
                <a:endParaRPr lang="en-US" sz="1600" dirty="0">
                  <a:solidFill>
                    <a:srgbClr val="C00000"/>
                  </a:solidFill>
                </a:endParaRPr>
              </a:p>
              <a:p>
                <a:pPr algn="ctr" eaLnBrk="0" hangingPunct="0"/>
                <a:r>
                  <a:rPr lang="en-US" sz="1600" b="0" dirty="0">
                    <a:solidFill>
                      <a:schemeClr val="tx1"/>
                    </a:solidFill>
                  </a:rPr>
                  <a:t>Function </a:t>
                </a:r>
                <a14:m>
                  <m:oMath xmlns:m="http://schemas.openxmlformats.org/officeDocument/2006/math">
                    <m:r>
                      <a:rPr lang="en-US" sz="1600" b="0" i="1" dirty="0" smtClean="0">
                        <a:solidFill>
                          <a:schemeClr val="tx1"/>
                        </a:solidFill>
                        <a:latin typeface="Cambria Math" panose="02040503050406030204" pitchFamily="18" charset="0"/>
                      </a:rPr>
                      <m:t>𝑓</m:t>
                    </m:r>
                    <m:r>
                      <a:rPr lang="en-US" sz="1600" b="0" i="1" dirty="0" smtClean="0">
                        <a:solidFill>
                          <a:schemeClr val="tx1"/>
                        </a:solidFill>
                        <a:latin typeface="Cambria Math" panose="02040503050406030204" pitchFamily="18" charset="0"/>
                      </a:rPr>
                      <m:t>(</m:t>
                    </m:r>
                    <m:r>
                      <a:rPr lang="en-US" sz="1600" b="0" i="1" dirty="0" smtClean="0">
                        <a:solidFill>
                          <a:schemeClr val="tx1"/>
                        </a:solidFill>
                        <a:latin typeface="Cambria Math" panose="02040503050406030204" pitchFamily="18" charset="0"/>
                      </a:rPr>
                      <m:t>𝑥</m:t>
                    </m:r>
                    <m:r>
                      <a:rPr lang="en-US" sz="1600" b="0" i="1" dirty="0" smtClean="0">
                        <a:solidFill>
                          <a:schemeClr val="tx1"/>
                        </a:solidFill>
                        <a:latin typeface="Cambria Math" panose="02040503050406030204" pitchFamily="18" charset="0"/>
                      </a:rPr>
                      <m:t>) </m:t>
                    </m:r>
                  </m:oMath>
                </a14:m>
                <a:r>
                  <a:rPr lang="en-US" sz="1600" b="0" dirty="0">
                    <a:solidFill>
                      <a:schemeClr val="tx1"/>
                    </a:solidFill>
                  </a:rPr>
                  <a:t>such that </a:t>
                </a:r>
                <a14:m>
                  <m:oMath xmlns:m="http://schemas.openxmlformats.org/officeDocument/2006/math">
                    <m:r>
                      <a:rPr lang="en-US" sz="1600" b="0" i="1" dirty="0">
                        <a:solidFill>
                          <a:schemeClr val="tx1"/>
                        </a:solidFill>
                        <a:latin typeface="Cambria Math" panose="02040503050406030204" pitchFamily="18" charset="0"/>
                      </a:rPr>
                      <m:t>∀</m:t>
                    </m:r>
                    <m:r>
                      <a:rPr lang="en-US" sz="1600" b="0" i="1" dirty="0">
                        <a:solidFill>
                          <a:schemeClr val="tx1"/>
                        </a:solidFill>
                        <a:latin typeface="Cambria Math" panose="02040503050406030204" pitchFamily="18" charset="0"/>
                      </a:rPr>
                      <m:t>𝑥</m:t>
                    </m:r>
                    <m:r>
                      <a:rPr lang="en-US" sz="1600" b="0" i="1" dirty="0">
                        <a:solidFill>
                          <a:schemeClr val="tx1"/>
                        </a:solidFill>
                        <a:latin typeface="Cambria Math" panose="02040503050406030204" pitchFamily="18" charset="0"/>
                      </a:rPr>
                      <m:t>. </m:t>
                    </m:r>
                    <m:r>
                      <a:rPr lang="en-US" sz="1600" b="0" i="1" dirty="0">
                        <a:solidFill>
                          <a:schemeClr val="tx1"/>
                        </a:solidFill>
                        <a:latin typeface="Cambria Math" panose="02040503050406030204" pitchFamily="18" charset="0"/>
                      </a:rPr>
                      <m:t>𝜙</m:t>
                    </m:r>
                    <m:r>
                      <a:rPr lang="en-US" sz="1600" b="0" i="1" dirty="0">
                        <a:solidFill>
                          <a:schemeClr val="tx1"/>
                        </a:solidFill>
                        <a:latin typeface="Cambria Math" panose="02040503050406030204" pitchFamily="18" charset="0"/>
                      </a:rPr>
                      <m:t>(</m:t>
                    </m:r>
                    <m:r>
                      <a:rPr lang="en-US" sz="1600" b="0" i="1" dirty="0" err="1">
                        <a:solidFill>
                          <a:schemeClr val="tx1"/>
                        </a:solidFill>
                        <a:latin typeface="Cambria Math" panose="02040503050406030204" pitchFamily="18" charset="0"/>
                      </a:rPr>
                      <m:t>𝑥</m:t>
                    </m:r>
                    <m:r>
                      <a:rPr lang="en-US" sz="1600" b="0" i="1" dirty="0" err="1">
                        <a:solidFill>
                          <a:schemeClr val="tx1"/>
                        </a:solidFill>
                        <a:latin typeface="Cambria Math" panose="02040503050406030204" pitchFamily="18" charset="0"/>
                      </a:rPr>
                      <m:t>,</m:t>
                    </m:r>
                    <m:r>
                      <a:rPr lang="en-US" sz="1600" b="0" i="1" dirty="0" err="1">
                        <a:solidFill>
                          <a:schemeClr val="tx1"/>
                        </a:solidFill>
                        <a:latin typeface="Cambria Math" panose="02040503050406030204" pitchFamily="18" charset="0"/>
                      </a:rPr>
                      <m:t>𝑓</m:t>
                    </m:r>
                    <m:r>
                      <a:rPr lang="en-US" sz="1600" b="0" i="1" dirty="0">
                        <a:solidFill>
                          <a:schemeClr val="tx1"/>
                        </a:solidFill>
                        <a:latin typeface="Cambria Math" panose="02040503050406030204" pitchFamily="18" charset="0"/>
                      </a:rPr>
                      <m:t>(</m:t>
                    </m:r>
                    <m:r>
                      <a:rPr lang="en-US" sz="1600" b="0" i="1" dirty="0">
                        <a:solidFill>
                          <a:schemeClr val="tx1"/>
                        </a:solidFill>
                        <a:latin typeface="Cambria Math" panose="02040503050406030204" pitchFamily="18" charset="0"/>
                      </a:rPr>
                      <m:t>𝑥</m:t>
                    </m:r>
                    <m:r>
                      <a:rPr lang="en-US" sz="1600" b="0" i="1" dirty="0">
                        <a:solidFill>
                          <a:schemeClr val="tx1"/>
                        </a:solidFill>
                        <a:latin typeface="Cambria Math" panose="02040503050406030204" pitchFamily="18" charset="0"/>
                      </a:rPr>
                      <m:t>))</m:t>
                    </m:r>
                  </m:oMath>
                </a14:m>
                <a:endParaRPr lang="en-US" sz="1600" dirty="0">
                  <a:solidFill>
                    <a:srgbClr val="C00000"/>
                  </a:solidFill>
                </a:endParaRPr>
              </a:p>
            </p:txBody>
          </p:sp>
        </mc:Choice>
        <mc:Fallback>
          <p:sp>
            <p:nvSpPr>
              <p:cNvPr id="9" name="Flowchart: Alternate Process 8"/>
              <p:cNvSpPr>
                <a:spLocks noRot="1" noChangeAspect="1" noMove="1" noResize="1" noEditPoints="1" noAdjustHandles="1" noChangeArrowheads="1" noChangeShapeType="1" noTextEdit="1"/>
              </p:cNvSpPr>
              <p:nvPr/>
            </p:nvSpPr>
            <p:spPr>
              <a:xfrm>
                <a:off x="4938395" y="3663950"/>
                <a:ext cx="3721100" cy="988695"/>
              </a:xfrm>
              <a:prstGeom prst="flowChartAlternateProcess">
                <a:avLst/>
              </a:prstGeom>
              <a:blipFill rotWithShape="1">
                <a:blip r:embed="rId3"/>
                <a:stretch>
                  <a:fillRect l="-341" t="-1285" r="-341" b="-1285"/>
                </a:stretch>
              </a:bli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lstStyle/>
              <a:p>
                <a:r>
                  <a:rPr lang="zh-CN" altLang="en-US">
                    <a:noFill/>
                  </a:rPr>
                  <a:t> </a:t>
                </a:r>
              </a:p>
            </p:txBody>
          </p:sp>
        </mc:Fallback>
      </mc:AlternateContent>
      <p:cxnSp>
        <p:nvCxnSpPr>
          <p:cNvPr id="10" name="Straight Arrow Connector 9"/>
          <p:cNvCxnSpPr/>
          <p:nvPr/>
        </p:nvCxnSpPr>
        <p:spPr bwMode="auto">
          <a:xfrm>
            <a:off x="6768082" y="1360555"/>
            <a:ext cx="0" cy="668439"/>
          </a:xfrm>
          <a:prstGeom prst="straightConnector1">
            <a:avLst/>
          </a:prstGeom>
          <a:solidFill>
            <a:srgbClr val="333399"/>
          </a:solidFill>
          <a:ln w="38100" cap="flat" cmpd="sng" algn="ctr">
            <a:solidFill>
              <a:schemeClr val="tx1"/>
            </a:solidFill>
            <a:prstDash val="solid"/>
            <a:round/>
            <a:headEnd type="none" w="med" len="med"/>
            <a:tailEnd type="triangle"/>
          </a:ln>
          <a:effectLst/>
        </p:spPr>
      </p:cxnSp>
      <p:cxnSp>
        <p:nvCxnSpPr>
          <p:cNvPr id="11" name="Straight Arrow Connector 10"/>
          <p:cNvCxnSpPr/>
          <p:nvPr/>
        </p:nvCxnSpPr>
        <p:spPr bwMode="auto">
          <a:xfrm flipH="1">
            <a:off x="6768082" y="2995347"/>
            <a:ext cx="11353" cy="668439"/>
          </a:xfrm>
          <a:prstGeom prst="straightConnector1">
            <a:avLst/>
          </a:prstGeom>
          <a:solidFill>
            <a:srgbClr val="333399"/>
          </a:solidFill>
          <a:ln w="38100" cap="flat" cmpd="sng" algn="ctr">
            <a:solidFill>
              <a:schemeClr val="tx1"/>
            </a:solidFill>
            <a:prstDash val="solid"/>
            <a:round/>
            <a:headEnd type="none" w="med" len="med"/>
            <a:tailEnd type="triangle"/>
          </a:ln>
          <a:effectLst/>
        </p:spPr>
      </p:cxnSp>
      <p:sp>
        <p:nvSpPr>
          <p:cNvPr id="7" name="文本占位符 6"/>
          <p:cNvSpPr/>
          <p:nvPr>
            <p:ph type="body" idx="1"/>
          </p:nvPr>
        </p:nvSpPr>
        <p:spPr>
          <a:xfrm>
            <a:off x="311785" y="1113790"/>
            <a:ext cx="8520430" cy="3462020"/>
          </a:xfrm>
        </p:spPr>
        <p:txBody>
          <a:bodyPr/>
          <a:p>
            <a:pPr marL="285750" marR="0" lvl="0" indent="-285750" algn="l" rtl="0">
              <a:lnSpc>
                <a:spcPct val="100000"/>
              </a:lnSpc>
              <a:spcBef>
                <a:spcPts val="0"/>
              </a:spcBef>
              <a:spcAft>
                <a:spcPts val="0"/>
              </a:spcAft>
              <a:buSzPts val="1800"/>
            </a:pPr>
            <a:r>
              <a:rPr lang="en-US" altLang="en-GB" b="1">
                <a:solidFill>
                  <a:schemeClr val="tx1"/>
                </a:solidFill>
                <a:sym typeface="+mn-ea"/>
              </a:rPr>
              <a:t>Definition</a:t>
            </a:r>
            <a:r>
              <a:rPr lang="en-GB">
                <a:solidFill>
                  <a:schemeClr val="tx1"/>
                </a:solidFill>
                <a:sym typeface="+mn-ea"/>
              </a:rPr>
              <a:t>:</a:t>
            </a:r>
            <a:r>
              <a:rPr lang="en-US" altLang="en-GB">
                <a:solidFill>
                  <a:schemeClr val="tx1"/>
                </a:solidFill>
                <a:sym typeface="+mn-ea"/>
              </a:rPr>
              <a:t> </a:t>
            </a:r>
            <a:endParaRPr lang="en-US" altLang="en-GB">
              <a:solidFill>
                <a:schemeClr val="tx1"/>
              </a:solidFill>
              <a:sym typeface="+mn-ea"/>
            </a:endParaRPr>
          </a:p>
          <a:p>
            <a:pPr marL="742950" marR="0" lvl="1" indent="-285750" algn="l" rtl="0">
              <a:lnSpc>
                <a:spcPct val="100000"/>
              </a:lnSpc>
              <a:spcBef>
                <a:spcPts val="0"/>
              </a:spcBef>
              <a:spcAft>
                <a:spcPts val="0"/>
              </a:spcAft>
              <a:buSzPts val="1800"/>
            </a:pPr>
            <a:r>
              <a:rPr lang="en-GB">
                <a:solidFill>
                  <a:schemeClr val="tx1"/>
                </a:solidFill>
                <a:sym typeface="+mn-ea"/>
              </a:rPr>
              <a:t>construction of programs from user intent</a:t>
            </a:r>
            <a:endParaRPr lang="en-GB">
              <a:solidFill>
                <a:schemeClr val="tx1"/>
              </a:solidFill>
              <a:sym typeface="+mn-ea"/>
            </a:endParaRPr>
          </a:p>
          <a:p>
            <a:pPr marL="285750" marR="0" lvl="0" indent="-285750" algn="l" rtl="0">
              <a:lnSpc>
                <a:spcPct val="100000"/>
              </a:lnSpc>
              <a:spcBef>
                <a:spcPts val="0"/>
              </a:spcBef>
              <a:spcAft>
                <a:spcPts val="0"/>
              </a:spcAft>
              <a:buSzPts val="1800"/>
              <a:buNone/>
            </a:pPr>
            <a:endParaRPr lang="en-GB">
              <a:solidFill>
                <a:schemeClr val="tx1"/>
              </a:solidFill>
              <a:sym typeface="+mn-ea"/>
            </a:endParaRPr>
          </a:p>
          <a:p>
            <a:pPr marL="285750" marR="0" lvl="0" indent="-285750" algn="l" rtl="0">
              <a:lnSpc>
                <a:spcPct val="100000"/>
              </a:lnSpc>
              <a:spcBef>
                <a:spcPts val="0"/>
              </a:spcBef>
              <a:spcAft>
                <a:spcPts val="0"/>
              </a:spcAft>
              <a:buSzPts val="1800"/>
            </a:pPr>
            <a:r>
              <a:rPr lang="en-US" altLang="en-GB">
                <a:solidFill>
                  <a:schemeClr val="tx1"/>
                </a:solidFill>
              </a:rPr>
              <a:t>Based on </a:t>
            </a:r>
            <a:r>
              <a:rPr lang="en-GB">
                <a:solidFill>
                  <a:schemeClr val="tx1"/>
                </a:solidFill>
              </a:rPr>
              <a:t>Specification:</a:t>
            </a:r>
            <a:endParaRPr lang="en-GB">
              <a:solidFill>
                <a:schemeClr val="tx1"/>
              </a:solidFill>
            </a:endParaRPr>
          </a:p>
          <a:p>
            <a:pPr marL="742950" marR="0" lvl="1" indent="-285750" algn="l" rtl="0">
              <a:lnSpc>
                <a:spcPct val="100000"/>
              </a:lnSpc>
              <a:spcBef>
                <a:spcPts val="0"/>
              </a:spcBef>
              <a:spcAft>
                <a:spcPts val="0"/>
              </a:spcAft>
              <a:buSzPts val="1800"/>
            </a:pPr>
            <a:r>
              <a:rPr lang="zh-CN" altLang="en-US" sz="1600" b="1">
                <a:solidFill>
                  <a:schemeClr val="tx1"/>
                </a:solidFill>
                <a:sym typeface="+mn-ea"/>
              </a:rPr>
              <a:t>deductiv</a:t>
            </a:r>
            <a:r>
              <a:rPr lang="en-US" altLang="zh-CN" sz="1600" b="1">
                <a:solidFill>
                  <a:schemeClr val="tx1"/>
                </a:solidFill>
                <a:sym typeface="+mn-ea"/>
              </a:rPr>
              <a:t>e</a:t>
            </a:r>
            <a:endParaRPr lang="en-US" altLang="zh-CN" sz="1600">
              <a:solidFill>
                <a:schemeClr val="tx1"/>
              </a:solidFill>
              <a:sym typeface="+mn-ea"/>
            </a:endParaRPr>
          </a:p>
          <a:p>
            <a:pPr marL="742950" marR="0" lvl="1" indent="-285750" algn="l" rtl="0">
              <a:lnSpc>
                <a:spcPct val="100000"/>
              </a:lnSpc>
              <a:spcBef>
                <a:spcPts val="0"/>
              </a:spcBef>
              <a:spcAft>
                <a:spcPts val="0"/>
              </a:spcAft>
              <a:buSzPts val="1800"/>
            </a:pPr>
            <a:r>
              <a:rPr lang="zh-CN" altLang="en-US" sz="1600" b="1">
                <a:solidFill>
                  <a:schemeClr val="tx1"/>
                </a:solidFill>
                <a:sym typeface="+mn-ea"/>
              </a:rPr>
              <a:t>inductive</a:t>
            </a:r>
            <a:endParaRPr lang="zh-CN" altLang="en-US" sz="1600">
              <a:solidFill>
                <a:schemeClr val="tx1"/>
              </a:solidFill>
              <a:sym typeface="+mn-ea"/>
            </a:endParaRPr>
          </a:p>
          <a:p>
            <a:pPr marL="742950" marR="0" lvl="1" indent="-285750" algn="l" rtl="0">
              <a:lnSpc>
                <a:spcPct val="100000"/>
              </a:lnSpc>
              <a:spcBef>
                <a:spcPts val="0"/>
              </a:spcBef>
              <a:spcAft>
                <a:spcPts val="0"/>
              </a:spcAft>
              <a:buSzPts val="1800"/>
            </a:pPr>
            <a:r>
              <a:rPr lang="zh-CN" altLang="en-US" sz="1600" b="1">
                <a:solidFill>
                  <a:schemeClr val="tx1"/>
                </a:solidFill>
                <a:sym typeface="+mn-ea"/>
              </a:rPr>
              <a:t>natural language</a:t>
            </a:r>
            <a:r>
              <a:rPr lang="zh-CN" altLang="en-US" sz="1600">
                <a:solidFill>
                  <a:schemeClr val="tx1"/>
                </a:solidFill>
                <a:sym typeface="+mn-ea"/>
              </a:rPr>
              <a:t>-based</a:t>
            </a:r>
            <a:endParaRPr lang="zh-CN" altLang="en-US" sz="1600">
              <a:solidFill>
                <a:schemeClr val="tx1"/>
              </a:solidFill>
              <a:sym typeface="+mn-ea"/>
            </a:endParaRPr>
          </a:p>
          <a:p>
            <a:pPr marL="0" marR="0" lvl="0" indent="0" algn="l" rtl="0">
              <a:lnSpc>
                <a:spcPct val="100000"/>
              </a:lnSpc>
              <a:spcBef>
                <a:spcPts val="0"/>
              </a:spcBef>
              <a:spcAft>
                <a:spcPts val="0"/>
              </a:spcAft>
              <a:buSzPts val="1800"/>
              <a:buNone/>
            </a:pPr>
            <a:endParaRPr lang="en-US" altLang="en-GB">
              <a:solidFill>
                <a:schemeClr val="tx1"/>
              </a:solidFill>
              <a:sym typeface="+mn-ea"/>
            </a:endParaRPr>
          </a:p>
          <a:p>
            <a:pPr marL="285750" marR="0" lvl="0" indent="-285750" algn="l" rtl="0">
              <a:lnSpc>
                <a:spcPct val="100000"/>
              </a:lnSpc>
              <a:spcBef>
                <a:spcPts val="0"/>
              </a:spcBef>
              <a:spcAft>
                <a:spcPts val="0"/>
              </a:spcAft>
              <a:buSzPts val="1800"/>
            </a:pPr>
            <a:r>
              <a:rPr lang="en-US" altLang="en-GB">
                <a:solidFill>
                  <a:schemeClr val="tx1"/>
                </a:solidFill>
                <a:sym typeface="+mn-ea"/>
              </a:rPr>
              <a:t>Counterpart:</a:t>
            </a:r>
            <a:endParaRPr lang="en-US" altLang="en-GB">
              <a:solidFill>
                <a:schemeClr val="tx1"/>
              </a:solidFill>
              <a:sym typeface="+mn-ea"/>
            </a:endParaRPr>
          </a:p>
          <a:p>
            <a:pPr marL="742950" marR="0" lvl="1" indent="-285750" algn="l" rtl="0">
              <a:lnSpc>
                <a:spcPct val="100000"/>
              </a:lnSpc>
              <a:spcBef>
                <a:spcPts val="0"/>
              </a:spcBef>
              <a:spcAft>
                <a:spcPts val="0"/>
              </a:spcAft>
              <a:buSzPts val="1800"/>
            </a:pPr>
            <a:r>
              <a:rPr lang="en-US" altLang="en-GB" sz="1600" b="1">
                <a:solidFill>
                  <a:schemeClr val="tx1"/>
                </a:solidFill>
                <a:sym typeface="+mn-ea"/>
              </a:rPr>
              <a:t>synthesis</a:t>
            </a:r>
            <a:r>
              <a:rPr lang="en-US" altLang="en-GB" sz="1600">
                <a:solidFill>
                  <a:schemeClr val="tx1"/>
                </a:solidFill>
                <a:sym typeface="+mn-ea"/>
              </a:rPr>
              <a:t>: </a:t>
            </a:r>
            <a:r>
              <a:rPr lang="en-US" sz="1600">
                <a:solidFill>
                  <a:schemeClr val="tx1"/>
                </a:solidFill>
                <a:sym typeface="+mn-ea"/>
              </a:rPr>
              <a:t>explicit return a program</a:t>
            </a:r>
            <a:r>
              <a:rPr sz="1600">
                <a:solidFill>
                  <a:schemeClr val="tx1"/>
                </a:solidFill>
                <a:sym typeface="+mn-ea"/>
              </a:rPr>
              <a:t>.</a:t>
            </a:r>
            <a:endParaRPr lang="en-US" altLang="en-GB" sz="1600">
              <a:solidFill>
                <a:schemeClr val="tx1"/>
              </a:solidFill>
              <a:sym typeface="+mn-ea"/>
            </a:endParaRPr>
          </a:p>
          <a:p>
            <a:pPr marL="742950" marR="0" lvl="1" indent="-285750" algn="l" rtl="0">
              <a:lnSpc>
                <a:spcPct val="100000"/>
              </a:lnSpc>
              <a:spcBef>
                <a:spcPts val="0"/>
              </a:spcBef>
              <a:spcAft>
                <a:spcPts val="0"/>
              </a:spcAft>
              <a:buSzPts val="1800"/>
            </a:pPr>
            <a:r>
              <a:rPr lang="en-US" altLang="en-GB" sz="1600" b="1">
                <a:solidFill>
                  <a:schemeClr val="tx1"/>
                </a:solidFill>
                <a:sym typeface="+mn-ea"/>
              </a:rPr>
              <a:t>induction</a:t>
            </a:r>
            <a:r>
              <a:rPr lang="en-US" altLang="en-GB" sz="1600">
                <a:solidFill>
                  <a:schemeClr val="tx1"/>
                </a:solidFill>
                <a:sym typeface="+mn-ea"/>
              </a:rPr>
              <a:t>: learn to mimic the program.</a:t>
            </a:r>
            <a:endParaRPr lang="en-US" altLang="en-GB" sz="1600">
              <a:solidFill>
                <a:schemeClr val="tx1"/>
              </a:solidFill>
              <a:sym typeface="+mn-ea"/>
            </a:endParaRPr>
          </a:p>
          <a:p>
            <a:pPr marL="0" marR="0" lvl="0" indent="0" algn="l" rtl="0">
              <a:lnSpc>
                <a:spcPct val="100000"/>
              </a:lnSpc>
              <a:spcBef>
                <a:spcPts val="0"/>
              </a:spcBef>
              <a:spcAft>
                <a:spcPts val="0"/>
              </a:spcAft>
              <a:buSzPts val="1800"/>
              <a:buNone/>
            </a:pPr>
            <a:endParaRPr lang="zh-CN" altLang="en-US">
              <a:solidFill>
                <a:schemeClr val="tx1"/>
              </a:solidFill>
            </a:endParaRPr>
          </a:p>
          <a:p>
            <a:pPr marL="0" marR="0" lvl="0" indent="0" algn="l" rtl="0">
              <a:lnSpc>
                <a:spcPct val="100000"/>
              </a:lnSpc>
              <a:spcBef>
                <a:spcPts val="0"/>
              </a:spcBef>
              <a:spcAft>
                <a:spcPts val="0"/>
              </a:spcAft>
              <a:buSzPts val="1800"/>
              <a:buNone/>
            </a:pPr>
            <a:endParaRPr lang="en-US" altLang="zh-CN">
              <a:solidFill>
                <a:schemeClr val="tx1"/>
              </a:solidFill>
            </a:endParaRPr>
          </a:p>
          <a:p>
            <a:pPr marL="0" marR="0" lvl="0" indent="0" algn="l" rtl="0">
              <a:lnSpc>
                <a:spcPct val="100000"/>
              </a:lnSpc>
              <a:spcBef>
                <a:spcPts val="0"/>
              </a:spcBef>
              <a:spcAft>
                <a:spcPts val="0"/>
              </a:spcAft>
              <a:buSzPts val="1800"/>
              <a:buNone/>
            </a:pPr>
            <a:endParaRPr lang="zh-CN" altLang="en-US">
              <a:solidFill>
                <a:schemeClr val="tx1"/>
              </a:solidFill>
            </a:endParaRPr>
          </a:p>
          <a:p>
            <a:pPr marL="0" marR="0" lvl="0" indent="0" algn="l" rtl="0">
              <a:lnSpc>
                <a:spcPct val="100000"/>
              </a:lnSpc>
              <a:spcBef>
                <a:spcPts val="0"/>
              </a:spcBef>
              <a:spcAft>
                <a:spcPts val="0"/>
              </a:spcAft>
              <a:buSzPts val="1800"/>
              <a:buNone/>
            </a:pPr>
            <a:endParaRPr lang="zh-CN" altLang="en-US">
              <a:solidFill>
                <a:schemeClr val="tx1"/>
              </a:solidFill>
            </a:endParaRPr>
          </a:p>
        </p:txBody>
      </p:sp>
      <p:sp>
        <p:nvSpPr>
          <p:cNvPr id="2" name="Speech Bubble: Rectangle with Corners Rounded 1"/>
          <p:cNvSpPr/>
          <p:nvPr/>
        </p:nvSpPr>
        <p:spPr>
          <a:xfrm>
            <a:off x="1394460" y="170815"/>
            <a:ext cx="2753360" cy="669290"/>
          </a:xfrm>
          <a:prstGeom prst="wedgeRoundRectCallout">
            <a:avLst>
              <a:gd name="adj1" fmla="val 91127"/>
              <a:gd name="adj2" fmla="val 31334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dirty="0"/>
              <a:t>f(x) is recognized as always or sometimes correct.</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2" grpId="1"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86" name="Shape 86"/>
        <p:cNvGrpSpPr/>
        <p:nvPr/>
      </p:nvGrpSpPr>
      <p:grpSpPr>
        <a:xfrm>
          <a:off x="0" y="0"/>
          <a:ext cx="0" cy="0"/>
          <a:chOff x="0" y="0"/>
          <a:chExt cx="0" cy="0"/>
        </a:xfrm>
      </p:grpSpPr>
      <p:sp>
        <p:nvSpPr>
          <p:cNvPr id="87" name="Google Shape;87;g1193f5b772d_8_39"/>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000"/>
              <a:buNone/>
            </a:pPr>
            <a:r>
              <a:rPr lang="en-US" altLang="zh-CN" b="1">
                <a:sym typeface="+mn-ea"/>
              </a:rPr>
              <a:t>Representation Learning</a:t>
            </a:r>
            <a:endParaRPr lang="en-GB" b="1"/>
          </a:p>
        </p:txBody>
      </p:sp>
      <p:sp>
        <p:nvSpPr>
          <p:cNvPr id="88" name="Google Shape;88;g1193f5b772d_8_39"/>
          <p:cNvSpPr txBox="1"/>
          <p:nvPr>
            <p:ph type="body" idx="1"/>
          </p:nvPr>
        </p:nvSpPr>
        <p:spPr>
          <a:xfrm>
            <a:off x="311785" y="1017270"/>
            <a:ext cx="4625340" cy="4124325"/>
          </a:xfrm>
          <a:prstGeom prst="rect">
            <a:avLst/>
          </a:prstGeom>
          <a:noFill/>
          <a:ln>
            <a:noFill/>
          </a:ln>
        </p:spPr>
        <p:txBody>
          <a:bodyPr spcFirstLastPara="1" wrap="square" lIns="91425" tIns="91425" rIns="91425" bIns="91425" anchor="t" anchorCtr="0">
            <a:noAutofit/>
          </a:bodyPr>
          <a:lstStyle/>
          <a:p>
            <a:pPr marL="447675" lvl="0" indent="-285750" algn="l" rtl="0">
              <a:lnSpc>
                <a:spcPct val="200000"/>
              </a:lnSpc>
              <a:spcBef>
                <a:spcPts val="0"/>
              </a:spcBef>
              <a:spcAft>
                <a:spcPts val="0"/>
              </a:spcAft>
              <a:buSzPts val="1050"/>
            </a:pPr>
            <a:r>
              <a:rPr lang="en-US" altLang="zh-CN" sz="1400" b="1">
                <a:solidFill>
                  <a:schemeClr val="tx1"/>
                </a:solidFill>
                <a:ea typeface="宋体" panose="02010600030101010101" pitchFamily="2" charset="-122"/>
                <a:sym typeface="+mn-ea"/>
              </a:rPr>
              <a:t>Machine learning</a:t>
            </a:r>
            <a:r>
              <a:rPr lang="en-US" altLang="zh-CN" sz="1400">
                <a:solidFill>
                  <a:schemeClr val="tx1"/>
                </a:solidFill>
                <a:ea typeface="宋体" panose="02010600030101010101" pitchFamily="2" charset="-122"/>
                <a:sym typeface="+mn-ea"/>
              </a:rPr>
              <a:t> is the study of computer algorithms that can improve automatically through experience and by the use of data (</a:t>
            </a:r>
            <a:r>
              <a:rPr lang="en-US" altLang="zh-CN" sz="1400">
                <a:solidFill>
                  <a:schemeClr val="tx1"/>
                </a:solidFill>
                <a:sym typeface="+mn-ea"/>
              </a:rPr>
              <a:t>Mitchell, 1997</a:t>
            </a:r>
            <a:r>
              <a:rPr lang="en-US" altLang="zh-CN" sz="1400">
                <a:solidFill>
                  <a:schemeClr val="tx1"/>
                </a:solidFill>
                <a:ea typeface="宋体" panose="02010600030101010101" pitchFamily="2" charset="-122"/>
                <a:sym typeface="+mn-ea"/>
              </a:rPr>
              <a:t>).</a:t>
            </a:r>
            <a:endParaRPr lang="en-US" altLang="zh-CN" sz="1400">
              <a:solidFill>
                <a:schemeClr val="tx1"/>
              </a:solidFill>
              <a:ea typeface="宋体" panose="02010600030101010101" pitchFamily="2" charset="-122"/>
              <a:sym typeface="+mn-ea"/>
            </a:endParaRPr>
          </a:p>
          <a:p>
            <a:pPr marL="447675" lvl="0" indent="-285750" algn="l" rtl="0">
              <a:lnSpc>
                <a:spcPct val="200000"/>
              </a:lnSpc>
              <a:spcBef>
                <a:spcPts val="0"/>
              </a:spcBef>
              <a:spcAft>
                <a:spcPts val="0"/>
              </a:spcAft>
              <a:buSzPts val="1050"/>
            </a:pPr>
            <a:r>
              <a:rPr lang="en-GB" sz="1400" b="1">
                <a:solidFill>
                  <a:schemeClr val="tx1"/>
                </a:solidFill>
                <a:highlight>
                  <a:srgbClr val="FFFFFF"/>
                </a:highlight>
                <a:sym typeface="+mn-ea"/>
              </a:rPr>
              <a:t>Representationalism</a:t>
            </a:r>
            <a:r>
              <a:rPr lang="en-US" altLang="en-GB" sz="1400" b="1">
                <a:solidFill>
                  <a:schemeClr val="tx1"/>
                </a:solidFill>
                <a:highlight>
                  <a:srgbClr val="FFFFFF"/>
                </a:highlight>
                <a:sym typeface="+mn-ea"/>
              </a:rPr>
              <a:t> </a:t>
            </a:r>
            <a:r>
              <a:rPr lang="en-GB" sz="1400">
                <a:solidFill>
                  <a:schemeClr val="tx1"/>
                </a:solidFill>
                <a:highlight>
                  <a:srgbClr val="FFFFFF"/>
                </a:highlight>
                <a:sym typeface="+mn-ea"/>
              </a:rPr>
              <a:t>is the view that representations are the main way</a:t>
            </a:r>
            <a:r>
              <a:rPr lang="en-US" altLang="en-GB" sz="1400">
                <a:solidFill>
                  <a:schemeClr val="tx1"/>
                </a:solidFill>
                <a:highlight>
                  <a:srgbClr val="FFFFFF"/>
                </a:highlight>
                <a:sym typeface="+mn-ea"/>
              </a:rPr>
              <a:t> </a:t>
            </a:r>
            <a:r>
              <a:rPr lang="en-GB" sz="1400">
                <a:solidFill>
                  <a:schemeClr val="tx1"/>
                </a:solidFill>
                <a:highlight>
                  <a:srgbClr val="FFFFFF"/>
                </a:highlight>
                <a:sym typeface="+mn-ea"/>
              </a:rPr>
              <a:t>we access external reality.</a:t>
            </a:r>
            <a:endParaRPr lang="en-GB" sz="1400">
              <a:solidFill>
                <a:schemeClr val="tx1"/>
              </a:solidFill>
              <a:highlight>
                <a:srgbClr val="FFFFFF"/>
              </a:highlight>
              <a:sym typeface="+mn-ea"/>
            </a:endParaRPr>
          </a:p>
          <a:p>
            <a:pPr marL="447675" lvl="0" indent="-285750" algn="l" rtl="0">
              <a:lnSpc>
                <a:spcPct val="200000"/>
              </a:lnSpc>
              <a:spcBef>
                <a:spcPts val="0"/>
              </a:spcBef>
              <a:spcAft>
                <a:spcPts val="0"/>
              </a:spcAft>
              <a:buSzPts val="1050"/>
            </a:pPr>
            <a:r>
              <a:rPr lang="en-US" altLang="en-GB" sz="1400" b="1">
                <a:solidFill>
                  <a:schemeClr val="tx1"/>
                </a:solidFill>
              </a:rPr>
              <a:t>R</a:t>
            </a:r>
            <a:r>
              <a:rPr lang="en-US" altLang="zh-CN" sz="1400" b="1">
                <a:solidFill>
                  <a:schemeClr val="tx1"/>
                </a:solidFill>
                <a:sym typeface="+mn-ea"/>
              </a:rPr>
              <a:t>epresentation learning</a:t>
            </a:r>
            <a:r>
              <a:rPr lang="en-US" altLang="zh-CN" sz="1400">
                <a:solidFill>
                  <a:schemeClr val="tx1"/>
                </a:solidFill>
                <a:sym typeface="+mn-ea"/>
              </a:rPr>
              <a:t> is a class of machine learning approaches to learn compact, numerical representations for signals (</a:t>
            </a:r>
            <a:r>
              <a:rPr lang="en-US" altLang="zh-CN" sz="1400">
                <a:solidFill>
                  <a:schemeClr val="tx1"/>
                </a:solidFill>
                <a:sym typeface="+mn-ea"/>
              </a:rPr>
              <a:t>Bengio, 2013</a:t>
            </a:r>
            <a:r>
              <a:rPr lang="en-US" altLang="zh-CN" sz="1400">
                <a:solidFill>
                  <a:schemeClr val="tx1"/>
                </a:solidFill>
                <a:sym typeface="+mn-ea"/>
              </a:rPr>
              <a:t>).</a:t>
            </a:r>
            <a:r>
              <a:rPr lang="en-US" altLang="zh-CN" sz="1400">
                <a:solidFill>
                  <a:schemeClr val="tx1"/>
                </a:solidFill>
                <a:ea typeface="宋体" panose="02010600030101010101" pitchFamily="2" charset="-122"/>
                <a:sym typeface="+mn-ea"/>
              </a:rPr>
              <a:t> </a:t>
            </a:r>
            <a:endParaRPr lang="en-US" altLang="zh-CN" sz="1400">
              <a:solidFill>
                <a:schemeClr val="tx1"/>
              </a:solidFill>
              <a:ea typeface="宋体" panose="02010600030101010101" pitchFamily="2" charset="-122"/>
              <a:sym typeface="+mn-ea"/>
            </a:endParaRPr>
          </a:p>
          <a:p>
            <a:pPr marL="447675" lvl="0" indent="-285750" algn="l" rtl="0">
              <a:lnSpc>
                <a:spcPct val="200000"/>
              </a:lnSpc>
              <a:spcBef>
                <a:spcPts val="0"/>
              </a:spcBef>
              <a:spcAft>
                <a:spcPts val="0"/>
              </a:spcAft>
              <a:buSzPts val="1050"/>
            </a:pPr>
            <a:endParaRPr lang="en-US" altLang="zh-CN" sz="1400">
              <a:solidFill>
                <a:schemeClr val="tx1"/>
              </a:solidFill>
              <a:ea typeface="宋体" panose="02010600030101010101" pitchFamily="2" charset="-122"/>
              <a:sym typeface="+mn-ea"/>
            </a:endParaRPr>
          </a:p>
        </p:txBody>
      </p:sp>
      <p:sp>
        <p:nvSpPr>
          <p:cNvPr id="89" name="Google Shape;89;g1193f5b772d_8_39"/>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rgbClr val="000000"/>
              </a:buClr>
              <a:buSzPts val="1400"/>
              <a:buFont typeface="Arial" panose="020B0604020202020204"/>
              <a:buNone/>
            </a:pPr>
            <a:fld id="{00000000-1234-1234-1234-123412341234}" type="slidenum">
              <a:rPr lang="en-GB"/>
            </a:fld>
            <a:endParaRPr lang="en-GB"/>
          </a:p>
        </p:txBody>
      </p:sp>
      <p:pic>
        <p:nvPicPr>
          <p:cNvPr id="90" name="Google Shape;90;g1193f5b772d_8_39"/>
          <p:cNvPicPr preferRelativeResize="0"/>
          <p:nvPr/>
        </p:nvPicPr>
        <p:blipFill rotWithShape="1">
          <a:blip r:embed="rId1"/>
          <a:srcRect l="32230" t="7060" r="30358" b="30324"/>
          <a:stretch>
            <a:fillRect/>
          </a:stretch>
        </p:blipFill>
        <p:spPr>
          <a:xfrm>
            <a:off x="5805170" y="168910"/>
            <a:ext cx="2530475" cy="3176270"/>
          </a:xfrm>
          <a:prstGeom prst="rect">
            <a:avLst/>
          </a:prstGeom>
          <a:noFill/>
          <a:ln>
            <a:noFill/>
          </a:ln>
        </p:spPr>
      </p:pic>
      <p:pic>
        <p:nvPicPr>
          <p:cNvPr id="91" name="Google Shape;91;g1193f5b772d_8_39"/>
          <p:cNvPicPr preferRelativeResize="0">
            <a:picLocks noChangeAspect="1"/>
          </p:cNvPicPr>
          <p:nvPr/>
        </p:nvPicPr>
        <p:blipFill rotWithShape="1">
          <a:blip r:embed="rId2"/>
          <a:srcRect/>
          <a:stretch>
            <a:fillRect/>
          </a:stretch>
        </p:blipFill>
        <p:spPr>
          <a:xfrm>
            <a:off x="5046165" y="3462880"/>
            <a:ext cx="1593975" cy="1593975"/>
          </a:xfrm>
          <a:prstGeom prst="rect">
            <a:avLst/>
          </a:prstGeom>
          <a:noFill/>
          <a:ln>
            <a:noFill/>
          </a:ln>
        </p:spPr>
      </p:pic>
      <p:pic>
        <p:nvPicPr>
          <p:cNvPr id="92" name="Google Shape;92;g1193f5b772d_8_39"/>
          <p:cNvPicPr preferRelativeResize="0">
            <a:picLocks noChangeAspect="1"/>
          </p:cNvPicPr>
          <p:nvPr/>
        </p:nvPicPr>
        <p:blipFill rotWithShape="1">
          <a:blip r:embed="rId3"/>
          <a:srcRect/>
          <a:stretch>
            <a:fillRect/>
          </a:stretch>
        </p:blipFill>
        <p:spPr>
          <a:xfrm>
            <a:off x="6732128" y="3940768"/>
            <a:ext cx="676275" cy="638175"/>
          </a:xfrm>
          <a:prstGeom prst="rect">
            <a:avLst/>
          </a:prstGeom>
          <a:noFill/>
          <a:ln>
            <a:noFill/>
          </a:ln>
        </p:spPr>
      </p:pic>
      <p:pic>
        <p:nvPicPr>
          <p:cNvPr id="93" name="Google Shape;93;g1193f5b772d_8_39"/>
          <p:cNvPicPr preferRelativeResize="0">
            <a:picLocks noChangeAspect="1"/>
          </p:cNvPicPr>
          <p:nvPr/>
        </p:nvPicPr>
        <p:blipFill rotWithShape="1">
          <a:blip r:embed="rId4"/>
          <a:srcRect/>
          <a:stretch>
            <a:fillRect/>
          </a:stretch>
        </p:blipFill>
        <p:spPr>
          <a:xfrm rot="1638578">
            <a:off x="7570364" y="3661128"/>
            <a:ext cx="1175950" cy="1283074"/>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91"/>
                                        </p:tgtEl>
                                        <p:attrNameLst>
                                          <p:attrName>style.visibility</p:attrName>
                                        </p:attrNameLst>
                                      </p:cBhvr>
                                      <p:to>
                                        <p:strVal val="visible"/>
                                      </p:to>
                                    </p:set>
                                    <p:animEffect transition="in" filter="dissolve">
                                      <p:cBhvr>
                                        <p:cTn id="7" dur="500"/>
                                        <p:tgtEl>
                                          <p:spTgt spid="91"/>
                                        </p:tgtEl>
                                      </p:cBhvr>
                                    </p:animEffect>
                                  </p:childTnLst>
                                </p:cTn>
                              </p:par>
                              <p:par>
                                <p:cTn id="8" presetID="9" presetClass="entr" presetSubtype="0" fill="hold" nodeType="withEffect">
                                  <p:stCondLst>
                                    <p:cond delay="0"/>
                                  </p:stCondLst>
                                  <p:childTnLst>
                                    <p:set>
                                      <p:cBhvr>
                                        <p:cTn id="9" dur="1" fill="hold">
                                          <p:stCondLst>
                                            <p:cond delay="0"/>
                                          </p:stCondLst>
                                        </p:cTn>
                                        <p:tgtEl>
                                          <p:spTgt spid="92"/>
                                        </p:tgtEl>
                                        <p:attrNameLst>
                                          <p:attrName>style.visibility</p:attrName>
                                        </p:attrNameLst>
                                      </p:cBhvr>
                                      <p:to>
                                        <p:strVal val="visible"/>
                                      </p:to>
                                    </p:set>
                                    <p:animEffect transition="in" filter="dissolve">
                                      <p:cBhvr>
                                        <p:cTn id="10" dur="500"/>
                                        <p:tgtEl>
                                          <p:spTgt spid="92"/>
                                        </p:tgtEl>
                                      </p:cBhvr>
                                    </p:animEffect>
                                  </p:childTnLst>
                                </p:cTn>
                              </p:par>
                              <p:par>
                                <p:cTn id="11" presetID="9" presetClass="entr" presetSubtype="0" fill="hold" nodeType="withEffect">
                                  <p:stCondLst>
                                    <p:cond delay="0"/>
                                  </p:stCondLst>
                                  <p:childTnLst>
                                    <p:set>
                                      <p:cBhvr>
                                        <p:cTn id="12" dur="1" fill="hold">
                                          <p:stCondLst>
                                            <p:cond delay="0"/>
                                          </p:stCondLst>
                                        </p:cTn>
                                        <p:tgtEl>
                                          <p:spTgt spid="93"/>
                                        </p:tgtEl>
                                        <p:attrNameLst>
                                          <p:attrName>style.visibility</p:attrName>
                                        </p:attrNameLst>
                                      </p:cBhvr>
                                      <p:to>
                                        <p:strVal val="visible"/>
                                      </p:to>
                                    </p:set>
                                    <p:animEffect transition="in" filter="dissolve">
                                      <p:cBhvr>
                                        <p:cTn id="13" dur="500"/>
                                        <p:tgtEl>
                                          <p:spTgt spid="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p:nvPr>
            <p:ph type="title"/>
          </p:nvPr>
        </p:nvSpPr>
        <p:spPr/>
        <p:txBody>
          <a:bodyPr>
            <a:normAutofit fontScale="90000"/>
          </a:bodyPr>
          <a:p>
            <a:r>
              <a:rPr lang="zh-CN" altLang="en-US" b="1">
                <a:solidFill>
                  <a:schemeClr val="tx1"/>
                </a:solidFill>
                <a:ea typeface="宋体" panose="02010600030101010101" pitchFamily="2" charset="-122"/>
                <a:sym typeface="+mn-ea"/>
              </a:rPr>
              <a:t>Neural network</a:t>
            </a:r>
            <a:endParaRPr lang="zh-CN" altLang="en-US"/>
          </a:p>
        </p:txBody>
      </p:sp>
      <p:sp>
        <p:nvSpPr>
          <p:cNvPr id="3" name="文本占位符 2"/>
          <p:cNvSpPr/>
          <p:nvPr>
            <p:ph type="body" idx="1"/>
          </p:nvPr>
        </p:nvSpPr>
        <p:spPr>
          <a:xfrm>
            <a:off x="311785" y="1065530"/>
            <a:ext cx="4260215" cy="3990975"/>
          </a:xfrm>
        </p:spPr>
        <p:txBody>
          <a:bodyPr>
            <a:noAutofit/>
          </a:bodyPr>
          <a:p>
            <a:pPr marL="447675" lvl="0" indent="-285750" algn="l" rtl="0">
              <a:lnSpc>
                <a:spcPct val="150000"/>
              </a:lnSpc>
              <a:spcBef>
                <a:spcPts val="0"/>
              </a:spcBef>
              <a:spcAft>
                <a:spcPts val="0"/>
              </a:spcAft>
              <a:buSzPts val="1050"/>
            </a:pPr>
            <a:r>
              <a:rPr lang="zh-CN" altLang="en-US" b="1">
                <a:solidFill>
                  <a:schemeClr val="tx1"/>
                </a:solidFill>
                <a:ea typeface="宋体" panose="02010600030101010101" pitchFamily="2" charset="-122"/>
                <a:sym typeface="+mn-ea"/>
              </a:rPr>
              <a:t>Neural network</a:t>
            </a:r>
            <a:r>
              <a:rPr lang="en-US" altLang="zh-CN">
                <a:solidFill>
                  <a:schemeClr val="tx1"/>
                </a:solidFill>
                <a:ea typeface="宋体" panose="02010600030101010101" pitchFamily="2" charset="-122"/>
                <a:sym typeface="+mn-ea"/>
              </a:rPr>
              <a:t> is a computing system with interconnected nodes that work much like neurons in the human brain (</a:t>
            </a:r>
            <a:r>
              <a:rPr lang="en-US" altLang="zh-CN">
                <a:solidFill>
                  <a:schemeClr val="tx1"/>
                </a:solidFill>
                <a:sym typeface="+mn-ea"/>
              </a:rPr>
              <a:t>Hopfield, 1982</a:t>
            </a:r>
            <a:r>
              <a:rPr lang="en-US" altLang="zh-CN">
                <a:solidFill>
                  <a:schemeClr val="tx1"/>
                </a:solidFill>
                <a:ea typeface="宋体" panose="02010600030101010101" pitchFamily="2" charset="-122"/>
                <a:sym typeface="+mn-ea"/>
              </a:rPr>
              <a:t>).</a:t>
            </a:r>
            <a:endParaRPr lang="en-US" altLang="zh-CN">
              <a:solidFill>
                <a:schemeClr val="tx1"/>
              </a:solidFill>
              <a:ea typeface="宋体" panose="02010600030101010101" pitchFamily="2" charset="-122"/>
              <a:sym typeface="+mn-ea"/>
            </a:endParaRPr>
          </a:p>
          <a:p>
            <a:pPr marL="447675" lvl="0" indent="-285750" algn="l" rtl="0">
              <a:lnSpc>
                <a:spcPct val="150000"/>
              </a:lnSpc>
              <a:spcBef>
                <a:spcPts val="0"/>
              </a:spcBef>
              <a:spcAft>
                <a:spcPts val="0"/>
              </a:spcAft>
              <a:buSzPts val="1050"/>
            </a:pPr>
            <a:r>
              <a:rPr b="1">
                <a:solidFill>
                  <a:schemeClr val="tx1"/>
                </a:solidFill>
              </a:rPr>
              <a:t>Deep learning</a:t>
            </a:r>
            <a:r>
              <a:rPr>
                <a:solidFill>
                  <a:schemeClr val="tx1"/>
                </a:solidFill>
              </a:rPr>
              <a:t> is a subfield of </a:t>
            </a:r>
            <a:r>
              <a:rPr lang="en-US">
                <a:solidFill>
                  <a:schemeClr val="tx1"/>
                </a:solidFill>
              </a:rPr>
              <a:t>representation </a:t>
            </a:r>
            <a:r>
              <a:rPr>
                <a:solidFill>
                  <a:schemeClr val="tx1"/>
                </a:solidFill>
              </a:rPr>
              <a:t>learning, and neural networks make up the backbone of deep learning algorithms</a:t>
            </a:r>
            <a:r>
              <a:rPr lang="en-US">
                <a:solidFill>
                  <a:schemeClr val="tx1"/>
                </a:solidFill>
              </a:rPr>
              <a:t> (</a:t>
            </a:r>
            <a:r>
              <a:rPr lang="en-US" altLang="zh-CN">
                <a:solidFill>
                  <a:schemeClr val="tx1"/>
                </a:solidFill>
                <a:sym typeface="+mn-ea"/>
              </a:rPr>
              <a:t>Garson</a:t>
            </a:r>
            <a:r>
              <a:rPr lang="en-US">
                <a:solidFill>
                  <a:schemeClr val="tx1"/>
                </a:solidFill>
              </a:rPr>
              <a:t>).</a:t>
            </a:r>
            <a:endParaRPr lang="en-US">
              <a:solidFill>
                <a:schemeClr val="tx1"/>
              </a:solidFill>
            </a:endParaRPr>
          </a:p>
        </p:txBody>
      </p:sp>
      <p:sp>
        <p:nvSpPr>
          <p:cNvPr id="4" name="灯片编号占位符 3"/>
          <p:cNvSpPr>
            <a:spLocks noGrp="1"/>
          </p:cNvSpPr>
          <p:nvPr>
            <p:ph type="sldNum" idx="12"/>
          </p:nvPr>
        </p:nvSpPr>
        <p:spPr/>
        <p:txBody>
          <a:bodyPr/>
          <a:p>
            <a:pPr marL="0" lvl="0" indent="0" algn="r" rtl="0">
              <a:spcBef>
                <a:spcPts val="0"/>
              </a:spcBef>
              <a:spcAft>
                <a:spcPts val="0"/>
              </a:spcAft>
              <a:buNone/>
            </a:pPr>
            <a:fld id="{00000000-1234-1234-1234-123412341234}" type="slidenum">
              <a:rPr lang="en-GB"/>
            </a:fld>
            <a:endParaRPr lang="en-GB"/>
          </a:p>
        </p:txBody>
      </p:sp>
      <p:pic>
        <p:nvPicPr>
          <p:cNvPr id="105" name="图片 104"/>
          <p:cNvPicPr>
            <a:picLocks noChangeAspect="1"/>
          </p:cNvPicPr>
          <p:nvPr/>
        </p:nvPicPr>
        <p:blipFill>
          <a:blip r:embed="rId1"/>
          <a:srcRect l="56412" t="18510" r="3478" b="16189"/>
          <a:stretch>
            <a:fillRect/>
          </a:stretch>
        </p:blipFill>
        <p:spPr>
          <a:xfrm>
            <a:off x="5372735" y="2752725"/>
            <a:ext cx="2687320" cy="2054225"/>
          </a:xfrm>
          <a:prstGeom prst="rect">
            <a:avLst/>
          </a:prstGeom>
          <a:noFill/>
          <a:ln w="9525">
            <a:noFill/>
          </a:ln>
        </p:spPr>
      </p:pic>
      <p:pic>
        <p:nvPicPr>
          <p:cNvPr id="5" name="图片 4"/>
          <p:cNvPicPr>
            <a:picLocks noChangeAspect="1"/>
          </p:cNvPicPr>
          <p:nvPr/>
        </p:nvPicPr>
        <p:blipFill>
          <a:blip r:embed="rId1"/>
          <a:srcRect l="3875" t="23576" r="52738" b="22840"/>
          <a:stretch>
            <a:fillRect/>
          </a:stretch>
        </p:blipFill>
        <p:spPr>
          <a:xfrm>
            <a:off x="4959985" y="445135"/>
            <a:ext cx="3512185" cy="2036445"/>
          </a:xfrm>
          <a:prstGeom prst="rect">
            <a:avLst/>
          </a:prstGeom>
          <a:noFill/>
          <a:ln w="9525">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p:nvPr>
            <p:ph type="title"/>
          </p:nvPr>
        </p:nvSpPr>
        <p:spPr/>
        <p:txBody>
          <a:bodyPr>
            <a:normAutofit fontScale="90000"/>
          </a:bodyPr>
          <a:p>
            <a:r>
              <a:rPr lang="en-US" altLang="zh-CN" b="1">
                <a:solidFill>
                  <a:schemeClr val="tx1"/>
                </a:solidFill>
                <a:sym typeface="+mn-ea"/>
              </a:rPr>
              <a:t>Backpropagation</a:t>
            </a:r>
            <a:endParaRPr lang="en-US" altLang="zh-CN" b="1">
              <a:solidFill>
                <a:schemeClr val="tx1"/>
              </a:solidFill>
              <a:sym typeface="+mn-ea"/>
            </a:endParaRPr>
          </a:p>
        </p:txBody>
      </p:sp>
      <p:sp>
        <p:nvSpPr>
          <p:cNvPr id="3" name="文本占位符 2"/>
          <p:cNvSpPr/>
          <p:nvPr>
            <p:ph type="body" idx="1"/>
          </p:nvPr>
        </p:nvSpPr>
        <p:spPr>
          <a:xfrm>
            <a:off x="311785" y="1152525"/>
            <a:ext cx="4182745" cy="3416300"/>
          </a:xfrm>
        </p:spPr>
        <p:txBody>
          <a:bodyPr/>
          <a:p>
            <a:pPr>
              <a:buFont typeface="Arial" panose="020B0604020202020204" pitchFamily="34" charset="0"/>
              <a:buChar char="•"/>
            </a:pPr>
            <a:r>
              <a:rPr lang="en-US" b="1">
                <a:solidFill>
                  <a:schemeClr val="tx1"/>
                </a:solidFill>
                <a:sym typeface="+mn-ea"/>
              </a:rPr>
              <a:t>“B</a:t>
            </a:r>
            <a:r>
              <a:rPr b="1">
                <a:solidFill>
                  <a:schemeClr val="tx1"/>
                </a:solidFill>
                <a:sym typeface="+mn-ea"/>
              </a:rPr>
              <a:t>ackward propagation of errors"</a:t>
            </a:r>
            <a:r>
              <a:rPr>
                <a:solidFill>
                  <a:schemeClr val="tx1"/>
                </a:solidFill>
                <a:sym typeface="+mn-ea"/>
              </a:rPr>
              <a:t> is an algorithm for supervised learning of artificial neural networks using gradient descent</a:t>
            </a:r>
            <a:r>
              <a:rPr lang="en-US">
                <a:solidFill>
                  <a:schemeClr val="tx1"/>
                </a:solidFill>
                <a:sym typeface="+mn-ea"/>
              </a:rPr>
              <a:t> (</a:t>
            </a:r>
            <a:r>
              <a:rPr lang="en-US" altLang="zh-CN">
                <a:solidFill>
                  <a:schemeClr val="tx1"/>
                </a:solidFill>
                <a:sym typeface="+mn-ea"/>
              </a:rPr>
              <a:t>Goodfellow, 2016</a:t>
            </a:r>
            <a:r>
              <a:rPr lang="en-US">
                <a:solidFill>
                  <a:schemeClr val="tx1"/>
                </a:solidFill>
                <a:sym typeface="+mn-ea"/>
              </a:rPr>
              <a:t>)</a:t>
            </a:r>
            <a:r>
              <a:rPr>
                <a:solidFill>
                  <a:schemeClr val="tx1"/>
                </a:solidFill>
                <a:sym typeface="+mn-ea"/>
              </a:rPr>
              <a:t>.</a:t>
            </a:r>
            <a:endParaRPr>
              <a:solidFill>
                <a:schemeClr val="tx1"/>
              </a:solidFill>
              <a:sym typeface="+mn-ea"/>
            </a:endParaRPr>
          </a:p>
        </p:txBody>
      </p:sp>
      <p:sp>
        <p:nvSpPr>
          <p:cNvPr id="4" name="灯片编号占位符 3"/>
          <p:cNvSpPr>
            <a:spLocks noGrp="1"/>
          </p:cNvSpPr>
          <p:nvPr>
            <p:ph type="sldNum" idx="12"/>
          </p:nvPr>
        </p:nvSpPr>
        <p:spPr/>
        <p:txBody>
          <a:bodyPr/>
          <a:p>
            <a:pPr marL="0" lvl="0" indent="0" algn="r" rtl="0">
              <a:spcBef>
                <a:spcPts val="0"/>
              </a:spcBef>
              <a:spcAft>
                <a:spcPts val="0"/>
              </a:spcAft>
              <a:buNone/>
            </a:pPr>
            <a:fld id="{00000000-1234-1234-1234-123412341234}" type="slidenum">
              <a:rPr lang="en-GB"/>
            </a:fld>
            <a:endParaRPr lang="en-GB"/>
          </a:p>
        </p:txBody>
      </p:sp>
      <p:pic>
        <p:nvPicPr>
          <p:cNvPr id="100" name="图片 99"/>
          <p:cNvPicPr/>
          <p:nvPr/>
        </p:nvPicPr>
        <p:blipFill>
          <a:blip r:embed="rId1" r:link="rId2"/>
          <a:stretch>
            <a:fillRect/>
          </a:stretch>
        </p:blipFill>
        <p:spPr>
          <a:xfrm>
            <a:off x="4572000" y="2571750"/>
            <a:ext cx="0" cy="0"/>
          </a:xfrm>
          <a:prstGeom prst="rect">
            <a:avLst/>
          </a:prstGeom>
          <a:noFill/>
          <a:ln w="9525">
            <a:noFill/>
          </a:ln>
        </p:spPr>
      </p:pic>
      <p:pic>
        <p:nvPicPr>
          <p:cNvPr id="5" name="图片 4" descr="030819_0937_BackPropaga1"/>
          <p:cNvPicPr>
            <a:picLocks noChangeAspect="1"/>
          </p:cNvPicPr>
          <p:nvPr/>
        </p:nvPicPr>
        <p:blipFill>
          <a:blip r:embed="rId3"/>
          <a:stretch>
            <a:fillRect/>
          </a:stretch>
        </p:blipFill>
        <p:spPr>
          <a:xfrm>
            <a:off x="501650" y="3009265"/>
            <a:ext cx="3803015" cy="1981200"/>
          </a:xfrm>
          <a:prstGeom prst="rect">
            <a:avLst/>
          </a:prstGeom>
        </p:spPr>
      </p:pic>
      <p:sp>
        <p:nvSpPr>
          <p:cNvPr id="6" name="文本占位符 2"/>
          <p:cNvSpPr/>
          <p:nvPr/>
        </p:nvSpPr>
        <p:spPr>
          <a:xfrm>
            <a:off x="4142105" y="1153795"/>
            <a:ext cx="4879340" cy="3416300"/>
          </a:xfrm>
          <a:prstGeom prst="rect">
            <a:avLst/>
          </a:prstGeom>
          <a:noFill/>
          <a:ln>
            <a:noFill/>
          </a:ln>
        </p:spPr>
        <p:txBody>
          <a:bodyPr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panose="020B0604020202020204"/>
              <a:buChar char="●"/>
              <a:defRPr sz="18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914400" marR="0" lvl="1"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1371600" marR="0" lvl="2"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1828800" marR="0" lvl="3"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2286000" marR="0" lvl="4"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2743200" marR="0" lvl="5"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3200400" marR="0" lvl="6"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3657600" marR="0" lvl="7"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4114800" marR="0" lvl="8"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a:buFont typeface="Arial" panose="020B0604020202020204" pitchFamily="34" charset="0"/>
              <a:buChar char="•"/>
            </a:pPr>
            <a:r>
              <a:rPr lang="en-US" b="1">
                <a:solidFill>
                  <a:schemeClr val="tx1"/>
                </a:solidFill>
                <a:sym typeface="+mn-ea"/>
              </a:rPr>
              <a:t>G</a:t>
            </a:r>
            <a:r>
              <a:rPr b="1">
                <a:solidFill>
                  <a:schemeClr val="tx1"/>
                </a:solidFill>
                <a:sym typeface="+mn-ea"/>
              </a:rPr>
              <a:t>radient descent</a:t>
            </a:r>
            <a:r>
              <a:rPr>
                <a:solidFill>
                  <a:schemeClr val="tx1"/>
                </a:solidFill>
                <a:sym typeface="+mn-ea"/>
              </a:rPr>
              <a:t> is a first-order iterative optimization algorithm for finding a local minimum of a differentiable function</a:t>
            </a:r>
            <a:r>
              <a:rPr lang="en-US">
                <a:solidFill>
                  <a:schemeClr val="tx1"/>
                </a:solidFill>
                <a:sym typeface="+mn-ea"/>
              </a:rPr>
              <a:t> (</a:t>
            </a:r>
            <a:r>
              <a:rPr lang="en-US" altLang="zh-CN">
                <a:solidFill>
                  <a:schemeClr val="tx1"/>
                </a:solidFill>
                <a:sym typeface="+mn-ea"/>
              </a:rPr>
              <a:t>Lemaréchal, 2012</a:t>
            </a:r>
            <a:r>
              <a:rPr lang="en-US">
                <a:solidFill>
                  <a:schemeClr val="tx1"/>
                </a:solidFill>
                <a:sym typeface="+mn-ea"/>
              </a:rPr>
              <a:t>)</a:t>
            </a:r>
            <a:r>
              <a:rPr>
                <a:solidFill>
                  <a:schemeClr val="tx1"/>
                </a:solidFill>
                <a:sym typeface="+mn-ea"/>
              </a:rPr>
              <a:t>. </a:t>
            </a:r>
            <a:endParaRPr>
              <a:solidFill>
                <a:schemeClr val="tx1"/>
              </a:solidFill>
              <a:sym typeface="+mn-ea"/>
            </a:endParaRPr>
          </a:p>
        </p:txBody>
      </p:sp>
      <p:pic>
        <p:nvPicPr>
          <p:cNvPr id="8" name="图片 7" descr="0_7llLwnAbmeTO26RS"/>
          <p:cNvPicPr>
            <a:picLocks noChangeAspect="1"/>
          </p:cNvPicPr>
          <p:nvPr/>
        </p:nvPicPr>
        <p:blipFill>
          <a:blip r:embed="rId4"/>
          <a:stretch>
            <a:fillRect/>
          </a:stretch>
        </p:blipFill>
        <p:spPr>
          <a:xfrm>
            <a:off x="4680585" y="2816225"/>
            <a:ext cx="3978910" cy="2071370"/>
          </a:xfrm>
          <a:prstGeom prst="rect">
            <a:avLst/>
          </a:prstGeom>
        </p:spPr>
      </p:pic>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p:nvPr>
            <p:ph type="title"/>
          </p:nvPr>
        </p:nvSpPr>
        <p:spPr/>
        <p:txBody>
          <a:bodyPr>
            <a:normAutofit fontScale="90000"/>
          </a:bodyPr>
          <a:p>
            <a:r>
              <a:rPr lang="en-US" altLang="zh-CN" b="1"/>
              <a:t>Paradigm Comparison</a:t>
            </a:r>
            <a:endParaRPr lang="en-US" altLang="zh-CN" b="1"/>
          </a:p>
        </p:txBody>
      </p:sp>
      <p:sp>
        <p:nvSpPr>
          <p:cNvPr id="3" name="文本占位符 2"/>
          <p:cNvSpPr/>
          <p:nvPr>
            <p:ph type="body" idx="1"/>
          </p:nvPr>
        </p:nvSpPr>
        <p:spPr>
          <a:xfrm>
            <a:off x="311785" y="1152525"/>
            <a:ext cx="4456430" cy="3990975"/>
          </a:xfrm>
        </p:spPr>
        <p:txBody>
          <a:bodyPr>
            <a:normAutofit fontScale="80000"/>
          </a:bodyPr>
          <a:p>
            <a:pPr marL="114300" indent="0" algn="ctr">
              <a:buNone/>
            </a:pPr>
            <a:r>
              <a:rPr lang="en-US" altLang="zh-CN" sz="2000" b="1">
                <a:solidFill>
                  <a:schemeClr val="tx1"/>
                </a:solidFill>
              </a:rPr>
              <a:t>Deep Learning</a:t>
            </a:r>
            <a:endParaRPr lang="en-US" altLang="zh-CN" sz="2000" b="1">
              <a:solidFill>
                <a:schemeClr val="tx1"/>
              </a:solidFill>
            </a:endParaRPr>
          </a:p>
          <a:p>
            <a:r>
              <a:rPr lang="en-US" altLang="zh-CN">
                <a:solidFill>
                  <a:schemeClr val="tx1"/>
                </a:solidFill>
              </a:rPr>
              <a:t>System 1 thinking: intuitive, fast, unconscious</a:t>
            </a:r>
            <a:endParaRPr lang="en-US" altLang="zh-CN">
              <a:solidFill>
                <a:schemeClr val="tx1"/>
              </a:solidFill>
            </a:endParaRPr>
          </a:p>
          <a:p>
            <a:r>
              <a:rPr lang="en-US" altLang="zh-CN">
                <a:solidFill>
                  <a:schemeClr val="tx1"/>
                </a:solidFill>
              </a:rPr>
              <a:t>Interpretability</a:t>
            </a:r>
            <a:endParaRPr lang="en-US" altLang="zh-CN">
              <a:solidFill>
                <a:schemeClr val="tx1"/>
              </a:solidFill>
            </a:endParaRPr>
          </a:p>
          <a:p>
            <a:pPr lvl="1"/>
            <a:r>
              <a:rPr lang="en-US" altLang="zh-CN" sz="1500">
                <a:solidFill>
                  <a:schemeClr val="tx1"/>
                </a:solidFill>
              </a:rPr>
              <a:t>Hard to understand the results of deep learning models.</a:t>
            </a:r>
            <a:endParaRPr lang="en-US" altLang="zh-CN" sz="1500">
              <a:solidFill>
                <a:schemeClr val="tx1"/>
              </a:solidFill>
            </a:endParaRPr>
          </a:p>
          <a:p>
            <a:r>
              <a:rPr lang="en-US" altLang="zh-CN">
                <a:solidFill>
                  <a:schemeClr val="tx1"/>
                </a:solidFill>
              </a:rPr>
              <a:t>Reusability</a:t>
            </a:r>
            <a:endParaRPr lang="en-US" altLang="zh-CN">
              <a:solidFill>
                <a:schemeClr val="tx1"/>
              </a:solidFill>
            </a:endParaRPr>
          </a:p>
          <a:p>
            <a:pPr lvl="1"/>
            <a:r>
              <a:rPr lang="en-US" altLang="zh-CN" sz="1500">
                <a:solidFill>
                  <a:schemeClr val="tx1"/>
                </a:solidFill>
              </a:rPr>
              <a:t>Nearly impossible to assign responsibility for a network’s capabilities to specific layers.</a:t>
            </a:r>
            <a:endParaRPr lang="en-US" altLang="zh-CN" sz="1500">
              <a:solidFill>
                <a:schemeClr val="tx1"/>
              </a:solidFill>
            </a:endParaRPr>
          </a:p>
          <a:p>
            <a:r>
              <a:rPr lang="en-US" altLang="zh-CN">
                <a:solidFill>
                  <a:schemeClr val="tx1"/>
                </a:solidFill>
              </a:rPr>
              <a:t>Data efficiency</a:t>
            </a:r>
            <a:endParaRPr lang="en-US" altLang="zh-CN">
              <a:solidFill>
                <a:schemeClr val="tx1"/>
              </a:solidFill>
            </a:endParaRPr>
          </a:p>
          <a:p>
            <a:pPr lvl="1"/>
            <a:r>
              <a:rPr lang="en-US" altLang="zh-CN" sz="1500">
                <a:solidFill>
                  <a:schemeClr val="tx1"/>
                </a:solidFill>
              </a:rPr>
              <a:t>Must learn even the most basic forms of human-held knowledge from data.</a:t>
            </a:r>
            <a:endParaRPr lang="en-US" altLang="zh-CN" sz="1500">
              <a:solidFill>
                <a:schemeClr val="tx1"/>
              </a:solidFill>
            </a:endParaRPr>
          </a:p>
          <a:p>
            <a:r>
              <a:rPr lang="en-US" altLang="zh-CN">
                <a:solidFill>
                  <a:schemeClr val="tx1"/>
                </a:solidFill>
              </a:rPr>
              <a:t>Concept drift</a:t>
            </a:r>
            <a:endParaRPr lang="en-US" altLang="zh-CN">
              <a:solidFill>
                <a:schemeClr val="tx1"/>
              </a:solidFill>
            </a:endParaRPr>
          </a:p>
          <a:p>
            <a:pPr lvl="1"/>
            <a:r>
              <a:rPr lang="en-US" altLang="zh-CN" sz="1500">
                <a:solidFill>
                  <a:schemeClr val="tx1"/>
                </a:solidFill>
              </a:rPr>
              <a:t>Values of hidden variables change over time.</a:t>
            </a:r>
            <a:endParaRPr lang="en-US" altLang="zh-CN" sz="1500">
              <a:solidFill>
                <a:schemeClr val="tx1"/>
              </a:solidFill>
            </a:endParaRPr>
          </a:p>
          <a:p>
            <a:pPr lvl="0"/>
            <a:r>
              <a:rPr lang="en-US" altLang="zh-CN" sz="1800">
                <a:solidFill>
                  <a:schemeClr val="tx1"/>
                </a:solidFill>
              </a:rPr>
              <a:t>Sparsity</a:t>
            </a:r>
            <a:endParaRPr lang="en-US" altLang="zh-CN" sz="1800">
              <a:solidFill>
                <a:schemeClr val="tx1"/>
              </a:solidFill>
            </a:endParaRPr>
          </a:p>
          <a:p>
            <a:pPr lvl="1" algn="l"/>
            <a:r>
              <a:rPr lang="en-US" altLang="zh-CN" sz="1500">
                <a:solidFill>
                  <a:schemeClr val="tx1"/>
                </a:solidFill>
                <a:sym typeface="+mn-ea"/>
              </a:rPr>
              <a:t>Excels at domain where input space is continuous</a:t>
            </a:r>
            <a:endParaRPr lang="en-US" altLang="zh-CN" sz="1500">
              <a:solidFill>
                <a:schemeClr val="tx1"/>
              </a:solidFill>
            </a:endParaRPr>
          </a:p>
          <a:p>
            <a:pPr marL="114300" lvl="0" indent="0">
              <a:buNone/>
            </a:pPr>
            <a:endParaRPr lang="en-US" altLang="zh-CN" sz="1400">
              <a:solidFill>
                <a:schemeClr val="tx1"/>
              </a:solidFill>
            </a:endParaRPr>
          </a:p>
        </p:txBody>
      </p:sp>
      <p:sp>
        <p:nvSpPr>
          <p:cNvPr id="4" name="灯片编号占位符 3"/>
          <p:cNvSpPr>
            <a:spLocks noGrp="1"/>
          </p:cNvSpPr>
          <p:nvPr>
            <p:ph type="sldNum" idx="12"/>
          </p:nvPr>
        </p:nvSpPr>
        <p:spPr/>
        <p:txBody>
          <a:bodyPr/>
          <a:p>
            <a:pPr marL="0" lvl="0" indent="0" algn="r" rtl="0">
              <a:spcBef>
                <a:spcPts val="0"/>
              </a:spcBef>
              <a:spcAft>
                <a:spcPts val="0"/>
              </a:spcAft>
              <a:buNone/>
            </a:pPr>
            <a:fld id="{00000000-1234-1234-1234-123412341234}" type="slidenum">
              <a:rPr lang="en-GB"/>
            </a:fld>
            <a:endParaRPr lang="en-GB"/>
          </a:p>
        </p:txBody>
      </p:sp>
      <p:sp>
        <p:nvSpPr>
          <p:cNvPr id="5" name="文本占位符 2"/>
          <p:cNvSpPr/>
          <p:nvPr/>
        </p:nvSpPr>
        <p:spPr>
          <a:xfrm>
            <a:off x="4460240" y="1152525"/>
            <a:ext cx="4683760" cy="3416300"/>
          </a:xfrm>
          <a:prstGeom prst="rect">
            <a:avLst/>
          </a:prstGeom>
          <a:noFill/>
          <a:ln>
            <a:noFill/>
          </a:ln>
        </p:spPr>
        <p:txBody>
          <a:bodyPr wrap="square" lIns="91425" tIns="91425" rIns="91425" bIns="91425" anchor="t" anchorCtr="0"/>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panose="020B0604020202020204"/>
              <a:buChar char="●"/>
              <a:defRPr sz="18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914400" marR="0" lvl="1"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1371600" marR="0" lvl="2"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1828800" marR="0" lvl="3"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2286000" marR="0" lvl="4"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2743200" marR="0" lvl="5"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3200400" marR="0" lvl="6"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3657600" marR="0" lvl="7"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4114800" marR="0" lvl="8"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114300" indent="0" algn="ctr">
              <a:buNone/>
            </a:pPr>
            <a:r>
              <a:rPr lang="en-US" altLang="zh-CN" sz="1600" b="1">
                <a:solidFill>
                  <a:schemeClr val="tx1"/>
                </a:solidFill>
              </a:rPr>
              <a:t>Symbolic AI</a:t>
            </a:r>
            <a:endParaRPr lang="en-US" altLang="zh-CN" sz="1600" b="1">
              <a:solidFill>
                <a:schemeClr val="tx1"/>
              </a:solidFill>
            </a:endParaRPr>
          </a:p>
          <a:p>
            <a:r>
              <a:rPr lang="en-US" altLang="zh-CN" sz="1400">
                <a:solidFill>
                  <a:schemeClr val="tx1"/>
                </a:solidFill>
              </a:rPr>
              <a:t>System 2 thinking: slow, logical, algorithmic</a:t>
            </a:r>
            <a:endParaRPr lang="en-US" altLang="zh-CN" sz="1400">
              <a:solidFill>
                <a:schemeClr val="tx1"/>
              </a:solidFill>
            </a:endParaRPr>
          </a:p>
          <a:p>
            <a:r>
              <a:rPr lang="en-US" altLang="zh-CN" sz="1400">
                <a:solidFill>
                  <a:schemeClr val="tx1"/>
                </a:solidFill>
              </a:rPr>
              <a:t>Expressiveness</a:t>
            </a:r>
            <a:endParaRPr lang="en-US" altLang="zh-CN" sz="1400">
              <a:solidFill>
                <a:schemeClr val="tx1"/>
              </a:solidFill>
            </a:endParaRPr>
          </a:p>
          <a:p>
            <a:pPr lvl="1"/>
            <a:r>
              <a:rPr lang="en-US" altLang="zh-CN" sz="1200">
                <a:solidFill>
                  <a:schemeClr val="tx1"/>
                </a:solidFill>
                <a:sym typeface="+mn-ea"/>
              </a:rPr>
              <a:t>Difficult to c</a:t>
            </a:r>
            <a:r>
              <a:rPr lang="en-US" altLang="zh-CN" sz="1200">
                <a:solidFill>
                  <a:schemeClr val="tx1"/>
                </a:solidFill>
              </a:rPr>
              <a:t>apture the world entirely using rules and logic.</a:t>
            </a:r>
            <a:endParaRPr lang="en-US" altLang="zh-CN" sz="1200">
              <a:solidFill>
                <a:schemeClr val="tx1"/>
              </a:solidFill>
            </a:endParaRPr>
          </a:p>
          <a:p>
            <a:r>
              <a:rPr lang="en-US" altLang="zh-CN" sz="1400">
                <a:solidFill>
                  <a:schemeClr val="tx1"/>
                </a:solidFill>
              </a:rPr>
              <a:t>Rationalism</a:t>
            </a:r>
            <a:endParaRPr lang="en-US" altLang="zh-CN" sz="1400">
              <a:solidFill>
                <a:schemeClr val="tx1"/>
              </a:solidFill>
            </a:endParaRPr>
          </a:p>
          <a:p>
            <a:pPr lvl="1"/>
            <a:r>
              <a:rPr lang="en-US" altLang="zh-CN" sz="1200">
                <a:solidFill>
                  <a:schemeClr val="tx1"/>
                </a:solidFill>
              </a:rPr>
              <a:t>Have no mechanism to handle sensory inputs</a:t>
            </a:r>
            <a:endParaRPr lang="en-US" altLang="zh-CN" sz="1200">
              <a:solidFill>
                <a:schemeClr val="tx1"/>
              </a:solidFill>
            </a:endParaRPr>
          </a:p>
          <a:p>
            <a:pPr lvl="1"/>
            <a:r>
              <a:rPr lang="en-US" altLang="zh-CN" sz="1200">
                <a:solidFill>
                  <a:schemeClr val="tx1"/>
                </a:solidFill>
              </a:rPr>
              <a:t>Fragile to noise</a:t>
            </a:r>
            <a:endParaRPr lang="en-US" altLang="zh-CN" sz="1200">
              <a:solidFill>
                <a:schemeClr val="tx1"/>
              </a:solidFill>
            </a:endParaRPr>
          </a:p>
          <a:p>
            <a:r>
              <a:rPr lang="en-US" altLang="zh-CN" sz="1400">
                <a:solidFill>
                  <a:schemeClr val="tx1"/>
                </a:solidFill>
              </a:rPr>
              <a:t>Scalability</a:t>
            </a:r>
            <a:endParaRPr lang="en-US" altLang="zh-CN" sz="1400">
              <a:solidFill>
                <a:schemeClr val="tx1"/>
              </a:solidFill>
            </a:endParaRPr>
          </a:p>
          <a:p>
            <a:pPr lvl="1"/>
            <a:r>
              <a:rPr lang="en-US" altLang="zh-CN" sz="1200">
                <a:solidFill>
                  <a:schemeClr val="tx1"/>
                </a:solidFill>
              </a:rPr>
              <a:t>Discrete reasoning is an NP-hard problem</a:t>
            </a:r>
            <a:endParaRPr lang="en-US" altLang="zh-CN" sz="1200">
              <a:solidFill>
                <a:schemeClr val="tx1"/>
              </a:solidFill>
            </a:endParaRPr>
          </a:p>
          <a:p>
            <a:pPr lvl="0"/>
            <a:r>
              <a:rPr lang="en-US" altLang="zh-CN" sz="1400">
                <a:solidFill>
                  <a:schemeClr val="tx1"/>
                </a:solidFill>
              </a:rPr>
              <a:t>Deep knowledge</a:t>
            </a:r>
            <a:endParaRPr lang="en-US" altLang="zh-CN" sz="1400">
              <a:solidFill>
                <a:schemeClr val="tx1"/>
              </a:solidFill>
            </a:endParaRPr>
          </a:p>
          <a:p>
            <a:pPr lvl="1" algn="l"/>
            <a:r>
              <a:rPr lang="en-US" altLang="zh-CN" sz="1200">
                <a:solidFill>
                  <a:schemeClr val="tx1"/>
                </a:solidFill>
              </a:rPr>
              <a:t>Highly dependent on hand-crafted semantics to guide the program generation.</a:t>
            </a:r>
            <a:endParaRPr lang="en-US" altLang="zh-CN" sz="1200">
              <a:solidFill>
                <a:schemeClr val="tx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p:nvPr>
            <p:ph type="title"/>
          </p:nvPr>
        </p:nvSpPr>
        <p:spPr/>
        <p:txBody>
          <a:bodyPr>
            <a:normAutofit fontScale="90000"/>
          </a:bodyPr>
          <a:p>
            <a:r>
              <a:rPr lang="en-GB" b="1">
                <a:sym typeface="+mn-ea"/>
              </a:rPr>
              <a:t>Neurosymbolic programming</a:t>
            </a:r>
            <a:endParaRPr lang="en-GB" b="1">
              <a:sym typeface="+mn-ea"/>
            </a:endParaRPr>
          </a:p>
        </p:txBody>
      </p:sp>
      <p:sp>
        <p:nvSpPr>
          <p:cNvPr id="3" name="文本占位符 2"/>
          <p:cNvSpPr/>
          <p:nvPr>
            <p:ph type="body" idx="1"/>
          </p:nvPr>
        </p:nvSpPr>
        <p:spPr>
          <a:xfrm>
            <a:off x="182880" y="1003935"/>
            <a:ext cx="8961755" cy="3990975"/>
          </a:xfrm>
        </p:spPr>
        <p:txBody>
          <a:bodyPr>
            <a:normAutofit/>
          </a:bodyPr>
          <a:p>
            <a:r>
              <a:rPr lang="en-US" altLang="zh-CN">
                <a:solidFill>
                  <a:schemeClr val="tx1"/>
                </a:solidFill>
              </a:rPr>
              <a:t>Definition:</a:t>
            </a:r>
            <a:endParaRPr lang="en-US" altLang="zh-CN">
              <a:solidFill>
                <a:schemeClr val="tx1"/>
              </a:solidFill>
            </a:endParaRPr>
          </a:p>
          <a:p>
            <a:pPr lvl="1"/>
            <a:r>
              <a:rPr lang="en-US" altLang="zh-CN">
                <a:solidFill>
                  <a:schemeClr val="tx1"/>
                </a:solidFill>
              </a:rPr>
              <a:t>A body of methods that synthesize programs that combine both neural and program-like logical components (</a:t>
            </a:r>
            <a:r>
              <a:rPr lang="en-US" altLang="zh-CN">
                <a:solidFill>
                  <a:schemeClr val="tx1"/>
                </a:solidFill>
                <a:sym typeface="+mn-ea"/>
              </a:rPr>
              <a:t>Chaudhuri, 2021</a:t>
            </a:r>
            <a:r>
              <a:rPr lang="en-US" altLang="zh-CN">
                <a:solidFill>
                  <a:schemeClr val="tx1"/>
                </a:solidFill>
              </a:rPr>
              <a:t>).</a:t>
            </a:r>
            <a:endParaRPr lang="en-US" altLang="zh-CN">
              <a:solidFill>
                <a:schemeClr val="tx1"/>
              </a:solidFill>
            </a:endParaRPr>
          </a:p>
          <a:p>
            <a:pPr marL="457200" lvl="0" indent="-342900">
              <a:buFont typeface="Arial" panose="020B0604020202020204" pitchFamily="34" charset="0"/>
              <a:buChar char="●"/>
            </a:pPr>
            <a:r>
              <a:rPr lang="en-US" altLang="zh-CN">
                <a:solidFill>
                  <a:schemeClr val="tx1"/>
                </a:solidFill>
              </a:rPr>
              <a:t>Feature:</a:t>
            </a:r>
            <a:endParaRPr lang="en-US" altLang="zh-CN">
              <a:solidFill>
                <a:schemeClr val="tx1"/>
              </a:solidFill>
            </a:endParaRPr>
          </a:p>
          <a:p>
            <a:pPr marL="914400" lvl="1" indent="-342900">
              <a:buFont typeface="Arial" panose="020B0604020202020204" pitchFamily="34" charset="0"/>
              <a:buChar char="●"/>
            </a:pPr>
            <a:r>
              <a:rPr lang="en-US" altLang="zh-CN">
                <a:solidFill>
                  <a:schemeClr val="tx1"/>
                </a:solidFill>
              </a:rPr>
              <a:t>The model fits a given dataset approximately and generalizes to unseen inputs.</a:t>
            </a:r>
            <a:endParaRPr lang="en-US" altLang="zh-CN">
              <a:solidFill>
                <a:schemeClr val="tx1"/>
              </a:solidFill>
            </a:endParaRPr>
          </a:p>
          <a:p>
            <a:r>
              <a:rPr lang="en-US" altLang="zh-CN">
                <a:solidFill>
                  <a:schemeClr val="tx1"/>
                </a:solidFill>
              </a:rPr>
              <a:t>Model:</a:t>
            </a:r>
            <a:endParaRPr lang="en-US" altLang="zh-CN">
              <a:solidFill>
                <a:schemeClr val="tx1"/>
              </a:solidFill>
            </a:endParaRPr>
          </a:p>
          <a:p>
            <a:pPr lvl="1"/>
            <a:r>
              <a:rPr lang="en-US" altLang="zh-CN">
                <a:solidFill>
                  <a:schemeClr val="tx1"/>
                </a:solidFill>
                <a:sym typeface="+mn-ea"/>
              </a:rPr>
              <a:t>PLANS (Dang-Nhu, 2020), Bayou (</a:t>
            </a:r>
            <a:r>
              <a:rPr lang="en-US" altLang="zh-CN">
                <a:solidFill>
                  <a:schemeClr val="tx1"/>
                </a:solidFill>
                <a:sym typeface="+mn-ea"/>
              </a:rPr>
              <a:t>Murali, 2018), HOUDINI (Valkov, 2018), </a:t>
            </a:r>
            <a:r>
              <a:rPr lang="en-US" altLang="zh-CN">
                <a:solidFill>
                  <a:schemeClr val="tx1"/>
                </a:solidFill>
              </a:rPr>
              <a:t>NSPS (Parisotto, 2017), Robustfill (Devlin, 2017), SSC (Devlin, 2017), etc.</a:t>
            </a:r>
            <a:endParaRPr lang="en-US" altLang="zh-CN">
              <a:solidFill>
                <a:schemeClr val="tx1"/>
              </a:solidFill>
            </a:endParaRPr>
          </a:p>
        </p:txBody>
      </p:sp>
      <p:sp>
        <p:nvSpPr>
          <p:cNvPr id="4" name="灯片编号占位符 3"/>
          <p:cNvSpPr>
            <a:spLocks noGrp="1"/>
          </p:cNvSpPr>
          <p:nvPr>
            <p:ph type="sldNum" idx="12"/>
          </p:nvPr>
        </p:nvSpPr>
        <p:spPr/>
        <p:txBody>
          <a:bodyPr/>
          <a:p>
            <a:pPr marL="0" lvl="0" indent="0" algn="r" rtl="0">
              <a:spcBef>
                <a:spcPts val="0"/>
              </a:spcBef>
              <a:spcAft>
                <a:spcPts val="0"/>
              </a:spcAft>
              <a:buNone/>
            </a:pPr>
            <a:fld id="{00000000-1234-1234-1234-123412341234}" type="slidenum">
              <a:rPr lang="en-GB"/>
            </a:fld>
            <a:endParaRPr lang="en-GB"/>
          </a:p>
        </p:txBody>
      </p:sp>
      <p:pic>
        <p:nvPicPr>
          <p:cNvPr id="103" name="图片 102"/>
          <p:cNvPicPr>
            <a:picLocks noChangeAspect="1"/>
          </p:cNvPicPr>
          <p:nvPr/>
        </p:nvPicPr>
        <p:blipFill>
          <a:blip r:embed="rId1"/>
          <a:stretch>
            <a:fillRect/>
          </a:stretch>
        </p:blipFill>
        <p:spPr>
          <a:xfrm>
            <a:off x="1704340" y="3261360"/>
            <a:ext cx="5734685" cy="1795145"/>
          </a:xfrm>
          <a:prstGeom prst="rect">
            <a:avLst/>
          </a:prstGeom>
          <a:noFill/>
          <a:ln w="9525">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p:nvPr>
            <p:ph type="title"/>
          </p:nvPr>
        </p:nvSpPr>
        <p:spPr/>
        <p:txBody>
          <a:bodyPr>
            <a:normAutofit fontScale="90000"/>
          </a:bodyPr>
          <a:p>
            <a:r>
              <a:rPr lang="en-US" altLang="zh-CN" b="1">
                <a:solidFill>
                  <a:schemeClr val="tx1"/>
                </a:solidFill>
                <a:sym typeface="+mn-ea"/>
              </a:rPr>
              <a:t>RobustFill (ICML 2017) -- Problem Statement</a:t>
            </a:r>
            <a:endParaRPr lang="zh-CN" altLang="en-US" b="1">
              <a:solidFill>
                <a:schemeClr val="tx1"/>
              </a:solidFill>
              <a:ea typeface="宋体" panose="02010600030101010101" pitchFamily="2" charset="-122"/>
              <a:sym typeface="+mn-ea"/>
            </a:endParaRPr>
          </a:p>
        </p:txBody>
      </p:sp>
      <p:sp>
        <p:nvSpPr>
          <p:cNvPr id="3" name="文本占位符 2"/>
          <p:cNvSpPr/>
          <p:nvPr>
            <p:ph type="body" idx="1"/>
          </p:nvPr>
        </p:nvSpPr>
        <p:spPr/>
        <p:txBody>
          <a:bodyPr/>
          <a:p>
            <a:pPr marL="285750" lvl="1" indent="-285750">
              <a:buFont typeface="Wingdings" panose="05000000000000000000" charset="0"/>
              <a:buChar char="l"/>
            </a:pPr>
            <a:r>
              <a:rPr lang="en-US" altLang="zh-CN" sz="1800">
                <a:solidFill>
                  <a:schemeClr val="tx1"/>
                </a:solidFill>
                <a:sym typeface="+mn-ea"/>
              </a:rPr>
              <a:t>The goal of the task is to fill in the blank (i.e., </a:t>
            </a:r>
            <a:r>
              <a:rPr lang="en-US" altLang="zh-CN" sz="1800" i="1">
                <a:solidFill>
                  <a:schemeClr val="tx1"/>
                </a:solidFill>
                <a:sym typeface="+mn-ea"/>
              </a:rPr>
              <a:t>‘?’ =‘Green, Steve’</a:t>
            </a:r>
            <a:r>
              <a:rPr lang="en-US" altLang="zh-CN" sz="1800">
                <a:solidFill>
                  <a:schemeClr val="tx1"/>
                </a:solidFill>
                <a:sym typeface="+mn-ea"/>
              </a:rPr>
              <a:t>).</a:t>
            </a:r>
            <a:endParaRPr lang="en-US" altLang="zh-CN">
              <a:solidFill>
                <a:schemeClr val="tx1"/>
              </a:solidFill>
            </a:endParaRPr>
          </a:p>
        </p:txBody>
      </p:sp>
      <p:sp>
        <p:nvSpPr>
          <p:cNvPr id="4" name="灯片编号占位符 3"/>
          <p:cNvSpPr>
            <a:spLocks noGrp="1"/>
          </p:cNvSpPr>
          <p:nvPr>
            <p:ph type="sldNum" idx="12"/>
          </p:nvPr>
        </p:nvSpPr>
        <p:spPr/>
        <p:txBody>
          <a:bodyPr/>
          <a:p>
            <a:pPr marL="0" lvl="0" indent="0" algn="r" rtl="0">
              <a:spcBef>
                <a:spcPts val="0"/>
              </a:spcBef>
              <a:spcAft>
                <a:spcPts val="0"/>
              </a:spcAft>
              <a:buNone/>
            </a:pPr>
            <a:fld id="{00000000-1234-1234-1234-123412341234}" type="slidenum">
              <a:rPr lang="en-GB"/>
            </a:fld>
            <a:endParaRPr lang="en-GB"/>
          </a:p>
        </p:txBody>
      </p:sp>
      <p:pic>
        <p:nvPicPr>
          <p:cNvPr id="5" name="图片 4"/>
          <p:cNvPicPr>
            <a:picLocks noChangeAspect="1"/>
          </p:cNvPicPr>
          <p:nvPr/>
        </p:nvPicPr>
        <p:blipFill>
          <a:blip r:embed="rId1"/>
          <a:stretch>
            <a:fillRect/>
          </a:stretch>
        </p:blipFill>
        <p:spPr>
          <a:xfrm>
            <a:off x="2043430" y="1768475"/>
            <a:ext cx="5057140" cy="2894965"/>
          </a:xfrm>
          <a:prstGeom prst="rect">
            <a:avLst/>
          </a:prstGeom>
        </p:spPr>
      </p:pic>
      <p:sp>
        <p:nvSpPr>
          <p:cNvPr id="6" name="文本框 5"/>
          <p:cNvSpPr txBox="1"/>
          <p:nvPr/>
        </p:nvSpPr>
        <p:spPr>
          <a:xfrm>
            <a:off x="1544955" y="4785995"/>
            <a:ext cx="6215380" cy="306705"/>
          </a:xfrm>
          <a:prstGeom prst="rect">
            <a:avLst/>
          </a:prstGeom>
          <a:noFill/>
        </p:spPr>
        <p:txBody>
          <a:bodyPr wrap="square" rtlCol="0" anchor="t">
            <a:spAutoFit/>
          </a:bodyPr>
          <a:p>
            <a:r>
              <a:rPr lang="zh-CN" altLang="en-US"/>
              <a:t>An anonymized example from FlashFillTest</a:t>
            </a:r>
            <a:r>
              <a:rPr lang="en-US" altLang="zh-CN"/>
              <a:t> (</a:t>
            </a:r>
            <a:r>
              <a:rPr lang="en-US" altLang="zh-CN">
                <a:solidFill>
                  <a:schemeClr val="tx1"/>
                </a:solidFill>
                <a:sym typeface="+mn-ea"/>
              </a:rPr>
              <a:t>Singh, 2015</a:t>
            </a:r>
            <a:r>
              <a:rPr lang="en-US" altLang="zh-CN"/>
              <a:t>)</a:t>
            </a:r>
            <a:r>
              <a:rPr lang="zh-CN" altLang="en-US"/>
              <a:t> with noise</a:t>
            </a:r>
            <a:r>
              <a:rPr lang="en-US" altLang="zh-CN"/>
              <a:t> </a:t>
            </a:r>
            <a:r>
              <a:rPr lang="zh-CN" altLang="en-US"/>
              <a:t>(typos).</a:t>
            </a:r>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p:nvPr>
            <p:ph type="title"/>
          </p:nvPr>
        </p:nvSpPr>
        <p:spPr/>
        <p:txBody>
          <a:bodyPr>
            <a:normAutofit fontScale="90000"/>
          </a:bodyPr>
          <a:p>
            <a:r>
              <a:rPr lang="en-US" altLang="zh-CN" b="1">
                <a:solidFill>
                  <a:schemeClr val="tx1"/>
                </a:solidFill>
                <a:sym typeface="+mn-ea"/>
              </a:rPr>
              <a:t>Domain Specific Language</a:t>
            </a:r>
            <a:endParaRPr lang="zh-CN" altLang="en-US" b="1"/>
          </a:p>
        </p:txBody>
      </p:sp>
      <p:sp>
        <p:nvSpPr>
          <p:cNvPr id="3" name="文本占位符 2"/>
          <p:cNvSpPr/>
          <p:nvPr>
            <p:ph type="body" idx="1"/>
          </p:nvPr>
        </p:nvSpPr>
        <p:spPr>
          <a:xfrm>
            <a:off x="311785" y="1152525"/>
            <a:ext cx="4128770" cy="3416300"/>
          </a:xfrm>
        </p:spPr>
        <p:txBody>
          <a:bodyPr/>
          <a:p>
            <a:r>
              <a:rPr lang="en-US" altLang="zh-CN">
                <a:solidFill>
                  <a:schemeClr val="tx1"/>
                </a:solidFill>
              </a:rPr>
              <a:t>To pepresent program a rich set of string transformations based on substring extractions, string conversions, and constant strings.</a:t>
            </a:r>
            <a:endParaRPr lang="en-US" altLang="zh-CN">
              <a:solidFill>
                <a:schemeClr val="tx1"/>
              </a:solidFill>
            </a:endParaRPr>
          </a:p>
        </p:txBody>
      </p:sp>
      <p:sp>
        <p:nvSpPr>
          <p:cNvPr id="4" name="灯片编号占位符 3"/>
          <p:cNvSpPr>
            <a:spLocks noGrp="1"/>
          </p:cNvSpPr>
          <p:nvPr>
            <p:ph type="sldNum" idx="12"/>
          </p:nvPr>
        </p:nvSpPr>
        <p:spPr/>
        <p:txBody>
          <a:bodyPr/>
          <a:p>
            <a:pPr marL="0" lvl="0" indent="0" algn="r" rtl="0">
              <a:spcBef>
                <a:spcPts val="0"/>
              </a:spcBef>
              <a:spcAft>
                <a:spcPts val="0"/>
              </a:spcAft>
              <a:buNone/>
            </a:pPr>
            <a:fld id="{00000000-1234-1234-1234-123412341234}" type="slidenum">
              <a:rPr lang="en-GB"/>
            </a:fld>
            <a:endParaRPr lang="en-GB"/>
          </a:p>
        </p:txBody>
      </p:sp>
      <p:pic>
        <p:nvPicPr>
          <p:cNvPr id="5" name="图片 4"/>
          <p:cNvPicPr>
            <a:picLocks noChangeAspect="1"/>
          </p:cNvPicPr>
          <p:nvPr/>
        </p:nvPicPr>
        <p:blipFill>
          <a:blip r:embed="rId1"/>
          <a:stretch>
            <a:fillRect/>
          </a:stretch>
        </p:blipFill>
        <p:spPr>
          <a:xfrm>
            <a:off x="4657090" y="324485"/>
            <a:ext cx="4112260" cy="4632960"/>
          </a:xfrm>
          <a:prstGeom prst="rect">
            <a:avLst/>
          </a:prstGeom>
        </p:spPr>
      </p:pic>
    </p:spTree>
  </p:cSld>
  <p:clrMapOvr>
    <a:masterClrMapping/>
  </p:clrMapOvr>
</p:sld>
</file>

<file path=ppt/tags/tag1.xml><?xml version="1.0" encoding="utf-8"?>
<p:tagLst xmlns:p="http://schemas.openxmlformats.org/presentationml/2006/main">
  <p:tag name="KSO_WM_UNIT_PLACING_PICTURE_USER_VIEWPORT" val="{&quot;height&quot;:7186,&quot;width&quot;:6798}"/>
</p:tagLst>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7366</Words>
  <Application>WPS 演示</Application>
  <PresentationFormat/>
  <Paragraphs>247</Paragraphs>
  <Slides>19</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19</vt:i4>
      </vt:variant>
    </vt:vector>
  </HeadingPairs>
  <TitlesOfParts>
    <vt:vector size="28" baseType="lpstr">
      <vt:lpstr>Arial</vt:lpstr>
      <vt:lpstr>宋体</vt:lpstr>
      <vt:lpstr>Wingdings</vt:lpstr>
      <vt:lpstr>Arial</vt:lpstr>
      <vt:lpstr>Cambria Math</vt:lpstr>
      <vt:lpstr>Wingdings</vt:lpstr>
      <vt:lpstr>微软雅黑</vt:lpstr>
      <vt:lpstr>Arial Unicode MS</vt:lpstr>
      <vt:lpstr>Simple Light</vt:lpstr>
      <vt:lpstr>A Case Study</vt:lpstr>
      <vt:lpstr>Program Synthesis</vt:lpstr>
      <vt:lpstr>Representation Learning</vt:lpstr>
      <vt:lpstr>Neural network</vt:lpstr>
      <vt:lpstr>Backpropagation</vt:lpstr>
      <vt:lpstr>Paradigm Comparison</vt:lpstr>
      <vt:lpstr>Neurosymbolic programming</vt:lpstr>
      <vt:lpstr>RobustFill (ICML 2017) -- Problem Statement</vt:lpstr>
      <vt:lpstr>Domain Specific Language</vt:lpstr>
      <vt:lpstr>Training &amp; Test Data</vt:lpstr>
      <vt:lpstr>Model Goal</vt:lpstr>
      <vt:lpstr>Long Short Term Memory (LSTM)</vt:lpstr>
      <vt:lpstr>Attention Mechanism</vt:lpstr>
      <vt:lpstr>Model Architecture</vt:lpstr>
      <vt:lpstr>Results</vt:lpstr>
      <vt:lpstr>Challenges &amp; Opportunies</vt:lpstr>
      <vt:lpstr>Research Protocol</vt:lpstr>
      <vt:lpstr>References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NeSy-based Program SynthesisChallenges, Progress, and Prospects</dc:title>
  <dc:creator/>
  <cp:lastModifiedBy>chall</cp:lastModifiedBy>
  <cp:revision>340</cp:revision>
  <dcterms:created xsi:type="dcterms:W3CDTF">2022-04-08T07:38:00Z</dcterms:created>
  <dcterms:modified xsi:type="dcterms:W3CDTF">2022-04-10T10:37:06Z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A8D80DC870614730A4AB9FB39EAF1834</vt:lpwstr>
  </property>
  <property fmtid="{D5CDD505-2E9C-101B-9397-08002B2CF9AE}" pid="3" name="KSOProductBuildVer">
    <vt:lpwstr>2052-11.1.0.11365</vt:lpwstr>
  </property>
</Properties>
</file>