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57" r:id="rId4"/>
    <p:sldId id="259" r:id="rId5"/>
    <p:sldId id="274" r:id="rId6"/>
    <p:sldId id="258" r:id="rId7"/>
    <p:sldId id="260" r:id="rId8"/>
    <p:sldId id="275" r:id="rId9"/>
    <p:sldId id="261" r:id="rId10"/>
    <p:sldId id="262" r:id="rId11"/>
    <p:sldId id="276" r:id="rId12"/>
    <p:sldId id="263" r:id="rId13"/>
    <p:sldId id="264" r:id="rId14"/>
    <p:sldId id="272" r:id="rId15"/>
    <p:sldId id="266" r:id="rId16"/>
    <p:sldId id="267" r:id="rId17"/>
    <p:sldId id="268" r:id="rId18"/>
    <p:sldId id="269" r:id="rId19"/>
    <p:sldId id="270"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8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2A98F-9DC9-48FA-8EE2-83C9DB8A40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6A73B1-58CE-459D-B446-2031C4D662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2C2DF0-BDF8-4074-B185-28A7F516FB98}"/>
              </a:ext>
            </a:extLst>
          </p:cNvPr>
          <p:cNvSpPr>
            <a:spLocks noGrp="1"/>
          </p:cNvSpPr>
          <p:nvPr>
            <p:ph type="dt" sz="half" idx="10"/>
          </p:nvPr>
        </p:nvSpPr>
        <p:spPr/>
        <p:txBody>
          <a:bodyPr/>
          <a:lstStyle/>
          <a:p>
            <a:fld id="{D9771370-6717-4404-A654-D5A8C3577288}" type="datetimeFigureOut">
              <a:rPr lang="en-US" smtClean="0"/>
              <a:t>3/29/2018</a:t>
            </a:fld>
            <a:endParaRPr lang="en-US"/>
          </a:p>
        </p:txBody>
      </p:sp>
      <p:sp>
        <p:nvSpPr>
          <p:cNvPr id="5" name="Footer Placeholder 4">
            <a:extLst>
              <a:ext uri="{FF2B5EF4-FFF2-40B4-BE49-F238E27FC236}">
                <a16:creationId xmlns:a16="http://schemas.microsoft.com/office/drawing/2014/main" id="{9D3AF180-55CD-491B-8DCB-67958283E4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EF2236-0486-4A87-807A-E41015915A4C}"/>
              </a:ext>
            </a:extLst>
          </p:cNvPr>
          <p:cNvSpPr>
            <a:spLocks noGrp="1"/>
          </p:cNvSpPr>
          <p:nvPr>
            <p:ph type="sldNum" sz="quarter" idx="12"/>
          </p:nvPr>
        </p:nvSpPr>
        <p:spPr/>
        <p:txBody>
          <a:bodyPr/>
          <a:lstStyle/>
          <a:p>
            <a:fld id="{9F928CA6-7047-41DE-B5D8-8FFBC13B7235}" type="slidenum">
              <a:rPr lang="en-US" smtClean="0"/>
              <a:t>‹#›</a:t>
            </a:fld>
            <a:endParaRPr lang="en-US"/>
          </a:p>
        </p:txBody>
      </p:sp>
    </p:spTree>
    <p:extLst>
      <p:ext uri="{BB962C8B-B14F-4D97-AF65-F5344CB8AC3E}">
        <p14:creationId xmlns:p14="http://schemas.microsoft.com/office/powerpoint/2010/main" val="242597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50770-061A-4C41-A0A2-CAF55A8182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EA1A53-9ECB-44F3-8528-7D00F240A7B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663D9-F701-4531-A611-AE5030D51391}"/>
              </a:ext>
            </a:extLst>
          </p:cNvPr>
          <p:cNvSpPr>
            <a:spLocks noGrp="1"/>
          </p:cNvSpPr>
          <p:nvPr>
            <p:ph type="dt" sz="half" idx="10"/>
          </p:nvPr>
        </p:nvSpPr>
        <p:spPr/>
        <p:txBody>
          <a:bodyPr/>
          <a:lstStyle/>
          <a:p>
            <a:fld id="{D9771370-6717-4404-A654-D5A8C3577288}" type="datetimeFigureOut">
              <a:rPr lang="en-US" smtClean="0"/>
              <a:t>3/29/2018</a:t>
            </a:fld>
            <a:endParaRPr lang="en-US"/>
          </a:p>
        </p:txBody>
      </p:sp>
      <p:sp>
        <p:nvSpPr>
          <p:cNvPr id="5" name="Footer Placeholder 4">
            <a:extLst>
              <a:ext uri="{FF2B5EF4-FFF2-40B4-BE49-F238E27FC236}">
                <a16:creationId xmlns:a16="http://schemas.microsoft.com/office/drawing/2014/main" id="{207C6A92-A90F-4410-A0E8-2E75A0239B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A9533C-FBFC-480F-82F7-93462879BA96}"/>
              </a:ext>
            </a:extLst>
          </p:cNvPr>
          <p:cNvSpPr>
            <a:spLocks noGrp="1"/>
          </p:cNvSpPr>
          <p:nvPr>
            <p:ph type="sldNum" sz="quarter" idx="12"/>
          </p:nvPr>
        </p:nvSpPr>
        <p:spPr/>
        <p:txBody>
          <a:bodyPr/>
          <a:lstStyle/>
          <a:p>
            <a:fld id="{9F928CA6-7047-41DE-B5D8-8FFBC13B7235}" type="slidenum">
              <a:rPr lang="en-US" smtClean="0"/>
              <a:t>‹#›</a:t>
            </a:fld>
            <a:endParaRPr lang="en-US"/>
          </a:p>
        </p:txBody>
      </p:sp>
    </p:spTree>
    <p:extLst>
      <p:ext uri="{BB962C8B-B14F-4D97-AF65-F5344CB8AC3E}">
        <p14:creationId xmlns:p14="http://schemas.microsoft.com/office/powerpoint/2010/main" val="68556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0CD666-F0C6-4655-89B5-45D2C9B9D0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FAEC7E-5BDC-467A-8277-8B3487566F7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554A85-923B-4E72-8385-699162A0CFA7}"/>
              </a:ext>
            </a:extLst>
          </p:cNvPr>
          <p:cNvSpPr>
            <a:spLocks noGrp="1"/>
          </p:cNvSpPr>
          <p:nvPr>
            <p:ph type="dt" sz="half" idx="10"/>
          </p:nvPr>
        </p:nvSpPr>
        <p:spPr/>
        <p:txBody>
          <a:bodyPr/>
          <a:lstStyle/>
          <a:p>
            <a:fld id="{D9771370-6717-4404-A654-D5A8C3577288}" type="datetimeFigureOut">
              <a:rPr lang="en-US" smtClean="0"/>
              <a:t>3/29/2018</a:t>
            </a:fld>
            <a:endParaRPr lang="en-US"/>
          </a:p>
        </p:txBody>
      </p:sp>
      <p:sp>
        <p:nvSpPr>
          <p:cNvPr id="5" name="Footer Placeholder 4">
            <a:extLst>
              <a:ext uri="{FF2B5EF4-FFF2-40B4-BE49-F238E27FC236}">
                <a16:creationId xmlns:a16="http://schemas.microsoft.com/office/drawing/2014/main" id="{37590EFC-5E17-4E74-9F96-2D3A1D72B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9051EE-A641-4151-A857-4FC0222DA6C4}"/>
              </a:ext>
            </a:extLst>
          </p:cNvPr>
          <p:cNvSpPr>
            <a:spLocks noGrp="1"/>
          </p:cNvSpPr>
          <p:nvPr>
            <p:ph type="sldNum" sz="quarter" idx="12"/>
          </p:nvPr>
        </p:nvSpPr>
        <p:spPr/>
        <p:txBody>
          <a:bodyPr/>
          <a:lstStyle/>
          <a:p>
            <a:fld id="{9F928CA6-7047-41DE-B5D8-8FFBC13B7235}" type="slidenum">
              <a:rPr lang="en-US" smtClean="0"/>
              <a:t>‹#›</a:t>
            </a:fld>
            <a:endParaRPr lang="en-US"/>
          </a:p>
        </p:txBody>
      </p:sp>
    </p:spTree>
    <p:extLst>
      <p:ext uri="{BB962C8B-B14F-4D97-AF65-F5344CB8AC3E}">
        <p14:creationId xmlns:p14="http://schemas.microsoft.com/office/powerpoint/2010/main" val="1641601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335DB-1F12-47FE-9716-2953F97928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59C357-89F3-4CB5-9B96-1FF9896B337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32BC42-E719-4038-8EA8-A46A583D2940}"/>
              </a:ext>
            </a:extLst>
          </p:cNvPr>
          <p:cNvSpPr>
            <a:spLocks noGrp="1"/>
          </p:cNvSpPr>
          <p:nvPr>
            <p:ph type="dt" sz="half" idx="10"/>
          </p:nvPr>
        </p:nvSpPr>
        <p:spPr/>
        <p:txBody>
          <a:bodyPr/>
          <a:lstStyle/>
          <a:p>
            <a:fld id="{D9771370-6717-4404-A654-D5A8C3577288}" type="datetimeFigureOut">
              <a:rPr lang="en-US" smtClean="0"/>
              <a:t>3/29/2018</a:t>
            </a:fld>
            <a:endParaRPr lang="en-US"/>
          </a:p>
        </p:txBody>
      </p:sp>
      <p:sp>
        <p:nvSpPr>
          <p:cNvPr id="5" name="Footer Placeholder 4">
            <a:extLst>
              <a:ext uri="{FF2B5EF4-FFF2-40B4-BE49-F238E27FC236}">
                <a16:creationId xmlns:a16="http://schemas.microsoft.com/office/drawing/2014/main" id="{B705C39C-DAEA-4DB7-92F5-62271B6DAE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96FD21-6D7E-42B6-855A-91406F413A63}"/>
              </a:ext>
            </a:extLst>
          </p:cNvPr>
          <p:cNvSpPr>
            <a:spLocks noGrp="1"/>
          </p:cNvSpPr>
          <p:nvPr>
            <p:ph type="sldNum" sz="quarter" idx="12"/>
          </p:nvPr>
        </p:nvSpPr>
        <p:spPr/>
        <p:txBody>
          <a:bodyPr/>
          <a:lstStyle/>
          <a:p>
            <a:fld id="{9F928CA6-7047-41DE-B5D8-8FFBC13B7235}" type="slidenum">
              <a:rPr lang="en-US" smtClean="0"/>
              <a:t>‹#›</a:t>
            </a:fld>
            <a:endParaRPr lang="en-US"/>
          </a:p>
        </p:txBody>
      </p:sp>
    </p:spTree>
    <p:extLst>
      <p:ext uri="{BB962C8B-B14F-4D97-AF65-F5344CB8AC3E}">
        <p14:creationId xmlns:p14="http://schemas.microsoft.com/office/powerpoint/2010/main" val="2078985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CCCFE-000A-49EB-9E0C-7DD435EAD5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CA47B5-61D6-431D-89D1-15ECFB33D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4F82DCE-9059-45EB-B41D-9DD0F1331B34}"/>
              </a:ext>
            </a:extLst>
          </p:cNvPr>
          <p:cNvSpPr>
            <a:spLocks noGrp="1"/>
          </p:cNvSpPr>
          <p:nvPr>
            <p:ph type="dt" sz="half" idx="10"/>
          </p:nvPr>
        </p:nvSpPr>
        <p:spPr/>
        <p:txBody>
          <a:bodyPr/>
          <a:lstStyle/>
          <a:p>
            <a:fld id="{D9771370-6717-4404-A654-D5A8C3577288}" type="datetimeFigureOut">
              <a:rPr lang="en-US" smtClean="0"/>
              <a:t>3/29/2018</a:t>
            </a:fld>
            <a:endParaRPr lang="en-US"/>
          </a:p>
        </p:txBody>
      </p:sp>
      <p:sp>
        <p:nvSpPr>
          <p:cNvPr id="5" name="Footer Placeholder 4">
            <a:extLst>
              <a:ext uri="{FF2B5EF4-FFF2-40B4-BE49-F238E27FC236}">
                <a16:creationId xmlns:a16="http://schemas.microsoft.com/office/drawing/2014/main" id="{9A8727B9-AF36-494C-A4BA-F4CFD54B6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3B91F8-B077-4A08-9A01-A122D175DB32}"/>
              </a:ext>
            </a:extLst>
          </p:cNvPr>
          <p:cNvSpPr>
            <a:spLocks noGrp="1"/>
          </p:cNvSpPr>
          <p:nvPr>
            <p:ph type="sldNum" sz="quarter" idx="12"/>
          </p:nvPr>
        </p:nvSpPr>
        <p:spPr/>
        <p:txBody>
          <a:bodyPr/>
          <a:lstStyle/>
          <a:p>
            <a:fld id="{9F928CA6-7047-41DE-B5D8-8FFBC13B7235}" type="slidenum">
              <a:rPr lang="en-US" smtClean="0"/>
              <a:t>‹#›</a:t>
            </a:fld>
            <a:endParaRPr lang="en-US"/>
          </a:p>
        </p:txBody>
      </p:sp>
    </p:spTree>
    <p:extLst>
      <p:ext uri="{BB962C8B-B14F-4D97-AF65-F5344CB8AC3E}">
        <p14:creationId xmlns:p14="http://schemas.microsoft.com/office/powerpoint/2010/main" val="1900154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3230F-FB66-4AE6-88E5-E5C549CAC9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220E53-1DB6-4E17-B7B6-5B4F0C2FF9A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57C9EC-F049-4017-AC82-6A0275229A6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E99AAB-D626-4E1D-89A0-CA49F387958D}"/>
              </a:ext>
            </a:extLst>
          </p:cNvPr>
          <p:cNvSpPr>
            <a:spLocks noGrp="1"/>
          </p:cNvSpPr>
          <p:nvPr>
            <p:ph type="dt" sz="half" idx="10"/>
          </p:nvPr>
        </p:nvSpPr>
        <p:spPr/>
        <p:txBody>
          <a:bodyPr/>
          <a:lstStyle/>
          <a:p>
            <a:fld id="{D9771370-6717-4404-A654-D5A8C3577288}" type="datetimeFigureOut">
              <a:rPr lang="en-US" smtClean="0"/>
              <a:t>3/29/2018</a:t>
            </a:fld>
            <a:endParaRPr lang="en-US"/>
          </a:p>
        </p:txBody>
      </p:sp>
      <p:sp>
        <p:nvSpPr>
          <p:cNvPr id="6" name="Footer Placeholder 5">
            <a:extLst>
              <a:ext uri="{FF2B5EF4-FFF2-40B4-BE49-F238E27FC236}">
                <a16:creationId xmlns:a16="http://schemas.microsoft.com/office/drawing/2014/main" id="{E3796815-1A6D-401D-B66D-158BCFFEDB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C0C71C-BF4F-4C6E-A4F8-56EA89E16282}"/>
              </a:ext>
            </a:extLst>
          </p:cNvPr>
          <p:cNvSpPr>
            <a:spLocks noGrp="1"/>
          </p:cNvSpPr>
          <p:nvPr>
            <p:ph type="sldNum" sz="quarter" idx="12"/>
          </p:nvPr>
        </p:nvSpPr>
        <p:spPr/>
        <p:txBody>
          <a:bodyPr/>
          <a:lstStyle/>
          <a:p>
            <a:fld id="{9F928CA6-7047-41DE-B5D8-8FFBC13B7235}" type="slidenum">
              <a:rPr lang="en-US" smtClean="0"/>
              <a:t>‹#›</a:t>
            </a:fld>
            <a:endParaRPr lang="en-US"/>
          </a:p>
        </p:txBody>
      </p:sp>
    </p:spTree>
    <p:extLst>
      <p:ext uri="{BB962C8B-B14F-4D97-AF65-F5344CB8AC3E}">
        <p14:creationId xmlns:p14="http://schemas.microsoft.com/office/powerpoint/2010/main" val="2226506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45FC-6387-4975-8973-2B9E16E677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A70E16-BF15-4DDC-9CDC-4357A14388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D383774-CA5A-4D99-90AA-66EC5B5BBDB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D0C44E-CE41-47A3-AF3C-81D6EC41AD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2DE308C-5FCA-4CA4-8329-9F085A2712D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F98B60-F4BA-494D-BB26-40CDC16BFA78}"/>
              </a:ext>
            </a:extLst>
          </p:cNvPr>
          <p:cNvSpPr>
            <a:spLocks noGrp="1"/>
          </p:cNvSpPr>
          <p:nvPr>
            <p:ph type="dt" sz="half" idx="10"/>
          </p:nvPr>
        </p:nvSpPr>
        <p:spPr/>
        <p:txBody>
          <a:bodyPr/>
          <a:lstStyle/>
          <a:p>
            <a:fld id="{D9771370-6717-4404-A654-D5A8C3577288}" type="datetimeFigureOut">
              <a:rPr lang="en-US" smtClean="0"/>
              <a:t>3/29/2018</a:t>
            </a:fld>
            <a:endParaRPr lang="en-US"/>
          </a:p>
        </p:txBody>
      </p:sp>
      <p:sp>
        <p:nvSpPr>
          <p:cNvPr id="8" name="Footer Placeholder 7">
            <a:extLst>
              <a:ext uri="{FF2B5EF4-FFF2-40B4-BE49-F238E27FC236}">
                <a16:creationId xmlns:a16="http://schemas.microsoft.com/office/drawing/2014/main" id="{9891099A-25EC-4CC1-AAB0-D7E4A78128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EE6F0C-DDD9-43F4-AA21-F19FF3623B13}"/>
              </a:ext>
            </a:extLst>
          </p:cNvPr>
          <p:cNvSpPr>
            <a:spLocks noGrp="1"/>
          </p:cNvSpPr>
          <p:nvPr>
            <p:ph type="sldNum" sz="quarter" idx="12"/>
          </p:nvPr>
        </p:nvSpPr>
        <p:spPr/>
        <p:txBody>
          <a:bodyPr/>
          <a:lstStyle/>
          <a:p>
            <a:fld id="{9F928CA6-7047-41DE-B5D8-8FFBC13B7235}" type="slidenum">
              <a:rPr lang="en-US" smtClean="0"/>
              <a:t>‹#›</a:t>
            </a:fld>
            <a:endParaRPr lang="en-US"/>
          </a:p>
        </p:txBody>
      </p:sp>
    </p:spTree>
    <p:extLst>
      <p:ext uri="{BB962C8B-B14F-4D97-AF65-F5344CB8AC3E}">
        <p14:creationId xmlns:p14="http://schemas.microsoft.com/office/powerpoint/2010/main" val="2664163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295AF-4CF5-469C-9A10-8C291EDBFA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EBFC3A-9448-41F6-9792-7D119DADC091}"/>
              </a:ext>
            </a:extLst>
          </p:cNvPr>
          <p:cNvSpPr>
            <a:spLocks noGrp="1"/>
          </p:cNvSpPr>
          <p:nvPr>
            <p:ph type="dt" sz="half" idx="10"/>
          </p:nvPr>
        </p:nvSpPr>
        <p:spPr/>
        <p:txBody>
          <a:bodyPr/>
          <a:lstStyle/>
          <a:p>
            <a:fld id="{D9771370-6717-4404-A654-D5A8C3577288}" type="datetimeFigureOut">
              <a:rPr lang="en-US" smtClean="0"/>
              <a:t>3/29/2018</a:t>
            </a:fld>
            <a:endParaRPr lang="en-US"/>
          </a:p>
        </p:txBody>
      </p:sp>
      <p:sp>
        <p:nvSpPr>
          <p:cNvPr id="4" name="Footer Placeholder 3">
            <a:extLst>
              <a:ext uri="{FF2B5EF4-FFF2-40B4-BE49-F238E27FC236}">
                <a16:creationId xmlns:a16="http://schemas.microsoft.com/office/drawing/2014/main" id="{820AC2ED-CA67-4CA9-B845-7E8BF41BBD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CA514D-F214-407A-AA1D-9A678459830F}"/>
              </a:ext>
            </a:extLst>
          </p:cNvPr>
          <p:cNvSpPr>
            <a:spLocks noGrp="1"/>
          </p:cNvSpPr>
          <p:nvPr>
            <p:ph type="sldNum" sz="quarter" idx="12"/>
          </p:nvPr>
        </p:nvSpPr>
        <p:spPr/>
        <p:txBody>
          <a:bodyPr/>
          <a:lstStyle/>
          <a:p>
            <a:fld id="{9F928CA6-7047-41DE-B5D8-8FFBC13B7235}" type="slidenum">
              <a:rPr lang="en-US" smtClean="0"/>
              <a:t>‹#›</a:t>
            </a:fld>
            <a:endParaRPr lang="en-US"/>
          </a:p>
        </p:txBody>
      </p:sp>
    </p:spTree>
    <p:extLst>
      <p:ext uri="{BB962C8B-B14F-4D97-AF65-F5344CB8AC3E}">
        <p14:creationId xmlns:p14="http://schemas.microsoft.com/office/powerpoint/2010/main" val="2117340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F67152-E17E-4BC5-B485-39A6D7438708}"/>
              </a:ext>
            </a:extLst>
          </p:cNvPr>
          <p:cNvSpPr>
            <a:spLocks noGrp="1"/>
          </p:cNvSpPr>
          <p:nvPr>
            <p:ph type="dt" sz="half" idx="10"/>
          </p:nvPr>
        </p:nvSpPr>
        <p:spPr/>
        <p:txBody>
          <a:bodyPr/>
          <a:lstStyle/>
          <a:p>
            <a:fld id="{D9771370-6717-4404-A654-D5A8C3577288}" type="datetimeFigureOut">
              <a:rPr lang="en-US" smtClean="0"/>
              <a:t>3/29/2018</a:t>
            </a:fld>
            <a:endParaRPr lang="en-US"/>
          </a:p>
        </p:txBody>
      </p:sp>
      <p:sp>
        <p:nvSpPr>
          <p:cNvPr id="3" name="Footer Placeholder 2">
            <a:extLst>
              <a:ext uri="{FF2B5EF4-FFF2-40B4-BE49-F238E27FC236}">
                <a16:creationId xmlns:a16="http://schemas.microsoft.com/office/drawing/2014/main" id="{D782FFC6-FB1D-4B49-A970-CF9190F524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54C692-9AB6-4FF5-9E64-BF7E0CCA57E5}"/>
              </a:ext>
            </a:extLst>
          </p:cNvPr>
          <p:cNvSpPr>
            <a:spLocks noGrp="1"/>
          </p:cNvSpPr>
          <p:nvPr>
            <p:ph type="sldNum" sz="quarter" idx="12"/>
          </p:nvPr>
        </p:nvSpPr>
        <p:spPr/>
        <p:txBody>
          <a:bodyPr/>
          <a:lstStyle/>
          <a:p>
            <a:fld id="{9F928CA6-7047-41DE-B5D8-8FFBC13B7235}" type="slidenum">
              <a:rPr lang="en-US" smtClean="0"/>
              <a:t>‹#›</a:t>
            </a:fld>
            <a:endParaRPr lang="en-US"/>
          </a:p>
        </p:txBody>
      </p:sp>
    </p:spTree>
    <p:extLst>
      <p:ext uri="{BB962C8B-B14F-4D97-AF65-F5344CB8AC3E}">
        <p14:creationId xmlns:p14="http://schemas.microsoft.com/office/powerpoint/2010/main" val="269919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641B5-1838-4655-88B6-8CB56EBE22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B47974-5BC0-435A-A317-F430471C5B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2F0E0B-D5AE-4487-B1F3-C4A9764B3E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70AB11A-7C3B-42C7-B4E6-6ED93B0EA27F}"/>
              </a:ext>
            </a:extLst>
          </p:cNvPr>
          <p:cNvSpPr>
            <a:spLocks noGrp="1"/>
          </p:cNvSpPr>
          <p:nvPr>
            <p:ph type="dt" sz="half" idx="10"/>
          </p:nvPr>
        </p:nvSpPr>
        <p:spPr/>
        <p:txBody>
          <a:bodyPr/>
          <a:lstStyle/>
          <a:p>
            <a:fld id="{D9771370-6717-4404-A654-D5A8C3577288}" type="datetimeFigureOut">
              <a:rPr lang="en-US" smtClean="0"/>
              <a:t>3/29/2018</a:t>
            </a:fld>
            <a:endParaRPr lang="en-US"/>
          </a:p>
        </p:txBody>
      </p:sp>
      <p:sp>
        <p:nvSpPr>
          <p:cNvPr id="6" name="Footer Placeholder 5">
            <a:extLst>
              <a:ext uri="{FF2B5EF4-FFF2-40B4-BE49-F238E27FC236}">
                <a16:creationId xmlns:a16="http://schemas.microsoft.com/office/drawing/2014/main" id="{6866C5AA-0445-44D2-91FC-0480282C01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59A8A9-9F22-42E7-B3E2-19A609C7F2FC}"/>
              </a:ext>
            </a:extLst>
          </p:cNvPr>
          <p:cNvSpPr>
            <a:spLocks noGrp="1"/>
          </p:cNvSpPr>
          <p:nvPr>
            <p:ph type="sldNum" sz="quarter" idx="12"/>
          </p:nvPr>
        </p:nvSpPr>
        <p:spPr/>
        <p:txBody>
          <a:bodyPr/>
          <a:lstStyle/>
          <a:p>
            <a:fld id="{9F928CA6-7047-41DE-B5D8-8FFBC13B7235}" type="slidenum">
              <a:rPr lang="en-US" smtClean="0"/>
              <a:t>‹#›</a:t>
            </a:fld>
            <a:endParaRPr lang="en-US"/>
          </a:p>
        </p:txBody>
      </p:sp>
    </p:spTree>
    <p:extLst>
      <p:ext uri="{BB962C8B-B14F-4D97-AF65-F5344CB8AC3E}">
        <p14:creationId xmlns:p14="http://schemas.microsoft.com/office/powerpoint/2010/main" val="962969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5E59B-D864-4278-89E4-D1B941D30C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558F65-FC4C-44F3-8FA3-5D3E723FC7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6C71D1-2D51-413E-A93C-8B8F44735E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72C4914-FD48-495F-8B52-755E1C2106F8}"/>
              </a:ext>
            </a:extLst>
          </p:cNvPr>
          <p:cNvSpPr>
            <a:spLocks noGrp="1"/>
          </p:cNvSpPr>
          <p:nvPr>
            <p:ph type="dt" sz="half" idx="10"/>
          </p:nvPr>
        </p:nvSpPr>
        <p:spPr/>
        <p:txBody>
          <a:bodyPr/>
          <a:lstStyle/>
          <a:p>
            <a:fld id="{D9771370-6717-4404-A654-D5A8C3577288}" type="datetimeFigureOut">
              <a:rPr lang="en-US" smtClean="0"/>
              <a:t>3/29/2018</a:t>
            </a:fld>
            <a:endParaRPr lang="en-US"/>
          </a:p>
        </p:txBody>
      </p:sp>
      <p:sp>
        <p:nvSpPr>
          <p:cNvPr id="6" name="Footer Placeholder 5">
            <a:extLst>
              <a:ext uri="{FF2B5EF4-FFF2-40B4-BE49-F238E27FC236}">
                <a16:creationId xmlns:a16="http://schemas.microsoft.com/office/drawing/2014/main" id="{4DACC017-0767-4B99-99D3-FA9390A90A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DB170F-75AB-4D6A-B700-1B0EB855F4D3}"/>
              </a:ext>
            </a:extLst>
          </p:cNvPr>
          <p:cNvSpPr>
            <a:spLocks noGrp="1"/>
          </p:cNvSpPr>
          <p:nvPr>
            <p:ph type="sldNum" sz="quarter" idx="12"/>
          </p:nvPr>
        </p:nvSpPr>
        <p:spPr/>
        <p:txBody>
          <a:bodyPr/>
          <a:lstStyle/>
          <a:p>
            <a:fld id="{9F928CA6-7047-41DE-B5D8-8FFBC13B7235}" type="slidenum">
              <a:rPr lang="en-US" smtClean="0"/>
              <a:t>‹#›</a:t>
            </a:fld>
            <a:endParaRPr lang="en-US"/>
          </a:p>
        </p:txBody>
      </p:sp>
    </p:spTree>
    <p:extLst>
      <p:ext uri="{BB962C8B-B14F-4D97-AF65-F5344CB8AC3E}">
        <p14:creationId xmlns:p14="http://schemas.microsoft.com/office/powerpoint/2010/main" val="396053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0A2754-7390-4089-81F7-0287A1558A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6C37C8-0177-4708-9D11-B674774987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174909-ABC0-445F-8884-4DB8C48326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771370-6717-4404-A654-D5A8C3577288}" type="datetimeFigureOut">
              <a:rPr lang="en-US" smtClean="0"/>
              <a:t>3/29/2018</a:t>
            </a:fld>
            <a:endParaRPr lang="en-US"/>
          </a:p>
        </p:txBody>
      </p:sp>
      <p:sp>
        <p:nvSpPr>
          <p:cNvPr id="5" name="Footer Placeholder 4">
            <a:extLst>
              <a:ext uri="{FF2B5EF4-FFF2-40B4-BE49-F238E27FC236}">
                <a16:creationId xmlns:a16="http://schemas.microsoft.com/office/drawing/2014/main" id="{936518EF-B6A2-4F61-83D6-C53988BC4C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F23FF8-E38E-456E-83C9-889F0DE34E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928CA6-7047-41DE-B5D8-8FFBC13B7235}" type="slidenum">
              <a:rPr lang="en-US" smtClean="0"/>
              <a:t>‹#›</a:t>
            </a:fld>
            <a:endParaRPr lang="en-US"/>
          </a:p>
        </p:txBody>
      </p:sp>
    </p:spTree>
    <p:extLst>
      <p:ext uri="{BB962C8B-B14F-4D97-AF65-F5344CB8AC3E}">
        <p14:creationId xmlns:p14="http://schemas.microsoft.com/office/powerpoint/2010/main" val="4231966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77F8F-0D2C-4478-89B3-95AE6C951E72}"/>
              </a:ext>
            </a:extLst>
          </p:cNvPr>
          <p:cNvSpPr>
            <a:spLocks noGrp="1"/>
          </p:cNvSpPr>
          <p:nvPr>
            <p:ph type="ctrTitle"/>
          </p:nvPr>
        </p:nvSpPr>
        <p:spPr/>
        <p:txBody>
          <a:bodyPr/>
          <a:lstStyle/>
          <a:p>
            <a:r>
              <a:rPr lang="en-US"/>
              <a:t>The root cause of all security failures</a:t>
            </a:r>
          </a:p>
        </p:txBody>
      </p:sp>
      <p:sp>
        <p:nvSpPr>
          <p:cNvPr id="4" name="Subtitle 2">
            <a:extLst>
              <a:ext uri="{FF2B5EF4-FFF2-40B4-BE49-F238E27FC236}">
                <a16:creationId xmlns:a16="http://schemas.microsoft.com/office/drawing/2014/main" id="{BA685B84-299A-492D-87FC-0554952DBEF4}"/>
              </a:ext>
            </a:extLst>
          </p:cNvPr>
          <p:cNvSpPr>
            <a:spLocks noGrp="1"/>
          </p:cNvSpPr>
          <p:nvPr>
            <p:ph type="subTitle" idx="1"/>
          </p:nvPr>
        </p:nvSpPr>
        <p:spPr>
          <a:xfrm>
            <a:off x="9368443" y="5730096"/>
            <a:ext cx="2599113" cy="936711"/>
          </a:xfrm>
        </p:spPr>
        <p:txBody>
          <a:bodyPr/>
          <a:lstStyle/>
          <a:p>
            <a:r>
              <a:rPr lang="en-US">
                <a:solidFill>
                  <a:schemeClr val="bg1">
                    <a:lumMod val="65000"/>
                  </a:schemeClr>
                </a:solidFill>
              </a:rPr>
              <a:t>Roger L. Costello</a:t>
            </a:r>
          </a:p>
          <a:p>
            <a:r>
              <a:rPr lang="en-US">
                <a:solidFill>
                  <a:schemeClr val="bg1">
                    <a:lumMod val="65000"/>
                  </a:schemeClr>
                </a:solidFill>
              </a:rPr>
              <a:t>March 29, 2018</a:t>
            </a:r>
          </a:p>
        </p:txBody>
      </p:sp>
    </p:spTree>
    <p:extLst>
      <p:ext uri="{BB962C8B-B14F-4D97-AF65-F5344CB8AC3E}">
        <p14:creationId xmlns:p14="http://schemas.microsoft.com/office/powerpoint/2010/main" val="1451661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0DE8B-38E6-4203-BEF3-DB57592F86CA}"/>
              </a:ext>
            </a:extLst>
          </p:cNvPr>
          <p:cNvSpPr>
            <a:spLocks noGrp="1"/>
          </p:cNvSpPr>
          <p:nvPr>
            <p:ph type="title"/>
          </p:nvPr>
        </p:nvSpPr>
        <p:spPr/>
        <p:txBody>
          <a:bodyPr/>
          <a:lstStyle/>
          <a:p>
            <a:r>
              <a:rPr lang="en-US"/>
              <a:t>Binary relation</a:t>
            </a:r>
          </a:p>
        </p:txBody>
      </p:sp>
      <p:sp>
        <p:nvSpPr>
          <p:cNvPr id="3" name="Content Placeholder 2">
            <a:extLst>
              <a:ext uri="{FF2B5EF4-FFF2-40B4-BE49-F238E27FC236}">
                <a16:creationId xmlns:a16="http://schemas.microsoft.com/office/drawing/2014/main" id="{16B46115-822E-420B-97D1-2582D676A4FC}"/>
              </a:ext>
            </a:extLst>
          </p:cNvPr>
          <p:cNvSpPr>
            <a:spLocks noGrp="1"/>
          </p:cNvSpPr>
          <p:nvPr>
            <p:ph idx="1"/>
          </p:nvPr>
        </p:nvSpPr>
        <p:spPr/>
        <p:txBody>
          <a:bodyPr/>
          <a:lstStyle/>
          <a:p>
            <a:r>
              <a:rPr lang="en-US"/>
              <a:t>The examples shown on the previous slides show binary relations:</a:t>
            </a:r>
          </a:p>
          <a:p>
            <a:pPr lvl="1"/>
            <a:r>
              <a:rPr lang="en-US"/>
              <a:t>Online store: a binary relation “knows” between customer and password, e.g., Eve knows password0</a:t>
            </a:r>
          </a:p>
          <a:p>
            <a:pPr lvl="1"/>
            <a:r>
              <a:rPr lang="en-US"/>
              <a:t>Hotel: a binary relation “unlocks” between guest and room access, e.g., guest0 unlocks room0</a:t>
            </a:r>
          </a:p>
        </p:txBody>
      </p:sp>
    </p:spTree>
    <p:extLst>
      <p:ext uri="{BB962C8B-B14F-4D97-AF65-F5344CB8AC3E}">
        <p14:creationId xmlns:p14="http://schemas.microsoft.com/office/powerpoint/2010/main" val="2202851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D3F12-6A0A-45B3-AE6E-099F102B5141}"/>
              </a:ext>
            </a:extLst>
          </p:cNvPr>
          <p:cNvSpPr>
            <a:spLocks noGrp="1"/>
          </p:cNvSpPr>
          <p:nvPr>
            <p:ph type="title"/>
          </p:nvPr>
        </p:nvSpPr>
        <p:spPr/>
        <p:txBody>
          <a:bodyPr/>
          <a:lstStyle/>
          <a:p>
            <a:r>
              <a:rPr lang="en-US"/>
              <a:t>Binary relations are well-studied</a:t>
            </a:r>
          </a:p>
        </p:txBody>
      </p:sp>
      <p:sp>
        <p:nvSpPr>
          <p:cNvPr id="3" name="Content Placeholder 2">
            <a:extLst>
              <a:ext uri="{FF2B5EF4-FFF2-40B4-BE49-F238E27FC236}">
                <a16:creationId xmlns:a16="http://schemas.microsoft.com/office/drawing/2014/main" id="{9237D1B1-5770-487C-AB34-C6C3BCBEF50E}"/>
              </a:ext>
            </a:extLst>
          </p:cNvPr>
          <p:cNvSpPr>
            <a:spLocks noGrp="1"/>
          </p:cNvSpPr>
          <p:nvPr>
            <p:ph idx="1"/>
          </p:nvPr>
        </p:nvSpPr>
        <p:spPr/>
        <p:txBody>
          <a:bodyPr/>
          <a:lstStyle/>
          <a:p>
            <a:r>
              <a:rPr lang="en-US"/>
              <a:t>Mathematicians and computer scientists have studied sets and binary relations extensively. </a:t>
            </a:r>
          </a:p>
          <a:p>
            <a:r>
              <a:rPr lang="en-US"/>
              <a:t>Certain properties arise over and over in binary relations, and have been given names. </a:t>
            </a:r>
          </a:p>
          <a:p>
            <a:r>
              <a:rPr lang="en-US" i="1"/>
              <a:t>The property that binary relations must have for a system to be secure is the </a:t>
            </a:r>
            <a:r>
              <a:rPr lang="en-US" b="1" i="1"/>
              <a:t>injective property</a:t>
            </a:r>
            <a:r>
              <a:rPr lang="en-US" i="1"/>
              <a:t>. </a:t>
            </a:r>
          </a:p>
          <a:p>
            <a:r>
              <a:rPr lang="en-US" i="1"/>
              <a:t>The injective property is the most important property for security. </a:t>
            </a:r>
            <a:endParaRPr lang="en-US"/>
          </a:p>
        </p:txBody>
      </p:sp>
    </p:spTree>
    <p:extLst>
      <p:ext uri="{BB962C8B-B14F-4D97-AF65-F5344CB8AC3E}">
        <p14:creationId xmlns:p14="http://schemas.microsoft.com/office/powerpoint/2010/main" val="4203318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B5FE9-9E85-456B-999A-CDFE99C3F76B}"/>
              </a:ext>
            </a:extLst>
          </p:cNvPr>
          <p:cNvSpPr>
            <a:spLocks noGrp="1"/>
          </p:cNvSpPr>
          <p:nvPr>
            <p:ph type="title"/>
          </p:nvPr>
        </p:nvSpPr>
        <p:spPr/>
        <p:txBody>
          <a:bodyPr/>
          <a:lstStyle/>
          <a:p>
            <a:r>
              <a:rPr lang="en-US"/>
              <a:t>Here is the injective property:</a:t>
            </a:r>
          </a:p>
        </p:txBody>
      </p:sp>
      <p:grpSp>
        <p:nvGrpSpPr>
          <p:cNvPr id="4" name="Group 3">
            <a:extLst>
              <a:ext uri="{FF2B5EF4-FFF2-40B4-BE49-F238E27FC236}">
                <a16:creationId xmlns:a16="http://schemas.microsoft.com/office/drawing/2014/main" id="{D233EF18-A153-4A15-AAA4-2FD42AF7D707}"/>
              </a:ext>
            </a:extLst>
          </p:cNvPr>
          <p:cNvGrpSpPr/>
          <p:nvPr/>
        </p:nvGrpSpPr>
        <p:grpSpPr>
          <a:xfrm>
            <a:off x="1821872" y="2501167"/>
            <a:ext cx="1399309" cy="1829764"/>
            <a:chOff x="1555865" y="389734"/>
            <a:chExt cx="1399309" cy="1829764"/>
          </a:xfrm>
        </p:grpSpPr>
        <p:sp>
          <p:nvSpPr>
            <p:cNvPr id="5" name="Oval 4">
              <a:extLst>
                <a:ext uri="{FF2B5EF4-FFF2-40B4-BE49-F238E27FC236}">
                  <a16:creationId xmlns:a16="http://schemas.microsoft.com/office/drawing/2014/main" id="{EBE19893-3288-4A5B-A803-C7F2541F9B7F}"/>
                </a:ext>
              </a:extLst>
            </p:cNvPr>
            <p:cNvSpPr/>
            <p:nvPr/>
          </p:nvSpPr>
          <p:spPr>
            <a:xfrm>
              <a:off x="1555865" y="917171"/>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a:t>
              </a:r>
            </a:p>
          </p:txBody>
        </p:sp>
        <p:sp>
          <p:nvSpPr>
            <p:cNvPr id="6" name="Oval 5">
              <a:extLst>
                <a:ext uri="{FF2B5EF4-FFF2-40B4-BE49-F238E27FC236}">
                  <a16:creationId xmlns:a16="http://schemas.microsoft.com/office/drawing/2014/main" id="{4F097911-2E74-4DE4-A101-CE3D073AD918}"/>
                </a:ext>
              </a:extLst>
            </p:cNvPr>
            <p:cNvSpPr/>
            <p:nvPr/>
          </p:nvSpPr>
          <p:spPr>
            <a:xfrm>
              <a:off x="2639291" y="917171"/>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2</a:t>
              </a:r>
            </a:p>
          </p:txBody>
        </p:sp>
        <p:cxnSp>
          <p:nvCxnSpPr>
            <p:cNvPr id="7" name="Straight Arrow Connector 6">
              <a:extLst>
                <a:ext uri="{FF2B5EF4-FFF2-40B4-BE49-F238E27FC236}">
                  <a16:creationId xmlns:a16="http://schemas.microsoft.com/office/drawing/2014/main" id="{96867ABE-D2EE-4F2D-AE16-73D77495F921}"/>
                </a:ext>
              </a:extLst>
            </p:cNvPr>
            <p:cNvCxnSpPr>
              <a:stCxn id="5" idx="6"/>
              <a:endCxn id="6" idx="2"/>
            </p:cNvCxnSpPr>
            <p:nvPr/>
          </p:nvCxnSpPr>
          <p:spPr>
            <a:xfrm>
              <a:off x="1871748" y="1050175"/>
              <a:ext cx="76754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D9A04286-84DE-4045-B16A-6A8826EF40B8}"/>
                </a:ext>
              </a:extLst>
            </p:cNvPr>
            <p:cNvSpPr/>
            <p:nvPr/>
          </p:nvSpPr>
          <p:spPr>
            <a:xfrm>
              <a:off x="1555865" y="1435331"/>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3</a:t>
              </a:r>
            </a:p>
          </p:txBody>
        </p:sp>
        <p:sp>
          <p:nvSpPr>
            <p:cNvPr id="9" name="Oval 8">
              <a:extLst>
                <a:ext uri="{FF2B5EF4-FFF2-40B4-BE49-F238E27FC236}">
                  <a16:creationId xmlns:a16="http://schemas.microsoft.com/office/drawing/2014/main" id="{39D023D4-2AE3-4352-A986-9085D82371C5}"/>
                </a:ext>
              </a:extLst>
            </p:cNvPr>
            <p:cNvSpPr/>
            <p:nvPr/>
          </p:nvSpPr>
          <p:spPr>
            <a:xfrm>
              <a:off x="2639291" y="1435331"/>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4</a:t>
              </a:r>
            </a:p>
          </p:txBody>
        </p:sp>
        <p:cxnSp>
          <p:nvCxnSpPr>
            <p:cNvPr id="10" name="Straight Arrow Connector 9">
              <a:extLst>
                <a:ext uri="{FF2B5EF4-FFF2-40B4-BE49-F238E27FC236}">
                  <a16:creationId xmlns:a16="http://schemas.microsoft.com/office/drawing/2014/main" id="{C4D94A02-8742-418C-A61A-8E6EC3DCE9DE}"/>
                </a:ext>
              </a:extLst>
            </p:cNvPr>
            <p:cNvCxnSpPr>
              <a:stCxn id="8" idx="6"/>
              <a:endCxn id="9" idx="2"/>
            </p:cNvCxnSpPr>
            <p:nvPr/>
          </p:nvCxnSpPr>
          <p:spPr>
            <a:xfrm>
              <a:off x="1871748" y="1568335"/>
              <a:ext cx="76754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8404D4CA-EA66-48C4-A48E-31CE7D2570E3}"/>
                </a:ext>
              </a:extLst>
            </p:cNvPr>
            <p:cNvSpPr/>
            <p:nvPr/>
          </p:nvSpPr>
          <p:spPr>
            <a:xfrm>
              <a:off x="2639291" y="1953491"/>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5</a:t>
              </a:r>
            </a:p>
          </p:txBody>
        </p:sp>
        <p:cxnSp>
          <p:nvCxnSpPr>
            <p:cNvPr id="12" name="Straight Arrow Connector 11">
              <a:extLst>
                <a:ext uri="{FF2B5EF4-FFF2-40B4-BE49-F238E27FC236}">
                  <a16:creationId xmlns:a16="http://schemas.microsoft.com/office/drawing/2014/main" id="{D0717EE5-700D-495F-9751-F6EC8C04C604}"/>
                </a:ext>
              </a:extLst>
            </p:cNvPr>
            <p:cNvCxnSpPr>
              <a:stCxn id="8" idx="6"/>
              <a:endCxn id="11" idx="1"/>
            </p:cNvCxnSpPr>
            <p:nvPr/>
          </p:nvCxnSpPr>
          <p:spPr>
            <a:xfrm>
              <a:off x="1871748" y="1568335"/>
              <a:ext cx="813803" cy="4241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459345E-EC2F-4106-9851-03F48D9DF3E8}"/>
                </a:ext>
              </a:extLst>
            </p:cNvPr>
            <p:cNvSpPr txBox="1"/>
            <p:nvPr/>
          </p:nvSpPr>
          <p:spPr>
            <a:xfrm>
              <a:off x="1789092" y="389734"/>
              <a:ext cx="979114" cy="369332"/>
            </a:xfrm>
            <a:prstGeom prst="rect">
              <a:avLst/>
            </a:prstGeom>
            <a:noFill/>
          </p:spPr>
          <p:txBody>
            <a:bodyPr wrap="none" rtlCol="0">
              <a:spAutoFit/>
            </a:bodyPr>
            <a:lstStyle/>
            <a:p>
              <a:r>
                <a:rPr lang="en-US"/>
                <a:t>Injective</a:t>
              </a:r>
            </a:p>
          </p:txBody>
        </p:sp>
      </p:grpSp>
      <p:grpSp>
        <p:nvGrpSpPr>
          <p:cNvPr id="14" name="Group 13">
            <a:extLst>
              <a:ext uri="{FF2B5EF4-FFF2-40B4-BE49-F238E27FC236}">
                <a16:creationId xmlns:a16="http://schemas.microsoft.com/office/drawing/2014/main" id="{345E12C9-6F3C-4CA8-AA58-3FAF0B1C93C4}"/>
              </a:ext>
            </a:extLst>
          </p:cNvPr>
          <p:cNvGrpSpPr/>
          <p:nvPr/>
        </p:nvGrpSpPr>
        <p:grpSpPr>
          <a:xfrm>
            <a:off x="5396345" y="2505805"/>
            <a:ext cx="1399309" cy="1311604"/>
            <a:chOff x="1555865" y="3019327"/>
            <a:chExt cx="1399309" cy="1311604"/>
          </a:xfrm>
        </p:grpSpPr>
        <p:sp>
          <p:nvSpPr>
            <p:cNvPr id="15" name="Oval 14">
              <a:extLst>
                <a:ext uri="{FF2B5EF4-FFF2-40B4-BE49-F238E27FC236}">
                  <a16:creationId xmlns:a16="http://schemas.microsoft.com/office/drawing/2014/main" id="{8E2CA880-4635-4667-9400-52A4CF901AB2}"/>
                </a:ext>
              </a:extLst>
            </p:cNvPr>
            <p:cNvSpPr/>
            <p:nvPr/>
          </p:nvSpPr>
          <p:spPr>
            <a:xfrm>
              <a:off x="1555865" y="3546764"/>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a:t>
              </a:r>
            </a:p>
          </p:txBody>
        </p:sp>
        <p:sp>
          <p:nvSpPr>
            <p:cNvPr id="16" name="Oval 15">
              <a:extLst>
                <a:ext uri="{FF2B5EF4-FFF2-40B4-BE49-F238E27FC236}">
                  <a16:creationId xmlns:a16="http://schemas.microsoft.com/office/drawing/2014/main" id="{0F143C40-4034-43C9-8DC5-6F7CA84EBD01}"/>
                </a:ext>
              </a:extLst>
            </p:cNvPr>
            <p:cNvSpPr/>
            <p:nvPr/>
          </p:nvSpPr>
          <p:spPr>
            <a:xfrm>
              <a:off x="2639291" y="3546764"/>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2</a:t>
              </a:r>
            </a:p>
          </p:txBody>
        </p:sp>
        <p:cxnSp>
          <p:nvCxnSpPr>
            <p:cNvPr id="17" name="Straight Arrow Connector 16">
              <a:extLst>
                <a:ext uri="{FF2B5EF4-FFF2-40B4-BE49-F238E27FC236}">
                  <a16:creationId xmlns:a16="http://schemas.microsoft.com/office/drawing/2014/main" id="{D2CA04E2-A8CC-451D-8E23-55F6DEC117BB}"/>
                </a:ext>
              </a:extLst>
            </p:cNvPr>
            <p:cNvCxnSpPr>
              <a:stCxn id="15" idx="6"/>
              <a:endCxn id="16" idx="2"/>
            </p:cNvCxnSpPr>
            <p:nvPr/>
          </p:nvCxnSpPr>
          <p:spPr>
            <a:xfrm>
              <a:off x="1871748" y="3679768"/>
              <a:ext cx="76754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0E664FF7-C8B1-43F6-866E-7D8B65DD50FC}"/>
                </a:ext>
              </a:extLst>
            </p:cNvPr>
            <p:cNvSpPr/>
            <p:nvPr/>
          </p:nvSpPr>
          <p:spPr>
            <a:xfrm>
              <a:off x="1555865" y="4064924"/>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3</a:t>
              </a:r>
            </a:p>
          </p:txBody>
        </p:sp>
        <p:sp>
          <p:nvSpPr>
            <p:cNvPr id="19" name="Oval 18">
              <a:extLst>
                <a:ext uri="{FF2B5EF4-FFF2-40B4-BE49-F238E27FC236}">
                  <a16:creationId xmlns:a16="http://schemas.microsoft.com/office/drawing/2014/main" id="{C9F6EE10-AA60-48AC-8CF7-8BFA2CD8A1A9}"/>
                </a:ext>
              </a:extLst>
            </p:cNvPr>
            <p:cNvSpPr/>
            <p:nvPr/>
          </p:nvSpPr>
          <p:spPr>
            <a:xfrm>
              <a:off x="2639291" y="4064924"/>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4</a:t>
              </a:r>
            </a:p>
          </p:txBody>
        </p:sp>
        <p:cxnSp>
          <p:nvCxnSpPr>
            <p:cNvPr id="20" name="Straight Arrow Connector 19">
              <a:extLst>
                <a:ext uri="{FF2B5EF4-FFF2-40B4-BE49-F238E27FC236}">
                  <a16:creationId xmlns:a16="http://schemas.microsoft.com/office/drawing/2014/main" id="{4C230549-282A-4ED4-8A62-C11A322F2165}"/>
                </a:ext>
              </a:extLst>
            </p:cNvPr>
            <p:cNvCxnSpPr>
              <a:stCxn id="18" idx="6"/>
              <a:endCxn id="19" idx="2"/>
            </p:cNvCxnSpPr>
            <p:nvPr/>
          </p:nvCxnSpPr>
          <p:spPr>
            <a:xfrm>
              <a:off x="1871748" y="4197928"/>
              <a:ext cx="76754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D301BD7-A06D-4AC9-BB7C-82C0DCD08D62}"/>
                </a:ext>
              </a:extLst>
            </p:cNvPr>
            <p:cNvSpPr txBox="1"/>
            <p:nvPr/>
          </p:nvSpPr>
          <p:spPr>
            <a:xfrm>
              <a:off x="1575309" y="3019327"/>
              <a:ext cx="1379865" cy="369332"/>
            </a:xfrm>
            <a:prstGeom prst="rect">
              <a:avLst/>
            </a:prstGeom>
            <a:noFill/>
          </p:spPr>
          <p:txBody>
            <a:bodyPr wrap="none" rtlCol="0">
              <a:spAutoFit/>
            </a:bodyPr>
            <a:lstStyle/>
            <a:p>
              <a:r>
                <a:rPr lang="en-US"/>
                <a:t>Not Injective</a:t>
              </a:r>
            </a:p>
          </p:txBody>
        </p:sp>
        <p:cxnSp>
          <p:nvCxnSpPr>
            <p:cNvPr id="22" name="Straight Arrow Connector 21">
              <a:extLst>
                <a:ext uri="{FF2B5EF4-FFF2-40B4-BE49-F238E27FC236}">
                  <a16:creationId xmlns:a16="http://schemas.microsoft.com/office/drawing/2014/main" id="{3DF2A757-9ED8-4D37-876D-B5F416098B1D}"/>
                </a:ext>
              </a:extLst>
            </p:cNvPr>
            <p:cNvCxnSpPr>
              <a:stCxn id="18" idx="6"/>
              <a:endCxn id="16" idx="3"/>
            </p:cNvCxnSpPr>
            <p:nvPr/>
          </p:nvCxnSpPr>
          <p:spPr>
            <a:xfrm flipV="1">
              <a:off x="1871748" y="3773815"/>
              <a:ext cx="813803" cy="4241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 name="Rectangle 2">
            <a:extLst>
              <a:ext uri="{FF2B5EF4-FFF2-40B4-BE49-F238E27FC236}">
                <a16:creationId xmlns:a16="http://schemas.microsoft.com/office/drawing/2014/main" id="{69C312C9-AB22-45B4-8AB5-FF632E02227B}"/>
              </a:ext>
            </a:extLst>
          </p:cNvPr>
          <p:cNvSpPr/>
          <p:nvPr/>
        </p:nvSpPr>
        <p:spPr>
          <a:xfrm>
            <a:off x="1402080" y="5001137"/>
            <a:ext cx="6810894" cy="830997"/>
          </a:xfrm>
          <a:prstGeom prst="rect">
            <a:avLst/>
          </a:prstGeom>
        </p:spPr>
        <p:txBody>
          <a:bodyPr wrap="square">
            <a:spAutoFit/>
          </a:bodyPr>
          <a:lstStyle/>
          <a:p>
            <a:r>
              <a:rPr lang="en-US" sz="2400">
                <a:latin typeface="Calibri" panose="020F0502020204030204" pitchFamily="34" charset="0"/>
                <a:ea typeface="Calibri" panose="020F0502020204030204" pitchFamily="34" charset="0"/>
                <a:cs typeface="Times New Roman" panose="02020603050405020304" pitchFamily="18" charset="0"/>
              </a:rPr>
              <a:t>A binary relation is injective if each value in the range is mapped to by at most one value in the domain.</a:t>
            </a:r>
            <a:endParaRPr lang="en-US" sz="2400"/>
          </a:p>
        </p:txBody>
      </p:sp>
    </p:spTree>
    <p:extLst>
      <p:ext uri="{BB962C8B-B14F-4D97-AF65-F5344CB8AC3E}">
        <p14:creationId xmlns:p14="http://schemas.microsoft.com/office/powerpoint/2010/main" val="2905188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233EF18-A153-4A15-AAA4-2FD42AF7D707}"/>
              </a:ext>
            </a:extLst>
          </p:cNvPr>
          <p:cNvGrpSpPr/>
          <p:nvPr/>
        </p:nvGrpSpPr>
        <p:grpSpPr>
          <a:xfrm>
            <a:off x="1821872" y="2316080"/>
            <a:ext cx="1399309" cy="2014851"/>
            <a:chOff x="1555865" y="204647"/>
            <a:chExt cx="1399309" cy="2014851"/>
          </a:xfrm>
        </p:grpSpPr>
        <p:sp>
          <p:nvSpPr>
            <p:cNvPr id="5" name="Oval 4">
              <a:extLst>
                <a:ext uri="{FF2B5EF4-FFF2-40B4-BE49-F238E27FC236}">
                  <a16:creationId xmlns:a16="http://schemas.microsoft.com/office/drawing/2014/main" id="{EBE19893-3288-4A5B-A803-C7F2541F9B7F}"/>
                </a:ext>
              </a:extLst>
            </p:cNvPr>
            <p:cNvSpPr/>
            <p:nvPr/>
          </p:nvSpPr>
          <p:spPr>
            <a:xfrm>
              <a:off x="1555865" y="917171"/>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a:t>
              </a:r>
            </a:p>
          </p:txBody>
        </p:sp>
        <p:sp>
          <p:nvSpPr>
            <p:cNvPr id="6" name="Oval 5">
              <a:extLst>
                <a:ext uri="{FF2B5EF4-FFF2-40B4-BE49-F238E27FC236}">
                  <a16:creationId xmlns:a16="http://schemas.microsoft.com/office/drawing/2014/main" id="{4F097911-2E74-4DE4-A101-CE3D073AD918}"/>
                </a:ext>
              </a:extLst>
            </p:cNvPr>
            <p:cNvSpPr/>
            <p:nvPr/>
          </p:nvSpPr>
          <p:spPr>
            <a:xfrm>
              <a:off x="2639291" y="917171"/>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2</a:t>
              </a:r>
            </a:p>
          </p:txBody>
        </p:sp>
        <p:cxnSp>
          <p:nvCxnSpPr>
            <p:cNvPr id="7" name="Straight Arrow Connector 6">
              <a:extLst>
                <a:ext uri="{FF2B5EF4-FFF2-40B4-BE49-F238E27FC236}">
                  <a16:creationId xmlns:a16="http://schemas.microsoft.com/office/drawing/2014/main" id="{96867ABE-D2EE-4F2D-AE16-73D77495F921}"/>
                </a:ext>
              </a:extLst>
            </p:cNvPr>
            <p:cNvCxnSpPr>
              <a:stCxn id="5" idx="6"/>
              <a:endCxn id="6" idx="2"/>
            </p:cNvCxnSpPr>
            <p:nvPr/>
          </p:nvCxnSpPr>
          <p:spPr>
            <a:xfrm>
              <a:off x="1871748" y="1050175"/>
              <a:ext cx="76754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D9A04286-84DE-4045-B16A-6A8826EF40B8}"/>
                </a:ext>
              </a:extLst>
            </p:cNvPr>
            <p:cNvSpPr/>
            <p:nvPr/>
          </p:nvSpPr>
          <p:spPr>
            <a:xfrm>
              <a:off x="1555865" y="1435331"/>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3</a:t>
              </a:r>
            </a:p>
          </p:txBody>
        </p:sp>
        <p:sp>
          <p:nvSpPr>
            <p:cNvPr id="9" name="Oval 8">
              <a:extLst>
                <a:ext uri="{FF2B5EF4-FFF2-40B4-BE49-F238E27FC236}">
                  <a16:creationId xmlns:a16="http://schemas.microsoft.com/office/drawing/2014/main" id="{39D023D4-2AE3-4352-A986-9085D82371C5}"/>
                </a:ext>
              </a:extLst>
            </p:cNvPr>
            <p:cNvSpPr/>
            <p:nvPr/>
          </p:nvSpPr>
          <p:spPr>
            <a:xfrm>
              <a:off x="2639291" y="1435331"/>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4</a:t>
              </a:r>
            </a:p>
          </p:txBody>
        </p:sp>
        <p:cxnSp>
          <p:nvCxnSpPr>
            <p:cNvPr id="10" name="Straight Arrow Connector 9">
              <a:extLst>
                <a:ext uri="{FF2B5EF4-FFF2-40B4-BE49-F238E27FC236}">
                  <a16:creationId xmlns:a16="http://schemas.microsoft.com/office/drawing/2014/main" id="{C4D94A02-8742-418C-A61A-8E6EC3DCE9DE}"/>
                </a:ext>
              </a:extLst>
            </p:cNvPr>
            <p:cNvCxnSpPr>
              <a:stCxn id="8" idx="6"/>
              <a:endCxn id="9" idx="2"/>
            </p:cNvCxnSpPr>
            <p:nvPr/>
          </p:nvCxnSpPr>
          <p:spPr>
            <a:xfrm>
              <a:off x="1871748" y="1568335"/>
              <a:ext cx="76754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8404D4CA-EA66-48C4-A48E-31CE7D2570E3}"/>
                </a:ext>
              </a:extLst>
            </p:cNvPr>
            <p:cNvSpPr/>
            <p:nvPr/>
          </p:nvSpPr>
          <p:spPr>
            <a:xfrm>
              <a:off x="2639291" y="1953491"/>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5</a:t>
              </a:r>
            </a:p>
          </p:txBody>
        </p:sp>
        <p:cxnSp>
          <p:nvCxnSpPr>
            <p:cNvPr id="12" name="Straight Arrow Connector 11">
              <a:extLst>
                <a:ext uri="{FF2B5EF4-FFF2-40B4-BE49-F238E27FC236}">
                  <a16:creationId xmlns:a16="http://schemas.microsoft.com/office/drawing/2014/main" id="{D0717EE5-700D-495F-9751-F6EC8C04C604}"/>
                </a:ext>
              </a:extLst>
            </p:cNvPr>
            <p:cNvCxnSpPr>
              <a:stCxn id="8" idx="6"/>
              <a:endCxn id="11" idx="1"/>
            </p:cNvCxnSpPr>
            <p:nvPr/>
          </p:nvCxnSpPr>
          <p:spPr>
            <a:xfrm>
              <a:off x="1871748" y="1568335"/>
              <a:ext cx="813803" cy="4241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459345E-EC2F-4106-9851-03F48D9DF3E8}"/>
                </a:ext>
              </a:extLst>
            </p:cNvPr>
            <p:cNvSpPr txBox="1"/>
            <p:nvPr/>
          </p:nvSpPr>
          <p:spPr>
            <a:xfrm>
              <a:off x="1765962" y="204647"/>
              <a:ext cx="979114" cy="369332"/>
            </a:xfrm>
            <a:prstGeom prst="rect">
              <a:avLst/>
            </a:prstGeom>
            <a:noFill/>
          </p:spPr>
          <p:txBody>
            <a:bodyPr wrap="none" rtlCol="0">
              <a:spAutoFit/>
            </a:bodyPr>
            <a:lstStyle/>
            <a:p>
              <a:r>
                <a:rPr lang="en-US"/>
                <a:t>Injective</a:t>
              </a:r>
            </a:p>
          </p:txBody>
        </p:sp>
      </p:grpSp>
      <p:sp>
        <p:nvSpPr>
          <p:cNvPr id="23" name="TextBox 22">
            <a:extLst>
              <a:ext uri="{FF2B5EF4-FFF2-40B4-BE49-F238E27FC236}">
                <a16:creationId xmlns:a16="http://schemas.microsoft.com/office/drawing/2014/main" id="{E5969ABB-63DB-4059-AA68-7017FAD515C5}"/>
              </a:ext>
            </a:extLst>
          </p:cNvPr>
          <p:cNvSpPr txBox="1"/>
          <p:nvPr/>
        </p:nvSpPr>
        <p:spPr>
          <a:xfrm>
            <a:off x="3749837" y="3131265"/>
            <a:ext cx="2783968" cy="1200329"/>
          </a:xfrm>
          <a:prstGeom prst="rect">
            <a:avLst/>
          </a:prstGeom>
          <a:noFill/>
        </p:spPr>
        <p:txBody>
          <a:bodyPr wrap="square" rtlCol="0">
            <a:spAutoFit/>
          </a:bodyPr>
          <a:lstStyle/>
          <a:p>
            <a:r>
              <a:rPr lang="en-US" sz="2400"/>
              <a:t>At most one value is mapped to each of these</a:t>
            </a:r>
          </a:p>
        </p:txBody>
      </p:sp>
      <p:sp>
        <p:nvSpPr>
          <p:cNvPr id="27" name="Freeform: Shape 26">
            <a:extLst>
              <a:ext uri="{FF2B5EF4-FFF2-40B4-BE49-F238E27FC236}">
                <a16:creationId xmlns:a16="http://schemas.microsoft.com/office/drawing/2014/main" id="{2240863C-5BB8-4ABC-857F-A3B73359F388}"/>
              </a:ext>
            </a:extLst>
          </p:cNvPr>
          <p:cNvSpPr/>
          <p:nvPr/>
        </p:nvSpPr>
        <p:spPr>
          <a:xfrm>
            <a:off x="2626424" y="2759825"/>
            <a:ext cx="914798" cy="1885409"/>
          </a:xfrm>
          <a:custGeom>
            <a:avLst/>
            <a:gdLst>
              <a:gd name="connsiteX0" fmla="*/ 465911 w 914798"/>
              <a:gd name="connsiteY0" fmla="*/ 33251 h 1885409"/>
              <a:gd name="connsiteX1" fmla="*/ 266405 w 914798"/>
              <a:gd name="connsiteY1" fmla="*/ 49877 h 1885409"/>
              <a:gd name="connsiteX2" fmla="*/ 116776 w 914798"/>
              <a:gd name="connsiteY2" fmla="*/ 83128 h 1885409"/>
              <a:gd name="connsiteX3" fmla="*/ 66900 w 914798"/>
              <a:gd name="connsiteY3" fmla="*/ 282633 h 1885409"/>
              <a:gd name="connsiteX4" fmla="*/ 33649 w 914798"/>
              <a:gd name="connsiteY4" fmla="*/ 399011 h 1885409"/>
              <a:gd name="connsiteX5" fmla="*/ 17023 w 914798"/>
              <a:gd name="connsiteY5" fmla="*/ 565266 h 1885409"/>
              <a:gd name="connsiteX6" fmla="*/ 398 w 914798"/>
              <a:gd name="connsiteY6" fmla="*/ 631768 h 1885409"/>
              <a:gd name="connsiteX7" fmla="*/ 17023 w 914798"/>
              <a:gd name="connsiteY7" fmla="*/ 1662546 h 1885409"/>
              <a:gd name="connsiteX8" fmla="*/ 133401 w 914798"/>
              <a:gd name="connsiteY8" fmla="*/ 1729048 h 1885409"/>
              <a:gd name="connsiteX9" fmla="*/ 283031 w 914798"/>
              <a:gd name="connsiteY9" fmla="*/ 1795550 h 1885409"/>
              <a:gd name="connsiteX10" fmla="*/ 349532 w 914798"/>
              <a:gd name="connsiteY10" fmla="*/ 1828800 h 1885409"/>
              <a:gd name="connsiteX11" fmla="*/ 482536 w 914798"/>
              <a:gd name="connsiteY11" fmla="*/ 1862051 h 1885409"/>
              <a:gd name="connsiteX12" fmla="*/ 798420 w 914798"/>
              <a:gd name="connsiteY12" fmla="*/ 1845426 h 1885409"/>
              <a:gd name="connsiteX13" fmla="*/ 815045 w 914798"/>
              <a:gd name="connsiteY13" fmla="*/ 1446415 h 1885409"/>
              <a:gd name="connsiteX14" fmla="*/ 831671 w 914798"/>
              <a:gd name="connsiteY14" fmla="*/ 1346662 h 1885409"/>
              <a:gd name="connsiteX15" fmla="*/ 881547 w 914798"/>
              <a:gd name="connsiteY15" fmla="*/ 1097280 h 1885409"/>
              <a:gd name="connsiteX16" fmla="*/ 914798 w 914798"/>
              <a:gd name="connsiteY16" fmla="*/ 1047404 h 1885409"/>
              <a:gd name="connsiteX17" fmla="*/ 898172 w 914798"/>
              <a:gd name="connsiteY17" fmla="*/ 482139 h 1885409"/>
              <a:gd name="connsiteX18" fmla="*/ 815045 w 914798"/>
              <a:gd name="connsiteY18" fmla="*/ 332510 h 1885409"/>
              <a:gd name="connsiteX19" fmla="*/ 781794 w 914798"/>
              <a:gd name="connsiteY19" fmla="*/ 282633 h 1885409"/>
              <a:gd name="connsiteX20" fmla="*/ 765169 w 914798"/>
              <a:gd name="connsiteY20" fmla="*/ 232757 h 1885409"/>
              <a:gd name="connsiteX21" fmla="*/ 748543 w 914798"/>
              <a:gd name="connsiteY21" fmla="*/ 149630 h 1885409"/>
              <a:gd name="connsiteX22" fmla="*/ 715292 w 914798"/>
              <a:gd name="connsiteY22" fmla="*/ 83128 h 1885409"/>
              <a:gd name="connsiteX23" fmla="*/ 698667 w 914798"/>
              <a:gd name="connsiteY23" fmla="*/ 33251 h 1885409"/>
              <a:gd name="connsiteX24" fmla="*/ 648791 w 914798"/>
              <a:gd name="connsiteY24" fmla="*/ 0 h 1885409"/>
              <a:gd name="connsiteX25" fmla="*/ 549038 w 914798"/>
              <a:gd name="connsiteY25" fmla="*/ 16626 h 1885409"/>
              <a:gd name="connsiteX26" fmla="*/ 416034 w 914798"/>
              <a:gd name="connsiteY26" fmla="*/ 33251 h 1885409"/>
              <a:gd name="connsiteX27" fmla="*/ 416034 w 914798"/>
              <a:gd name="connsiteY27" fmla="*/ 49877 h 188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14798" h="1885409">
                <a:moveTo>
                  <a:pt x="465911" y="33251"/>
                </a:moveTo>
                <a:cubicBezTo>
                  <a:pt x="399409" y="38793"/>
                  <a:pt x="332680" y="42080"/>
                  <a:pt x="266405" y="49877"/>
                </a:cubicBezTo>
                <a:cubicBezTo>
                  <a:pt x="226529" y="54568"/>
                  <a:pt x="157601" y="72922"/>
                  <a:pt x="116776" y="83128"/>
                </a:cubicBezTo>
                <a:cubicBezTo>
                  <a:pt x="48516" y="185517"/>
                  <a:pt x="103745" y="86125"/>
                  <a:pt x="66900" y="282633"/>
                </a:cubicBezTo>
                <a:cubicBezTo>
                  <a:pt x="59465" y="322287"/>
                  <a:pt x="44733" y="360218"/>
                  <a:pt x="33649" y="399011"/>
                </a:cubicBezTo>
                <a:cubicBezTo>
                  <a:pt x="28107" y="454429"/>
                  <a:pt x="24899" y="510131"/>
                  <a:pt x="17023" y="565266"/>
                </a:cubicBezTo>
                <a:cubicBezTo>
                  <a:pt x="13792" y="587886"/>
                  <a:pt x="398" y="608918"/>
                  <a:pt x="398" y="631768"/>
                </a:cubicBezTo>
                <a:cubicBezTo>
                  <a:pt x="398" y="975405"/>
                  <a:pt x="-4084" y="1319557"/>
                  <a:pt x="17023" y="1662546"/>
                </a:cubicBezTo>
                <a:cubicBezTo>
                  <a:pt x="20118" y="1712843"/>
                  <a:pt x="105255" y="1722011"/>
                  <a:pt x="133401" y="1729048"/>
                </a:cubicBezTo>
                <a:cubicBezTo>
                  <a:pt x="280113" y="1826855"/>
                  <a:pt x="45619" y="1676846"/>
                  <a:pt x="283031" y="1795550"/>
                </a:cubicBezTo>
                <a:cubicBezTo>
                  <a:pt x="305198" y="1806633"/>
                  <a:pt x="326020" y="1820963"/>
                  <a:pt x="349532" y="1828800"/>
                </a:cubicBezTo>
                <a:cubicBezTo>
                  <a:pt x="392886" y="1843251"/>
                  <a:pt x="482536" y="1862051"/>
                  <a:pt x="482536" y="1862051"/>
                </a:cubicBezTo>
                <a:cubicBezTo>
                  <a:pt x="587831" y="1856509"/>
                  <a:pt x="732552" y="1927761"/>
                  <a:pt x="798420" y="1845426"/>
                </a:cubicBezTo>
                <a:cubicBezTo>
                  <a:pt x="881579" y="1741477"/>
                  <a:pt x="806190" y="1579239"/>
                  <a:pt x="815045" y="1446415"/>
                </a:cubicBezTo>
                <a:cubicBezTo>
                  <a:pt x="817287" y="1412780"/>
                  <a:pt x="826545" y="1379980"/>
                  <a:pt x="831671" y="1346662"/>
                </a:cubicBezTo>
                <a:cubicBezTo>
                  <a:pt x="838737" y="1300732"/>
                  <a:pt x="857476" y="1133386"/>
                  <a:pt x="881547" y="1097280"/>
                </a:cubicBezTo>
                <a:lnTo>
                  <a:pt x="914798" y="1047404"/>
                </a:lnTo>
                <a:cubicBezTo>
                  <a:pt x="909256" y="858982"/>
                  <a:pt x="908347" y="670367"/>
                  <a:pt x="898172" y="482139"/>
                </a:cubicBezTo>
                <a:cubicBezTo>
                  <a:pt x="895590" y="434369"/>
                  <a:pt x="830430" y="355587"/>
                  <a:pt x="815045" y="332510"/>
                </a:cubicBezTo>
                <a:lnTo>
                  <a:pt x="781794" y="282633"/>
                </a:lnTo>
                <a:cubicBezTo>
                  <a:pt x="776252" y="266008"/>
                  <a:pt x="769419" y="249758"/>
                  <a:pt x="765169" y="232757"/>
                </a:cubicBezTo>
                <a:cubicBezTo>
                  <a:pt x="758315" y="205343"/>
                  <a:pt x="757479" y="176438"/>
                  <a:pt x="748543" y="149630"/>
                </a:cubicBezTo>
                <a:cubicBezTo>
                  <a:pt x="740706" y="126118"/>
                  <a:pt x="725055" y="105908"/>
                  <a:pt x="715292" y="83128"/>
                </a:cubicBezTo>
                <a:cubicBezTo>
                  <a:pt x="708389" y="67020"/>
                  <a:pt x="709615" y="46936"/>
                  <a:pt x="698667" y="33251"/>
                </a:cubicBezTo>
                <a:cubicBezTo>
                  <a:pt x="686185" y="17648"/>
                  <a:pt x="665416" y="11084"/>
                  <a:pt x="648791" y="0"/>
                </a:cubicBezTo>
                <a:cubicBezTo>
                  <a:pt x="615540" y="5542"/>
                  <a:pt x="582409" y="11859"/>
                  <a:pt x="549038" y="16626"/>
                </a:cubicBezTo>
                <a:cubicBezTo>
                  <a:pt x="504807" y="22945"/>
                  <a:pt x="459380" y="22415"/>
                  <a:pt x="416034" y="33251"/>
                </a:cubicBezTo>
                <a:cubicBezTo>
                  <a:pt x="410657" y="34595"/>
                  <a:pt x="416034" y="44335"/>
                  <a:pt x="416034" y="4987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7527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233EF18-A153-4A15-AAA4-2FD42AF7D707}"/>
              </a:ext>
            </a:extLst>
          </p:cNvPr>
          <p:cNvGrpSpPr/>
          <p:nvPr/>
        </p:nvGrpSpPr>
        <p:grpSpPr>
          <a:xfrm>
            <a:off x="1821872" y="2501167"/>
            <a:ext cx="1399309" cy="1829764"/>
            <a:chOff x="1555865" y="389734"/>
            <a:chExt cx="1399309" cy="1829764"/>
          </a:xfrm>
        </p:grpSpPr>
        <p:sp>
          <p:nvSpPr>
            <p:cNvPr id="5" name="Oval 4">
              <a:extLst>
                <a:ext uri="{FF2B5EF4-FFF2-40B4-BE49-F238E27FC236}">
                  <a16:creationId xmlns:a16="http://schemas.microsoft.com/office/drawing/2014/main" id="{EBE19893-3288-4A5B-A803-C7F2541F9B7F}"/>
                </a:ext>
              </a:extLst>
            </p:cNvPr>
            <p:cNvSpPr/>
            <p:nvPr/>
          </p:nvSpPr>
          <p:spPr>
            <a:xfrm>
              <a:off x="1555865" y="917171"/>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a:t>
              </a:r>
            </a:p>
          </p:txBody>
        </p:sp>
        <p:sp>
          <p:nvSpPr>
            <p:cNvPr id="6" name="Oval 5">
              <a:extLst>
                <a:ext uri="{FF2B5EF4-FFF2-40B4-BE49-F238E27FC236}">
                  <a16:creationId xmlns:a16="http://schemas.microsoft.com/office/drawing/2014/main" id="{4F097911-2E74-4DE4-A101-CE3D073AD918}"/>
                </a:ext>
              </a:extLst>
            </p:cNvPr>
            <p:cNvSpPr/>
            <p:nvPr/>
          </p:nvSpPr>
          <p:spPr>
            <a:xfrm>
              <a:off x="2639291" y="917171"/>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2</a:t>
              </a:r>
            </a:p>
          </p:txBody>
        </p:sp>
        <p:cxnSp>
          <p:nvCxnSpPr>
            <p:cNvPr id="7" name="Straight Arrow Connector 6">
              <a:extLst>
                <a:ext uri="{FF2B5EF4-FFF2-40B4-BE49-F238E27FC236}">
                  <a16:creationId xmlns:a16="http://schemas.microsoft.com/office/drawing/2014/main" id="{96867ABE-D2EE-4F2D-AE16-73D77495F921}"/>
                </a:ext>
              </a:extLst>
            </p:cNvPr>
            <p:cNvCxnSpPr>
              <a:stCxn id="5" idx="6"/>
              <a:endCxn id="6" idx="2"/>
            </p:cNvCxnSpPr>
            <p:nvPr/>
          </p:nvCxnSpPr>
          <p:spPr>
            <a:xfrm>
              <a:off x="1871748" y="1050175"/>
              <a:ext cx="76754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D9A04286-84DE-4045-B16A-6A8826EF40B8}"/>
                </a:ext>
              </a:extLst>
            </p:cNvPr>
            <p:cNvSpPr/>
            <p:nvPr/>
          </p:nvSpPr>
          <p:spPr>
            <a:xfrm>
              <a:off x="1555865" y="1435331"/>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3</a:t>
              </a:r>
            </a:p>
          </p:txBody>
        </p:sp>
        <p:sp>
          <p:nvSpPr>
            <p:cNvPr id="9" name="Oval 8">
              <a:extLst>
                <a:ext uri="{FF2B5EF4-FFF2-40B4-BE49-F238E27FC236}">
                  <a16:creationId xmlns:a16="http://schemas.microsoft.com/office/drawing/2014/main" id="{39D023D4-2AE3-4352-A986-9085D82371C5}"/>
                </a:ext>
              </a:extLst>
            </p:cNvPr>
            <p:cNvSpPr/>
            <p:nvPr/>
          </p:nvSpPr>
          <p:spPr>
            <a:xfrm>
              <a:off x="2639291" y="1435331"/>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4</a:t>
              </a:r>
            </a:p>
          </p:txBody>
        </p:sp>
        <p:cxnSp>
          <p:nvCxnSpPr>
            <p:cNvPr id="10" name="Straight Arrow Connector 9">
              <a:extLst>
                <a:ext uri="{FF2B5EF4-FFF2-40B4-BE49-F238E27FC236}">
                  <a16:creationId xmlns:a16="http://schemas.microsoft.com/office/drawing/2014/main" id="{C4D94A02-8742-418C-A61A-8E6EC3DCE9DE}"/>
                </a:ext>
              </a:extLst>
            </p:cNvPr>
            <p:cNvCxnSpPr>
              <a:stCxn id="8" idx="6"/>
              <a:endCxn id="9" idx="2"/>
            </p:cNvCxnSpPr>
            <p:nvPr/>
          </p:nvCxnSpPr>
          <p:spPr>
            <a:xfrm>
              <a:off x="1871748" y="1568335"/>
              <a:ext cx="76754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8404D4CA-EA66-48C4-A48E-31CE7D2570E3}"/>
                </a:ext>
              </a:extLst>
            </p:cNvPr>
            <p:cNvSpPr/>
            <p:nvPr/>
          </p:nvSpPr>
          <p:spPr>
            <a:xfrm>
              <a:off x="2639291" y="1953491"/>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5</a:t>
              </a:r>
            </a:p>
          </p:txBody>
        </p:sp>
        <p:cxnSp>
          <p:nvCxnSpPr>
            <p:cNvPr id="12" name="Straight Arrow Connector 11">
              <a:extLst>
                <a:ext uri="{FF2B5EF4-FFF2-40B4-BE49-F238E27FC236}">
                  <a16:creationId xmlns:a16="http://schemas.microsoft.com/office/drawing/2014/main" id="{D0717EE5-700D-495F-9751-F6EC8C04C604}"/>
                </a:ext>
              </a:extLst>
            </p:cNvPr>
            <p:cNvCxnSpPr>
              <a:stCxn id="8" idx="6"/>
              <a:endCxn id="11" idx="1"/>
            </p:cNvCxnSpPr>
            <p:nvPr/>
          </p:nvCxnSpPr>
          <p:spPr>
            <a:xfrm>
              <a:off x="1871748" y="1568335"/>
              <a:ext cx="813803" cy="4241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459345E-EC2F-4106-9851-03F48D9DF3E8}"/>
                </a:ext>
              </a:extLst>
            </p:cNvPr>
            <p:cNvSpPr txBox="1"/>
            <p:nvPr/>
          </p:nvSpPr>
          <p:spPr>
            <a:xfrm>
              <a:off x="1789092" y="389734"/>
              <a:ext cx="979114" cy="369332"/>
            </a:xfrm>
            <a:prstGeom prst="rect">
              <a:avLst/>
            </a:prstGeom>
            <a:noFill/>
          </p:spPr>
          <p:txBody>
            <a:bodyPr wrap="none" rtlCol="0">
              <a:spAutoFit/>
            </a:bodyPr>
            <a:lstStyle/>
            <a:p>
              <a:r>
                <a:rPr lang="en-US"/>
                <a:t>Injective</a:t>
              </a:r>
            </a:p>
          </p:txBody>
        </p:sp>
      </p:grpSp>
      <p:grpSp>
        <p:nvGrpSpPr>
          <p:cNvPr id="14" name="Group 13">
            <a:extLst>
              <a:ext uri="{FF2B5EF4-FFF2-40B4-BE49-F238E27FC236}">
                <a16:creationId xmlns:a16="http://schemas.microsoft.com/office/drawing/2014/main" id="{345E12C9-6F3C-4CA8-AA58-3FAF0B1C93C4}"/>
              </a:ext>
            </a:extLst>
          </p:cNvPr>
          <p:cNvGrpSpPr/>
          <p:nvPr/>
        </p:nvGrpSpPr>
        <p:grpSpPr>
          <a:xfrm>
            <a:off x="6560127" y="2605558"/>
            <a:ext cx="1399309" cy="1311604"/>
            <a:chOff x="1555865" y="3019327"/>
            <a:chExt cx="1399309" cy="1311604"/>
          </a:xfrm>
        </p:grpSpPr>
        <p:sp>
          <p:nvSpPr>
            <p:cNvPr id="15" name="Oval 14">
              <a:extLst>
                <a:ext uri="{FF2B5EF4-FFF2-40B4-BE49-F238E27FC236}">
                  <a16:creationId xmlns:a16="http://schemas.microsoft.com/office/drawing/2014/main" id="{8E2CA880-4635-4667-9400-52A4CF901AB2}"/>
                </a:ext>
              </a:extLst>
            </p:cNvPr>
            <p:cNvSpPr/>
            <p:nvPr/>
          </p:nvSpPr>
          <p:spPr>
            <a:xfrm>
              <a:off x="1555865" y="3546764"/>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a:t>
              </a:r>
            </a:p>
          </p:txBody>
        </p:sp>
        <p:sp>
          <p:nvSpPr>
            <p:cNvPr id="16" name="Oval 15">
              <a:extLst>
                <a:ext uri="{FF2B5EF4-FFF2-40B4-BE49-F238E27FC236}">
                  <a16:creationId xmlns:a16="http://schemas.microsoft.com/office/drawing/2014/main" id="{0F143C40-4034-43C9-8DC5-6F7CA84EBD01}"/>
                </a:ext>
              </a:extLst>
            </p:cNvPr>
            <p:cNvSpPr/>
            <p:nvPr/>
          </p:nvSpPr>
          <p:spPr>
            <a:xfrm>
              <a:off x="2639291" y="3546764"/>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2</a:t>
              </a:r>
            </a:p>
          </p:txBody>
        </p:sp>
        <p:cxnSp>
          <p:nvCxnSpPr>
            <p:cNvPr id="17" name="Straight Arrow Connector 16">
              <a:extLst>
                <a:ext uri="{FF2B5EF4-FFF2-40B4-BE49-F238E27FC236}">
                  <a16:creationId xmlns:a16="http://schemas.microsoft.com/office/drawing/2014/main" id="{D2CA04E2-A8CC-451D-8E23-55F6DEC117BB}"/>
                </a:ext>
              </a:extLst>
            </p:cNvPr>
            <p:cNvCxnSpPr>
              <a:stCxn id="15" idx="6"/>
              <a:endCxn id="16" idx="2"/>
            </p:cNvCxnSpPr>
            <p:nvPr/>
          </p:nvCxnSpPr>
          <p:spPr>
            <a:xfrm>
              <a:off x="1871748" y="3679768"/>
              <a:ext cx="76754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0E664FF7-C8B1-43F6-866E-7D8B65DD50FC}"/>
                </a:ext>
              </a:extLst>
            </p:cNvPr>
            <p:cNvSpPr/>
            <p:nvPr/>
          </p:nvSpPr>
          <p:spPr>
            <a:xfrm>
              <a:off x="1555865" y="4064924"/>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3</a:t>
              </a:r>
            </a:p>
          </p:txBody>
        </p:sp>
        <p:sp>
          <p:nvSpPr>
            <p:cNvPr id="19" name="Oval 18">
              <a:extLst>
                <a:ext uri="{FF2B5EF4-FFF2-40B4-BE49-F238E27FC236}">
                  <a16:creationId xmlns:a16="http://schemas.microsoft.com/office/drawing/2014/main" id="{C9F6EE10-AA60-48AC-8CF7-8BFA2CD8A1A9}"/>
                </a:ext>
              </a:extLst>
            </p:cNvPr>
            <p:cNvSpPr/>
            <p:nvPr/>
          </p:nvSpPr>
          <p:spPr>
            <a:xfrm>
              <a:off x="2639291" y="4064924"/>
              <a:ext cx="315883" cy="2660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4</a:t>
              </a:r>
            </a:p>
          </p:txBody>
        </p:sp>
        <p:cxnSp>
          <p:nvCxnSpPr>
            <p:cNvPr id="20" name="Straight Arrow Connector 19">
              <a:extLst>
                <a:ext uri="{FF2B5EF4-FFF2-40B4-BE49-F238E27FC236}">
                  <a16:creationId xmlns:a16="http://schemas.microsoft.com/office/drawing/2014/main" id="{4C230549-282A-4ED4-8A62-C11A322F2165}"/>
                </a:ext>
              </a:extLst>
            </p:cNvPr>
            <p:cNvCxnSpPr>
              <a:stCxn id="18" idx="6"/>
              <a:endCxn id="19" idx="2"/>
            </p:cNvCxnSpPr>
            <p:nvPr/>
          </p:nvCxnSpPr>
          <p:spPr>
            <a:xfrm>
              <a:off x="1871748" y="4197928"/>
              <a:ext cx="76754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D301BD7-A06D-4AC9-BB7C-82C0DCD08D62}"/>
                </a:ext>
              </a:extLst>
            </p:cNvPr>
            <p:cNvSpPr txBox="1"/>
            <p:nvPr/>
          </p:nvSpPr>
          <p:spPr>
            <a:xfrm>
              <a:off x="1575309" y="3019327"/>
              <a:ext cx="1379865" cy="369332"/>
            </a:xfrm>
            <a:prstGeom prst="rect">
              <a:avLst/>
            </a:prstGeom>
            <a:noFill/>
          </p:spPr>
          <p:txBody>
            <a:bodyPr wrap="none" rtlCol="0">
              <a:spAutoFit/>
            </a:bodyPr>
            <a:lstStyle/>
            <a:p>
              <a:r>
                <a:rPr lang="en-US"/>
                <a:t>Not Injective</a:t>
              </a:r>
            </a:p>
          </p:txBody>
        </p:sp>
        <p:cxnSp>
          <p:nvCxnSpPr>
            <p:cNvPr id="22" name="Straight Arrow Connector 21">
              <a:extLst>
                <a:ext uri="{FF2B5EF4-FFF2-40B4-BE49-F238E27FC236}">
                  <a16:creationId xmlns:a16="http://schemas.microsoft.com/office/drawing/2014/main" id="{3DF2A757-9ED8-4D37-876D-B5F416098B1D}"/>
                </a:ext>
              </a:extLst>
            </p:cNvPr>
            <p:cNvCxnSpPr>
              <a:stCxn id="18" idx="6"/>
              <a:endCxn id="16" idx="3"/>
            </p:cNvCxnSpPr>
            <p:nvPr/>
          </p:nvCxnSpPr>
          <p:spPr>
            <a:xfrm flipV="1">
              <a:off x="1871748" y="3773815"/>
              <a:ext cx="813803" cy="4241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 name="Arrow: Down 2">
            <a:extLst>
              <a:ext uri="{FF2B5EF4-FFF2-40B4-BE49-F238E27FC236}">
                <a16:creationId xmlns:a16="http://schemas.microsoft.com/office/drawing/2014/main" id="{D625D0EB-4358-4BC7-B4E8-42EDD8D9A2B3}"/>
              </a:ext>
            </a:extLst>
          </p:cNvPr>
          <p:cNvSpPr/>
          <p:nvPr/>
        </p:nvSpPr>
        <p:spPr>
          <a:xfrm flipV="1">
            <a:off x="2137755" y="4572000"/>
            <a:ext cx="767543" cy="7315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E5969ABB-63DB-4059-AA68-7017FAD515C5}"/>
              </a:ext>
            </a:extLst>
          </p:cNvPr>
          <p:cNvSpPr txBox="1"/>
          <p:nvPr/>
        </p:nvSpPr>
        <p:spPr>
          <a:xfrm>
            <a:off x="1086043" y="5356141"/>
            <a:ext cx="3731029" cy="830997"/>
          </a:xfrm>
          <a:prstGeom prst="rect">
            <a:avLst/>
          </a:prstGeom>
          <a:noFill/>
        </p:spPr>
        <p:txBody>
          <a:bodyPr wrap="square" rtlCol="0">
            <a:spAutoFit/>
          </a:bodyPr>
          <a:lstStyle/>
          <a:p>
            <a:r>
              <a:rPr lang="en-US" sz="2400"/>
              <a:t>Binary relations with the injective property are secure</a:t>
            </a:r>
          </a:p>
        </p:txBody>
      </p:sp>
      <p:sp>
        <p:nvSpPr>
          <p:cNvPr id="24" name="Arrow: Down 23">
            <a:extLst>
              <a:ext uri="{FF2B5EF4-FFF2-40B4-BE49-F238E27FC236}">
                <a16:creationId xmlns:a16="http://schemas.microsoft.com/office/drawing/2014/main" id="{0C783AD7-D792-4C26-93B6-2F885B8C606D}"/>
              </a:ext>
            </a:extLst>
          </p:cNvPr>
          <p:cNvSpPr/>
          <p:nvPr/>
        </p:nvSpPr>
        <p:spPr>
          <a:xfrm flipV="1">
            <a:off x="6876010" y="4572000"/>
            <a:ext cx="767543" cy="7315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81DAF5C2-B081-460E-96E6-1F0948209BEC}"/>
              </a:ext>
            </a:extLst>
          </p:cNvPr>
          <p:cNvSpPr txBox="1"/>
          <p:nvPr/>
        </p:nvSpPr>
        <p:spPr>
          <a:xfrm>
            <a:off x="5824297" y="5356141"/>
            <a:ext cx="4283979" cy="830997"/>
          </a:xfrm>
          <a:prstGeom prst="rect">
            <a:avLst/>
          </a:prstGeom>
          <a:noFill/>
        </p:spPr>
        <p:txBody>
          <a:bodyPr wrap="square" rtlCol="0">
            <a:spAutoFit/>
          </a:bodyPr>
          <a:lstStyle/>
          <a:p>
            <a:r>
              <a:rPr lang="en-US" sz="2400"/>
              <a:t>Binary relations without the injective property are not secure</a:t>
            </a:r>
          </a:p>
        </p:txBody>
      </p:sp>
      <p:sp>
        <p:nvSpPr>
          <p:cNvPr id="26" name="Title 25">
            <a:extLst>
              <a:ext uri="{FF2B5EF4-FFF2-40B4-BE49-F238E27FC236}">
                <a16:creationId xmlns:a16="http://schemas.microsoft.com/office/drawing/2014/main" id="{6EDE29FA-814E-4FE5-93B4-A757893C0132}"/>
              </a:ext>
            </a:extLst>
          </p:cNvPr>
          <p:cNvSpPr>
            <a:spLocks noGrp="1"/>
          </p:cNvSpPr>
          <p:nvPr>
            <p:ph type="title"/>
          </p:nvPr>
        </p:nvSpPr>
        <p:spPr/>
        <p:txBody>
          <a:bodyPr/>
          <a:lstStyle/>
          <a:p>
            <a:r>
              <a:rPr lang="en-US" i="1"/>
              <a:t>Injective means secure. Not injective means not secure</a:t>
            </a:r>
            <a:r>
              <a:rPr lang="en-US"/>
              <a:t>.</a:t>
            </a:r>
          </a:p>
        </p:txBody>
      </p:sp>
    </p:spTree>
    <p:extLst>
      <p:ext uri="{BB962C8B-B14F-4D97-AF65-F5344CB8AC3E}">
        <p14:creationId xmlns:p14="http://schemas.microsoft.com/office/powerpoint/2010/main" val="3469211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2659F3-109A-4DDD-AF62-CC875C5C3367}"/>
              </a:ext>
            </a:extLst>
          </p:cNvPr>
          <p:cNvSpPr>
            <a:spLocks noGrp="1"/>
          </p:cNvSpPr>
          <p:nvPr>
            <p:ph type="title"/>
          </p:nvPr>
        </p:nvSpPr>
        <p:spPr/>
        <p:txBody>
          <a:bodyPr/>
          <a:lstStyle/>
          <a:p>
            <a:r>
              <a:rPr lang="en-US"/>
              <a:t>Security and the injective set property</a:t>
            </a:r>
          </a:p>
        </p:txBody>
      </p:sp>
      <p:sp>
        <p:nvSpPr>
          <p:cNvPr id="4" name="Content Placeholder 3">
            <a:extLst>
              <a:ext uri="{FF2B5EF4-FFF2-40B4-BE49-F238E27FC236}">
                <a16:creationId xmlns:a16="http://schemas.microsoft.com/office/drawing/2014/main" id="{E7D2DE45-A383-4BC7-B22A-352DCE29E255}"/>
              </a:ext>
            </a:extLst>
          </p:cNvPr>
          <p:cNvSpPr>
            <a:spLocks noGrp="1"/>
          </p:cNvSpPr>
          <p:nvPr>
            <p:ph idx="1"/>
          </p:nvPr>
        </p:nvSpPr>
        <p:spPr/>
        <p:txBody>
          <a:bodyPr/>
          <a:lstStyle/>
          <a:p>
            <a:r>
              <a:rPr lang="en-US"/>
              <a:t>So, the entire issue of security boils down to this:</a:t>
            </a:r>
          </a:p>
          <a:p>
            <a:pPr lvl="1"/>
            <a:r>
              <a:rPr lang="en-US"/>
              <a:t>There are two sets</a:t>
            </a:r>
          </a:p>
          <a:p>
            <a:pPr lvl="1"/>
            <a:r>
              <a:rPr lang="en-US"/>
              <a:t>There is a binary relationship between the two sets</a:t>
            </a:r>
          </a:p>
          <a:p>
            <a:pPr lvl="1"/>
            <a:r>
              <a:rPr lang="en-US"/>
              <a:t>If the relation is injective, then you have a secure system</a:t>
            </a:r>
          </a:p>
          <a:p>
            <a:pPr lvl="1"/>
            <a:r>
              <a:rPr lang="en-US"/>
              <a:t>If the relation is not injective, then you have a system that is not secure</a:t>
            </a:r>
          </a:p>
        </p:txBody>
      </p:sp>
    </p:spTree>
    <p:extLst>
      <p:ext uri="{BB962C8B-B14F-4D97-AF65-F5344CB8AC3E}">
        <p14:creationId xmlns:p14="http://schemas.microsoft.com/office/powerpoint/2010/main" val="851496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CD1DB-DF92-4235-90A7-E62B0A705DF8}"/>
              </a:ext>
            </a:extLst>
          </p:cNvPr>
          <p:cNvSpPr>
            <a:spLocks noGrp="1"/>
          </p:cNvSpPr>
          <p:nvPr>
            <p:ph type="title"/>
          </p:nvPr>
        </p:nvSpPr>
        <p:spPr/>
        <p:txBody>
          <a:bodyPr/>
          <a:lstStyle/>
          <a:p>
            <a:r>
              <a:rPr lang="en-US"/>
              <a:t>So simple, why so many security breaches?</a:t>
            </a:r>
          </a:p>
        </p:txBody>
      </p:sp>
      <p:sp>
        <p:nvSpPr>
          <p:cNvPr id="3" name="Content Placeholder 2">
            <a:extLst>
              <a:ext uri="{FF2B5EF4-FFF2-40B4-BE49-F238E27FC236}">
                <a16:creationId xmlns:a16="http://schemas.microsoft.com/office/drawing/2014/main" id="{26039C58-9F7A-4692-983C-B30B33DF3615}"/>
              </a:ext>
            </a:extLst>
          </p:cNvPr>
          <p:cNvSpPr>
            <a:spLocks noGrp="1"/>
          </p:cNvSpPr>
          <p:nvPr>
            <p:ph idx="1"/>
          </p:nvPr>
        </p:nvSpPr>
        <p:spPr/>
        <p:txBody>
          <a:bodyPr/>
          <a:lstStyle/>
          <a:p>
            <a:r>
              <a:rPr lang="en-US"/>
              <a:t>Why are there so many security breaches, given how simple the issue is?</a:t>
            </a:r>
          </a:p>
        </p:txBody>
      </p:sp>
    </p:spTree>
    <p:extLst>
      <p:ext uri="{BB962C8B-B14F-4D97-AF65-F5344CB8AC3E}">
        <p14:creationId xmlns:p14="http://schemas.microsoft.com/office/powerpoint/2010/main" val="4065202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B1F1AC-5CEE-45E4-8ADC-7B70C5D1DA7F}"/>
              </a:ext>
            </a:extLst>
          </p:cNvPr>
          <p:cNvSpPr>
            <a:spLocks noGrp="1"/>
          </p:cNvSpPr>
          <p:nvPr>
            <p:ph type="title"/>
          </p:nvPr>
        </p:nvSpPr>
        <p:spPr/>
        <p:txBody>
          <a:bodyPr/>
          <a:lstStyle/>
          <a:p>
            <a:r>
              <a:rPr lang="en-US"/>
              <a:t>Because systems are built like this:</a:t>
            </a:r>
          </a:p>
        </p:txBody>
      </p:sp>
      <p:pic>
        <p:nvPicPr>
          <p:cNvPr id="1026" name="Picture 2" descr="Image result for tangled web">
            <a:extLst>
              <a:ext uri="{FF2B5EF4-FFF2-40B4-BE49-F238E27FC236}">
                <a16:creationId xmlns:a16="http://schemas.microsoft.com/office/drawing/2014/main" id="{AA6AA890-4687-4DC0-8D0F-BD278358DB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5872" y="1451783"/>
            <a:ext cx="5505450" cy="45529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A8E2524C-99FA-4CA5-8C99-76F5E7B78AB6}"/>
              </a:ext>
            </a:extLst>
          </p:cNvPr>
          <p:cNvCxnSpPr/>
          <p:nvPr/>
        </p:nvCxnSpPr>
        <p:spPr>
          <a:xfrm>
            <a:off x="1745673" y="4738255"/>
            <a:ext cx="847898" cy="4821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736F6CE-B182-4C45-991A-961F030C757D}"/>
              </a:ext>
            </a:extLst>
          </p:cNvPr>
          <p:cNvSpPr txBox="1"/>
          <p:nvPr/>
        </p:nvSpPr>
        <p:spPr>
          <a:xfrm>
            <a:off x="1419487" y="4457547"/>
            <a:ext cx="362600" cy="461665"/>
          </a:xfrm>
          <a:prstGeom prst="rect">
            <a:avLst/>
          </a:prstGeom>
          <a:noFill/>
        </p:spPr>
        <p:txBody>
          <a:bodyPr wrap="none" rtlCol="0">
            <a:spAutoFit/>
          </a:bodyPr>
          <a:lstStyle/>
          <a:p>
            <a:r>
              <a:rPr lang="en-US" sz="2400"/>
              <a:t>A</a:t>
            </a:r>
          </a:p>
        </p:txBody>
      </p:sp>
      <p:cxnSp>
        <p:nvCxnSpPr>
          <p:cNvPr id="10" name="Straight Arrow Connector 9">
            <a:extLst>
              <a:ext uri="{FF2B5EF4-FFF2-40B4-BE49-F238E27FC236}">
                <a16:creationId xmlns:a16="http://schemas.microsoft.com/office/drawing/2014/main" id="{8338B77A-04F9-4504-8B58-C15F1BFA2CC9}"/>
              </a:ext>
            </a:extLst>
          </p:cNvPr>
          <p:cNvCxnSpPr/>
          <p:nvPr/>
        </p:nvCxnSpPr>
        <p:spPr>
          <a:xfrm flipH="1">
            <a:off x="7597833" y="4738255"/>
            <a:ext cx="94765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67A32B5-476D-4999-98C7-71CF30869081}"/>
              </a:ext>
            </a:extLst>
          </p:cNvPr>
          <p:cNvSpPr txBox="1"/>
          <p:nvPr/>
        </p:nvSpPr>
        <p:spPr>
          <a:xfrm flipH="1">
            <a:off x="8545484" y="4474173"/>
            <a:ext cx="303415" cy="461665"/>
          </a:xfrm>
          <a:prstGeom prst="rect">
            <a:avLst/>
          </a:prstGeom>
          <a:noFill/>
        </p:spPr>
        <p:txBody>
          <a:bodyPr wrap="square" rtlCol="0">
            <a:spAutoFit/>
          </a:bodyPr>
          <a:lstStyle/>
          <a:p>
            <a:r>
              <a:rPr lang="en-US" sz="2400"/>
              <a:t>B</a:t>
            </a:r>
          </a:p>
        </p:txBody>
      </p:sp>
      <p:sp>
        <p:nvSpPr>
          <p:cNvPr id="12" name="TextBox 11">
            <a:extLst>
              <a:ext uri="{FF2B5EF4-FFF2-40B4-BE49-F238E27FC236}">
                <a16:creationId xmlns:a16="http://schemas.microsoft.com/office/drawing/2014/main" id="{5EDEE613-8F94-4E2E-B9F2-C79224D7B30E}"/>
              </a:ext>
            </a:extLst>
          </p:cNvPr>
          <p:cNvSpPr txBox="1"/>
          <p:nvPr/>
        </p:nvSpPr>
        <p:spPr>
          <a:xfrm>
            <a:off x="1600787" y="6089282"/>
            <a:ext cx="7326814" cy="461665"/>
          </a:xfrm>
          <a:prstGeom prst="rect">
            <a:avLst/>
          </a:prstGeom>
          <a:noFill/>
        </p:spPr>
        <p:txBody>
          <a:bodyPr wrap="none" rtlCol="0">
            <a:spAutoFit/>
          </a:bodyPr>
          <a:lstStyle/>
          <a:p>
            <a:r>
              <a:rPr lang="en-US" sz="2400">
                <a:highlight>
                  <a:srgbClr val="FFFF00"/>
                </a:highlight>
              </a:rPr>
              <a:t>There is a binary relation between A and B. Is it injective?</a:t>
            </a:r>
          </a:p>
        </p:txBody>
      </p:sp>
    </p:spTree>
    <p:extLst>
      <p:ext uri="{BB962C8B-B14F-4D97-AF65-F5344CB8AC3E}">
        <p14:creationId xmlns:p14="http://schemas.microsoft.com/office/powerpoint/2010/main" val="3679678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3A72C-1989-476B-81B9-23398BDE5EE3}"/>
              </a:ext>
            </a:extLst>
          </p:cNvPr>
          <p:cNvSpPr>
            <a:spLocks noGrp="1"/>
          </p:cNvSpPr>
          <p:nvPr>
            <p:ph type="title"/>
          </p:nvPr>
        </p:nvSpPr>
        <p:spPr/>
        <p:txBody>
          <a:bodyPr/>
          <a:lstStyle/>
          <a:p>
            <a:r>
              <a:rPr lang="en-US"/>
              <a:t>Too much complexity for the human brain</a:t>
            </a:r>
          </a:p>
        </p:txBody>
      </p:sp>
      <p:sp>
        <p:nvSpPr>
          <p:cNvPr id="3" name="Content Placeholder 2">
            <a:extLst>
              <a:ext uri="{FF2B5EF4-FFF2-40B4-BE49-F238E27FC236}">
                <a16:creationId xmlns:a16="http://schemas.microsoft.com/office/drawing/2014/main" id="{CB9F3BDB-2278-45B6-A434-C766036EE73A}"/>
              </a:ext>
            </a:extLst>
          </p:cNvPr>
          <p:cNvSpPr>
            <a:spLocks noGrp="1"/>
          </p:cNvSpPr>
          <p:nvPr>
            <p:ph idx="1"/>
          </p:nvPr>
        </p:nvSpPr>
        <p:spPr/>
        <p:txBody>
          <a:bodyPr/>
          <a:lstStyle/>
          <a:p>
            <a:r>
              <a:rPr lang="en-US"/>
              <a:t>A and B have too many interactions with too many other sets to know whether the binary relation is injective or not.</a:t>
            </a:r>
          </a:p>
          <a:p>
            <a:r>
              <a:rPr lang="en-US"/>
              <a:t>What to do?</a:t>
            </a:r>
          </a:p>
        </p:txBody>
      </p:sp>
    </p:spTree>
    <p:extLst>
      <p:ext uri="{BB962C8B-B14F-4D97-AF65-F5344CB8AC3E}">
        <p14:creationId xmlns:p14="http://schemas.microsoft.com/office/powerpoint/2010/main" val="2906741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3200F-75EA-401D-8E39-600742FC6057}"/>
              </a:ext>
            </a:extLst>
          </p:cNvPr>
          <p:cNvSpPr>
            <a:spLocks noGrp="1"/>
          </p:cNvSpPr>
          <p:nvPr>
            <p:ph type="title"/>
          </p:nvPr>
        </p:nvSpPr>
        <p:spPr/>
        <p:txBody>
          <a:bodyPr/>
          <a:lstStyle/>
          <a:p>
            <a:r>
              <a:rPr lang="en-US"/>
              <a:t>Need a tool</a:t>
            </a:r>
          </a:p>
        </p:txBody>
      </p:sp>
      <p:sp>
        <p:nvSpPr>
          <p:cNvPr id="3" name="Content Placeholder 2">
            <a:extLst>
              <a:ext uri="{FF2B5EF4-FFF2-40B4-BE49-F238E27FC236}">
                <a16:creationId xmlns:a16="http://schemas.microsoft.com/office/drawing/2014/main" id="{E1EBAC76-0CDF-49B3-816E-E6E9366774C4}"/>
              </a:ext>
            </a:extLst>
          </p:cNvPr>
          <p:cNvSpPr>
            <a:spLocks noGrp="1"/>
          </p:cNvSpPr>
          <p:nvPr>
            <p:ph idx="1"/>
          </p:nvPr>
        </p:nvSpPr>
        <p:spPr/>
        <p:txBody>
          <a:bodyPr/>
          <a:lstStyle/>
          <a:p>
            <a:r>
              <a:rPr lang="en-US"/>
              <a:t>We need a tool that, when given a tangled web of connections as shown above, can analyze the entire space of connections and determine whether the binary relation is injective.</a:t>
            </a:r>
          </a:p>
          <a:p>
            <a:r>
              <a:rPr lang="en-US"/>
              <a:t>That’s what Alloy gives us.</a:t>
            </a:r>
          </a:p>
          <a:p>
            <a:r>
              <a:rPr lang="en-US"/>
              <a:t>Want security in your system? Then use Alloy to check for the presence (or absence) of the injective property.</a:t>
            </a:r>
          </a:p>
        </p:txBody>
      </p:sp>
    </p:spTree>
    <p:extLst>
      <p:ext uri="{BB962C8B-B14F-4D97-AF65-F5344CB8AC3E}">
        <p14:creationId xmlns:p14="http://schemas.microsoft.com/office/powerpoint/2010/main" val="2582089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B355C-058E-44D7-BC52-C37E64E804DE}"/>
              </a:ext>
            </a:extLst>
          </p:cNvPr>
          <p:cNvSpPr>
            <a:spLocks noGrp="1"/>
          </p:cNvSpPr>
          <p:nvPr>
            <p:ph type="title"/>
          </p:nvPr>
        </p:nvSpPr>
        <p:spPr/>
        <p:txBody>
          <a:bodyPr/>
          <a:lstStyle/>
          <a:p>
            <a:r>
              <a:rPr lang="en-US"/>
              <a:t>I think I understand the root cause of all security failures</a:t>
            </a:r>
          </a:p>
        </p:txBody>
      </p:sp>
      <p:sp>
        <p:nvSpPr>
          <p:cNvPr id="3" name="Content Placeholder 2">
            <a:extLst>
              <a:ext uri="{FF2B5EF4-FFF2-40B4-BE49-F238E27FC236}">
                <a16:creationId xmlns:a16="http://schemas.microsoft.com/office/drawing/2014/main" id="{E8EA7224-0EB9-45F3-9774-76DAD9D39CE1}"/>
              </a:ext>
            </a:extLst>
          </p:cNvPr>
          <p:cNvSpPr>
            <a:spLocks noGrp="1"/>
          </p:cNvSpPr>
          <p:nvPr>
            <p:ph idx="1"/>
          </p:nvPr>
        </p:nvSpPr>
        <p:spPr/>
        <p:txBody>
          <a:bodyPr/>
          <a:lstStyle/>
          <a:p>
            <a:r>
              <a:rPr lang="en-US"/>
              <a:t>It all boils down to sets, binary relations, and whether binary relations have or doesn’t have a certain property.</a:t>
            </a:r>
          </a:p>
        </p:txBody>
      </p:sp>
    </p:spTree>
    <p:extLst>
      <p:ext uri="{BB962C8B-B14F-4D97-AF65-F5344CB8AC3E}">
        <p14:creationId xmlns:p14="http://schemas.microsoft.com/office/powerpoint/2010/main" val="3869078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525C2-CB76-4617-92D9-C4EB1F01AE76}"/>
              </a:ext>
            </a:extLst>
          </p:cNvPr>
          <p:cNvSpPr>
            <a:spLocks noGrp="1"/>
          </p:cNvSpPr>
          <p:nvPr>
            <p:ph type="title"/>
          </p:nvPr>
        </p:nvSpPr>
        <p:spPr/>
        <p:txBody>
          <a:bodyPr/>
          <a:lstStyle/>
          <a:p>
            <a:r>
              <a:rPr lang="en-US"/>
              <a:t>Alloy implementation of the injective property</a:t>
            </a:r>
          </a:p>
        </p:txBody>
      </p:sp>
      <p:sp>
        <p:nvSpPr>
          <p:cNvPr id="5" name="Rectangle 4">
            <a:extLst>
              <a:ext uri="{FF2B5EF4-FFF2-40B4-BE49-F238E27FC236}">
                <a16:creationId xmlns:a16="http://schemas.microsoft.com/office/drawing/2014/main" id="{C33DD0C1-3B25-4AFF-8AC2-86EBA154B221}"/>
              </a:ext>
            </a:extLst>
          </p:cNvPr>
          <p:cNvSpPr/>
          <p:nvPr/>
        </p:nvSpPr>
        <p:spPr>
          <a:xfrm>
            <a:off x="1934093" y="2706961"/>
            <a:ext cx="6445135" cy="1938992"/>
          </a:xfrm>
          <a:prstGeom prst="rect">
            <a:avLst/>
          </a:prstGeom>
          <a:ln>
            <a:solidFill>
              <a:schemeClr val="bg1">
                <a:lumMod val="65000"/>
              </a:schemeClr>
            </a:solidFill>
          </a:ln>
        </p:spPr>
        <p:txBody>
          <a:bodyPr wrap="square">
            <a:spAutoFit/>
          </a:bodyPr>
          <a:lstStyle/>
          <a:p>
            <a:r>
              <a:rPr lang="en-US" sz="2400">
                <a:solidFill>
                  <a:schemeClr val="bg1">
                    <a:lumMod val="65000"/>
                  </a:schemeClr>
                </a:solidFill>
              </a:rPr>
              <a:t>// A binary relation that maps at most one atom </a:t>
            </a:r>
          </a:p>
          <a:p>
            <a:r>
              <a:rPr lang="en-US" sz="2400">
                <a:solidFill>
                  <a:schemeClr val="bg1">
                    <a:lumMod val="65000"/>
                  </a:schemeClr>
                </a:solidFill>
              </a:rPr>
              <a:t>// to each atom is injective.</a:t>
            </a:r>
          </a:p>
          <a:p>
            <a:r>
              <a:rPr lang="en-US" sz="2400" b="1"/>
              <a:t>pred</a:t>
            </a:r>
            <a:r>
              <a:rPr lang="en-US" sz="2400"/>
              <a:t> injective (A: </a:t>
            </a:r>
            <a:r>
              <a:rPr lang="en-US" sz="2400" b="1"/>
              <a:t>set</a:t>
            </a:r>
            <a:r>
              <a:rPr lang="en-US" sz="2400"/>
              <a:t> </a:t>
            </a:r>
            <a:r>
              <a:rPr lang="en-US" sz="2400" b="1"/>
              <a:t>univ</a:t>
            </a:r>
            <a:r>
              <a:rPr lang="en-US" sz="2400"/>
              <a:t>, R: </a:t>
            </a:r>
            <a:r>
              <a:rPr lang="en-US" sz="2400" b="1"/>
              <a:t>univ-</a:t>
            </a:r>
            <a:r>
              <a:rPr lang="en-US" sz="2400"/>
              <a:t>&gt;</a:t>
            </a:r>
            <a:r>
              <a:rPr lang="en-US" sz="2400" b="1"/>
              <a:t>univ</a:t>
            </a:r>
            <a:r>
              <a:rPr lang="en-US" sz="2400"/>
              <a:t>) {</a:t>
            </a:r>
          </a:p>
          <a:p>
            <a:r>
              <a:rPr lang="en-US" sz="2400"/>
              <a:t>    </a:t>
            </a:r>
            <a:r>
              <a:rPr lang="en-US" sz="2400" b="1"/>
              <a:t>no</a:t>
            </a:r>
            <a:r>
              <a:rPr lang="en-US" sz="2400"/>
              <a:t> </a:t>
            </a:r>
            <a:r>
              <a:rPr lang="en-US" sz="2400" b="1"/>
              <a:t>disj</a:t>
            </a:r>
            <a:r>
              <a:rPr lang="en-US" sz="2400"/>
              <a:t>  x, y, z: A | ((y -&gt; x) </a:t>
            </a:r>
            <a:r>
              <a:rPr lang="en-US" sz="2400" b="1"/>
              <a:t>in</a:t>
            </a:r>
            <a:r>
              <a:rPr lang="en-US" sz="2400"/>
              <a:t> R) </a:t>
            </a:r>
            <a:r>
              <a:rPr lang="en-US" sz="2400" b="1"/>
              <a:t>and</a:t>
            </a:r>
            <a:r>
              <a:rPr lang="en-US" sz="2400"/>
              <a:t> ((z -&gt; x) </a:t>
            </a:r>
            <a:r>
              <a:rPr lang="en-US" sz="2400" b="1"/>
              <a:t>in</a:t>
            </a:r>
            <a:r>
              <a:rPr lang="en-US" sz="2400"/>
              <a:t> R)</a:t>
            </a:r>
          </a:p>
          <a:p>
            <a:r>
              <a:rPr lang="en-US" sz="2400"/>
              <a:t>}</a:t>
            </a:r>
          </a:p>
        </p:txBody>
      </p:sp>
    </p:spTree>
    <p:extLst>
      <p:ext uri="{BB962C8B-B14F-4D97-AF65-F5344CB8AC3E}">
        <p14:creationId xmlns:p14="http://schemas.microsoft.com/office/powerpoint/2010/main" val="2869639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05DE-E08A-4F45-80CA-5F5320886F7D}"/>
              </a:ext>
            </a:extLst>
          </p:cNvPr>
          <p:cNvSpPr>
            <a:spLocks noGrp="1"/>
          </p:cNvSpPr>
          <p:nvPr>
            <p:ph type="title"/>
          </p:nvPr>
        </p:nvSpPr>
        <p:spPr/>
        <p:txBody>
          <a:bodyPr/>
          <a:lstStyle/>
          <a:p>
            <a:r>
              <a:rPr lang="en-US"/>
              <a:t>The following graphic depicts two customers of an online store and their passwords:</a:t>
            </a:r>
          </a:p>
        </p:txBody>
      </p:sp>
      <p:sp>
        <p:nvSpPr>
          <p:cNvPr id="4" name="Oval 3">
            <a:extLst>
              <a:ext uri="{FF2B5EF4-FFF2-40B4-BE49-F238E27FC236}">
                <a16:creationId xmlns:a16="http://schemas.microsoft.com/office/drawing/2014/main" id="{3A6BDC81-B19A-4709-956D-AD1A883F5BF6}"/>
              </a:ext>
            </a:extLst>
          </p:cNvPr>
          <p:cNvSpPr/>
          <p:nvPr/>
        </p:nvSpPr>
        <p:spPr>
          <a:xfrm>
            <a:off x="1978429" y="2261062"/>
            <a:ext cx="1296786" cy="99752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Alice</a:t>
            </a:r>
          </a:p>
        </p:txBody>
      </p:sp>
      <p:sp>
        <p:nvSpPr>
          <p:cNvPr id="5" name="Oval 4">
            <a:extLst>
              <a:ext uri="{FF2B5EF4-FFF2-40B4-BE49-F238E27FC236}">
                <a16:creationId xmlns:a16="http://schemas.microsoft.com/office/drawing/2014/main" id="{E2430957-88A5-4946-BF5D-FF680A07AD39}"/>
              </a:ext>
            </a:extLst>
          </p:cNvPr>
          <p:cNvSpPr/>
          <p:nvPr/>
        </p:nvSpPr>
        <p:spPr>
          <a:xfrm>
            <a:off x="1978429" y="3828963"/>
            <a:ext cx="1296786" cy="99752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Eve</a:t>
            </a:r>
          </a:p>
        </p:txBody>
      </p:sp>
      <p:sp>
        <p:nvSpPr>
          <p:cNvPr id="6" name="Oval 5">
            <a:extLst>
              <a:ext uri="{FF2B5EF4-FFF2-40B4-BE49-F238E27FC236}">
                <a16:creationId xmlns:a16="http://schemas.microsoft.com/office/drawing/2014/main" id="{E68EA2A7-BCDF-4BCC-993B-2900E3241F18}"/>
              </a:ext>
            </a:extLst>
          </p:cNvPr>
          <p:cNvSpPr/>
          <p:nvPr/>
        </p:nvSpPr>
        <p:spPr>
          <a:xfrm>
            <a:off x="4799214" y="2261061"/>
            <a:ext cx="2216728" cy="99752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Password0</a:t>
            </a:r>
          </a:p>
        </p:txBody>
      </p:sp>
      <p:cxnSp>
        <p:nvCxnSpPr>
          <p:cNvPr id="8" name="Straight Arrow Connector 7">
            <a:extLst>
              <a:ext uri="{FF2B5EF4-FFF2-40B4-BE49-F238E27FC236}">
                <a16:creationId xmlns:a16="http://schemas.microsoft.com/office/drawing/2014/main" id="{4E289A2C-4DFF-4D95-8F8F-5D7F83D9658F}"/>
              </a:ext>
            </a:extLst>
          </p:cNvPr>
          <p:cNvCxnSpPr>
            <a:stCxn id="4" idx="6"/>
            <a:endCxn id="6" idx="2"/>
          </p:cNvCxnSpPr>
          <p:nvPr/>
        </p:nvCxnSpPr>
        <p:spPr>
          <a:xfrm flipV="1">
            <a:off x="3275215" y="2759825"/>
            <a:ext cx="152399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41E7838-EA43-4F52-96A6-BF2821A06883}"/>
              </a:ext>
            </a:extLst>
          </p:cNvPr>
          <p:cNvCxnSpPr>
            <a:cxnSpLocks/>
            <a:stCxn id="5" idx="6"/>
            <a:endCxn id="13" idx="2"/>
          </p:cNvCxnSpPr>
          <p:nvPr/>
        </p:nvCxnSpPr>
        <p:spPr>
          <a:xfrm flipV="1">
            <a:off x="3275215" y="4327725"/>
            <a:ext cx="1523999"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7099631-1A77-4E0D-8E64-698190C72808}"/>
              </a:ext>
            </a:extLst>
          </p:cNvPr>
          <p:cNvSpPr txBox="1"/>
          <p:nvPr/>
        </p:nvSpPr>
        <p:spPr>
          <a:xfrm>
            <a:off x="3644991" y="2392278"/>
            <a:ext cx="784446" cy="369332"/>
          </a:xfrm>
          <a:prstGeom prst="rect">
            <a:avLst/>
          </a:prstGeom>
          <a:noFill/>
        </p:spPr>
        <p:txBody>
          <a:bodyPr wrap="none" rtlCol="0">
            <a:spAutoFit/>
          </a:bodyPr>
          <a:lstStyle/>
          <a:p>
            <a:r>
              <a:rPr lang="en-US"/>
              <a:t>knows</a:t>
            </a:r>
          </a:p>
        </p:txBody>
      </p:sp>
      <p:sp>
        <p:nvSpPr>
          <p:cNvPr id="12" name="TextBox 11">
            <a:extLst>
              <a:ext uri="{FF2B5EF4-FFF2-40B4-BE49-F238E27FC236}">
                <a16:creationId xmlns:a16="http://schemas.microsoft.com/office/drawing/2014/main" id="{71D03614-9AD3-4104-A682-09FC813EFC25}"/>
              </a:ext>
            </a:extLst>
          </p:cNvPr>
          <p:cNvSpPr txBox="1"/>
          <p:nvPr/>
        </p:nvSpPr>
        <p:spPr>
          <a:xfrm>
            <a:off x="3751533" y="3956609"/>
            <a:ext cx="784446" cy="369332"/>
          </a:xfrm>
          <a:prstGeom prst="rect">
            <a:avLst/>
          </a:prstGeom>
          <a:noFill/>
        </p:spPr>
        <p:txBody>
          <a:bodyPr wrap="none" rtlCol="0">
            <a:spAutoFit/>
          </a:bodyPr>
          <a:lstStyle/>
          <a:p>
            <a:r>
              <a:rPr lang="en-US"/>
              <a:t>knows</a:t>
            </a:r>
          </a:p>
        </p:txBody>
      </p:sp>
      <p:sp>
        <p:nvSpPr>
          <p:cNvPr id="13" name="Oval 12">
            <a:extLst>
              <a:ext uri="{FF2B5EF4-FFF2-40B4-BE49-F238E27FC236}">
                <a16:creationId xmlns:a16="http://schemas.microsoft.com/office/drawing/2014/main" id="{B494E497-0DDA-45C2-BDF2-B5EE096A2DE3}"/>
              </a:ext>
            </a:extLst>
          </p:cNvPr>
          <p:cNvSpPr/>
          <p:nvPr/>
        </p:nvSpPr>
        <p:spPr>
          <a:xfrm>
            <a:off x="4799214" y="3828961"/>
            <a:ext cx="2216728" cy="99752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Password1</a:t>
            </a:r>
          </a:p>
        </p:txBody>
      </p:sp>
      <p:sp>
        <p:nvSpPr>
          <p:cNvPr id="3" name="Rectangle 2">
            <a:extLst>
              <a:ext uri="{FF2B5EF4-FFF2-40B4-BE49-F238E27FC236}">
                <a16:creationId xmlns:a16="http://schemas.microsoft.com/office/drawing/2014/main" id="{A98D457B-1471-44E1-A895-BC7DAA74AD1C}"/>
              </a:ext>
            </a:extLst>
          </p:cNvPr>
          <p:cNvSpPr/>
          <p:nvPr/>
        </p:nvSpPr>
        <p:spPr>
          <a:xfrm>
            <a:off x="1629294" y="5325250"/>
            <a:ext cx="6783186" cy="830997"/>
          </a:xfrm>
          <a:prstGeom prst="rect">
            <a:avLst/>
          </a:prstGeom>
        </p:spPr>
        <p:txBody>
          <a:bodyPr wrap="square">
            <a:spAutoFit/>
          </a:bodyPr>
          <a:lstStyle/>
          <a:p>
            <a:r>
              <a:rPr lang="en-US" sz="2400">
                <a:latin typeface="Calibri" panose="020F0502020204030204" pitchFamily="34" charset="0"/>
                <a:ea typeface="Calibri" panose="020F0502020204030204" pitchFamily="34" charset="0"/>
                <a:cs typeface="Times New Roman" panose="02020603050405020304" pitchFamily="18" charset="0"/>
              </a:rPr>
              <a:t>Password0 is known only to Alice. Password1 is known only to Eve. This represents a secure system.</a:t>
            </a:r>
            <a:endParaRPr lang="en-US" sz="2400"/>
          </a:p>
        </p:txBody>
      </p:sp>
    </p:spTree>
    <p:extLst>
      <p:ext uri="{BB962C8B-B14F-4D97-AF65-F5344CB8AC3E}">
        <p14:creationId xmlns:p14="http://schemas.microsoft.com/office/powerpoint/2010/main" val="2513382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05DE-E08A-4F45-80CA-5F5320886F7D}"/>
              </a:ext>
            </a:extLst>
          </p:cNvPr>
          <p:cNvSpPr>
            <a:spLocks noGrp="1"/>
          </p:cNvSpPr>
          <p:nvPr>
            <p:ph type="title"/>
          </p:nvPr>
        </p:nvSpPr>
        <p:spPr/>
        <p:txBody>
          <a:bodyPr/>
          <a:lstStyle/>
          <a:p>
            <a:r>
              <a:rPr lang="en-US"/>
              <a:t>Password0 is known by both Alice and Eve:</a:t>
            </a:r>
          </a:p>
        </p:txBody>
      </p:sp>
      <p:sp>
        <p:nvSpPr>
          <p:cNvPr id="4" name="Oval 3">
            <a:extLst>
              <a:ext uri="{FF2B5EF4-FFF2-40B4-BE49-F238E27FC236}">
                <a16:creationId xmlns:a16="http://schemas.microsoft.com/office/drawing/2014/main" id="{3A6BDC81-B19A-4709-956D-AD1A883F5BF6}"/>
              </a:ext>
            </a:extLst>
          </p:cNvPr>
          <p:cNvSpPr/>
          <p:nvPr/>
        </p:nvSpPr>
        <p:spPr>
          <a:xfrm>
            <a:off x="1978429" y="2261062"/>
            <a:ext cx="1296786" cy="99752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Alice</a:t>
            </a:r>
          </a:p>
        </p:txBody>
      </p:sp>
      <p:sp>
        <p:nvSpPr>
          <p:cNvPr id="5" name="Oval 4">
            <a:extLst>
              <a:ext uri="{FF2B5EF4-FFF2-40B4-BE49-F238E27FC236}">
                <a16:creationId xmlns:a16="http://schemas.microsoft.com/office/drawing/2014/main" id="{E2430957-88A5-4946-BF5D-FF680A07AD39}"/>
              </a:ext>
            </a:extLst>
          </p:cNvPr>
          <p:cNvSpPr/>
          <p:nvPr/>
        </p:nvSpPr>
        <p:spPr>
          <a:xfrm>
            <a:off x="1978429" y="3828963"/>
            <a:ext cx="1296786" cy="99752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Eve</a:t>
            </a:r>
          </a:p>
        </p:txBody>
      </p:sp>
      <p:sp>
        <p:nvSpPr>
          <p:cNvPr id="6" name="Oval 5">
            <a:extLst>
              <a:ext uri="{FF2B5EF4-FFF2-40B4-BE49-F238E27FC236}">
                <a16:creationId xmlns:a16="http://schemas.microsoft.com/office/drawing/2014/main" id="{E68EA2A7-BCDF-4BCC-993B-2900E3241F18}"/>
              </a:ext>
            </a:extLst>
          </p:cNvPr>
          <p:cNvSpPr/>
          <p:nvPr/>
        </p:nvSpPr>
        <p:spPr>
          <a:xfrm>
            <a:off x="4799214" y="2261061"/>
            <a:ext cx="2216728" cy="99752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Password0</a:t>
            </a:r>
          </a:p>
        </p:txBody>
      </p:sp>
      <p:cxnSp>
        <p:nvCxnSpPr>
          <p:cNvPr id="8" name="Straight Arrow Connector 7">
            <a:extLst>
              <a:ext uri="{FF2B5EF4-FFF2-40B4-BE49-F238E27FC236}">
                <a16:creationId xmlns:a16="http://schemas.microsoft.com/office/drawing/2014/main" id="{4E289A2C-4DFF-4D95-8F8F-5D7F83D9658F}"/>
              </a:ext>
            </a:extLst>
          </p:cNvPr>
          <p:cNvCxnSpPr>
            <a:stCxn id="4" idx="6"/>
            <a:endCxn id="6" idx="2"/>
          </p:cNvCxnSpPr>
          <p:nvPr/>
        </p:nvCxnSpPr>
        <p:spPr>
          <a:xfrm flipV="1">
            <a:off x="3275215" y="2759825"/>
            <a:ext cx="152399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41E7838-EA43-4F52-96A6-BF2821A06883}"/>
              </a:ext>
            </a:extLst>
          </p:cNvPr>
          <p:cNvCxnSpPr>
            <a:stCxn id="5" idx="6"/>
            <a:endCxn id="6" idx="3"/>
          </p:cNvCxnSpPr>
          <p:nvPr/>
        </p:nvCxnSpPr>
        <p:spPr>
          <a:xfrm flipV="1">
            <a:off x="3275215" y="3112504"/>
            <a:ext cx="1848631" cy="12152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7099631-1A77-4E0D-8E64-698190C72808}"/>
              </a:ext>
            </a:extLst>
          </p:cNvPr>
          <p:cNvSpPr txBox="1"/>
          <p:nvPr/>
        </p:nvSpPr>
        <p:spPr>
          <a:xfrm>
            <a:off x="3644991" y="2392278"/>
            <a:ext cx="784446" cy="369332"/>
          </a:xfrm>
          <a:prstGeom prst="rect">
            <a:avLst/>
          </a:prstGeom>
          <a:noFill/>
        </p:spPr>
        <p:txBody>
          <a:bodyPr wrap="none" rtlCol="0">
            <a:spAutoFit/>
          </a:bodyPr>
          <a:lstStyle/>
          <a:p>
            <a:r>
              <a:rPr lang="en-US"/>
              <a:t>knows</a:t>
            </a:r>
          </a:p>
        </p:txBody>
      </p:sp>
      <p:sp>
        <p:nvSpPr>
          <p:cNvPr id="12" name="TextBox 11">
            <a:extLst>
              <a:ext uri="{FF2B5EF4-FFF2-40B4-BE49-F238E27FC236}">
                <a16:creationId xmlns:a16="http://schemas.microsoft.com/office/drawing/2014/main" id="{71D03614-9AD3-4104-A682-09FC813EFC25}"/>
              </a:ext>
            </a:extLst>
          </p:cNvPr>
          <p:cNvSpPr txBox="1"/>
          <p:nvPr/>
        </p:nvSpPr>
        <p:spPr>
          <a:xfrm>
            <a:off x="3644991" y="3350783"/>
            <a:ext cx="784446" cy="369332"/>
          </a:xfrm>
          <a:prstGeom prst="rect">
            <a:avLst/>
          </a:prstGeom>
          <a:noFill/>
        </p:spPr>
        <p:txBody>
          <a:bodyPr wrap="none" rtlCol="0">
            <a:spAutoFit/>
          </a:bodyPr>
          <a:lstStyle/>
          <a:p>
            <a:r>
              <a:rPr lang="en-US"/>
              <a:t>knows</a:t>
            </a:r>
          </a:p>
        </p:txBody>
      </p:sp>
      <p:sp>
        <p:nvSpPr>
          <p:cNvPr id="13" name="Oval 12">
            <a:extLst>
              <a:ext uri="{FF2B5EF4-FFF2-40B4-BE49-F238E27FC236}">
                <a16:creationId xmlns:a16="http://schemas.microsoft.com/office/drawing/2014/main" id="{198904AD-341D-441A-9D97-D818600C0FCD}"/>
              </a:ext>
            </a:extLst>
          </p:cNvPr>
          <p:cNvSpPr/>
          <p:nvPr/>
        </p:nvSpPr>
        <p:spPr>
          <a:xfrm>
            <a:off x="4799214" y="3828961"/>
            <a:ext cx="2216728" cy="99752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Password1</a:t>
            </a:r>
          </a:p>
        </p:txBody>
      </p:sp>
      <p:cxnSp>
        <p:nvCxnSpPr>
          <p:cNvPr id="14" name="Straight Arrow Connector 13">
            <a:extLst>
              <a:ext uri="{FF2B5EF4-FFF2-40B4-BE49-F238E27FC236}">
                <a16:creationId xmlns:a16="http://schemas.microsoft.com/office/drawing/2014/main" id="{FFC7D6BF-58AE-4874-BE66-2FE653799B32}"/>
              </a:ext>
            </a:extLst>
          </p:cNvPr>
          <p:cNvCxnSpPr>
            <a:cxnSpLocks/>
          </p:cNvCxnSpPr>
          <p:nvPr/>
        </p:nvCxnSpPr>
        <p:spPr>
          <a:xfrm flipV="1">
            <a:off x="3275215" y="4327725"/>
            <a:ext cx="1523999"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C56EAA3-AACA-47CC-8242-52BCD6F7231C}"/>
              </a:ext>
            </a:extLst>
          </p:cNvPr>
          <p:cNvSpPr txBox="1"/>
          <p:nvPr/>
        </p:nvSpPr>
        <p:spPr>
          <a:xfrm>
            <a:off x="3685308" y="4341898"/>
            <a:ext cx="784446" cy="369332"/>
          </a:xfrm>
          <a:prstGeom prst="rect">
            <a:avLst/>
          </a:prstGeom>
          <a:noFill/>
        </p:spPr>
        <p:txBody>
          <a:bodyPr wrap="none" rtlCol="0">
            <a:spAutoFit/>
          </a:bodyPr>
          <a:lstStyle/>
          <a:p>
            <a:r>
              <a:rPr lang="en-US"/>
              <a:t>knows</a:t>
            </a:r>
          </a:p>
        </p:txBody>
      </p:sp>
      <p:sp>
        <p:nvSpPr>
          <p:cNvPr id="3" name="Rectangle 2">
            <a:extLst>
              <a:ext uri="{FF2B5EF4-FFF2-40B4-BE49-F238E27FC236}">
                <a16:creationId xmlns:a16="http://schemas.microsoft.com/office/drawing/2014/main" id="{097B5194-2DAE-4111-96B7-87C94345D408}"/>
              </a:ext>
            </a:extLst>
          </p:cNvPr>
          <p:cNvSpPr/>
          <p:nvPr/>
        </p:nvSpPr>
        <p:spPr>
          <a:xfrm>
            <a:off x="1751214" y="5434098"/>
            <a:ext cx="6096000" cy="830997"/>
          </a:xfrm>
          <a:prstGeom prst="rect">
            <a:avLst/>
          </a:prstGeom>
        </p:spPr>
        <p:txBody>
          <a:bodyPr>
            <a:spAutoFit/>
          </a:bodyPr>
          <a:lstStyle/>
          <a:p>
            <a:r>
              <a:rPr lang="en-US" sz="2400">
                <a:latin typeface="Calibri" panose="020F0502020204030204" pitchFamily="34" charset="0"/>
                <a:ea typeface="Calibri" panose="020F0502020204030204" pitchFamily="34" charset="0"/>
                <a:cs typeface="Times New Roman" panose="02020603050405020304" pitchFamily="18" charset="0"/>
              </a:rPr>
              <a:t>This represents a system that is not secure because Eve knows Alice’s password.</a:t>
            </a:r>
            <a:endParaRPr lang="en-US" sz="2400"/>
          </a:p>
        </p:txBody>
      </p:sp>
    </p:spTree>
    <p:extLst>
      <p:ext uri="{BB962C8B-B14F-4D97-AF65-F5344CB8AC3E}">
        <p14:creationId xmlns:p14="http://schemas.microsoft.com/office/powerpoint/2010/main" val="1864328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00B7E9-CE2A-47F0-984B-93B096C1F5DB}"/>
              </a:ext>
            </a:extLst>
          </p:cNvPr>
          <p:cNvSpPr>
            <a:spLocks noGrp="1"/>
          </p:cNvSpPr>
          <p:nvPr>
            <p:ph type="ctrTitle"/>
          </p:nvPr>
        </p:nvSpPr>
        <p:spPr>
          <a:xfrm>
            <a:off x="1341120" y="1920385"/>
            <a:ext cx="9144000" cy="2387600"/>
          </a:xfrm>
        </p:spPr>
        <p:txBody>
          <a:bodyPr>
            <a:normAutofit fontScale="90000"/>
          </a:bodyPr>
          <a:lstStyle/>
          <a:p>
            <a:r>
              <a:rPr lang="en-US"/>
              <a:t>There is an analogous set of graphics for hotel guest keys and rooms</a:t>
            </a:r>
          </a:p>
        </p:txBody>
      </p:sp>
    </p:spTree>
    <p:extLst>
      <p:ext uri="{BB962C8B-B14F-4D97-AF65-F5344CB8AC3E}">
        <p14:creationId xmlns:p14="http://schemas.microsoft.com/office/powerpoint/2010/main" val="3831581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05DE-E08A-4F45-80CA-5F5320886F7D}"/>
              </a:ext>
            </a:extLst>
          </p:cNvPr>
          <p:cNvSpPr>
            <a:spLocks noGrp="1"/>
          </p:cNvSpPr>
          <p:nvPr>
            <p:ph type="title"/>
          </p:nvPr>
        </p:nvSpPr>
        <p:spPr/>
        <p:txBody>
          <a:bodyPr>
            <a:normAutofit fontScale="90000"/>
          </a:bodyPr>
          <a:lstStyle/>
          <a:p>
            <a:r>
              <a:rPr lang="en-US"/>
              <a:t>Room0 can only be unlocked by Guest0’s key and Room1 can only be unlocked by Guest1’s key:</a:t>
            </a:r>
          </a:p>
        </p:txBody>
      </p:sp>
      <p:sp>
        <p:nvSpPr>
          <p:cNvPr id="4" name="Oval 3">
            <a:extLst>
              <a:ext uri="{FF2B5EF4-FFF2-40B4-BE49-F238E27FC236}">
                <a16:creationId xmlns:a16="http://schemas.microsoft.com/office/drawing/2014/main" id="{3A6BDC81-B19A-4709-956D-AD1A883F5BF6}"/>
              </a:ext>
            </a:extLst>
          </p:cNvPr>
          <p:cNvSpPr/>
          <p:nvPr/>
        </p:nvSpPr>
        <p:spPr>
          <a:xfrm>
            <a:off x="1679171" y="2261062"/>
            <a:ext cx="1596044" cy="99752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Guest0</a:t>
            </a:r>
          </a:p>
          <a:p>
            <a:pPr algn="ctr"/>
            <a:r>
              <a:rPr lang="en-US" sz="2400">
                <a:solidFill>
                  <a:schemeClr val="tx1"/>
                </a:solidFill>
              </a:rPr>
              <a:t>key</a:t>
            </a:r>
          </a:p>
        </p:txBody>
      </p:sp>
      <p:sp>
        <p:nvSpPr>
          <p:cNvPr id="5" name="Oval 4">
            <a:extLst>
              <a:ext uri="{FF2B5EF4-FFF2-40B4-BE49-F238E27FC236}">
                <a16:creationId xmlns:a16="http://schemas.microsoft.com/office/drawing/2014/main" id="{E2430957-88A5-4946-BF5D-FF680A07AD39}"/>
              </a:ext>
            </a:extLst>
          </p:cNvPr>
          <p:cNvSpPr/>
          <p:nvPr/>
        </p:nvSpPr>
        <p:spPr>
          <a:xfrm>
            <a:off x="1679171" y="3828963"/>
            <a:ext cx="1596044" cy="99752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Guest1</a:t>
            </a:r>
          </a:p>
          <a:p>
            <a:pPr algn="ctr"/>
            <a:r>
              <a:rPr lang="en-US" sz="2400">
                <a:solidFill>
                  <a:schemeClr val="tx1"/>
                </a:solidFill>
              </a:rPr>
              <a:t>key</a:t>
            </a:r>
          </a:p>
        </p:txBody>
      </p:sp>
      <p:sp>
        <p:nvSpPr>
          <p:cNvPr id="6" name="Oval 5">
            <a:extLst>
              <a:ext uri="{FF2B5EF4-FFF2-40B4-BE49-F238E27FC236}">
                <a16:creationId xmlns:a16="http://schemas.microsoft.com/office/drawing/2014/main" id="{E68EA2A7-BCDF-4BCC-993B-2900E3241F18}"/>
              </a:ext>
            </a:extLst>
          </p:cNvPr>
          <p:cNvSpPr/>
          <p:nvPr/>
        </p:nvSpPr>
        <p:spPr>
          <a:xfrm>
            <a:off x="4799214" y="2261061"/>
            <a:ext cx="1568336" cy="99752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Room0</a:t>
            </a:r>
          </a:p>
        </p:txBody>
      </p:sp>
      <p:cxnSp>
        <p:nvCxnSpPr>
          <p:cNvPr id="8" name="Straight Arrow Connector 7">
            <a:extLst>
              <a:ext uri="{FF2B5EF4-FFF2-40B4-BE49-F238E27FC236}">
                <a16:creationId xmlns:a16="http://schemas.microsoft.com/office/drawing/2014/main" id="{4E289A2C-4DFF-4D95-8F8F-5D7F83D9658F}"/>
              </a:ext>
            </a:extLst>
          </p:cNvPr>
          <p:cNvCxnSpPr>
            <a:cxnSpLocks/>
            <a:stCxn id="4" idx="6"/>
            <a:endCxn id="6" idx="2"/>
          </p:cNvCxnSpPr>
          <p:nvPr/>
        </p:nvCxnSpPr>
        <p:spPr>
          <a:xfrm flipV="1">
            <a:off x="3275215" y="2759825"/>
            <a:ext cx="152399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41E7838-EA43-4F52-96A6-BF2821A06883}"/>
              </a:ext>
            </a:extLst>
          </p:cNvPr>
          <p:cNvCxnSpPr>
            <a:cxnSpLocks/>
            <a:stCxn id="5" idx="6"/>
            <a:endCxn id="16" idx="2"/>
          </p:cNvCxnSpPr>
          <p:nvPr/>
        </p:nvCxnSpPr>
        <p:spPr>
          <a:xfrm flipV="1">
            <a:off x="3275215" y="4327725"/>
            <a:ext cx="1549707"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7099631-1A77-4E0D-8E64-698190C72808}"/>
              </a:ext>
            </a:extLst>
          </p:cNvPr>
          <p:cNvSpPr txBox="1"/>
          <p:nvPr/>
        </p:nvSpPr>
        <p:spPr>
          <a:xfrm>
            <a:off x="3644991" y="2392278"/>
            <a:ext cx="892680" cy="369332"/>
          </a:xfrm>
          <a:prstGeom prst="rect">
            <a:avLst/>
          </a:prstGeom>
          <a:noFill/>
        </p:spPr>
        <p:txBody>
          <a:bodyPr wrap="none" rtlCol="0">
            <a:spAutoFit/>
          </a:bodyPr>
          <a:lstStyle/>
          <a:p>
            <a:r>
              <a:rPr lang="en-US"/>
              <a:t>unlocks</a:t>
            </a:r>
          </a:p>
        </p:txBody>
      </p:sp>
      <p:sp>
        <p:nvSpPr>
          <p:cNvPr id="12" name="TextBox 11">
            <a:extLst>
              <a:ext uri="{FF2B5EF4-FFF2-40B4-BE49-F238E27FC236}">
                <a16:creationId xmlns:a16="http://schemas.microsoft.com/office/drawing/2014/main" id="{71D03614-9AD3-4104-A682-09FC813EFC25}"/>
              </a:ext>
            </a:extLst>
          </p:cNvPr>
          <p:cNvSpPr txBox="1"/>
          <p:nvPr/>
        </p:nvSpPr>
        <p:spPr>
          <a:xfrm>
            <a:off x="3644991" y="3956609"/>
            <a:ext cx="892680" cy="369332"/>
          </a:xfrm>
          <a:prstGeom prst="rect">
            <a:avLst/>
          </a:prstGeom>
          <a:noFill/>
        </p:spPr>
        <p:txBody>
          <a:bodyPr wrap="none" rtlCol="0">
            <a:spAutoFit/>
          </a:bodyPr>
          <a:lstStyle/>
          <a:p>
            <a:r>
              <a:rPr lang="en-US"/>
              <a:t>unlocks</a:t>
            </a:r>
          </a:p>
        </p:txBody>
      </p:sp>
      <p:sp>
        <p:nvSpPr>
          <p:cNvPr id="16" name="Oval 15">
            <a:extLst>
              <a:ext uri="{FF2B5EF4-FFF2-40B4-BE49-F238E27FC236}">
                <a16:creationId xmlns:a16="http://schemas.microsoft.com/office/drawing/2014/main" id="{87057814-ABCA-466D-87CA-3B75C11842EC}"/>
              </a:ext>
            </a:extLst>
          </p:cNvPr>
          <p:cNvSpPr/>
          <p:nvPr/>
        </p:nvSpPr>
        <p:spPr>
          <a:xfrm>
            <a:off x="4824922" y="3828961"/>
            <a:ext cx="1568336" cy="99752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Room1</a:t>
            </a:r>
          </a:p>
        </p:txBody>
      </p:sp>
      <p:sp>
        <p:nvSpPr>
          <p:cNvPr id="3" name="Rectangle 2">
            <a:extLst>
              <a:ext uri="{FF2B5EF4-FFF2-40B4-BE49-F238E27FC236}">
                <a16:creationId xmlns:a16="http://schemas.microsoft.com/office/drawing/2014/main" id="{4EC86E27-B7DE-4E3E-9253-413CFF0647F1}"/>
              </a:ext>
            </a:extLst>
          </p:cNvPr>
          <p:cNvSpPr/>
          <p:nvPr/>
        </p:nvSpPr>
        <p:spPr>
          <a:xfrm>
            <a:off x="1986331" y="5559822"/>
            <a:ext cx="4209999" cy="461665"/>
          </a:xfrm>
          <a:prstGeom prst="rect">
            <a:avLst/>
          </a:prstGeom>
        </p:spPr>
        <p:txBody>
          <a:bodyPr wrap="none">
            <a:spAutoFit/>
          </a:bodyPr>
          <a:lstStyle/>
          <a:p>
            <a:r>
              <a:rPr lang="en-US" sz="2400">
                <a:latin typeface="Calibri" panose="020F0502020204030204" pitchFamily="34" charset="0"/>
                <a:ea typeface="Calibri" panose="020F0502020204030204" pitchFamily="34" charset="0"/>
                <a:cs typeface="Times New Roman" panose="02020603050405020304" pitchFamily="18" charset="0"/>
              </a:rPr>
              <a:t>This represents a secure system.</a:t>
            </a:r>
            <a:endParaRPr lang="en-US" sz="2400"/>
          </a:p>
        </p:txBody>
      </p:sp>
    </p:spTree>
    <p:extLst>
      <p:ext uri="{BB962C8B-B14F-4D97-AF65-F5344CB8AC3E}">
        <p14:creationId xmlns:p14="http://schemas.microsoft.com/office/powerpoint/2010/main" val="3876962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05DE-E08A-4F45-80CA-5F5320886F7D}"/>
              </a:ext>
            </a:extLst>
          </p:cNvPr>
          <p:cNvSpPr>
            <a:spLocks noGrp="1"/>
          </p:cNvSpPr>
          <p:nvPr>
            <p:ph type="title"/>
          </p:nvPr>
        </p:nvSpPr>
        <p:spPr/>
        <p:txBody>
          <a:bodyPr/>
          <a:lstStyle/>
          <a:p>
            <a:r>
              <a:rPr lang="en-US"/>
              <a:t>Room0 can be unlocked by both Guest0’s key and Guest1’s key:</a:t>
            </a:r>
          </a:p>
        </p:txBody>
      </p:sp>
      <p:sp>
        <p:nvSpPr>
          <p:cNvPr id="4" name="Oval 3">
            <a:extLst>
              <a:ext uri="{FF2B5EF4-FFF2-40B4-BE49-F238E27FC236}">
                <a16:creationId xmlns:a16="http://schemas.microsoft.com/office/drawing/2014/main" id="{3A6BDC81-B19A-4709-956D-AD1A883F5BF6}"/>
              </a:ext>
            </a:extLst>
          </p:cNvPr>
          <p:cNvSpPr/>
          <p:nvPr/>
        </p:nvSpPr>
        <p:spPr>
          <a:xfrm>
            <a:off x="1679171" y="2261062"/>
            <a:ext cx="1596044" cy="99752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Guest0</a:t>
            </a:r>
          </a:p>
          <a:p>
            <a:pPr algn="ctr"/>
            <a:r>
              <a:rPr lang="en-US" sz="2400">
                <a:solidFill>
                  <a:schemeClr val="tx1"/>
                </a:solidFill>
              </a:rPr>
              <a:t>key</a:t>
            </a:r>
          </a:p>
        </p:txBody>
      </p:sp>
      <p:sp>
        <p:nvSpPr>
          <p:cNvPr id="5" name="Oval 4">
            <a:extLst>
              <a:ext uri="{FF2B5EF4-FFF2-40B4-BE49-F238E27FC236}">
                <a16:creationId xmlns:a16="http://schemas.microsoft.com/office/drawing/2014/main" id="{E2430957-88A5-4946-BF5D-FF680A07AD39}"/>
              </a:ext>
            </a:extLst>
          </p:cNvPr>
          <p:cNvSpPr/>
          <p:nvPr/>
        </p:nvSpPr>
        <p:spPr>
          <a:xfrm>
            <a:off x="1679171" y="3828963"/>
            <a:ext cx="1596044" cy="99752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Guest1</a:t>
            </a:r>
          </a:p>
          <a:p>
            <a:pPr algn="ctr"/>
            <a:r>
              <a:rPr lang="en-US" sz="2400">
                <a:solidFill>
                  <a:schemeClr val="tx1"/>
                </a:solidFill>
              </a:rPr>
              <a:t>key</a:t>
            </a:r>
          </a:p>
        </p:txBody>
      </p:sp>
      <p:sp>
        <p:nvSpPr>
          <p:cNvPr id="13" name="Oval 12">
            <a:extLst>
              <a:ext uri="{FF2B5EF4-FFF2-40B4-BE49-F238E27FC236}">
                <a16:creationId xmlns:a16="http://schemas.microsoft.com/office/drawing/2014/main" id="{76742C60-70C4-4D3F-BDD4-9FF39AEFBF6D}"/>
              </a:ext>
            </a:extLst>
          </p:cNvPr>
          <p:cNvSpPr/>
          <p:nvPr/>
        </p:nvSpPr>
        <p:spPr>
          <a:xfrm>
            <a:off x="4799214" y="2261061"/>
            <a:ext cx="1568336" cy="99752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Room0</a:t>
            </a:r>
          </a:p>
        </p:txBody>
      </p:sp>
      <p:cxnSp>
        <p:nvCxnSpPr>
          <p:cNvPr id="14" name="Straight Arrow Connector 13">
            <a:extLst>
              <a:ext uri="{FF2B5EF4-FFF2-40B4-BE49-F238E27FC236}">
                <a16:creationId xmlns:a16="http://schemas.microsoft.com/office/drawing/2014/main" id="{E5CF35B6-42DA-4DD7-8A3D-E5668B48A8D1}"/>
              </a:ext>
            </a:extLst>
          </p:cNvPr>
          <p:cNvCxnSpPr>
            <a:cxnSpLocks/>
            <a:endCxn id="13" idx="2"/>
          </p:cNvCxnSpPr>
          <p:nvPr/>
        </p:nvCxnSpPr>
        <p:spPr>
          <a:xfrm flipV="1">
            <a:off x="3275215" y="2759825"/>
            <a:ext cx="152399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14D516E-3380-4289-B5FE-582727657F55}"/>
              </a:ext>
            </a:extLst>
          </p:cNvPr>
          <p:cNvCxnSpPr>
            <a:cxnSpLocks/>
            <a:endCxn id="18" idx="2"/>
          </p:cNvCxnSpPr>
          <p:nvPr/>
        </p:nvCxnSpPr>
        <p:spPr>
          <a:xfrm flipV="1">
            <a:off x="3275215" y="4327725"/>
            <a:ext cx="1549707"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671527D-DFE7-45FB-9B1C-5551488FFF63}"/>
              </a:ext>
            </a:extLst>
          </p:cNvPr>
          <p:cNvSpPr txBox="1"/>
          <p:nvPr/>
        </p:nvSpPr>
        <p:spPr>
          <a:xfrm>
            <a:off x="3644991" y="2392278"/>
            <a:ext cx="892680" cy="369332"/>
          </a:xfrm>
          <a:prstGeom prst="rect">
            <a:avLst/>
          </a:prstGeom>
          <a:noFill/>
        </p:spPr>
        <p:txBody>
          <a:bodyPr wrap="none" rtlCol="0">
            <a:spAutoFit/>
          </a:bodyPr>
          <a:lstStyle/>
          <a:p>
            <a:r>
              <a:rPr lang="en-US"/>
              <a:t>unlocks</a:t>
            </a:r>
          </a:p>
        </p:txBody>
      </p:sp>
      <p:sp>
        <p:nvSpPr>
          <p:cNvPr id="17" name="TextBox 16">
            <a:extLst>
              <a:ext uri="{FF2B5EF4-FFF2-40B4-BE49-F238E27FC236}">
                <a16:creationId xmlns:a16="http://schemas.microsoft.com/office/drawing/2014/main" id="{185CEEBC-7D58-4C47-B45D-A37492D37535}"/>
              </a:ext>
            </a:extLst>
          </p:cNvPr>
          <p:cNvSpPr txBox="1"/>
          <p:nvPr/>
        </p:nvSpPr>
        <p:spPr>
          <a:xfrm>
            <a:off x="3613043" y="4327724"/>
            <a:ext cx="892680" cy="369332"/>
          </a:xfrm>
          <a:prstGeom prst="rect">
            <a:avLst/>
          </a:prstGeom>
          <a:noFill/>
        </p:spPr>
        <p:txBody>
          <a:bodyPr wrap="none" rtlCol="0">
            <a:spAutoFit/>
          </a:bodyPr>
          <a:lstStyle/>
          <a:p>
            <a:r>
              <a:rPr lang="en-US"/>
              <a:t>unlocks</a:t>
            </a:r>
          </a:p>
        </p:txBody>
      </p:sp>
      <p:sp>
        <p:nvSpPr>
          <p:cNvPr id="18" name="Oval 17">
            <a:extLst>
              <a:ext uri="{FF2B5EF4-FFF2-40B4-BE49-F238E27FC236}">
                <a16:creationId xmlns:a16="http://schemas.microsoft.com/office/drawing/2014/main" id="{E850ABEE-B87C-469D-9166-DDE6E1D6182F}"/>
              </a:ext>
            </a:extLst>
          </p:cNvPr>
          <p:cNvSpPr/>
          <p:nvPr/>
        </p:nvSpPr>
        <p:spPr>
          <a:xfrm>
            <a:off x="4824922" y="3828961"/>
            <a:ext cx="1568336" cy="99752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Room1</a:t>
            </a:r>
          </a:p>
        </p:txBody>
      </p:sp>
      <p:cxnSp>
        <p:nvCxnSpPr>
          <p:cNvPr id="7" name="Straight Arrow Connector 6">
            <a:extLst>
              <a:ext uri="{FF2B5EF4-FFF2-40B4-BE49-F238E27FC236}">
                <a16:creationId xmlns:a16="http://schemas.microsoft.com/office/drawing/2014/main" id="{6840F3F6-C5D2-4989-809D-F4D2286935D5}"/>
              </a:ext>
            </a:extLst>
          </p:cNvPr>
          <p:cNvCxnSpPr>
            <a:stCxn id="5" idx="6"/>
            <a:endCxn id="13" idx="3"/>
          </p:cNvCxnSpPr>
          <p:nvPr/>
        </p:nvCxnSpPr>
        <p:spPr>
          <a:xfrm flipV="1">
            <a:off x="3275215" y="3112504"/>
            <a:ext cx="1753676" cy="12152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24C3A50-2D61-4954-89EE-54D19674948F}"/>
              </a:ext>
            </a:extLst>
          </p:cNvPr>
          <p:cNvSpPr txBox="1"/>
          <p:nvPr/>
        </p:nvSpPr>
        <p:spPr>
          <a:xfrm>
            <a:off x="3449559" y="3350782"/>
            <a:ext cx="892680" cy="369332"/>
          </a:xfrm>
          <a:prstGeom prst="rect">
            <a:avLst/>
          </a:prstGeom>
          <a:noFill/>
        </p:spPr>
        <p:txBody>
          <a:bodyPr wrap="none" rtlCol="0">
            <a:spAutoFit/>
          </a:bodyPr>
          <a:lstStyle/>
          <a:p>
            <a:r>
              <a:rPr lang="en-US"/>
              <a:t>unlocks</a:t>
            </a:r>
          </a:p>
        </p:txBody>
      </p:sp>
      <p:sp>
        <p:nvSpPr>
          <p:cNvPr id="3" name="Rectangle 2">
            <a:extLst>
              <a:ext uri="{FF2B5EF4-FFF2-40B4-BE49-F238E27FC236}">
                <a16:creationId xmlns:a16="http://schemas.microsoft.com/office/drawing/2014/main" id="{37650CF7-17D3-4255-A9E3-588262EC19CD}"/>
              </a:ext>
            </a:extLst>
          </p:cNvPr>
          <p:cNvSpPr/>
          <p:nvPr/>
        </p:nvSpPr>
        <p:spPr>
          <a:xfrm>
            <a:off x="1284056" y="5396861"/>
            <a:ext cx="5614550" cy="461665"/>
          </a:xfrm>
          <a:prstGeom prst="rect">
            <a:avLst/>
          </a:prstGeom>
        </p:spPr>
        <p:txBody>
          <a:bodyPr wrap="none">
            <a:spAutoFit/>
          </a:bodyPr>
          <a:lstStyle/>
          <a:p>
            <a:r>
              <a:rPr lang="en-US" sz="2400">
                <a:latin typeface="Calibri" panose="020F0502020204030204" pitchFamily="34" charset="0"/>
                <a:ea typeface="Calibri" panose="020F0502020204030204" pitchFamily="34" charset="0"/>
                <a:cs typeface="Times New Roman" panose="02020603050405020304" pitchFamily="18" charset="0"/>
              </a:rPr>
              <a:t>This represents a system that is not secure. </a:t>
            </a:r>
            <a:endParaRPr lang="en-US" sz="2400"/>
          </a:p>
        </p:txBody>
      </p:sp>
    </p:spTree>
    <p:extLst>
      <p:ext uri="{BB962C8B-B14F-4D97-AF65-F5344CB8AC3E}">
        <p14:creationId xmlns:p14="http://schemas.microsoft.com/office/powerpoint/2010/main" val="1693558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7C2421-BD2D-44BA-84A4-5DC2108FAFD1}"/>
              </a:ext>
            </a:extLst>
          </p:cNvPr>
          <p:cNvSpPr>
            <a:spLocks noGrp="1"/>
          </p:cNvSpPr>
          <p:nvPr>
            <p:ph type="title"/>
          </p:nvPr>
        </p:nvSpPr>
        <p:spPr/>
        <p:txBody>
          <a:bodyPr/>
          <a:lstStyle/>
          <a:p>
            <a:r>
              <a:rPr lang="en-US"/>
              <a:t>A pattern has emerged</a:t>
            </a:r>
          </a:p>
        </p:txBody>
      </p:sp>
      <p:sp>
        <p:nvSpPr>
          <p:cNvPr id="4" name="Content Placeholder 3">
            <a:extLst>
              <a:ext uri="{FF2B5EF4-FFF2-40B4-BE49-F238E27FC236}">
                <a16:creationId xmlns:a16="http://schemas.microsoft.com/office/drawing/2014/main" id="{0CC8C78B-A158-432D-9920-56AD647B3B79}"/>
              </a:ext>
            </a:extLst>
          </p:cNvPr>
          <p:cNvSpPr>
            <a:spLocks noGrp="1"/>
          </p:cNvSpPr>
          <p:nvPr>
            <p:ph idx="1"/>
          </p:nvPr>
        </p:nvSpPr>
        <p:spPr/>
        <p:txBody>
          <a:bodyPr/>
          <a:lstStyle/>
          <a:p>
            <a:r>
              <a:rPr lang="en-US"/>
              <a:t>Take two sets and a binary relation between the two sets. </a:t>
            </a:r>
          </a:p>
          <a:p>
            <a:r>
              <a:rPr lang="en-US"/>
              <a:t>For binary relations where each value in the second set (the range) is mapped to by at most one value from the first set (the domain), then the system is secure. </a:t>
            </a:r>
          </a:p>
          <a:p>
            <a:r>
              <a:rPr lang="en-US"/>
              <a:t>For binary relations where a value in the range is mapped to by more than one value from the domain, then the system is not secure. </a:t>
            </a:r>
          </a:p>
        </p:txBody>
      </p:sp>
    </p:spTree>
    <p:extLst>
      <p:ext uri="{BB962C8B-B14F-4D97-AF65-F5344CB8AC3E}">
        <p14:creationId xmlns:p14="http://schemas.microsoft.com/office/powerpoint/2010/main" val="711546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5D74E-1357-4183-9261-279424AA2A23}"/>
              </a:ext>
            </a:extLst>
          </p:cNvPr>
          <p:cNvSpPr>
            <a:spLocks noGrp="1"/>
          </p:cNvSpPr>
          <p:nvPr>
            <p:ph type="title"/>
          </p:nvPr>
        </p:nvSpPr>
        <p:spPr/>
        <p:txBody>
          <a:bodyPr/>
          <a:lstStyle/>
          <a:p>
            <a:r>
              <a:rPr lang="en-US"/>
              <a:t>Summary</a:t>
            </a:r>
          </a:p>
        </p:txBody>
      </p:sp>
      <p:sp>
        <p:nvSpPr>
          <p:cNvPr id="3" name="Oval 2">
            <a:extLst>
              <a:ext uri="{FF2B5EF4-FFF2-40B4-BE49-F238E27FC236}">
                <a16:creationId xmlns:a16="http://schemas.microsoft.com/office/drawing/2014/main" id="{BBB22113-1BD3-4677-B37D-C53C3D200A55}"/>
              </a:ext>
            </a:extLst>
          </p:cNvPr>
          <p:cNvSpPr/>
          <p:nvPr/>
        </p:nvSpPr>
        <p:spPr>
          <a:xfrm>
            <a:off x="1014153" y="2310939"/>
            <a:ext cx="1596044" cy="99752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set 1</a:t>
            </a:r>
          </a:p>
          <a:p>
            <a:pPr algn="ctr"/>
            <a:r>
              <a:rPr lang="en-US" sz="2400">
                <a:solidFill>
                  <a:schemeClr val="tx1"/>
                </a:solidFill>
              </a:rPr>
              <a:t>value 1</a:t>
            </a:r>
          </a:p>
        </p:txBody>
      </p:sp>
      <p:sp>
        <p:nvSpPr>
          <p:cNvPr id="4" name="Oval 3">
            <a:extLst>
              <a:ext uri="{FF2B5EF4-FFF2-40B4-BE49-F238E27FC236}">
                <a16:creationId xmlns:a16="http://schemas.microsoft.com/office/drawing/2014/main" id="{F0E9BE3C-E206-4D93-936F-13A4D145030A}"/>
              </a:ext>
            </a:extLst>
          </p:cNvPr>
          <p:cNvSpPr/>
          <p:nvPr/>
        </p:nvSpPr>
        <p:spPr>
          <a:xfrm>
            <a:off x="1014153" y="3878840"/>
            <a:ext cx="1596044" cy="99752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set 1</a:t>
            </a:r>
          </a:p>
          <a:p>
            <a:pPr algn="ctr"/>
            <a:r>
              <a:rPr lang="en-US" sz="2400">
                <a:solidFill>
                  <a:schemeClr val="tx1"/>
                </a:solidFill>
              </a:rPr>
              <a:t>value 2</a:t>
            </a:r>
          </a:p>
        </p:txBody>
      </p:sp>
      <p:sp>
        <p:nvSpPr>
          <p:cNvPr id="5" name="Oval 4">
            <a:extLst>
              <a:ext uri="{FF2B5EF4-FFF2-40B4-BE49-F238E27FC236}">
                <a16:creationId xmlns:a16="http://schemas.microsoft.com/office/drawing/2014/main" id="{D50D9826-F251-4591-8D90-E3A8DE74587B}"/>
              </a:ext>
            </a:extLst>
          </p:cNvPr>
          <p:cNvSpPr/>
          <p:nvPr/>
        </p:nvSpPr>
        <p:spPr>
          <a:xfrm>
            <a:off x="4134196" y="2310938"/>
            <a:ext cx="1568336" cy="99752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set 2</a:t>
            </a:r>
          </a:p>
          <a:p>
            <a:pPr algn="ctr"/>
            <a:r>
              <a:rPr lang="en-US" sz="2400">
                <a:solidFill>
                  <a:schemeClr val="tx1"/>
                </a:solidFill>
              </a:rPr>
              <a:t>value 1</a:t>
            </a:r>
          </a:p>
        </p:txBody>
      </p:sp>
      <p:cxnSp>
        <p:nvCxnSpPr>
          <p:cNvPr id="6" name="Straight Arrow Connector 5">
            <a:extLst>
              <a:ext uri="{FF2B5EF4-FFF2-40B4-BE49-F238E27FC236}">
                <a16:creationId xmlns:a16="http://schemas.microsoft.com/office/drawing/2014/main" id="{B551EA98-6972-48F6-9374-BF48EFDBA17E}"/>
              </a:ext>
            </a:extLst>
          </p:cNvPr>
          <p:cNvCxnSpPr>
            <a:cxnSpLocks/>
            <a:stCxn id="3" idx="6"/>
            <a:endCxn id="5" idx="2"/>
          </p:cNvCxnSpPr>
          <p:nvPr/>
        </p:nvCxnSpPr>
        <p:spPr>
          <a:xfrm flipV="1">
            <a:off x="2610197" y="2809702"/>
            <a:ext cx="152399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B914322-FC1B-4336-B5B8-8288FF9DBF26}"/>
              </a:ext>
            </a:extLst>
          </p:cNvPr>
          <p:cNvCxnSpPr>
            <a:cxnSpLocks/>
            <a:stCxn id="4" idx="6"/>
            <a:endCxn id="10" idx="2"/>
          </p:cNvCxnSpPr>
          <p:nvPr/>
        </p:nvCxnSpPr>
        <p:spPr>
          <a:xfrm flipV="1">
            <a:off x="2610197" y="4377602"/>
            <a:ext cx="1549707"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E8DE0D8-823A-4EE3-98FE-7F16E8F91BFF}"/>
              </a:ext>
            </a:extLst>
          </p:cNvPr>
          <p:cNvSpPr txBox="1"/>
          <p:nvPr/>
        </p:nvSpPr>
        <p:spPr>
          <a:xfrm>
            <a:off x="2979973" y="2442155"/>
            <a:ext cx="912109" cy="369332"/>
          </a:xfrm>
          <a:prstGeom prst="rect">
            <a:avLst/>
          </a:prstGeom>
          <a:noFill/>
        </p:spPr>
        <p:txBody>
          <a:bodyPr wrap="none" rtlCol="0">
            <a:spAutoFit/>
          </a:bodyPr>
          <a:lstStyle/>
          <a:p>
            <a:r>
              <a:rPr lang="en-US" i="1"/>
              <a:t>relation</a:t>
            </a:r>
          </a:p>
        </p:txBody>
      </p:sp>
      <p:sp>
        <p:nvSpPr>
          <p:cNvPr id="9" name="TextBox 8">
            <a:extLst>
              <a:ext uri="{FF2B5EF4-FFF2-40B4-BE49-F238E27FC236}">
                <a16:creationId xmlns:a16="http://schemas.microsoft.com/office/drawing/2014/main" id="{BC11E9FB-8E1B-4729-A041-8C350901F5BD}"/>
              </a:ext>
            </a:extLst>
          </p:cNvPr>
          <p:cNvSpPr txBox="1"/>
          <p:nvPr/>
        </p:nvSpPr>
        <p:spPr>
          <a:xfrm>
            <a:off x="2979973" y="4006486"/>
            <a:ext cx="912109" cy="369332"/>
          </a:xfrm>
          <a:prstGeom prst="rect">
            <a:avLst/>
          </a:prstGeom>
          <a:noFill/>
        </p:spPr>
        <p:txBody>
          <a:bodyPr wrap="none" rtlCol="0">
            <a:spAutoFit/>
          </a:bodyPr>
          <a:lstStyle/>
          <a:p>
            <a:r>
              <a:rPr lang="en-US" i="1"/>
              <a:t>relation</a:t>
            </a:r>
          </a:p>
        </p:txBody>
      </p:sp>
      <p:sp>
        <p:nvSpPr>
          <p:cNvPr id="10" name="Oval 9">
            <a:extLst>
              <a:ext uri="{FF2B5EF4-FFF2-40B4-BE49-F238E27FC236}">
                <a16:creationId xmlns:a16="http://schemas.microsoft.com/office/drawing/2014/main" id="{FDADF52C-E5AF-4478-89FB-20E28ED28A30}"/>
              </a:ext>
            </a:extLst>
          </p:cNvPr>
          <p:cNvSpPr/>
          <p:nvPr/>
        </p:nvSpPr>
        <p:spPr>
          <a:xfrm>
            <a:off x="4159904" y="3878838"/>
            <a:ext cx="1568336" cy="99752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set 2</a:t>
            </a:r>
          </a:p>
          <a:p>
            <a:pPr algn="ctr"/>
            <a:r>
              <a:rPr lang="en-US" sz="2400">
                <a:solidFill>
                  <a:schemeClr val="tx1"/>
                </a:solidFill>
              </a:rPr>
              <a:t>value 2</a:t>
            </a:r>
          </a:p>
        </p:txBody>
      </p:sp>
      <p:sp>
        <p:nvSpPr>
          <p:cNvPr id="11" name="Oval 10">
            <a:extLst>
              <a:ext uri="{FF2B5EF4-FFF2-40B4-BE49-F238E27FC236}">
                <a16:creationId xmlns:a16="http://schemas.microsoft.com/office/drawing/2014/main" id="{A79E9A17-4756-43B4-8986-F0A088B4106E}"/>
              </a:ext>
            </a:extLst>
          </p:cNvPr>
          <p:cNvSpPr/>
          <p:nvPr/>
        </p:nvSpPr>
        <p:spPr>
          <a:xfrm>
            <a:off x="6639713" y="2310939"/>
            <a:ext cx="1596044" cy="99752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set 1</a:t>
            </a:r>
          </a:p>
          <a:p>
            <a:pPr algn="ctr"/>
            <a:r>
              <a:rPr lang="en-US" sz="2400">
                <a:solidFill>
                  <a:schemeClr val="tx1"/>
                </a:solidFill>
              </a:rPr>
              <a:t>value 1</a:t>
            </a:r>
          </a:p>
        </p:txBody>
      </p:sp>
      <p:sp>
        <p:nvSpPr>
          <p:cNvPr id="12" name="Oval 11">
            <a:extLst>
              <a:ext uri="{FF2B5EF4-FFF2-40B4-BE49-F238E27FC236}">
                <a16:creationId xmlns:a16="http://schemas.microsoft.com/office/drawing/2014/main" id="{9A2DDE17-4281-4F65-B263-49EAB32926D8}"/>
              </a:ext>
            </a:extLst>
          </p:cNvPr>
          <p:cNvSpPr/>
          <p:nvPr/>
        </p:nvSpPr>
        <p:spPr>
          <a:xfrm>
            <a:off x="6639713" y="3878840"/>
            <a:ext cx="1596044" cy="99752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set 1</a:t>
            </a:r>
          </a:p>
          <a:p>
            <a:pPr algn="ctr"/>
            <a:r>
              <a:rPr lang="en-US" sz="2400">
                <a:solidFill>
                  <a:schemeClr val="tx1"/>
                </a:solidFill>
              </a:rPr>
              <a:t>value 2</a:t>
            </a:r>
          </a:p>
        </p:txBody>
      </p:sp>
      <p:sp>
        <p:nvSpPr>
          <p:cNvPr id="13" name="Oval 12">
            <a:extLst>
              <a:ext uri="{FF2B5EF4-FFF2-40B4-BE49-F238E27FC236}">
                <a16:creationId xmlns:a16="http://schemas.microsoft.com/office/drawing/2014/main" id="{5F5438A1-4A2C-4A19-94A0-6539AEDC68EA}"/>
              </a:ext>
            </a:extLst>
          </p:cNvPr>
          <p:cNvSpPr/>
          <p:nvPr/>
        </p:nvSpPr>
        <p:spPr>
          <a:xfrm>
            <a:off x="9759756" y="2310938"/>
            <a:ext cx="1568336" cy="99752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set 2</a:t>
            </a:r>
          </a:p>
          <a:p>
            <a:pPr algn="ctr"/>
            <a:r>
              <a:rPr lang="en-US" sz="2400">
                <a:solidFill>
                  <a:schemeClr val="tx1"/>
                </a:solidFill>
              </a:rPr>
              <a:t>value 1</a:t>
            </a:r>
          </a:p>
        </p:txBody>
      </p:sp>
      <p:cxnSp>
        <p:nvCxnSpPr>
          <p:cNvPr id="14" name="Straight Arrow Connector 13">
            <a:extLst>
              <a:ext uri="{FF2B5EF4-FFF2-40B4-BE49-F238E27FC236}">
                <a16:creationId xmlns:a16="http://schemas.microsoft.com/office/drawing/2014/main" id="{27176071-0B87-4C06-8646-23C586FF2747}"/>
              </a:ext>
            </a:extLst>
          </p:cNvPr>
          <p:cNvCxnSpPr>
            <a:cxnSpLocks/>
            <a:stCxn id="11" idx="6"/>
            <a:endCxn id="13" idx="2"/>
          </p:cNvCxnSpPr>
          <p:nvPr/>
        </p:nvCxnSpPr>
        <p:spPr>
          <a:xfrm flipV="1">
            <a:off x="8235757" y="2809702"/>
            <a:ext cx="152399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CEBB97E-24CD-4288-9632-60570C162EC0}"/>
              </a:ext>
            </a:extLst>
          </p:cNvPr>
          <p:cNvCxnSpPr>
            <a:cxnSpLocks/>
            <a:stCxn id="12" idx="6"/>
            <a:endCxn id="18" idx="2"/>
          </p:cNvCxnSpPr>
          <p:nvPr/>
        </p:nvCxnSpPr>
        <p:spPr>
          <a:xfrm flipV="1">
            <a:off x="8235757" y="4377602"/>
            <a:ext cx="1549707"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64E5CEF-A360-4674-9BB4-40BE360B7B80}"/>
              </a:ext>
            </a:extLst>
          </p:cNvPr>
          <p:cNvSpPr txBox="1"/>
          <p:nvPr/>
        </p:nvSpPr>
        <p:spPr>
          <a:xfrm>
            <a:off x="8605533" y="2442155"/>
            <a:ext cx="912109" cy="369332"/>
          </a:xfrm>
          <a:prstGeom prst="rect">
            <a:avLst/>
          </a:prstGeom>
          <a:noFill/>
        </p:spPr>
        <p:txBody>
          <a:bodyPr wrap="none" rtlCol="0">
            <a:spAutoFit/>
          </a:bodyPr>
          <a:lstStyle/>
          <a:p>
            <a:r>
              <a:rPr lang="en-US" i="1"/>
              <a:t>relation</a:t>
            </a:r>
          </a:p>
        </p:txBody>
      </p:sp>
      <p:sp>
        <p:nvSpPr>
          <p:cNvPr id="17" name="TextBox 16">
            <a:extLst>
              <a:ext uri="{FF2B5EF4-FFF2-40B4-BE49-F238E27FC236}">
                <a16:creationId xmlns:a16="http://schemas.microsoft.com/office/drawing/2014/main" id="{C06E70E3-DDEE-42E1-A45D-03C83F765DF4}"/>
              </a:ext>
            </a:extLst>
          </p:cNvPr>
          <p:cNvSpPr txBox="1"/>
          <p:nvPr/>
        </p:nvSpPr>
        <p:spPr>
          <a:xfrm>
            <a:off x="8691175" y="4375543"/>
            <a:ext cx="912109" cy="369332"/>
          </a:xfrm>
          <a:prstGeom prst="rect">
            <a:avLst/>
          </a:prstGeom>
          <a:noFill/>
        </p:spPr>
        <p:txBody>
          <a:bodyPr wrap="none" rtlCol="0">
            <a:spAutoFit/>
          </a:bodyPr>
          <a:lstStyle/>
          <a:p>
            <a:r>
              <a:rPr lang="en-US" i="1"/>
              <a:t>relation</a:t>
            </a:r>
          </a:p>
        </p:txBody>
      </p:sp>
      <p:sp>
        <p:nvSpPr>
          <p:cNvPr id="18" name="Oval 17">
            <a:extLst>
              <a:ext uri="{FF2B5EF4-FFF2-40B4-BE49-F238E27FC236}">
                <a16:creationId xmlns:a16="http://schemas.microsoft.com/office/drawing/2014/main" id="{F5B1FC65-EC7D-4BCE-B72C-64567C72EB0A}"/>
              </a:ext>
            </a:extLst>
          </p:cNvPr>
          <p:cNvSpPr/>
          <p:nvPr/>
        </p:nvSpPr>
        <p:spPr>
          <a:xfrm>
            <a:off x="9785464" y="3878838"/>
            <a:ext cx="1568336" cy="99752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set 2</a:t>
            </a:r>
          </a:p>
          <a:p>
            <a:pPr algn="ctr"/>
            <a:r>
              <a:rPr lang="en-US" sz="2400">
                <a:solidFill>
                  <a:schemeClr val="tx1"/>
                </a:solidFill>
              </a:rPr>
              <a:t>value 2</a:t>
            </a:r>
          </a:p>
        </p:txBody>
      </p:sp>
      <p:cxnSp>
        <p:nvCxnSpPr>
          <p:cNvPr id="20" name="Straight Arrow Connector 19">
            <a:extLst>
              <a:ext uri="{FF2B5EF4-FFF2-40B4-BE49-F238E27FC236}">
                <a16:creationId xmlns:a16="http://schemas.microsoft.com/office/drawing/2014/main" id="{16194C90-7CD9-49B3-93AC-94F8D8ADE85B}"/>
              </a:ext>
            </a:extLst>
          </p:cNvPr>
          <p:cNvCxnSpPr>
            <a:stCxn id="12" idx="6"/>
            <a:endCxn id="13" idx="3"/>
          </p:cNvCxnSpPr>
          <p:nvPr/>
        </p:nvCxnSpPr>
        <p:spPr>
          <a:xfrm flipV="1">
            <a:off x="8235757" y="3162381"/>
            <a:ext cx="1753676" cy="12152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E06CFDF-B7F1-44A7-B033-AF520D557E8B}"/>
              </a:ext>
            </a:extLst>
          </p:cNvPr>
          <p:cNvSpPr txBox="1"/>
          <p:nvPr/>
        </p:nvSpPr>
        <p:spPr>
          <a:xfrm>
            <a:off x="8378063" y="3378288"/>
            <a:ext cx="912109" cy="369332"/>
          </a:xfrm>
          <a:prstGeom prst="rect">
            <a:avLst/>
          </a:prstGeom>
          <a:noFill/>
        </p:spPr>
        <p:txBody>
          <a:bodyPr wrap="none" rtlCol="0">
            <a:spAutoFit/>
          </a:bodyPr>
          <a:lstStyle/>
          <a:p>
            <a:r>
              <a:rPr lang="en-US" i="1"/>
              <a:t>relation</a:t>
            </a:r>
          </a:p>
        </p:txBody>
      </p:sp>
      <p:sp>
        <p:nvSpPr>
          <p:cNvPr id="22" name="TextBox 21">
            <a:extLst>
              <a:ext uri="{FF2B5EF4-FFF2-40B4-BE49-F238E27FC236}">
                <a16:creationId xmlns:a16="http://schemas.microsoft.com/office/drawing/2014/main" id="{EC73EA74-8A66-43CE-9CC5-1ED93AC280B9}"/>
              </a:ext>
            </a:extLst>
          </p:cNvPr>
          <p:cNvSpPr txBox="1"/>
          <p:nvPr/>
        </p:nvSpPr>
        <p:spPr>
          <a:xfrm>
            <a:off x="2460567" y="5370022"/>
            <a:ext cx="1553310" cy="707886"/>
          </a:xfrm>
          <a:prstGeom prst="rect">
            <a:avLst/>
          </a:prstGeom>
          <a:noFill/>
        </p:spPr>
        <p:txBody>
          <a:bodyPr wrap="none" rtlCol="0">
            <a:spAutoFit/>
          </a:bodyPr>
          <a:lstStyle/>
          <a:p>
            <a:r>
              <a:rPr lang="en-US" sz="4000">
                <a:highlight>
                  <a:srgbClr val="FFFF00"/>
                </a:highlight>
              </a:rPr>
              <a:t>secure</a:t>
            </a:r>
          </a:p>
        </p:txBody>
      </p:sp>
      <p:sp>
        <p:nvSpPr>
          <p:cNvPr id="23" name="TextBox 22">
            <a:extLst>
              <a:ext uri="{FF2B5EF4-FFF2-40B4-BE49-F238E27FC236}">
                <a16:creationId xmlns:a16="http://schemas.microsoft.com/office/drawing/2014/main" id="{78DB3038-7131-4E31-9B4A-321D137BD5E2}"/>
              </a:ext>
            </a:extLst>
          </p:cNvPr>
          <p:cNvSpPr txBox="1"/>
          <p:nvPr/>
        </p:nvSpPr>
        <p:spPr>
          <a:xfrm>
            <a:off x="7902620" y="5370022"/>
            <a:ext cx="2380460" cy="707886"/>
          </a:xfrm>
          <a:prstGeom prst="rect">
            <a:avLst/>
          </a:prstGeom>
          <a:noFill/>
        </p:spPr>
        <p:txBody>
          <a:bodyPr wrap="none" rtlCol="0">
            <a:spAutoFit/>
          </a:bodyPr>
          <a:lstStyle/>
          <a:p>
            <a:r>
              <a:rPr lang="en-US" sz="4000">
                <a:highlight>
                  <a:srgbClr val="FFFF00"/>
                </a:highlight>
              </a:rPr>
              <a:t>not secure</a:t>
            </a:r>
          </a:p>
        </p:txBody>
      </p:sp>
    </p:spTree>
    <p:extLst>
      <p:ext uri="{BB962C8B-B14F-4D97-AF65-F5344CB8AC3E}">
        <p14:creationId xmlns:p14="http://schemas.microsoft.com/office/powerpoint/2010/main" val="12659082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TotalTime>
  <Words>798</Words>
  <Application>Microsoft Office PowerPoint</Application>
  <PresentationFormat>Widescreen</PresentationFormat>
  <Paragraphs>140</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The root cause of all security failures</vt:lpstr>
      <vt:lpstr>I think I understand the root cause of all security failures</vt:lpstr>
      <vt:lpstr>The following graphic depicts two customers of an online store and their passwords:</vt:lpstr>
      <vt:lpstr>Password0 is known by both Alice and Eve:</vt:lpstr>
      <vt:lpstr>There is an analogous set of graphics for hotel guest keys and rooms</vt:lpstr>
      <vt:lpstr>Room0 can only be unlocked by Guest0’s key and Room1 can only be unlocked by Guest1’s key:</vt:lpstr>
      <vt:lpstr>Room0 can be unlocked by both Guest0’s key and Guest1’s key:</vt:lpstr>
      <vt:lpstr>A pattern has emerged</vt:lpstr>
      <vt:lpstr>Summary</vt:lpstr>
      <vt:lpstr>Binary relation</vt:lpstr>
      <vt:lpstr>Binary relations are well-studied</vt:lpstr>
      <vt:lpstr>Here is the injective property:</vt:lpstr>
      <vt:lpstr>PowerPoint Presentation</vt:lpstr>
      <vt:lpstr>Injective means secure. Not injective means not secure.</vt:lpstr>
      <vt:lpstr>Security and the injective set property</vt:lpstr>
      <vt:lpstr>So simple, why so many security breaches?</vt:lpstr>
      <vt:lpstr>Because systems are built like this:</vt:lpstr>
      <vt:lpstr>Too much complexity for the human brain</vt:lpstr>
      <vt:lpstr>Need a tool</vt:lpstr>
      <vt:lpstr>Alloy implementation of the injective property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root cause of all security failures</dc:title>
  <dc:creator>Costello, Roger L.</dc:creator>
  <cp:lastModifiedBy>Costello, Roger L.</cp:lastModifiedBy>
  <cp:revision>30</cp:revision>
  <dcterms:created xsi:type="dcterms:W3CDTF">2018-03-27T08:41:49Z</dcterms:created>
  <dcterms:modified xsi:type="dcterms:W3CDTF">2018-03-29T10:07:22Z</dcterms:modified>
</cp:coreProperties>
</file>