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9B3D-DBB2-4CDC-8508-6F1D7FC17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49ACD-C55C-4440-9C86-464AC071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4E30-2ECA-440D-B7A8-1BC55D5A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0B80-3F0B-4D5C-A1B8-574F96CF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CEE5-2E31-4D58-B157-9704EB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34C9-1041-4CE0-AA00-4B793AA7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7DDF-97ED-4CD7-92C6-779F814F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3994-077E-40C2-B773-B12EFFCE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5870-75BD-4DBD-B278-BC3060B3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B9AC-6EA6-42B3-AAC3-0D974E40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2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BC6C9-27C9-4B59-818D-E2352D471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2D4D8-E0F8-406B-A3ED-003A85BE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0BDA4-0235-4D68-830A-E91B8DFD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2525-C83A-49A3-9A2A-9D72A5F7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1277-7F93-4AEB-B6A1-3D312D98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8384-F9CB-45F7-9696-606B771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38A6-6EC3-42C9-B34D-48F6CDDE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577B-D97F-4491-BF9A-1F2BB3D4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C9C3-D6FC-4781-BC6D-8A5F4406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9DB8-82F9-4A5E-B245-7C439074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8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8B03-AC7A-46ED-87DB-3CB93457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2AAC-C953-41AA-B9E9-0CC5FE67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233A-19F1-410C-8985-4B241C3D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9D25-88BC-44F2-A6B2-4886B51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894D-06A0-47BE-8011-0580695A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CC6E-60C6-44AE-AA5A-FD5DD08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AB82-D0EB-4861-989E-5BBE9E3E3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11D46-9666-4A8B-BE3E-6A875D29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745B9-DE7F-4995-8436-04944EFA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63AC3-5FEA-4637-9172-81FC73D0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6D65-50F5-4CF6-82FD-97AD2880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A60A-73B2-46F9-965A-37947FF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F77C8-A8C0-4167-A6BB-7062FA6B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C5D68-FA97-4350-8A67-BEF6FD4EB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FB32F-2DE2-48C1-8783-437F827DD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413DE-876F-42C1-863C-7345376A1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695A5-1037-46B5-942B-688E0CC6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E3F63-2049-4B55-89D1-97BBC38D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529DD-B528-4A50-B344-521405F9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ECC2-7B2C-41B4-8EB8-2CE326BF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B1993-AA92-4BCA-817C-B93BDFD8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4B09-3767-4115-81D9-E3ADD8F6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4AA9F-9DA0-41CC-9581-ACA925BE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B0518-8AE5-4B20-8F20-DF2F0896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3DAA9-643F-4ACC-84ED-BC86103D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33D2A-2C74-4595-91F3-8B9158A6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3C3C-DB02-4075-A493-5E5446F2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C466-1FDA-4305-8225-4EDF70BB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C5FB9-C50F-4255-B71D-190F5392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C8CB9-1668-4B97-B7E3-FBA57835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2F0C-BC63-4E87-93B7-9D6DE412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01E4F-9A3A-4B97-A30C-AB50BE9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1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022C-C9D6-4DD0-ABE5-B220682B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FF56B-85E3-4BFE-8CF8-65F6DB97A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78B95-0F76-49DA-B4EF-44C16FC48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B0CFD-E65D-4235-AC7F-5B2A7AE3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199F0-D2B3-4842-80F1-81E50A9B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2E92-E19E-419C-B6D4-34C2A28C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B485F-1F15-4271-BF77-68F59D25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1D1D-AB0D-4925-9926-08DEB8AD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1EB2-A5BC-430E-92A7-ECFE601E9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31AD-83F9-43C5-84AA-966C2F1991E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87B2-742C-4512-8A07-014497404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94A6F-36F3-4EFA-A165-8E91C9A0B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E30A6-A34E-41D3-B9AA-B3448781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2BC3-3641-4CAE-9B19-4DC7E1742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Encapsulation in Alloy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9551F8-DE08-4AE3-91AE-F4E444F31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739" y="5725306"/>
            <a:ext cx="2846521" cy="9699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March 10, 2018</a:t>
            </a:r>
          </a:p>
        </p:txBody>
      </p:sp>
    </p:spTree>
    <p:extLst>
      <p:ext uri="{BB962C8B-B14F-4D97-AF65-F5344CB8AC3E}">
        <p14:creationId xmlns:p14="http://schemas.microsoft.com/office/powerpoint/2010/main" val="386231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631E-B101-4D48-A44B-1C60FBBD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implement encapsulation in Alloy?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7572-DA53-4C9F-A688-77E31CE5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util/ordering module uses encapsulation: you call the module with a set and then you suddenly have all these functions available on the set: </a:t>
            </a:r>
            <a:r>
              <a:rPr lang="en-US" i="1"/>
              <a:t>first</a:t>
            </a:r>
            <a:r>
              <a:rPr lang="en-US"/>
              <a:t>, </a:t>
            </a:r>
            <a:r>
              <a:rPr lang="en-US" i="1"/>
              <a:t>last</a:t>
            </a:r>
            <a:r>
              <a:rPr lang="en-US"/>
              <a:t>, </a:t>
            </a:r>
            <a:r>
              <a:rPr lang="en-US" i="1"/>
              <a:t>next</a:t>
            </a:r>
            <a:r>
              <a:rPr lang="en-US"/>
              <a:t>, </a:t>
            </a:r>
            <a:r>
              <a:rPr lang="en-US" i="1"/>
              <a:t>prev</a:t>
            </a:r>
            <a:r>
              <a:rPr lang="en-US"/>
              <a:t>, etc. </a:t>
            </a:r>
          </a:p>
          <a:p>
            <a:r>
              <a:rPr lang="en-US"/>
              <a:t>You are shielded from how the ordering module implemented those functions. </a:t>
            </a:r>
          </a:p>
          <a:p>
            <a:r>
              <a:rPr lang="en-US"/>
              <a:t>That’s encapsulation. </a:t>
            </a:r>
          </a:p>
        </p:txBody>
      </p:sp>
    </p:spTree>
    <p:extLst>
      <p:ext uri="{BB962C8B-B14F-4D97-AF65-F5344CB8AC3E}">
        <p14:creationId xmlns:p14="http://schemas.microsoft.com/office/powerpoint/2010/main" val="342316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8DB1-32F1-4440-BD91-BFAC5D43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F954-B032-4B96-B26E-2BBAE138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encapsulation when creating Alloy models. </a:t>
            </a:r>
          </a:p>
          <a:p>
            <a:r>
              <a:rPr lang="en-US"/>
              <a:t>A benefit of encapsulation is that you can redesign an encapsulation module without impacting other parts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40445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8959-83F1-4315-BFCD-17132A61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Here’s how to implement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9231-4BC2-40D9-B6BE-F6005323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Create a module.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Either have users pass in a set via a module parameter, or, create the set within the module.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an internal representation, using the </a:t>
            </a:r>
            <a:r>
              <a:rPr lang="en-US" b="1"/>
              <a:t>private</a:t>
            </a:r>
            <a:r>
              <a:rPr lang="en-US"/>
              <a:t> keyword.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operations (</a:t>
            </a:r>
            <a:r>
              <a:rPr lang="en-US" b="1"/>
              <a:t>pred</a:t>
            </a:r>
            <a:r>
              <a:rPr lang="en-US"/>
              <a:t> and </a:t>
            </a:r>
            <a:r>
              <a:rPr lang="en-US" b="1"/>
              <a:t>fun</a:t>
            </a:r>
            <a:r>
              <a:rPr lang="en-US"/>
              <a:t>) on the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Then, users operate on the set through the operations provided by the module.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2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0AF6-9A62-49BE-B224-DAFD4D55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that illustrates encapsulation in Alloy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1826-6CC5-4E1B-8733-B930C042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module for the colors of a traffic light. </a:t>
            </a:r>
          </a:p>
          <a:p>
            <a:r>
              <a:rPr lang="en-US"/>
              <a:t>The set of colors (red, yellow, green) are defined in the module and are public. </a:t>
            </a:r>
          </a:p>
          <a:p>
            <a:r>
              <a:rPr lang="en-US"/>
              <a:t>The sequence in which the colors change (e.g., a red light changes to a yellow light which changes to a green light which changes back to a red light) is private. </a:t>
            </a:r>
          </a:p>
          <a:p>
            <a:r>
              <a:rPr lang="en-US"/>
              <a:t>The module provides a function (</a:t>
            </a:r>
            <a:r>
              <a:rPr lang="en-US" b="1"/>
              <a:t>fun)</a:t>
            </a:r>
            <a:r>
              <a:rPr lang="en-US"/>
              <a:t> that users call to get the next color.</a:t>
            </a:r>
          </a:p>
        </p:txBody>
      </p:sp>
    </p:spTree>
    <p:extLst>
      <p:ext uri="{BB962C8B-B14F-4D97-AF65-F5344CB8AC3E}">
        <p14:creationId xmlns:p14="http://schemas.microsoft.com/office/powerpoint/2010/main" val="203062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4CD8-49C6-4953-A400-020FC35F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 is a module that implements encapsulation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C4AF07-8879-4D2E-8BF0-B091348A245A}"/>
              </a:ext>
            </a:extLst>
          </p:cNvPr>
          <p:cNvSpPr/>
          <p:nvPr/>
        </p:nvSpPr>
        <p:spPr>
          <a:xfrm>
            <a:off x="1900841" y="1923444"/>
            <a:ext cx="7043651" cy="46436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traffic_light_color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Color_Sequence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Next: Color -&gt; Color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Next = red -&gt; yellow + yellow -&gt; green + green -&gt; red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next : Color -&gt; Color { Color_Sequence.Next }</a:t>
            </a:r>
          </a:p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Color {}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Color {}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yellow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Color {}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green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Color {}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84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AA80-D650-417B-9175-6E1BEBCE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 is a sample use of the module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3AC27-5FB6-4E99-8FA1-467A54CF2821}"/>
              </a:ext>
            </a:extLst>
          </p:cNvPr>
          <p:cNvSpPr/>
          <p:nvPr/>
        </p:nvSpPr>
        <p:spPr>
          <a:xfrm>
            <a:off x="1468582" y="1690688"/>
            <a:ext cx="8789324" cy="3930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traffic_light_color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util/ordering[Time]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{}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Traffic_Light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color: Color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Time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t: Time - first | color.t = traffic_light_color/next[color.(t.prev)]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7886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68C59-1EAC-48E8-81A0-483C24927A05}"/>
              </a:ext>
            </a:extLst>
          </p:cNvPr>
          <p:cNvSpPr/>
          <p:nvPr/>
        </p:nvSpPr>
        <p:spPr>
          <a:xfrm>
            <a:off x="1152699" y="610034"/>
            <a:ext cx="8789324" cy="3930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traffic_light_color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util/ordering[Time]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{}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Traffic_Light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color: Color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Time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t: Time - first | color.t = traffic_light_color/next[color.(t.prev)]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{}</a:t>
            </a:r>
            <a:endParaRPr lang="en-US" sz="24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775822-B2E4-4704-BFBB-F049052A655E}"/>
              </a:ext>
            </a:extLst>
          </p:cNvPr>
          <p:cNvSpPr/>
          <p:nvPr/>
        </p:nvSpPr>
        <p:spPr>
          <a:xfrm>
            <a:off x="4738255" y="3057376"/>
            <a:ext cx="2394066" cy="704429"/>
          </a:xfrm>
          <a:custGeom>
            <a:avLst/>
            <a:gdLst>
              <a:gd name="connsiteX0" fmla="*/ 881149 w 2394066"/>
              <a:gd name="connsiteY0" fmla="*/ 18334 h 704429"/>
              <a:gd name="connsiteX1" fmla="*/ 282633 w 2394066"/>
              <a:gd name="connsiteY1" fmla="*/ 68210 h 704429"/>
              <a:gd name="connsiteX2" fmla="*/ 66502 w 2394066"/>
              <a:gd name="connsiteY2" fmla="*/ 84835 h 704429"/>
              <a:gd name="connsiteX3" fmla="*/ 49877 w 2394066"/>
              <a:gd name="connsiteY3" fmla="*/ 134712 h 704429"/>
              <a:gd name="connsiteX4" fmla="*/ 33251 w 2394066"/>
              <a:gd name="connsiteY4" fmla="*/ 251090 h 704429"/>
              <a:gd name="connsiteX5" fmla="*/ 0 w 2394066"/>
              <a:gd name="connsiteY5" fmla="*/ 317592 h 704429"/>
              <a:gd name="connsiteX6" fmla="*/ 33251 w 2394066"/>
              <a:gd name="connsiteY6" fmla="*/ 467221 h 704429"/>
              <a:gd name="connsiteX7" fmla="*/ 66502 w 2394066"/>
              <a:gd name="connsiteY7" fmla="*/ 517097 h 704429"/>
              <a:gd name="connsiteX8" fmla="*/ 83127 w 2394066"/>
              <a:gd name="connsiteY8" fmla="*/ 566974 h 704429"/>
              <a:gd name="connsiteX9" fmla="*/ 149629 w 2394066"/>
              <a:gd name="connsiteY9" fmla="*/ 600225 h 704429"/>
              <a:gd name="connsiteX10" fmla="*/ 498764 w 2394066"/>
              <a:gd name="connsiteY10" fmla="*/ 633475 h 704429"/>
              <a:gd name="connsiteX11" fmla="*/ 2078182 w 2394066"/>
              <a:gd name="connsiteY11" fmla="*/ 683352 h 704429"/>
              <a:gd name="connsiteX12" fmla="*/ 2277687 w 2394066"/>
              <a:gd name="connsiteY12" fmla="*/ 683352 h 704429"/>
              <a:gd name="connsiteX13" fmla="*/ 2327564 w 2394066"/>
              <a:gd name="connsiteY13" fmla="*/ 583599 h 704429"/>
              <a:gd name="connsiteX14" fmla="*/ 2344189 w 2394066"/>
              <a:gd name="connsiteY14" fmla="*/ 450595 h 704429"/>
              <a:gd name="connsiteX15" fmla="*/ 2377440 w 2394066"/>
              <a:gd name="connsiteY15" fmla="*/ 350843 h 704429"/>
              <a:gd name="connsiteX16" fmla="*/ 2394066 w 2394066"/>
              <a:gd name="connsiteY16" fmla="*/ 251090 h 704429"/>
              <a:gd name="connsiteX17" fmla="*/ 2377440 w 2394066"/>
              <a:gd name="connsiteY17" fmla="*/ 101461 h 704429"/>
              <a:gd name="connsiteX18" fmla="*/ 2327564 w 2394066"/>
              <a:gd name="connsiteY18" fmla="*/ 84835 h 704429"/>
              <a:gd name="connsiteX19" fmla="*/ 2061557 w 2394066"/>
              <a:gd name="connsiteY19" fmla="*/ 68210 h 704429"/>
              <a:gd name="connsiteX20" fmla="*/ 1313411 w 2394066"/>
              <a:gd name="connsiteY20" fmla="*/ 34959 h 704429"/>
              <a:gd name="connsiteX21" fmla="*/ 1230284 w 2394066"/>
              <a:gd name="connsiteY21" fmla="*/ 18334 h 704429"/>
              <a:gd name="connsiteX22" fmla="*/ 1180407 w 2394066"/>
              <a:gd name="connsiteY22" fmla="*/ 1708 h 704429"/>
              <a:gd name="connsiteX23" fmla="*/ 881149 w 2394066"/>
              <a:gd name="connsiteY23" fmla="*/ 18334 h 70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94066" h="704429">
                <a:moveTo>
                  <a:pt x="881149" y="18334"/>
                </a:moveTo>
                <a:cubicBezTo>
                  <a:pt x="600925" y="58365"/>
                  <a:pt x="821834" y="29696"/>
                  <a:pt x="282633" y="68210"/>
                </a:cubicBezTo>
                <a:lnTo>
                  <a:pt x="66502" y="84835"/>
                </a:lnTo>
                <a:cubicBezTo>
                  <a:pt x="60960" y="101461"/>
                  <a:pt x="53314" y="117527"/>
                  <a:pt x="49877" y="134712"/>
                </a:cubicBezTo>
                <a:cubicBezTo>
                  <a:pt x="42192" y="173138"/>
                  <a:pt x="43562" y="213284"/>
                  <a:pt x="33251" y="251090"/>
                </a:cubicBezTo>
                <a:cubicBezTo>
                  <a:pt x="26730" y="275001"/>
                  <a:pt x="11084" y="295425"/>
                  <a:pt x="0" y="317592"/>
                </a:cubicBezTo>
                <a:cubicBezTo>
                  <a:pt x="6385" y="355899"/>
                  <a:pt x="12788" y="426295"/>
                  <a:pt x="33251" y="467221"/>
                </a:cubicBezTo>
                <a:cubicBezTo>
                  <a:pt x="42187" y="485093"/>
                  <a:pt x="55418" y="500472"/>
                  <a:pt x="66502" y="517097"/>
                </a:cubicBezTo>
                <a:cubicBezTo>
                  <a:pt x="72044" y="533723"/>
                  <a:pt x="70735" y="554582"/>
                  <a:pt x="83127" y="566974"/>
                </a:cubicBezTo>
                <a:cubicBezTo>
                  <a:pt x="100652" y="584499"/>
                  <a:pt x="126423" y="591523"/>
                  <a:pt x="149629" y="600225"/>
                </a:cubicBezTo>
                <a:cubicBezTo>
                  <a:pt x="245197" y="636063"/>
                  <a:pt x="451421" y="630690"/>
                  <a:pt x="498764" y="633475"/>
                </a:cubicBezTo>
                <a:cubicBezTo>
                  <a:pt x="1175930" y="730213"/>
                  <a:pt x="653153" y="665758"/>
                  <a:pt x="2078182" y="683352"/>
                </a:cubicBezTo>
                <a:cubicBezTo>
                  <a:pt x="2154345" y="702392"/>
                  <a:pt x="2187876" y="719277"/>
                  <a:pt x="2277687" y="683352"/>
                </a:cubicBezTo>
                <a:cubicBezTo>
                  <a:pt x="2302477" y="673436"/>
                  <a:pt x="2320565" y="604595"/>
                  <a:pt x="2327564" y="583599"/>
                </a:cubicBezTo>
                <a:cubicBezTo>
                  <a:pt x="2333106" y="539264"/>
                  <a:pt x="2334827" y="494283"/>
                  <a:pt x="2344189" y="450595"/>
                </a:cubicBezTo>
                <a:cubicBezTo>
                  <a:pt x="2351533" y="416324"/>
                  <a:pt x="2371678" y="385415"/>
                  <a:pt x="2377440" y="350843"/>
                </a:cubicBezTo>
                <a:lnTo>
                  <a:pt x="2394066" y="251090"/>
                </a:lnTo>
                <a:cubicBezTo>
                  <a:pt x="2388524" y="201214"/>
                  <a:pt x="2396078" y="148055"/>
                  <a:pt x="2377440" y="101461"/>
                </a:cubicBezTo>
                <a:cubicBezTo>
                  <a:pt x="2370931" y="85190"/>
                  <a:pt x="2344992" y="86670"/>
                  <a:pt x="2327564" y="84835"/>
                </a:cubicBezTo>
                <a:cubicBezTo>
                  <a:pt x="2239210" y="75535"/>
                  <a:pt x="2150226" y="73752"/>
                  <a:pt x="2061557" y="68210"/>
                </a:cubicBezTo>
                <a:cubicBezTo>
                  <a:pt x="1787331" y="-23195"/>
                  <a:pt x="2075340" y="67382"/>
                  <a:pt x="1313411" y="34959"/>
                </a:cubicBezTo>
                <a:cubicBezTo>
                  <a:pt x="1285179" y="33758"/>
                  <a:pt x="1257698" y="25188"/>
                  <a:pt x="1230284" y="18334"/>
                </a:cubicBezTo>
                <a:cubicBezTo>
                  <a:pt x="1213282" y="14084"/>
                  <a:pt x="1197908" y="2629"/>
                  <a:pt x="1180407" y="1708"/>
                </a:cubicBezTo>
                <a:cubicBezTo>
                  <a:pt x="1091861" y="-2952"/>
                  <a:pt x="1003069" y="1708"/>
                  <a:pt x="881149" y="1833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93B286-AE3F-4F6F-A9FA-D16962A0BD4B}"/>
              </a:ext>
            </a:extLst>
          </p:cNvPr>
          <p:cNvCxnSpPr/>
          <p:nvPr/>
        </p:nvCxnSpPr>
        <p:spPr>
          <a:xfrm flipV="1">
            <a:off x="4904510" y="3761805"/>
            <a:ext cx="498763" cy="129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2BD312-B64F-482B-9767-393724EA71B6}"/>
              </a:ext>
            </a:extLst>
          </p:cNvPr>
          <p:cNvSpPr txBox="1"/>
          <p:nvPr/>
        </p:nvSpPr>
        <p:spPr>
          <a:xfrm>
            <a:off x="4239491" y="5037513"/>
            <a:ext cx="507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qualifies “next” to indicate that we want the “next relation” in the traffic_light_color module, not the “next relation” in the ordering module.</a:t>
            </a:r>
          </a:p>
        </p:txBody>
      </p:sp>
    </p:spTree>
    <p:extLst>
      <p:ext uri="{BB962C8B-B14F-4D97-AF65-F5344CB8AC3E}">
        <p14:creationId xmlns:p14="http://schemas.microsoft.com/office/powerpoint/2010/main" val="351019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Encapsulation in Alloy</vt:lpstr>
      <vt:lpstr>How to implement encapsulation in Alloy?</vt:lpstr>
      <vt:lpstr>Benefits of encapsulation</vt:lpstr>
      <vt:lpstr>Here’s how to implement encapsulation</vt:lpstr>
      <vt:lpstr>Example that illustrates encapsulation in Alloy</vt:lpstr>
      <vt:lpstr>Here is a module that implements encapsulation</vt:lpstr>
      <vt:lpstr>Here is a sample use of the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in Alloy</dc:title>
  <dc:creator>Costello, Roger L.</dc:creator>
  <cp:lastModifiedBy>Costello, Roger L.</cp:lastModifiedBy>
  <cp:revision>9</cp:revision>
  <dcterms:created xsi:type="dcterms:W3CDTF">2018-02-17T20:59:22Z</dcterms:created>
  <dcterms:modified xsi:type="dcterms:W3CDTF">2018-03-10T23:07:24Z</dcterms:modified>
</cp:coreProperties>
</file>