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58" r:id="rId4"/>
    <p:sldId id="259" r:id="rId5"/>
    <p:sldId id="282" r:id="rId6"/>
    <p:sldId id="261" r:id="rId7"/>
    <p:sldId id="266" r:id="rId8"/>
    <p:sldId id="267" r:id="rId9"/>
    <p:sldId id="265" r:id="rId10"/>
    <p:sldId id="268" r:id="rId11"/>
    <p:sldId id="269" r:id="rId12"/>
    <p:sldId id="270" r:id="rId13"/>
    <p:sldId id="271" r:id="rId14"/>
    <p:sldId id="287" r:id="rId15"/>
    <p:sldId id="295" r:id="rId16"/>
    <p:sldId id="289" r:id="rId17"/>
    <p:sldId id="290" r:id="rId18"/>
    <p:sldId id="291" r:id="rId19"/>
    <p:sldId id="298" r:id="rId20"/>
    <p:sldId id="300" r:id="rId21"/>
    <p:sldId id="299" r:id="rId22"/>
    <p:sldId id="294" r:id="rId23"/>
    <p:sldId id="297" r:id="rId24"/>
    <p:sldId id="292" r:id="rId25"/>
    <p:sldId id="301" r:id="rId26"/>
    <p:sldId id="310" r:id="rId27"/>
    <p:sldId id="318" r:id="rId28"/>
    <p:sldId id="308" r:id="rId29"/>
    <p:sldId id="312" r:id="rId30"/>
    <p:sldId id="313" r:id="rId31"/>
    <p:sldId id="296" r:id="rId32"/>
    <p:sldId id="272" r:id="rId33"/>
    <p:sldId id="262" r:id="rId34"/>
    <p:sldId id="263" r:id="rId35"/>
    <p:sldId id="273" r:id="rId36"/>
    <p:sldId id="264" r:id="rId37"/>
    <p:sldId id="274" r:id="rId38"/>
    <p:sldId id="275" r:id="rId39"/>
    <p:sldId id="276" r:id="rId40"/>
    <p:sldId id="277" r:id="rId41"/>
    <p:sldId id="278" r:id="rId42"/>
    <p:sldId id="279" r:id="rId43"/>
    <p:sldId id="285" r:id="rId44"/>
    <p:sldId id="280" r:id="rId45"/>
    <p:sldId id="281" r:id="rId46"/>
    <p:sldId id="286" r:id="rId47"/>
    <p:sldId id="288" r:id="rId48"/>
    <p:sldId id="302" r:id="rId49"/>
    <p:sldId id="284" r:id="rId50"/>
    <p:sldId id="303" r:id="rId51"/>
    <p:sldId id="311" r:id="rId52"/>
    <p:sldId id="304" r:id="rId53"/>
    <p:sldId id="309" r:id="rId54"/>
    <p:sldId id="305" r:id="rId55"/>
    <p:sldId id="306" r:id="rId56"/>
    <p:sldId id="314" r:id="rId57"/>
    <p:sldId id="315" r:id="rId58"/>
    <p:sldId id="337" r:id="rId59"/>
    <p:sldId id="319" r:id="rId60"/>
    <p:sldId id="316" r:id="rId61"/>
    <p:sldId id="320" r:id="rId62"/>
    <p:sldId id="324" r:id="rId63"/>
    <p:sldId id="338" r:id="rId64"/>
    <p:sldId id="322" r:id="rId65"/>
    <p:sldId id="323"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9"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AE71-9CAB-4D7F-AB6B-0F0F58931B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497AFD-E712-43E1-8EF3-54767EB2AA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6ADD59-B28B-49CD-AFA5-D6FAAB9E24BE}"/>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5" name="Footer Placeholder 4">
            <a:extLst>
              <a:ext uri="{FF2B5EF4-FFF2-40B4-BE49-F238E27FC236}">
                <a16:creationId xmlns:a16="http://schemas.microsoft.com/office/drawing/2014/main" id="{7E2C12DB-B091-444C-BB43-37A8CD634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485BA-E903-4F40-A134-9DD32D935608}"/>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58638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CCB5-E3D3-4078-90DE-F5B38AAB6E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085368-4F47-46CD-A07F-8E1C9C4ABD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AAEFA-39C3-4938-8100-F109CEC78FE6}"/>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5" name="Footer Placeholder 4">
            <a:extLst>
              <a:ext uri="{FF2B5EF4-FFF2-40B4-BE49-F238E27FC236}">
                <a16:creationId xmlns:a16="http://schemas.microsoft.com/office/drawing/2014/main" id="{55F3D29B-DFB6-4E91-930B-AF8D28CA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621E6-9A18-499C-8252-EC73A96751E6}"/>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60228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A5721-F96B-424F-B0F4-03A8ADE1DA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A7DEA5-60E0-442F-80A8-283A949080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EB79D-1611-471D-A525-760FDA8BEBEF}"/>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5" name="Footer Placeholder 4">
            <a:extLst>
              <a:ext uri="{FF2B5EF4-FFF2-40B4-BE49-F238E27FC236}">
                <a16:creationId xmlns:a16="http://schemas.microsoft.com/office/drawing/2014/main" id="{8BC79A7B-8481-473A-9AC2-B91488802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26D02-B025-4451-8F6D-EF672FA392A9}"/>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407628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3981-85A7-43B1-AB51-D7EDC8D5B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AE767-492D-4C0A-A9E8-D616CB44F1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8C7F1-D384-4ED7-A292-AD18B0AA2FC7}"/>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5" name="Footer Placeholder 4">
            <a:extLst>
              <a:ext uri="{FF2B5EF4-FFF2-40B4-BE49-F238E27FC236}">
                <a16:creationId xmlns:a16="http://schemas.microsoft.com/office/drawing/2014/main" id="{16B5F3A3-05AC-4AAF-90A6-58BC4EFB0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BF775-DBC6-4EB8-922F-78CFE88185FA}"/>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58697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C002-3F1E-4399-86D1-DF820C919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0E4DEE-72C1-46DE-8F74-71D7A07CF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E02068-3E20-4B30-8250-0AD7CDBC6317}"/>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5" name="Footer Placeholder 4">
            <a:extLst>
              <a:ext uri="{FF2B5EF4-FFF2-40B4-BE49-F238E27FC236}">
                <a16:creationId xmlns:a16="http://schemas.microsoft.com/office/drawing/2014/main" id="{C908CF8F-5318-4C3E-BBC4-E8710A33B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95363-FE89-4222-9194-948D265FCA9A}"/>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305604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2072-7EB9-47C9-9890-A8793EDFCF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AFF749-03DA-40D7-946F-3BE19B7B5E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770D5-F55C-4053-96C7-4D7240A321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DEA38A-FD23-43CE-BF80-3E9A9586B390}"/>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6" name="Footer Placeholder 5">
            <a:extLst>
              <a:ext uri="{FF2B5EF4-FFF2-40B4-BE49-F238E27FC236}">
                <a16:creationId xmlns:a16="http://schemas.microsoft.com/office/drawing/2014/main" id="{FC88E5FE-9389-4CF9-8D1E-F2C2D3297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9F918-787B-4F12-9BF8-556EC575139B}"/>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221806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45F0-1931-43C5-A503-7B875C216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8B009F-54B5-41DF-A458-9E604647F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1A406A-12FF-4558-8F37-5F64238F7C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783319-092F-4D45-87B5-2069F9322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E11FFA-2C6E-4201-A754-35635C1E67B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44EA7E-D935-4F2A-B397-A55DE5BBBBFB}"/>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8" name="Footer Placeholder 7">
            <a:extLst>
              <a:ext uri="{FF2B5EF4-FFF2-40B4-BE49-F238E27FC236}">
                <a16:creationId xmlns:a16="http://schemas.microsoft.com/office/drawing/2014/main" id="{AA3A54AB-FA0F-45ED-97FB-473F5ACCD1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66A208-FDD6-4ACA-B157-DC828AEA4842}"/>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358545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97F5-C411-497D-8101-653BE89EBB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D4ADFC-F1A8-4C80-A212-D2C25F377799}"/>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4" name="Footer Placeholder 3">
            <a:extLst>
              <a:ext uri="{FF2B5EF4-FFF2-40B4-BE49-F238E27FC236}">
                <a16:creationId xmlns:a16="http://schemas.microsoft.com/office/drawing/2014/main" id="{642FF55A-298F-49F2-B57E-19CFF0A1A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376307-B5DE-4022-912E-18704809BF84}"/>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324270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B2EDE7-DEA6-4C86-9CDF-61B9CE38D76F}"/>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3" name="Footer Placeholder 2">
            <a:extLst>
              <a:ext uri="{FF2B5EF4-FFF2-40B4-BE49-F238E27FC236}">
                <a16:creationId xmlns:a16="http://schemas.microsoft.com/office/drawing/2014/main" id="{6800D14D-BF7B-4437-B439-B92A3BDB9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279E08-338C-49E0-9A92-E4A8DB8F0B56}"/>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405473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8354-AD57-4BF2-9F8A-96863716C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EC578-D9BD-4D01-9766-970F91B048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C6A165-15EF-4CA7-9264-3AD3210F8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028784-94D6-49CE-AB36-CEFD902D70F4}"/>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6" name="Footer Placeholder 5">
            <a:extLst>
              <a:ext uri="{FF2B5EF4-FFF2-40B4-BE49-F238E27FC236}">
                <a16:creationId xmlns:a16="http://schemas.microsoft.com/office/drawing/2014/main" id="{6E614625-B72F-421B-B28B-6BE859947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AF2E1-EFF3-4761-AD5B-E70D2897E751}"/>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226897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8A0E-18C6-49C1-B9FB-A87DAECB4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11BA5D-C35B-49F7-BAFF-1D803EE48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655AEC-C30E-4E87-9E43-07934884E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BF589C-5EB0-4F91-86F5-422082DF267B}"/>
              </a:ext>
            </a:extLst>
          </p:cNvPr>
          <p:cNvSpPr>
            <a:spLocks noGrp="1"/>
          </p:cNvSpPr>
          <p:nvPr>
            <p:ph type="dt" sz="half" idx="10"/>
          </p:nvPr>
        </p:nvSpPr>
        <p:spPr/>
        <p:txBody>
          <a:bodyPr/>
          <a:lstStyle/>
          <a:p>
            <a:fld id="{DF9FB279-F634-41C6-BF79-AEE297FD5CBA}" type="datetimeFigureOut">
              <a:rPr lang="en-US" smtClean="0"/>
              <a:t>5/14/2018</a:t>
            </a:fld>
            <a:endParaRPr lang="en-US"/>
          </a:p>
        </p:txBody>
      </p:sp>
      <p:sp>
        <p:nvSpPr>
          <p:cNvPr id="6" name="Footer Placeholder 5">
            <a:extLst>
              <a:ext uri="{FF2B5EF4-FFF2-40B4-BE49-F238E27FC236}">
                <a16:creationId xmlns:a16="http://schemas.microsoft.com/office/drawing/2014/main" id="{F7D6ED23-E5B2-48B5-8A34-A3D2B0FA2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017FD-3912-4C43-B843-0BFAEE0C1AEA}"/>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22189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0678C3-9A68-4807-B548-D661B8225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EC3A4-F521-4949-B665-CAC05AE13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5209C-D76E-43D6-9F43-F0D2481AC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FB279-F634-41C6-BF79-AEE297FD5CBA}" type="datetimeFigureOut">
              <a:rPr lang="en-US" smtClean="0"/>
              <a:t>5/14/2018</a:t>
            </a:fld>
            <a:endParaRPr lang="en-US"/>
          </a:p>
        </p:txBody>
      </p:sp>
      <p:sp>
        <p:nvSpPr>
          <p:cNvPr id="5" name="Footer Placeholder 4">
            <a:extLst>
              <a:ext uri="{FF2B5EF4-FFF2-40B4-BE49-F238E27FC236}">
                <a16:creationId xmlns:a16="http://schemas.microsoft.com/office/drawing/2014/main" id="{F0FF2BD3-FE48-46FF-8F55-0BCD16B97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70718D-F258-4291-A17D-671E399F0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89BE0-D305-4BA2-9D45-1D28884A4803}" type="slidenum">
              <a:rPr lang="en-US" smtClean="0"/>
              <a:t>‹#›</a:t>
            </a:fld>
            <a:endParaRPr lang="en-US"/>
          </a:p>
        </p:txBody>
      </p:sp>
    </p:spTree>
    <p:extLst>
      <p:ext uri="{BB962C8B-B14F-4D97-AF65-F5344CB8AC3E}">
        <p14:creationId xmlns:p14="http://schemas.microsoft.com/office/powerpoint/2010/main" val="256473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4.ncsu.edu/~jwb/papers/baugh-scp-2018.pdf"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Finite_element_method"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91D2-654A-4243-8ED6-AA784ECCB990}"/>
              </a:ext>
            </a:extLst>
          </p:cNvPr>
          <p:cNvSpPr>
            <a:spLocks noGrp="1"/>
          </p:cNvSpPr>
          <p:nvPr>
            <p:ph type="ctrTitle"/>
          </p:nvPr>
        </p:nvSpPr>
        <p:spPr/>
        <p:txBody>
          <a:bodyPr/>
          <a:lstStyle/>
          <a:p>
            <a:r>
              <a:rPr lang="en-US"/>
              <a:t>Model Land and Seafloor Surfaces using Alloy</a:t>
            </a:r>
          </a:p>
        </p:txBody>
      </p:sp>
      <p:sp>
        <p:nvSpPr>
          <p:cNvPr id="4" name="Subtitle 2">
            <a:extLst>
              <a:ext uri="{FF2B5EF4-FFF2-40B4-BE49-F238E27FC236}">
                <a16:creationId xmlns:a16="http://schemas.microsoft.com/office/drawing/2014/main" id="{6A6791D6-A5A7-43F2-921F-BADF922B4C35}"/>
              </a:ext>
            </a:extLst>
          </p:cNvPr>
          <p:cNvSpPr>
            <a:spLocks noGrp="1"/>
          </p:cNvSpPr>
          <p:nvPr>
            <p:ph type="subTitle" idx="1"/>
          </p:nvPr>
        </p:nvSpPr>
        <p:spPr>
          <a:xfrm>
            <a:off x="9368443" y="5730096"/>
            <a:ext cx="2599113" cy="936711"/>
          </a:xfrm>
        </p:spPr>
        <p:txBody>
          <a:bodyPr/>
          <a:lstStyle/>
          <a:p>
            <a:r>
              <a:rPr lang="en-US">
                <a:solidFill>
                  <a:schemeClr val="bg1">
                    <a:lumMod val="65000"/>
                  </a:schemeClr>
                </a:solidFill>
              </a:rPr>
              <a:t>Roger L. Costello</a:t>
            </a:r>
          </a:p>
          <a:p>
            <a:r>
              <a:rPr lang="en-US">
                <a:solidFill>
                  <a:schemeClr val="bg1">
                    <a:lumMod val="65000"/>
                  </a:schemeClr>
                </a:solidFill>
              </a:rPr>
              <a:t>May 14, 2018</a:t>
            </a:r>
          </a:p>
        </p:txBody>
      </p:sp>
    </p:spTree>
    <p:extLst>
      <p:ext uri="{BB962C8B-B14F-4D97-AF65-F5344CB8AC3E}">
        <p14:creationId xmlns:p14="http://schemas.microsoft.com/office/powerpoint/2010/main" val="108456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D04AC8-AC06-4738-A772-B560C2F37416}"/>
              </a:ext>
            </a:extLst>
          </p:cNvPr>
          <p:cNvSpPr/>
          <p:nvPr/>
        </p:nvSpPr>
        <p:spPr>
          <a:xfrm>
            <a:off x="1518458" y="2629330"/>
            <a:ext cx="3519055" cy="1569660"/>
          </a:xfrm>
          <a:prstGeom prst="rect">
            <a:avLst/>
          </a:prstGeom>
          <a:ln>
            <a:solidFill>
              <a:schemeClr val="bg1">
                <a:lumMod val="65000"/>
              </a:schemeClr>
            </a:solidFill>
          </a:ln>
        </p:spPr>
        <p:txBody>
          <a:bodyPr wrap="square">
            <a:spAutoFit/>
          </a:bodyPr>
          <a:lstStyle/>
          <a:p>
            <a:r>
              <a:rPr lang="en-US" sz="2400" b="1"/>
              <a:t>sig</a:t>
            </a:r>
            <a:r>
              <a:rPr lang="en-US" sz="2400"/>
              <a:t> Mesh {</a:t>
            </a:r>
          </a:p>
          <a:p>
            <a:r>
              <a:rPr lang="en-US" sz="2400"/>
              <a:t>    triangles: </a:t>
            </a:r>
            <a:r>
              <a:rPr lang="en-US" sz="2400" b="1"/>
              <a:t>some</a:t>
            </a:r>
            <a:r>
              <a:rPr lang="en-US" sz="2400"/>
              <a:t> Triangle</a:t>
            </a:r>
          </a:p>
          <a:p>
            <a:r>
              <a:rPr lang="en-US" sz="2400"/>
              <a:t>    …</a:t>
            </a:r>
          </a:p>
          <a:p>
            <a:r>
              <a:rPr lang="en-US" sz="2400"/>
              <a:t>}</a:t>
            </a:r>
          </a:p>
        </p:txBody>
      </p:sp>
      <p:sp>
        <p:nvSpPr>
          <p:cNvPr id="4" name="Rectangle 3">
            <a:extLst>
              <a:ext uri="{FF2B5EF4-FFF2-40B4-BE49-F238E27FC236}">
                <a16:creationId xmlns:a16="http://schemas.microsoft.com/office/drawing/2014/main" id="{580D34FA-591A-4CBC-B3B3-4D7255C029F8}"/>
              </a:ext>
            </a:extLst>
          </p:cNvPr>
          <p:cNvSpPr/>
          <p:nvPr/>
        </p:nvSpPr>
        <p:spPr>
          <a:xfrm>
            <a:off x="6240083" y="2629330"/>
            <a:ext cx="3435927" cy="1200329"/>
          </a:xfrm>
          <a:prstGeom prst="rect">
            <a:avLst/>
          </a:prstGeom>
          <a:ln>
            <a:solidFill>
              <a:schemeClr val="bg1">
                <a:lumMod val="65000"/>
              </a:schemeClr>
            </a:solidFill>
          </a:ln>
        </p:spPr>
        <p:txBody>
          <a:bodyPr wrap="square">
            <a:spAutoFit/>
          </a:bodyPr>
          <a:lstStyle/>
          <a:p>
            <a:r>
              <a:rPr lang="en-US" sz="2400" b="1"/>
              <a:t>sig</a:t>
            </a:r>
            <a:r>
              <a:rPr lang="en-US" sz="2400"/>
              <a:t> Triangle {</a:t>
            </a:r>
          </a:p>
          <a:p>
            <a:r>
              <a:rPr lang="en-US" sz="2400"/>
              <a:t>    …</a:t>
            </a:r>
          </a:p>
          <a:p>
            <a:r>
              <a:rPr lang="en-US" sz="2400"/>
              <a:t>}</a:t>
            </a:r>
          </a:p>
        </p:txBody>
      </p:sp>
      <p:cxnSp>
        <p:nvCxnSpPr>
          <p:cNvPr id="8" name="Straight Arrow Connector 7">
            <a:extLst>
              <a:ext uri="{FF2B5EF4-FFF2-40B4-BE49-F238E27FC236}">
                <a16:creationId xmlns:a16="http://schemas.microsoft.com/office/drawing/2014/main" id="{F8207675-3B6A-4749-8DF3-4FBB33E5089F}"/>
              </a:ext>
            </a:extLst>
          </p:cNvPr>
          <p:cNvCxnSpPr/>
          <p:nvPr/>
        </p:nvCxnSpPr>
        <p:spPr>
          <a:xfrm flipV="1">
            <a:off x="4887884" y="2892829"/>
            <a:ext cx="1352199" cy="299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68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A2CA-1D5A-4E68-8739-8FD44B513E77}"/>
              </a:ext>
            </a:extLst>
          </p:cNvPr>
          <p:cNvSpPr>
            <a:spLocks noGrp="1"/>
          </p:cNvSpPr>
          <p:nvPr>
            <p:ph type="title"/>
          </p:nvPr>
        </p:nvSpPr>
        <p:spPr/>
        <p:txBody>
          <a:bodyPr/>
          <a:lstStyle/>
          <a:p>
            <a:r>
              <a:rPr lang="en-US"/>
              <a:t>For each mesh, record which triangles are adjacent</a:t>
            </a:r>
          </a:p>
        </p:txBody>
      </p:sp>
      <p:sp>
        <p:nvSpPr>
          <p:cNvPr id="3" name="Rectangle 2">
            <a:extLst>
              <a:ext uri="{FF2B5EF4-FFF2-40B4-BE49-F238E27FC236}">
                <a16:creationId xmlns:a16="http://schemas.microsoft.com/office/drawing/2014/main" id="{C1063602-F562-4FE7-B499-8FE1FBC3EE27}"/>
              </a:ext>
            </a:extLst>
          </p:cNvPr>
          <p:cNvSpPr/>
          <p:nvPr/>
        </p:nvSpPr>
        <p:spPr>
          <a:xfrm>
            <a:off x="1518458" y="2629330"/>
            <a:ext cx="3519055" cy="1569660"/>
          </a:xfrm>
          <a:prstGeom prst="rect">
            <a:avLst/>
          </a:prstGeom>
          <a:ln>
            <a:solidFill>
              <a:schemeClr val="bg1">
                <a:lumMod val="65000"/>
              </a:schemeClr>
            </a:solidFill>
          </a:ln>
        </p:spPr>
        <p:txBody>
          <a:bodyPr wrap="square">
            <a:spAutoFit/>
          </a:bodyPr>
          <a:lstStyle/>
          <a:p>
            <a:r>
              <a:rPr lang="en-US" sz="2400" b="1"/>
              <a:t>sig</a:t>
            </a:r>
            <a:r>
              <a:rPr lang="en-US" sz="2400"/>
              <a:t> Mesh {</a:t>
            </a:r>
          </a:p>
          <a:p>
            <a:r>
              <a:rPr lang="en-US" sz="2400"/>
              <a:t>    triangles: </a:t>
            </a:r>
            <a:r>
              <a:rPr lang="en-US" sz="2400" b="1"/>
              <a:t>some</a:t>
            </a:r>
            <a:r>
              <a:rPr lang="en-US" sz="2400"/>
              <a:t> Triangle,</a:t>
            </a:r>
          </a:p>
          <a:p>
            <a:r>
              <a:rPr lang="en-US" sz="2400"/>
              <a:t>    adj: Triangle -&gt; Triangle</a:t>
            </a:r>
          </a:p>
          <a:p>
            <a:r>
              <a:rPr lang="en-US" sz="2400"/>
              <a:t>}</a:t>
            </a:r>
          </a:p>
        </p:txBody>
      </p:sp>
      <p:sp>
        <p:nvSpPr>
          <p:cNvPr id="4" name="Rectangle 3">
            <a:extLst>
              <a:ext uri="{FF2B5EF4-FFF2-40B4-BE49-F238E27FC236}">
                <a16:creationId xmlns:a16="http://schemas.microsoft.com/office/drawing/2014/main" id="{218CE49E-2994-4BFF-BC2C-88C71E674E31}"/>
              </a:ext>
            </a:extLst>
          </p:cNvPr>
          <p:cNvSpPr/>
          <p:nvPr/>
        </p:nvSpPr>
        <p:spPr>
          <a:xfrm>
            <a:off x="6240083" y="2629330"/>
            <a:ext cx="3435927" cy="1200329"/>
          </a:xfrm>
          <a:prstGeom prst="rect">
            <a:avLst/>
          </a:prstGeom>
          <a:ln>
            <a:solidFill>
              <a:schemeClr val="bg1">
                <a:lumMod val="65000"/>
              </a:schemeClr>
            </a:solidFill>
          </a:ln>
        </p:spPr>
        <p:txBody>
          <a:bodyPr wrap="square">
            <a:spAutoFit/>
          </a:bodyPr>
          <a:lstStyle/>
          <a:p>
            <a:r>
              <a:rPr lang="en-US" sz="2400" b="1"/>
              <a:t>sig</a:t>
            </a:r>
            <a:r>
              <a:rPr lang="en-US" sz="2400"/>
              <a:t> Triangle {</a:t>
            </a:r>
          </a:p>
          <a:p>
            <a:r>
              <a:rPr lang="en-US" sz="2400"/>
              <a:t>    …</a:t>
            </a:r>
          </a:p>
          <a:p>
            <a:r>
              <a:rPr lang="en-US" sz="2400"/>
              <a:t>}</a:t>
            </a:r>
          </a:p>
        </p:txBody>
      </p:sp>
    </p:spTree>
    <p:extLst>
      <p:ext uri="{BB962C8B-B14F-4D97-AF65-F5344CB8AC3E}">
        <p14:creationId xmlns:p14="http://schemas.microsoft.com/office/powerpoint/2010/main" val="244254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5182-5C46-4143-9FBC-96E23E3776ED}"/>
              </a:ext>
            </a:extLst>
          </p:cNvPr>
          <p:cNvSpPr>
            <a:spLocks noGrp="1"/>
          </p:cNvSpPr>
          <p:nvPr>
            <p:ph type="title"/>
          </p:nvPr>
        </p:nvSpPr>
        <p:spPr/>
        <p:txBody>
          <a:bodyPr/>
          <a:lstStyle/>
          <a:p>
            <a:r>
              <a:rPr lang="en-US"/>
              <a:t>Each triangle has edges, represented by pairs of vertices</a:t>
            </a:r>
          </a:p>
        </p:txBody>
      </p:sp>
      <p:sp>
        <p:nvSpPr>
          <p:cNvPr id="3" name="Rectangle 2">
            <a:extLst>
              <a:ext uri="{FF2B5EF4-FFF2-40B4-BE49-F238E27FC236}">
                <a16:creationId xmlns:a16="http://schemas.microsoft.com/office/drawing/2014/main" id="{595B4915-0C4B-4606-947C-198E92D908F5}"/>
              </a:ext>
            </a:extLst>
          </p:cNvPr>
          <p:cNvSpPr/>
          <p:nvPr/>
        </p:nvSpPr>
        <p:spPr>
          <a:xfrm>
            <a:off x="1518458" y="2629330"/>
            <a:ext cx="3519055" cy="1569660"/>
          </a:xfrm>
          <a:prstGeom prst="rect">
            <a:avLst/>
          </a:prstGeom>
          <a:ln>
            <a:solidFill>
              <a:schemeClr val="bg1">
                <a:lumMod val="65000"/>
              </a:schemeClr>
            </a:solidFill>
          </a:ln>
        </p:spPr>
        <p:txBody>
          <a:bodyPr wrap="square">
            <a:spAutoFit/>
          </a:bodyPr>
          <a:lstStyle/>
          <a:p>
            <a:r>
              <a:rPr lang="en-US" sz="2400" b="1"/>
              <a:t>sig</a:t>
            </a:r>
            <a:r>
              <a:rPr lang="en-US" sz="2400"/>
              <a:t> Mesh {</a:t>
            </a:r>
          </a:p>
          <a:p>
            <a:r>
              <a:rPr lang="en-US" sz="2400"/>
              <a:t>    triangles: </a:t>
            </a:r>
            <a:r>
              <a:rPr lang="en-US" sz="2400" b="1"/>
              <a:t>some</a:t>
            </a:r>
            <a:r>
              <a:rPr lang="en-US" sz="2400"/>
              <a:t> Triangle,</a:t>
            </a:r>
          </a:p>
          <a:p>
            <a:r>
              <a:rPr lang="en-US" sz="2400"/>
              <a:t>    adj: Triangle -&gt; Triangle</a:t>
            </a:r>
          </a:p>
          <a:p>
            <a:r>
              <a:rPr lang="en-US" sz="2400"/>
              <a:t>}</a:t>
            </a:r>
          </a:p>
        </p:txBody>
      </p:sp>
      <p:sp>
        <p:nvSpPr>
          <p:cNvPr id="4" name="Rectangle 3">
            <a:extLst>
              <a:ext uri="{FF2B5EF4-FFF2-40B4-BE49-F238E27FC236}">
                <a16:creationId xmlns:a16="http://schemas.microsoft.com/office/drawing/2014/main" id="{537F4EFF-9D74-4F8A-93AE-31C18C04851E}"/>
              </a:ext>
            </a:extLst>
          </p:cNvPr>
          <p:cNvSpPr/>
          <p:nvPr/>
        </p:nvSpPr>
        <p:spPr>
          <a:xfrm>
            <a:off x="6240083" y="2629330"/>
            <a:ext cx="3435927" cy="1200329"/>
          </a:xfrm>
          <a:prstGeom prst="rect">
            <a:avLst/>
          </a:prstGeom>
          <a:ln>
            <a:solidFill>
              <a:schemeClr val="bg1">
                <a:lumMod val="65000"/>
              </a:schemeClr>
            </a:solidFill>
          </a:ln>
        </p:spPr>
        <p:txBody>
          <a:bodyPr wrap="square">
            <a:spAutoFit/>
          </a:bodyPr>
          <a:lstStyle/>
          <a:p>
            <a:r>
              <a:rPr lang="en-US" sz="2400" b="1"/>
              <a:t>sig</a:t>
            </a:r>
            <a:r>
              <a:rPr lang="en-US" sz="2400"/>
              <a:t> Triangle {</a:t>
            </a:r>
          </a:p>
          <a:p>
            <a:r>
              <a:rPr lang="en-US" sz="2400"/>
              <a:t>    edges: Vertex -&gt; Vertex</a:t>
            </a:r>
          </a:p>
          <a:p>
            <a:r>
              <a:rPr lang="en-US" sz="2400"/>
              <a:t>}</a:t>
            </a:r>
          </a:p>
        </p:txBody>
      </p:sp>
    </p:spTree>
    <p:extLst>
      <p:ext uri="{BB962C8B-B14F-4D97-AF65-F5344CB8AC3E}">
        <p14:creationId xmlns:p14="http://schemas.microsoft.com/office/powerpoint/2010/main" val="41078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97F901-26FC-4824-B2BC-F599A73D5F6C}"/>
              </a:ext>
            </a:extLst>
          </p:cNvPr>
          <p:cNvSpPr/>
          <p:nvPr/>
        </p:nvSpPr>
        <p:spPr>
          <a:xfrm>
            <a:off x="1518458" y="2629330"/>
            <a:ext cx="3519055" cy="1569660"/>
          </a:xfrm>
          <a:prstGeom prst="rect">
            <a:avLst/>
          </a:prstGeom>
          <a:ln>
            <a:solidFill>
              <a:schemeClr val="bg1">
                <a:lumMod val="65000"/>
              </a:schemeClr>
            </a:solidFill>
          </a:ln>
        </p:spPr>
        <p:txBody>
          <a:bodyPr wrap="square">
            <a:spAutoFit/>
          </a:bodyPr>
          <a:lstStyle/>
          <a:p>
            <a:r>
              <a:rPr lang="en-US" sz="2400" b="1"/>
              <a:t>sig</a:t>
            </a:r>
            <a:r>
              <a:rPr lang="en-US" sz="2400"/>
              <a:t> Mesh {</a:t>
            </a:r>
          </a:p>
          <a:p>
            <a:r>
              <a:rPr lang="en-US" sz="2400"/>
              <a:t>    triangles: </a:t>
            </a:r>
            <a:r>
              <a:rPr lang="en-US" sz="2400" b="1"/>
              <a:t>some</a:t>
            </a:r>
            <a:r>
              <a:rPr lang="en-US" sz="2400"/>
              <a:t> Triangle,</a:t>
            </a:r>
          </a:p>
          <a:p>
            <a:r>
              <a:rPr lang="en-US" sz="2400"/>
              <a:t>    adj: Triangle -&gt; Triangle</a:t>
            </a:r>
          </a:p>
          <a:p>
            <a:r>
              <a:rPr lang="en-US" sz="2400"/>
              <a:t>}</a:t>
            </a:r>
          </a:p>
        </p:txBody>
      </p:sp>
      <p:sp>
        <p:nvSpPr>
          <p:cNvPr id="4" name="Rectangle 3">
            <a:extLst>
              <a:ext uri="{FF2B5EF4-FFF2-40B4-BE49-F238E27FC236}">
                <a16:creationId xmlns:a16="http://schemas.microsoft.com/office/drawing/2014/main" id="{1B527F15-3FAB-4427-A0BC-DE7E490595B9}"/>
              </a:ext>
            </a:extLst>
          </p:cNvPr>
          <p:cNvSpPr/>
          <p:nvPr/>
        </p:nvSpPr>
        <p:spPr>
          <a:xfrm>
            <a:off x="6240083" y="2629330"/>
            <a:ext cx="3435927" cy="1200329"/>
          </a:xfrm>
          <a:prstGeom prst="rect">
            <a:avLst/>
          </a:prstGeom>
          <a:ln>
            <a:solidFill>
              <a:schemeClr val="bg1">
                <a:lumMod val="65000"/>
              </a:schemeClr>
            </a:solidFill>
          </a:ln>
        </p:spPr>
        <p:txBody>
          <a:bodyPr wrap="square">
            <a:spAutoFit/>
          </a:bodyPr>
          <a:lstStyle/>
          <a:p>
            <a:r>
              <a:rPr lang="en-US" sz="2400" b="1"/>
              <a:t>sig</a:t>
            </a:r>
            <a:r>
              <a:rPr lang="en-US" sz="2400"/>
              <a:t> Triangle {</a:t>
            </a:r>
          </a:p>
          <a:p>
            <a:r>
              <a:rPr lang="en-US" sz="2400"/>
              <a:t>    edges: Vertex -&gt; Vertex</a:t>
            </a:r>
          </a:p>
          <a:p>
            <a:r>
              <a:rPr lang="en-US" sz="2400"/>
              <a:t>}</a:t>
            </a:r>
          </a:p>
        </p:txBody>
      </p:sp>
      <p:sp>
        <p:nvSpPr>
          <p:cNvPr id="5" name="Rectangle 4">
            <a:extLst>
              <a:ext uri="{FF2B5EF4-FFF2-40B4-BE49-F238E27FC236}">
                <a16:creationId xmlns:a16="http://schemas.microsoft.com/office/drawing/2014/main" id="{3FFF90B2-6774-4049-A5E7-864FA3D6F3E1}"/>
              </a:ext>
            </a:extLst>
          </p:cNvPr>
          <p:cNvSpPr/>
          <p:nvPr/>
        </p:nvSpPr>
        <p:spPr>
          <a:xfrm>
            <a:off x="6240082" y="4710282"/>
            <a:ext cx="1839889" cy="461665"/>
          </a:xfrm>
          <a:prstGeom prst="rect">
            <a:avLst/>
          </a:prstGeom>
          <a:ln>
            <a:solidFill>
              <a:schemeClr val="bg1">
                <a:lumMod val="65000"/>
              </a:schemeClr>
            </a:solidFill>
          </a:ln>
        </p:spPr>
        <p:txBody>
          <a:bodyPr wrap="square">
            <a:spAutoFit/>
          </a:bodyPr>
          <a:lstStyle/>
          <a:p>
            <a:r>
              <a:rPr lang="en-US" sz="2400" b="1"/>
              <a:t>sig</a:t>
            </a:r>
            <a:r>
              <a:rPr lang="en-US" sz="2400"/>
              <a:t> Vertex {}</a:t>
            </a:r>
          </a:p>
        </p:txBody>
      </p:sp>
      <p:cxnSp>
        <p:nvCxnSpPr>
          <p:cNvPr id="7" name="Straight Arrow Connector 6">
            <a:extLst>
              <a:ext uri="{FF2B5EF4-FFF2-40B4-BE49-F238E27FC236}">
                <a16:creationId xmlns:a16="http://schemas.microsoft.com/office/drawing/2014/main" id="{D5B36108-F6CF-4319-A782-7D4DCAE0A58F}"/>
              </a:ext>
            </a:extLst>
          </p:cNvPr>
          <p:cNvCxnSpPr>
            <a:endCxn id="5" idx="0"/>
          </p:cNvCxnSpPr>
          <p:nvPr/>
        </p:nvCxnSpPr>
        <p:spPr>
          <a:xfrm flipH="1">
            <a:off x="7160027" y="3424844"/>
            <a:ext cx="570809" cy="1285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10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EA70B3-268C-4412-A407-DFFC79E827BC}"/>
              </a:ext>
            </a:extLst>
          </p:cNvPr>
          <p:cNvSpPr/>
          <p:nvPr/>
        </p:nvSpPr>
        <p:spPr>
          <a:xfrm>
            <a:off x="110839" y="5523807"/>
            <a:ext cx="2238891" cy="954107"/>
          </a:xfrm>
          <a:prstGeom prst="rect">
            <a:avLst/>
          </a:prstGeom>
          <a:ln>
            <a:solidFill>
              <a:schemeClr val="bg1">
                <a:lumMod val="65000"/>
              </a:schemeClr>
            </a:solidFill>
          </a:ln>
        </p:spPr>
        <p:txBody>
          <a:bodyPr wrap="square">
            <a:spAutoFit/>
          </a:bodyPr>
          <a:lstStyle/>
          <a:p>
            <a:r>
              <a:rPr lang="en-US" sz="1400" b="1"/>
              <a:t>sig</a:t>
            </a:r>
            <a:r>
              <a:rPr lang="en-US" sz="1400"/>
              <a:t> Mesh {</a:t>
            </a:r>
          </a:p>
          <a:p>
            <a:r>
              <a:rPr lang="en-US" sz="1400"/>
              <a:t>    triangles: </a:t>
            </a:r>
            <a:r>
              <a:rPr lang="en-US" sz="1400" b="1"/>
              <a:t>some</a:t>
            </a:r>
            <a:r>
              <a:rPr lang="en-US" sz="1400"/>
              <a:t> Triangle,</a:t>
            </a:r>
          </a:p>
          <a:p>
            <a:r>
              <a:rPr lang="en-US" sz="1400"/>
              <a:t>    adj: Triangle -&gt; Triangle</a:t>
            </a:r>
          </a:p>
          <a:p>
            <a:r>
              <a:rPr lang="en-US" sz="1400"/>
              <a:t>}</a:t>
            </a:r>
          </a:p>
        </p:txBody>
      </p:sp>
      <p:sp>
        <p:nvSpPr>
          <p:cNvPr id="3" name="Rectangle 2">
            <a:extLst>
              <a:ext uri="{FF2B5EF4-FFF2-40B4-BE49-F238E27FC236}">
                <a16:creationId xmlns:a16="http://schemas.microsoft.com/office/drawing/2014/main" id="{F67B095A-57DD-4E92-A988-CC1149B6F6CE}"/>
              </a:ext>
            </a:extLst>
          </p:cNvPr>
          <p:cNvSpPr/>
          <p:nvPr/>
        </p:nvSpPr>
        <p:spPr>
          <a:xfrm>
            <a:off x="2499359" y="5523807"/>
            <a:ext cx="2089265" cy="738664"/>
          </a:xfrm>
          <a:prstGeom prst="rect">
            <a:avLst/>
          </a:prstGeom>
          <a:ln>
            <a:solidFill>
              <a:schemeClr val="bg1">
                <a:lumMod val="65000"/>
              </a:schemeClr>
            </a:solidFill>
          </a:ln>
        </p:spPr>
        <p:txBody>
          <a:bodyPr wrap="square">
            <a:spAutoFit/>
          </a:bodyPr>
          <a:lstStyle/>
          <a:p>
            <a:r>
              <a:rPr lang="en-US" sz="1400" b="1"/>
              <a:t>sig</a:t>
            </a:r>
            <a:r>
              <a:rPr lang="en-US" sz="1400"/>
              <a:t> Triangle {</a:t>
            </a:r>
          </a:p>
          <a:p>
            <a:r>
              <a:rPr lang="en-US" sz="1400"/>
              <a:t>    edges: Vertex -&gt; Vertex</a:t>
            </a:r>
          </a:p>
          <a:p>
            <a:r>
              <a:rPr lang="en-US" sz="1400"/>
              <a:t>}</a:t>
            </a:r>
          </a:p>
        </p:txBody>
      </p:sp>
      <p:sp>
        <p:nvSpPr>
          <p:cNvPr id="4" name="Rectangle 3">
            <a:extLst>
              <a:ext uri="{FF2B5EF4-FFF2-40B4-BE49-F238E27FC236}">
                <a16:creationId xmlns:a16="http://schemas.microsoft.com/office/drawing/2014/main" id="{0A23D223-578C-4070-A1B6-524EF9628734}"/>
              </a:ext>
            </a:extLst>
          </p:cNvPr>
          <p:cNvSpPr/>
          <p:nvPr/>
        </p:nvSpPr>
        <p:spPr>
          <a:xfrm>
            <a:off x="2499359" y="6339414"/>
            <a:ext cx="1158241" cy="307777"/>
          </a:xfrm>
          <a:prstGeom prst="rect">
            <a:avLst/>
          </a:prstGeom>
          <a:ln>
            <a:solidFill>
              <a:schemeClr val="bg1">
                <a:lumMod val="65000"/>
              </a:schemeClr>
            </a:solidFill>
          </a:ln>
        </p:spPr>
        <p:txBody>
          <a:bodyPr wrap="square">
            <a:spAutoFit/>
          </a:bodyPr>
          <a:lstStyle/>
          <a:p>
            <a:r>
              <a:rPr lang="en-US" sz="1400" b="1"/>
              <a:t>sig</a:t>
            </a:r>
            <a:r>
              <a:rPr lang="en-US" sz="1400"/>
              <a:t> Vertex {}</a:t>
            </a:r>
          </a:p>
        </p:txBody>
      </p:sp>
      <p:pic>
        <p:nvPicPr>
          <p:cNvPr id="5" name="Picture 4">
            <a:extLst>
              <a:ext uri="{FF2B5EF4-FFF2-40B4-BE49-F238E27FC236}">
                <a16:creationId xmlns:a16="http://schemas.microsoft.com/office/drawing/2014/main" id="{9357AE62-E262-4A4A-AE3E-9BAEB3356022}"/>
              </a:ext>
            </a:extLst>
          </p:cNvPr>
          <p:cNvPicPr>
            <a:picLocks noChangeAspect="1"/>
          </p:cNvPicPr>
          <p:nvPr/>
        </p:nvPicPr>
        <p:blipFill rotWithShape="1">
          <a:blip r:embed="rId2"/>
          <a:srcRect l="53318" t="37358" r="30864" b="37743"/>
          <a:stretch/>
        </p:blipFill>
        <p:spPr>
          <a:xfrm>
            <a:off x="465511" y="997526"/>
            <a:ext cx="4853248" cy="4058319"/>
          </a:xfrm>
          <a:prstGeom prst="rect">
            <a:avLst/>
          </a:prstGeom>
        </p:spPr>
      </p:pic>
      <p:sp>
        <p:nvSpPr>
          <p:cNvPr id="6" name="Rectangle 5">
            <a:extLst>
              <a:ext uri="{FF2B5EF4-FFF2-40B4-BE49-F238E27FC236}">
                <a16:creationId xmlns:a16="http://schemas.microsoft.com/office/drawing/2014/main" id="{7BD0ADDB-C705-47E1-9331-6ED126203763}"/>
              </a:ext>
            </a:extLst>
          </p:cNvPr>
          <p:cNvSpPr/>
          <p:nvPr/>
        </p:nvSpPr>
        <p:spPr>
          <a:xfrm>
            <a:off x="6279384" y="329675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7" name="Rectangle 6">
            <a:extLst>
              <a:ext uri="{FF2B5EF4-FFF2-40B4-BE49-F238E27FC236}">
                <a16:creationId xmlns:a16="http://schemas.microsoft.com/office/drawing/2014/main" id="{1AC2F4EF-A4F9-4B58-BC1B-42CEB23C60F8}"/>
              </a:ext>
            </a:extLst>
          </p:cNvPr>
          <p:cNvSpPr/>
          <p:nvPr/>
        </p:nvSpPr>
        <p:spPr>
          <a:xfrm>
            <a:off x="7193784" y="329675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8" name="Rectangle 7">
            <a:extLst>
              <a:ext uri="{FF2B5EF4-FFF2-40B4-BE49-F238E27FC236}">
                <a16:creationId xmlns:a16="http://schemas.microsoft.com/office/drawing/2014/main" id="{77271DC1-0138-4D69-9C38-9233336FC421}"/>
              </a:ext>
            </a:extLst>
          </p:cNvPr>
          <p:cNvSpPr/>
          <p:nvPr/>
        </p:nvSpPr>
        <p:spPr>
          <a:xfrm>
            <a:off x="6279384" y="381214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9" name="Rectangle 8">
            <a:extLst>
              <a:ext uri="{FF2B5EF4-FFF2-40B4-BE49-F238E27FC236}">
                <a16:creationId xmlns:a16="http://schemas.microsoft.com/office/drawing/2014/main" id="{97F0C14D-E0A9-428B-A9CE-322A43A65AF0}"/>
              </a:ext>
            </a:extLst>
          </p:cNvPr>
          <p:cNvSpPr/>
          <p:nvPr/>
        </p:nvSpPr>
        <p:spPr>
          <a:xfrm>
            <a:off x="7193784" y="381214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0" name="Rectangle 9">
            <a:extLst>
              <a:ext uri="{FF2B5EF4-FFF2-40B4-BE49-F238E27FC236}">
                <a16:creationId xmlns:a16="http://schemas.microsoft.com/office/drawing/2014/main" id="{A28952D1-D40C-4454-A780-7E1A04B6D37F}"/>
              </a:ext>
            </a:extLst>
          </p:cNvPr>
          <p:cNvSpPr/>
          <p:nvPr/>
        </p:nvSpPr>
        <p:spPr>
          <a:xfrm>
            <a:off x="6279384" y="432753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11" name="Rectangle 10">
            <a:extLst>
              <a:ext uri="{FF2B5EF4-FFF2-40B4-BE49-F238E27FC236}">
                <a16:creationId xmlns:a16="http://schemas.microsoft.com/office/drawing/2014/main" id="{BF0B7BC6-B7AE-4C60-A2D5-79CFB0158A7D}"/>
              </a:ext>
            </a:extLst>
          </p:cNvPr>
          <p:cNvSpPr/>
          <p:nvPr/>
        </p:nvSpPr>
        <p:spPr>
          <a:xfrm>
            <a:off x="7193784" y="432753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12" name="Rectangle 11">
            <a:extLst>
              <a:ext uri="{FF2B5EF4-FFF2-40B4-BE49-F238E27FC236}">
                <a16:creationId xmlns:a16="http://schemas.microsoft.com/office/drawing/2014/main" id="{ECE0D8BF-6A7B-4FA4-B844-9E9432FDA78D}"/>
              </a:ext>
            </a:extLst>
          </p:cNvPr>
          <p:cNvSpPr/>
          <p:nvPr/>
        </p:nvSpPr>
        <p:spPr>
          <a:xfrm>
            <a:off x="6279384" y="479815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13" name="Rectangle 12">
            <a:extLst>
              <a:ext uri="{FF2B5EF4-FFF2-40B4-BE49-F238E27FC236}">
                <a16:creationId xmlns:a16="http://schemas.microsoft.com/office/drawing/2014/main" id="{9314885C-2D31-4450-B8D4-19623E0853CF}"/>
              </a:ext>
            </a:extLst>
          </p:cNvPr>
          <p:cNvSpPr/>
          <p:nvPr/>
        </p:nvSpPr>
        <p:spPr>
          <a:xfrm>
            <a:off x="7193784" y="479815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14" name="TextBox 13">
            <a:extLst>
              <a:ext uri="{FF2B5EF4-FFF2-40B4-BE49-F238E27FC236}">
                <a16:creationId xmlns:a16="http://schemas.microsoft.com/office/drawing/2014/main" id="{9FB4F3E9-50B9-40EC-BDC6-8D16741F9B9D}"/>
              </a:ext>
            </a:extLst>
          </p:cNvPr>
          <p:cNvSpPr txBox="1"/>
          <p:nvPr/>
        </p:nvSpPr>
        <p:spPr>
          <a:xfrm>
            <a:off x="6727924" y="2826133"/>
            <a:ext cx="912429" cy="461665"/>
          </a:xfrm>
          <a:prstGeom prst="rect">
            <a:avLst/>
          </a:prstGeom>
          <a:noFill/>
        </p:spPr>
        <p:txBody>
          <a:bodyPr wrap="none" rtlCol="0">
            <a:spAutoFit/>
          </a:bodyPr>
          <a:lstStyle/>
          <a:p>
            <a:r>
              <a:rPr lang="en-US" sz="2400" b="1"/>
              <a:t>m.adj</a:t>
            </a:r>
          </a:p>
        </p:txBody>
      </p:sp>
      <p:sp>
        <p:nvSpPr>
          <p:cNvPr id="15" name="TextBox 14">
            <a:extLst>
              <a:ext uri="{FF2B5EF4-FFF2-40B4-BE49-F238E27FC236}">
                <a16:creationId xmlns:a16="http://schemas.microsoft.com/office/drawing/2014/main" id="{21FEFB65-17B7-40AD-B2A6-B510CCAAE98D}"/>
              </a:ext>
            </a:extLst>
          </p:cNvPr>
          <p:cNvSpPr txBox="1"/>
          <p:nvPr/>
        </p:nvSpPr>
        <p:spPr>
          <a:xfrm>
            <a:off x="2293253" y="458918"/>
            <a:ext cx="1197764" cy="461665"/>
          </a:xfrm>
          <a:prstGeom prst="rect">
            <a:avLst/>
          </a:prstGeom>
          <a:noFill/>
        </p:spPr>
        <p:txBody>
          <a:bodyPr wrap="none" rtlCol="0">
            <a:spAutoFit/>
          </a:bodyPr>
          <a:lstStyle/>
          <a:p>
            <a:r>
              <a:rPr lang="en-US" sz="2400"/>
              <a:t>Mesh m</a:t>
            </a:r>
          </a:p>
        </p:txBody>
      </p:sp>
      <p:sp>
        <p:nvSpPr>
          <p:cNvPr id="20" name="Rectangle 19">
            <a:extLst>
              <a:ext uri="{FF2B5EF4-FFF2-40B4-BE49-F238E27FC236}">
                <a16:creationId xmlns:a16="http://schemas.microsoft.com/office/drawing/2014/main" id="{63ED9FE8-5044-42BD-A675-5DF9C294E570}"/>
              </a:ext>
            </a:extLst>
          </p:cNvPr>
          <p:cNvSpPr/>
          <p:nvPr/>
        </p:nvSpPr>
        <p:spPr>
          <a:xfrm>
            <a:off x="6661337" y="106704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1" name="Rectangle 20">
            <a:extLst>
              <a:ext uri="{FF2B5EF4-FFF2-40B4-BE49-F238E27FC236}">
                <a16:creationId xmlns:a16="http://schemas.microsoft.com/office/drawing/2014/main" id="{092AC35D-3570-4E2E-85A4-B5B8F062E413}"/>
              </a:ext>
            </a:extLst>
          </p:cNvPr>
          <p:cNvSpPr/>
          <p:nvPr/>
        </p:nvSpPr>
        <p:spPr>
          <a:xfrm>
            <a:off x="6661337" y="1582429"/>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22" name="Rectangle 21">
            <a:extLst>
              <a:ext uri="{FF2B5EF4-FFF2-40B4-BE49-F238E27FC236}">
                <a16:creationId xmlns:a16="http://schemas.microsoft.com/office/drawing/2014/main" id="{12A35DFE-80B5-42DB-9249-708234640C8B}"/>
              </a:ext>
            </a:extLst>
          </p:cNvPr>
          <p:cNvSpPr/>
          <p:nvPr/>
        </p:nvSpPr>
        <p:spPr>
          <a:xfrm>
            <a:off x="6661337" y="209781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23" name="TextBox 22">
            <a:extLst>
              <a:ext uri="{FF2B5EF4-FFF2-40B4-BE49-F238E27FC236}">
                <a16:creationId xmlns:a16="http://schemas.microsoft.com/office/drawing/2014/main" id="{0F689964-5CFD-4C99-BB5F-0BD3B59547B5}"/>
              </a:ext>
            </a:extLst>
          </p:cNvPr>
          <p:cNvSpPr txBox="1"/>
          <p:nvPr/>
        </p:nvSpPr>
        <p:spPr>
          <a:xfrm>
            <a:off x="6279384" y="596420"/>
            <a:ext cx="1618264" cy="461665"/>
          </a:xfrm>
          <a:prstGeom prst="rect">
            <a:avLst/>
          </a:prstGeom>
          <a:noFill/>
        </p:spPr>
        <p:txBody>
          <a:bodyPr wrap="none" rtlCol="0">
            <a:spAutoFit/>
          </a:bodyPr>
          <a:lstStyle/>
          <a:p>
            <a:r>
              <a:rPr lang="en-US" sz="2400" b="1"/>
              <a:t>m.triangles</a:t>
            </a:r>
          </a:p>
        </p:txBody>
      </p:sp>
      <p:sp>
        <p:nvSpPr>
          <p:cNvPr id="27" name="Rectangle 26">
            <a:extLst>
              <a:ext uri="{FF2B5EF4-FFF2-40B4-BE49-F238E27FC236}">
                <a16:creationId xmlns:a16="http://schemas.microsoft.com/office/drawing/2014/main" id="{B8BAC24B-54F7-43BC-B15D-CD0E8591D0A6}"/>
              </a:ext>
            </a:extLst>
          </p:cNvPr>
          <p:cNvSpPr/>
          <p:nvPr/>
        </p:nvSpPr>
        <p:spPr>
          <a:xfrm>
            <a:off x="8857215" y="106704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8" name="Rectangle 27">
            <a:extLst>
              <a:ext uri="{FF2B5EF4-FFF2-40B4-BE49-F238E27FC236}">
                <a16:creationId xmlns:a16="http://schemas.microsoft.com/office/drawing/2014/main" id="{599A26A4-92AA-47B5-B879-4ED6A9512A63}"/>
              </a:ext>
            </a:extLst>
          </p:cNvPr>
          <p:cNvSpPr/>
          <p:nvPr/>
        </p:nvSpPr>
        <p:spPr>
          <a:xfrm>
            <a:off x="9771615" y="106704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29" name="Rectangle 28">
            <a:extLst>
              <a:ext uri="{FF2B5EF4-FFF2-40B4-BE49-F238E27FC236}">
                <a16:creationId xmlns:a16="http://schemas.microsoft.com/office/drawing/2014/main" id="{0838A66D-C319-40C0-A692-67A2470A1222}"/>
              </a:ext>
            </a:extLst>
          </p:cNvPr>
          <p:cNvSpPr/>
          <p:nvPr/>
        </p:nvSpPr>
        <p:spPr>
          <a:xfrm>
            <a:off x="8857215" y="158243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30" name="Rectangle 29">
            <a:extLst>
              <a:ext uri="{FF2B5EF4-FFF2-40B4-BE49-F238E27FC236}">
                <a16:creationId xmlns:a16="http://schemas.microsoft.com/office/drawing/2014/main" id="{719D017B-33DB-442F-879E-8BEC71C0D9F4}"/>
              </a:ext>
            </a:extLst>
          </p:cNvPr>
          <p:cNvSpPr/>
          <p:nvPr/>
        </p:nvSpPr>
        <p:spPr>
          <a:xfrm>
            <a:off x="9771615" y="1582429"/>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1" name="Rectangle 30">
            <a:extLst>
              <a:ext uri="{FF2B5EF4-FFF2-40B4-BE49-F238E27FC236}">
                <a16:creationId xmlns:a16="http://schemas.microsoft.com/office/drawing/2014/main" id="{E1E37E50-2166-4699-BB70-09891414B69C}"/>
              </a:ext>
            </a:extLst>
          </p:cNvPr>
          <p:cNvSpPr/>
          <p:nvPr/>
        </p:nvSpPr>
        <p:spPr>
          <a:xfrm>
            <a:off x="8857215" y="2097819"/>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32" name="Rectangle 31">
            <a:extLst>
              <a:ext uri="{FF2B5EF4-FFF2-40B4-BE49-F238E27FC236}">
                <a16:creationId xmlns:a16="http://schemas.microsoft.com/office/drawing/2014/main" id="{F74E9EFC-59D7-4547-AB0A-36E4520E5203}"/>
              </a:ext>
            </a:extLst>
          </p:cNvPr>
          <p:cNvSpPr/>
          <p:nvPr/>
        </p:nvSpPr>
        <p:spPr>
          <a:xfrm>
            <a:off x="9771615" y="209781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5" name="TextBox 34">
            <a:extLst>
              <a:ext uri="{FF2B5EF4-FFF2-40B4-BE49-F238E27FC236}">
                <a16:creationId xmlns:a16="http://schemas.microsoft.com/office/drawing/2014/main" id="{16C97671-46FD-4A59-A280-BBC1B58DF0F7}"/>
              </a:ext>
            </a:extLst>
          </p:cNvPr>
          <p:cNvSpPr txBox="1"/>
          <p:nvPr/>
        </p:nvSpPr>
        <p:spPr>
          <a:xfrm>
            <a:off x="9746330" y="596420"/>
            <a:ext cx="926729" cy="461665"/>
          </a:xfrm>
          <a:prstGeom prst="rect">
            <a:avLst/>
          </a:prstGeom>
          <a:noFill/>
        </p:spPr>
        <p:txBody>
          <a:bodyPr wrap="none" rtlCol="0">
            <a:spAutoFit/>
          </a:bodyPr>
          <a:lstStyle/>
          <a:p>
            <a:r>
              <a:rPr lang="en-US" sz="2400" b="1"/>
              <a:t>edges</a:t>
            </a:r>
          </a:p>
        </p:txBody>
      </p:sp>
      <p:sp>
        <p:nvSpPr>
          <p:cNvPr id="36" name="Rectangle 35">
            <a:extLst>
              <a:ext uri="{FF2B5EF4-FFF2-40B4-BE49-F238E27FC236}">
                <a16:creationId xmlns:a16="http://schemas.microsoft.com/office/drawing/2014/main" id="{C0CC2C44-FF2A-453D-A844-9D285F8C4C76}"/>
              </a:ext>
            </a:extLst>
          </p:cNvPr>
          <p:cNvSpPr/>
          <p:nvPr/>
        </p:nvSpPr>
        <p:spPr>
          <a:xfrm>
            <a:off x="10673059" y="105808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7" name="Rectangle 36">
            <a:extLst>
              <a:ext uri="{FF2B5EF4-FFF2-40B4-BE49-F238E27FC236}">
                <a16:creationId xmlns:a16="http://schemas.microsoft.com/office/drawing/2014/main" id="{FCD9DD91-D9F0-4069-BAA5-41DD0F8A7C27}"/>
              </a:ext>
            </a:extLst>
          </p:cNvPr>
          <p:cNvSpPr/>
          <p:nvPr/>
        </p:nvSpPr>
        <p:spPr>
          <a:xfrm>
            <a:off x="10673059" y="157347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8" name="Rectangle 37">
            <a:extLst>
              <a:ext uri="{FF2B5EF4-FFF2-40B4-BE49-F238E27FC236}">
                <a16:creationId xmlns:a16="http://schemas.microsoft.com/office/drawing/2014/main" id="{EFD55819-DD01-4800-ABD0-F9B3D79A0FB5}"/>
              </a:ext>
            </a:extLst>
          </p:cNvPr>
          <p:cNvSpPr/>
          <p:nvPr/>
        </p:nvSpPr>
        <p:spPr>
          <a:xfrm>
            <a:off x="10673059" y="208886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40" name="Rectangle 39">
            <a:extLst>
              <a:ext uri="{FF2B5EF4-FFF2-40B4-BE49-F238E27FC236}">
                <a16:creationId xmlns:a16="http://schemas.microsoft.com/office/drawing/2014/main" id="{CF3DE4E3-E558-477B-B65D-5D67A1471FF6}"/>
              </a:ext>
            </a:extLst>
          </p:cNvPr>
          <p:cNvSpPr/>
          <p:nvPr/>
        </p:nvSpPr>
        <p:spPr>
          <a:xfrm>
            <a:off x="8857215" y="260406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41" name="Rectangle 40">
            <a:extLst>
              <a:ext uri="{FF2B5EF4-FFF2-40B4-BE49-F238E27FC236}">
                <a16:creationId xmlns:a16="http://schemas.microsoft.com/office/drawing/2014/main" id="{A615A595-4340-477F-80F9-17C17146254C}"/>
              </a:ext>
            </a:extLst>
          </p:cNvPr>
          <p:cNvSpPr/>
          <p:nvPr/>
        </p:nvSpPr>
        <p:spPr>
          <a:xfrm>
            <a:off x="9771615" y="260406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2" name="Rectangle 41">
            <a:extLst>
              <a:ext uri="{FF2B5EF4-FFF2-40B4-BE49-F238E27FC236}">
                <a16:creationId xmlns:a16="http://schemas.microsoft.com/office/drawing/2014/main" id="{53D799D3-0FD9-4E54-9F07-C8700D8285B5}"/>
              </a:ext>
            </a:extLst>
          </p:cNvPr>
          <p:cNvSpPr/>
          <p:nvPr/>
        </p:nvSpPr>
        <p:spPr>
          <a:xfrm>
            <a:off x="8857215" y="311945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43" name="Rectangle 42">
            <a:extLst>
              <a:ext uri="{FF2B5EF4-FFF2-40B4-BE49-F238E27FC236}">
                <a16:creationId xmlns:a16="http://schemas.microsoft.com/office/drawing/2014/main" id="{0FF10141-0F19-4471-80C8-D58876641F0C}"/>
              </a:ext>
            </a:extLst>
          </p:cNvPr>
          <p:cNvSpPr/>
          <p:nvPr/>
        </p:nvSpPr>
        <p:spPr>
          <a:xfrm>
            <a:off x="9771615" y="311945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4" name="Rectangle 43">
            <a:extLst>
              <a:ext uri="{FF2B5EF4-FFF2-40B4-BE49-F238E27FC236}">
                <a16:creationId xmlns:a16="http://schemas.microsoft.com/office/drawing/2014/main" id="{65083F5D-4EED-40E0-B0AE-7CFA6DC11739}"/>
              </a:ext>
            </a:extLst>
          </p:cNvPr>
          <p:cNvSpPr/>
          <p:nvPr/>
        </p:nvSpPr>
        <p:spPr>
          <a:xfrm>
            <a:off x="8857215" y="363484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45" name="Rectangle 44">
            <a:extLst>
              <a:ext uri="{FF2B5EF4-FFF2-40B4-BE49-F238E27FC236}">
                <a16:creationId xmlns:a16="http://schemas.microsoft.com/office/drawing/2014/main" id="{41B9734B-974B-4984-8D00-08839049EE7C}"/>
              </a:ext>
            </a:extLst>
          </p:cNvPr>
          <p:cNvSpPr/>
          <p:nvPr/>
        </p:nvSpPr>
        <p:spPr>
          <a:xfrm>
            <a:off x="9771615" y="3634839"/>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46" name="Rectangle 45">
            <a:extLst>
              <a:ext uri="{FF2B5EF4-FFF2-40B4-BE49-F238E27FC236}">
                <a16:creationId xmlns:a16="http://schemas.microsoft.com/office/drawing/2014/main" id="{87CA619D-BBB8-40A0-AFBD-1F4157DB5A3A}"/>
              </a:ext>
            </a:extLst>
          </p:cNvPr>
          <p:cNvSpPr/>
          <p:nvPr/>
        </p:nvSpPr>
        <p:spPr>
          <a:xfrm>
            <a:off x="10673059" y="261173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7" name="Rectangle 46">
            <a:extLst>
              <a:ext uri="{FF2B5EF4-FFF2-40B4-BE49-F238E27FC236}">
                <a16:creationId xmlns:a16="http://schemas.microsoft.com/office/drawing/2014/main" id="{160E810E-9900-4781-ACC4-70855004ADEB}"/>
              </a:ext>
            </a:extLst>
          </p:cNvPr>
          <p:cNvSpPr/>
          <p:nvPr/>
        </p:nvSpPr>
        <p:spPr>
          <a:xfrm>
            <a:off x="10673059" y="312712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48" name="Rectangle 47">
            <a:extLst>
              <a:ext uri="{FF2B5EF4-FFF2-40B4-BE49-F238E27FC236}">
                <a16:creationId xmlns:a16="http://schemas.microsoft.com/office/drawing/2014/main" id="{E1F552E6-C3F8-45A7-8511-8FC4149A64D3}"/>
              </a:ext>
            </a:extLst>
          </p:cNvPr>
          <p:cNvSpPr/>
          <p:nvPr/>
        </p:nvSpPr>
        <p:spPr>
          <a:xfrm>
            <a:off x="10673059" y="364251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9" name="Rectangle 48">
            <a:extLst>
              <a:ext uri="{FF2B5EF4-FFF2-40B4-BE49-F238E27FC236}">
                <a16:creationId xmlns:a16="http://schemas.microsoft.com/office/drawing/2014/main" id="{679EAE9E-F2EE-4FC1-B4A0-16D824686AFA}"/>
              </a:ext>
            </a:extLst>
          </p:cNvPr>
          <p:cNvSpPr/>
          <p:nvPr/>
        </p:nvSpPr>
        <p:spPr>
          <a:xfrm>
            <a:off x="8857215" y="416262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50" name="Rectangle 49">
            <a:extLst>
              <a:ext uri="{FF2B5EF4-FFF2-40B4-BE49-F238E27FC236}">
                <a16:creationId xmlns:a16="http://schemas.microsoft.com/office/drawing/2014/main" id="{68FD6E8A-4DE4-4234-B17F-CF142C7BA74B}"/>
              </a:ext>
            </a:extLst>
          </p:cNvPr>
          <p:cNvSpPr/>
          <p:nvPr/>
        </p:nvSpPr>
        <p:spPr>
          <a:xfrm>
            <a:off x="9771615" y="4162619"/>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1" name="Rectangle 50">
            <a:extLst>
              <a:ext uri="{FF2B5EF4-FFF2-40B4-BE49-F238E27FC236}">
                <a16:creationId xmlns:a16="http://schemas.microsoft.com/office/drawing/2014/main" id="{1BE1C99B-B7DE-4C63-8925-39951F6FF4E7}"/>
              </a:ext>
            </a:extLst>
          </p:cNvPr>
          <p:cNvSpPr/>
          <p:nvPr/>
        </p:nvSpPr>
        <p:spPr>
          <a:xfrm>
            <a:off x="8857215" y="4678009"/>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52" name="Rectangle 51">
            <a:extLst>
              <a:ext uri="{FF2B5EF4-FFF2-40B4-BE49-F238E27FC236}">
                <a16:creationId xmlns:a16="http://schemas.microsoft.com/office/drawing/2014/main" id="{C88B8BA3-254F-4A72-9BD7-C18F37BF6CF1}"/>
              </a:ext>
            </a:extLst>
          </p:cNvPr>
          <p:cNvSpPr/>
          <p:nvPr/>
        </p:nvSpPr>
        <p:spPr>
          <a:xfrm>
            <a:off x="9771615" y="467800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53" name="Rectangle 52">
            <a:extLst>
              <a:ext uri="{FF2B5EF4-FFF2-40B4-BE49-F238E27FC236}">
                <a16:creationId xmlns:a16="http://schemas.microsoft.com/office/drawing/2014/main" id="{FEF8ADAB-257D-4AAB-875B-CF36970F27CB}"/>
              </a:ext>
            </a:extLst>
          </p:cNvPr>
          <p:cNvSpPr/>
          <p:nvPr/>
        </p:nvSpPr>
        <p:spPr>
          <a:xfrm>
            <a:off x="8857215" y="519339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54" name="Rectangle 53">
            <a:extLst>
              <a:ext uri="{FF2B5EF4-FFF2-40B4-BE49-F238E27FC236}">
                <a16:creationId xmlns:a16="http://schemas.microsoft.com/office/drawing/2014/main" id="{0F8C82F4-29AE-4C85-B6DB-563CBDD57FAD}"/>
              </a:ext>
            </a:extLst>
          </p:cNvPr>
          <p:cNvSpPr/>
          <p:nvPr/>
        </p:nvSpPr>
        <p:spPr>
          <a:xfrm>
            <a:off x="9771615" y="519339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55" name="Rectangle 54">
            <a:extLst>
              <a:ext uri="{FF2B5EF4-FFF2-40B4-BE49-F238E27FC236}">
                <a16:creationId xmlns:a16="http://schemas.microsoft.com/office/drawing/2014/main" id="{86ED75E5-07CA-4891-8EC4-59DEB51F16B0}"/>
              </a:ext>
            </a:extLst>
          </p:cNvPr>
          <p:cNvSpPr/>
          <p:nvPr/>
        </p:nvSpPr>
        <p:spPr>
          <a:xfrm>
            <a:off x="10673059" y="415366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56" name="Rectangle 55">
            <a:extLst>
              <a:ext uri="{FF2B5EF4-FFF2-40B4-BE49-F238E27FC236}">
                <a16:creationId xmlns:a16="http://schemas.microsoft.com/office/drawing/2014/main" id="{03E8E7A5-6B87-4F24-8FE0-E7F919FB86F6}"/>
              </a:ext>
            </a:extLst>
          </p:cNvPr>
          <p:cNvSpPr/>
          <p:nvPr/>
        </p:nvSpPr>
        <p:spPr>
          <a:xfrm>
            <a:off x="10673059" y="466905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57" name="Rectangle 56">
            <a:extLst>
              <a:ext uri="{FF2B5EF4-FFF2-40B4-BE49-F238E27FC236}">
                <a16:creationId xmlns:a16="http://schemas.microsoft.com/office/drawing/2014/main" id="{35821A45-0876-4AD9-8C99-CA858F1C25D3}"/>
              </a:ext>
            </a:extLst>
          </p:cNvPr>
          <p:cNvSpPr/>
          <p:nvPr/>
        </p:nvSpPr>
        <p:spPr>
          <a:xfrm>
            <a:off x="10673059" y="518444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Tree>
    <p:extLst>
      <p:ext uri="{BB962C8B-B14F-4D97-AF65-F5344CB8AC3E}">
        <p14:creationId xmlns:p14="http://schemas.microsoft.com/office/powerpoint/2010/main" val="390068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746F-163E-4F2E-8208-B8E80D5B1DFE}"/>
              </a:ext>
            </a:extLst>
          </p:cNvPr>
          <p:cNvSpPr>
            <a:spLocks noGrp="1"/>
          </p:cNvSpPr>
          <p:nvPr>
            <p:ph type="title"/>
          </p:nvPr>
        </p:nvSpPr>
        <p:spPr/>
        <p:txBody>
          <a:bodyPr/>
          <a:lstStyle/>
          <a:p>
            <a:r>
              <a:rPr lang="en-US"/>
              <a:t>A brief detour …</a:t>
            </a:r>
          </a:p>
        </p:txBody>
      </p:sp>
      <p:sp>
        <p:nvSpPr>
          <p:cNvPr id="3" name="Content Placeholder 2">
            <a:extLst>
              <a:ext uri="{FF2B5EF4-FFF2-40B4-BE49-F238E27FC236}">
                <a16:creationId xmlns:a16="http://schemas.microsoft.com/office/drawing/2014/main" id="{1D5C5F2D-2856-40EE-B686-9C3B685B192A}"/>
              </a:ext>
            </a:extLst>
          </p:cNvPr>
          <p:cNvSpPr>
            <a:spLocks noGrp="1"/>
          </p:cNvSpPr>
          <p:nvPr>
            <p:ph idx="1"/>
          </p:nvPr>
        </p:nvSpPr>
        <p:spPr/>
        <p:txBody>
          <a:bodyPr/>
          <a:lstStyle/>
          <a:p>
            <a:pPr>
              <a:lnSpc>
                <a:spcPct val="100000"/>
              </a:lnSpc>
            </a:pPr>
            <a:r>
              <a:rPr lang="en-US"/>
              <a:t>The next step is to identify constraints on the signatures.</a:t>
            </a:r>
          </a:p>
          <a:p>
            <a:pPr>
              <a:lnSpc>
                <a:spcPct val="100000"/>
              </a:lnSpc>
            </a:pPr>
            <a:r>
              <a:rPr lang="en-US"/>
              <a:t>Prior to that, however, let’s play with the signatures and see how to navigate through them using Alloy expressions.</a:t>
            </a:r>
          </a:p>
        </p:txBody>
      </p:sp>
    </p:spTree>
    <p:extLst>
      <p:ext uri="{BB962C8B-B14F-4D97-AF65-F5344CB8AC3E}">
        <p14:creationId xmlns:p14="http://schemas.microsoft.com/office/powerpoint/2010/main" val="167007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4892-4410-48BA-A100-016BA0D029A5}"/>
              </a:ext>
            </a:extLst>
          </p:cNvPr>
          <p:cNvSpPr>
            <a:spLocks noGrp="1"/>
          </p:cNvSpPr>
          <p:nvPr>
            <p:ph type="title"/>
          </p:nvPr>
        </p:nvSpPr>
        <p:spPr/>
        <p:txBody>
          <a:bodyPr/>
          <a:lstStyle/>
          <a:p>
            <a:r>
              <a:rPr lang="en-US"/>
              <a:t>What triangles is triangle </a:t>
            </a:r>
            <a:r>
              <a:rPr lang="en-US" i="1"/>
              <a:t>t</a:t>
            </a:r>
            <a:r>
              <a:rPr lang="en-US"/>
              <a:t> adjacent to?</a:t>
            </a:r>
          </a:p>
        </p:txBody>
      </p:sp>
      <p:sp>
        <p:nvSpPr>
          <p:cNvPr id="3" name="Rectangle 2">
            <a:extLst>
              <a:ext uri="{FF2B5EF4-FFF2-40B4-BE49-F238E27FC236}">
                <a16:creationId xmlns:a16="http://schemas.microsoft.com/office/drawing/2014/main" id="{14313C2D-3B55-4F22-97CF-B57C50BA113D}"/>
              </a:ext>
            </a:extLst>
          </p:cNvPr>
          <p:cNvSpPr/>
          <p:nvPr/>
        </p:nvSpPr>
        <p:spPr>
          <a:xfrm>
            <a:off x="2688286" y="2581859"/>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4" name="Rectangle 3">
            <a:extLst>
              <a:ext uri="{FF2B5EF4-FFF2-40B4-BE49-F238E27FC236}">
                <a16:creationId xmlns:a16="http://schemas.microsoft.com/office/drawing/2014/main" id="{CDEB2DCC-F6AC-4956-AC12-9C576F86FDDC}"/>
              </a:ext>
            </a:extLst>
          </p:cNvPr>
          <p:cNvSpPr/>
          <p:nvPr/>
        </p:nvSpPr>
        <p:spPr>
          <a:xfrm>
            <a:off x="3602686" y="258185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5" name="Rectangle 4">
            <a:extLst>
              <a:ext uri="{FF2B5EF4-FFF2-40B4-BE49-F238E27FC236}">
                <a16:creationId xmlns:a16="http://schemas.microsoft.com/office/drawing/2014/main" id="{B0402498-0EB4-43DD-9846-B46D0CE83ACF}"/>
              </a:ext>
            </a:extLst>
          </p:cNvPr>
          <p:cNvSpPr/>
          <p:nvPr/>
        </p:nvSpPr>
        <p:spPr>
          <a:xfrm>
            <a:off x="2688286" y="3097248"/>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6" name="Rectangle 5">
            <a:extLst>
              <a:ext uri="{FF2B5EF4-FFF2-40B4-BE49-F238E27FC236}">
                <a16:creationId xmlns:a16="http://schemas.microsoft.com/office/drawing/2014/main" id="{F935D92F-4476-48E0-95EC-210E176CE4A4}"/>
              </a:ext>
            </a:extLst>
          </p:cNvPr>
          <p:cNvSpPr/>
          <p:nvPr/>
        </p:nvSpPr>
        <p:spPr>
          <a:xfrm>
            <a:off x="3602686" y="309724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7" name="Rectangle 6">
            <a:extLst>
              <a:ext uri="{FF2B5EF4-FFF2-40B4-BE49-F238E27FC236}">
                <a16:creationId xmlns:a16="http://schemas.microsoft.com/office/drawing/2014/main" id="{F1E9A026-A977-4329-A5AF-F5EA87B02136}"/>
              </a:ext>
            </a:extLst>
          </p:cNvPr>
          <p:cNvSpPr/>
          <p:nvPr/>
        </p:nvSpPr>
        <p:spPr>
          <a:xfrm>
            <a:off x="2688286" y="3612637"/>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8" name="Rectangle 7">
            <a:extLst>
              <a:ext uri="{FF2B5EF4-FFF2-40B4-BE49-F238E27FC236}">
                <a16:creationId xmlns:a16="http://schemas.microsoft.com/office/drawing/2014/main" id="{4544B025-FC87-4F0A-BC2B-49D948D762AB}"/>
              </a:ext>
            </a:extLst>
          </p:cNvPr>
          <p:cNvSpPr/>
          <p:nvPr/>
        </p:nvSpPr>
        <p:spPr>
          <a:xfrm>
            <a:off x="3602686" y="3612636"/>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9" name="Rectangle 8">
            <a:extLst>
              <a:ext uri="{FF2B5EF4-FFF2-40B4-BE49-F238E27FC236}">
                <a16:creationId xmlns:a16="http://schemas.microsoft.com/office/drawing/2014/main" id="{1DE58C20-C1AC-4817-98D7-5A7FBA4AE06F}"/>
              </a:ext>
            </a:extLst>
          </p:cNvPr>
          <p:cNvSpPr/>
          <p:nvPr/>
        </p:nvSpPr>
        <p:spPr>
          <a:xfrm>
            <a:off x="2688286" y="408325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10" name="Rectangle 9">
            <a:extLst>
              <a:ext uri="{FF2B5EF4-FFF2-40B4-BE49-F238E27FC236}">
                <a16:creationId xmlns:a16="http://schemas.microsoft.com/office/drawing/2014/main" id="{0D1C3258-83C1-4DD6-87BA-179312C742FC}"/>
              </a:ext>
            </a:extLst>
          </p:cNvPr>
          <p:cNvSpPr/>
          <p:nvPr/>
        </p:nvSpPr>
        <p:spPr>
          <a:xfrm>
            <a:off x="3602686" y="40832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11" name="TextBox 10">
            <a:extLst>
              <a:ext uri="{FF2B5EF4-FFF2-40B4-BE49-F238E27FC236}">
                <a16:creationId xmlns:a16="http://schemas.microsoft.com/office/drawing/2014/main" id="{114C671F-16E1-4F59-8A10-776506DF2739}"/>
              </a:ext>
            </a:extLst>
          </p:cNvPr>
          <p:cNvSpPr txBox="1"/>
          <p:nvPr/>
        </p:nvSpPr>
        <p:spPr>
          <a:xfrm>
            <a:off x="3136826" y="2111239"/>
            <a:ext cx="912429" cy="461665"/>
          </a:xfrm>
          <a:prstGeom prst="rect">
            <a:avLst/>
          </a:prstGeom>
          <a:noFill/>
        </p:spPr>
        <p:txBody>
          <a:bodyPr wrap="none" rtlCol="0">
            <a:spAutoFit/>
          </a:bodyPr>
          <a:lstStyle/>
          <a:p>
            <a:r>
              <a:rPr lang="en-US" sz="2400" b="1"/>
              <a:t>m.adj</a:t>
            </a:r>
          </a:p>
        </p:txBody>
      </p:sp>
      <p:sp>
        <p:nvSpPr>
          <p:cNvPr id="12" name="Rectangle 11">
            <a:extLst>
              <a:ext uri="{FF2B5EF4-FFF2-40B4-BE49-F238E27FC236}">
                <a16:creationId xmlns:a16="http://schemas.microsoft.com/office/drawing/2014/main" id="{9FF4D0F7-B4DF-4339-8FED-6A77781D5449}"/>
              </a:ext>
            </a:extLst>
          </p:cNvPr>
          <p:cNvSpPr/>
          <p:nvPr/>
        </p:nvSpPr>
        <p:spPr>
          <a:xfrm>
            <a:off x="1316686" y="2581858"/>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13" name="TextBox 12">
            <a:extLst>
              <a:ext uri="{FF2B5EF4-FFF2-40B4-BE49-F238E27FC236}">
                <a16:creationId xmlns:a16="http://schemas.microsoft.com/office/drawing/2014/main" id="{B7A552E9-A302-4530-A7E7-499F572AB782}"/>
              </a:ext>
            </a:extLst>
          </p:cNvPr>
          <p:cNvSpPr txBox="1"/>
          <p:nvPr/>
        </p:nvSpPr>
        <p:spPr>
          <a:xfrm>
            <a:off x="1627852" y="2163135"/>
            <a:ext cx="292068" cy="461665"/>
          </a:xfrm>
          <a:prstGeom prst="rect">
            <a:avLst/>
          </a:prstGeom>
          <a:noFill/>
        </p:spPr>
        <p:txBody>
          <a:bodyPr wrap="none" rtlCol="0">
            <a:spAutoFit/>
          </a:bodyPr>
          <a:lstStyle/>
          <a:p>
            <a:r>
              <a:rPr lang="en-US" sz="2400" b="1"/>
              <a:t>t</a:t>
            </a:r>
          </a:p>
        </p:txBody>
      </p:sp>
      <p:sp>
        <p:nvSpPr>
          <p:cNvPr id="14" name="Arrow: Right 13">
            <a:extLst>
              <a:ext uri="{FF2B5EF4-FFF2-40B4-BE49-F238E27FC236}">
                <a16:creationId xmlns:a16="http://schemas.microsoft.com/office/drawing/2014/main" id="{17D58B0E-8332-43E1-9695-BFC3D189498C}"/>
              </a:ext>
            </a:extLst>
          </p:cNvPr>
          <p:cNvSpPr/>
          <p:nvPr/>
        </p:nvSpPr>
        <p:spPr>
          <a:xfrm>
            <a:off x="5220393" y="2342071"/>
            <a:ext cx="2128058"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83CCC1B-85FB-4527-BDD6-DBFF7DC680E2}"/>
              </a:ext>
            </a:extLst>
          </p:cNvPr>
          <p:cNvSpPr txBox="1"/>
          <p:nvPr/>
        </p:nvSpPr>
        <p:spPr>
          <a:xfrm>
            <a:off x="5617086" y="1959164"/>
            <a:ext cx="1255472" cy="461665"/>
          </a:xfrm>
          <a:prstGeom prst="rect">
            <a:avLst/>
          </a:prstGeom>
          <a:noFill/>
        </p:spPr>
        <p:txBody>
          <a:bodyPr wrap="none" rtlCol="0">
            <a:spAutoFit/>
          </a:bodyPr>
          <a:lstStyle/>
          <a:p>
            <a:r>
              <a:rPr lang="en-US" sz="2400"/>
              <a:t>t.(m.adj)</a:t>
            </a:r>
          </a:p>
        </p:txBody>
      </p:sp>
      <p:sp>
        <p:nvSpPr>
          <p:cNvPr id="16" name="Rectangle 15">
            <a:extLst>
              <a:ext uri="{FF2B5EF4-FFF2-40B4-BE49-F238E27FC236}">
                <a16:creationId xmlns:a16="http://schemas.microsoft.com/office/drawing/2014/main" id="{4D65EA75-3C2F-4A0D-B8AC-F957D3058811}"/>
              </a:ext>
            </a:extLst>
          </p:cNvPr>
          <p:cNvSpPr/>
          <p:nvPr/>
        </p:nvSpPr>
        <p:spPr>
          <a:xfrm>
            <a:off x="7983189" y="226011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7" name="Rectangle 16">
            <a:extLst>
              <a:ext uri="{FF2B5EF4-FFF2-40B4-BE49-F238E27FC236}">
                <a16:creationId xmlns:a16="http://schemas.microsoft.com/office/drawing/2014/main" id="{668486D0-D3F7-488B-93DA-C40FE4D5B78E}"/>
              </a:ext>
            </a:extLst>
          </p:cNvPr>
          <p:cNvSpPr/>
          <p:nvPr/>
        </p:nvSpPr>
        <p:spPr>
          <a:xfrm>
            <a:off x="7983189" y="2775506"/>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pic>
        <p:nvPicPr>
          <p:cNvPr id="18" name="Picture 17">
            <a:extLst>
              <a:ext uri="{FF2B5EF4-FFF2-40B4-BE49-F238E27FC236}">
                <a16:creationId xmlns:a16="http://schemas.microsoft.com/office/drawing/2014/main" id="{E7E20512-9301-42D4-B719-1CBF74B3F9F1}"/>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9" name="TextBox 18">
            <a:extLst>
              <a:ext uri="{FF2B5EF4-FFF2-40B4-BE49-F238E27FC236}">
                <a16:creationId xmlns:a16="http://schemas.microsoft.com/office/drawing/2014/main" id="{18DFE5F0-EB69-442D-8884-B33425D402F2}"/>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Tree>
    <p:extLst>
      <p:ext uri="{BB962C8B-B14F-4D97-AF65-F5344CB8AC3E}">
        <p14:creationId xmlns:p14="http://schemas.microsoft.com/office/powerpoint/2010/main" val="178801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4892-4410-48BA-A100-016BA0D029A5}"/>
              </a:ext>
            </a:extLst>
          </p:cNvPr>
          <p:cNvSpPr>
            <a:spLocks noGrp="1"/>
          </p:cNvSpPr>
          <p:nvPr>
            <p:ph type="title"/>
          </p:nvPr>
        </p:nvSpPr>
        <p:spPr/>
        <p:txBody>
          <a:bodyPr/>
          <a:lstStyle/>
          <a:p>
            <a:r>
              <a:rPr lang="en-US"/>
              <a:t>Are triangles </a:t>
            </a:r>
            <a:r>
              <a:rPr lang="en-US" i="1"/>
              <a:t>t’</a:t>
            </a:r>
            <a:r>
              <a:rPr lang="en-US"/>
              <a:t> and </a:t>
            </a:r>
            <a:r>
              <a:rPr lang="en-US" i="1"/>
              <a:t>t</a:t>
            </a:r>
            <a:r>
              <a:rPr lang="en-US"/>
              <a:t> adjacent?</a:t>
            </a:r>
          </a:p>
        </p:txBody>
      </p:sp>
      <p:sp>
        <p:nvSpPr>
          <p:cNvPr id="3" name="Rectangle 2">
            <a:extLst>
              <a:ext uri="{FF2B5EF4-FFF2-40B4-BE49-F238E27FC236}">
                <a16:creationId xmlns:a16="http://schemas.microsoft.com/office/drawing/2014/main" id="{14313C2D-3B55-4F22-97CF-B57C50BA113D}"/>
              </a:ext>
            </a:extLst>
          </p:cNvPr>
          <p:cNvSpPr/>
          <p:nvPr/>
        </p:nvSpPr>
        <p:spPr>
          <a:xfrm>
            <a:off x="2688286" y="2581859"/>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4" name="Rectangle 3">
            <a:extLst>
              <a:ext uri="{FF2B5EF4-FFF2-40B4-BE49-F238E27FC236}">
                <a16:creationId xmlns:a16="http://schemas.microsoft.com/office/drawing/2014/main" id="{CDEB2DCC-F6AC-4956-AC12-9C576F86FDDC}"/>
              </a:ext>
            </a:extLst>
          </p:cNvPr>
          <p:cNvSpPr/>
          <p:nvPr/>
        </p:nvSpPr>
        <p:spPr>
          <a:xfrm>
            <a:off x="3602686" y="258185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5" name="Rectangle 4">
            <a:extLst>
              <a:ext uri="{FF2B5EF4-FFF2-40B4-BE49-F238E27FC236}">
                <a16:creationId xmlns:a16="http://schemas.microsoft.com/office/drawing/2014/main" id="{B0402498-0EB4-43DD-9846-B46D0CE83ACF}"/>
              </a:ext>
            </a:extLst>
          </p:cNvPr>
          <p:cNvSpPr/>
          <p:nvPr/>
        </p:nvSpPr>
        <p:spPr>
          <a:xfrm>
            <a:off x="2688286" y="3097248"/>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6" name="Rectangle 5">
            <a:extLst>
              <a:ext uri="{FF2B5EF4-FFF2-40B4-BE49-F238E27FC236}">
                <a16:creationId xmlns:a16="http://schemas.microsoft.com/office/drawing/2014/main" id="{F935D92F-4476-48E0-95EC-210E176CE4A4}"/>
              </a:ext>
            </a:extLst>
          </p:cNvPr>
          <p:cNvSpPr/>
          <p:nvPr/>
        </p:nvSpPr>
        <p:spPr>
          <a:xfrm>
            <a:off x="3602686" y="3097247"/>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7" name="Rectangle 6">
            <a:extLst>
              <a:ext uri="{FF2B5EF4-FFF2-40B4-BE49-F238E27FC236}">
                <a16:creationId xmlns:a16="http://schemas.microsoft.com/office/drawing/2014/main" id="{F1E9A026-A977-4329-A5AF-F5EA87B02136}"/>
              </a:ext>
            </a:extLst>
          </p:cNvPr>
          <p:cNvSpPr/>
          <p:nvPr/>
        </p:nvSpPr>
        <p:spPr>
          <a:xfrm>
            <a:off x="2688286" y="361263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8" name="Rectangle 7">
            <a:extLst>
              <a:ext uri="{FF2B5EF4-FFF2-40B4-BE49-F238E27FC236}">
                <a16:creationId xmlns:a16="http://schemas.microsoft.com/office/drawing/2014/main" id="{4544B025-FC87-4F0A-BC2B-49D948D762AB}"/>
              </a:ext>
            </a:extLst>
          </p:cNvPr>
          <p:cNvSpPr/>
          <p:nvPr/>
        </p:nvSpPr>
        <p:spPr>
          <a:xfrm>
            <a:off x="3602686" y="361263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9" name="Rectangle 8">
            <a:extLst>
              <a:ext uri="{FF2B5EF4-FFF2-40B4-BE49-F238E27FC236}">
                <a16:creationId xmlns:a16="http://schemas.microsoft.com/office/drawing/2014/main" id="{1DE58C20-C1AC-4817-98D7-5A7FBA4AE06F}"/>
              </a:ext>
            </a:extLst>
          </p:cNvPr>
          <p:cNvSpPr/>
          <p:nvPr/>
        </p:nvSpPr>
        <p:spPr>
          <a:xfrm>
            <a:off x="2688286" y="408325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10" name="Rectangle 9">
            <a:extLst>
              <a:ext uri="{FF2B5EF4-FFF2-40B4-BE49-F238E27FC236}">
                <a16:creationId xmlns:a16="http://schemas.microsoft.com/office/drawing/2014/main" id="{0D1C3258-83C1-4DD6-87BA-179312C742FC}"/>
              </a:ext>
            </a:extLst>
          </p:cNvPr>
          <p:cNvSpPr/>
          <p:nvPr/>
        </p:nvSpPr>
        <p:spPr>
          <a:xfrm>
            <a:off x="3602686" y="40832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11" name="TextBox 10">
            <a:extLst>
              <a:ext uri="{FF2B5EF4-FFF2-40B4-BE49-F238E27FC236}">
                <a16:creationId xmlns:a16="http://schemas.microsoft.com/office/drawing/2014/main" id="{114C671F-16E1-4F59-8A10-776506DF2739}"/>
              </a:ext>
            </a:extLst>
          </p:cNvPr>
          <p:cNvSpPr txBox="1"/>
          <p:nvPr/>
        </p:nvSpPr>
        <p:spPr>
          <a:xfrm>
            <a:off x="3136826" y="2111239"/>
            <a:ext cx="912429" cy="461665"/>
          </a:xfrm>
          <a:prstGeom prst="rect">
            <a:avLst/>
          </a:prstGeom>
          <a:noFill/>
        </p:spPr>
        <p:txBody>
          <a:bodyPr wrap="none" rtlCol="0">
            <a:spAutoFit/>
          </a:bodyPr>
          <a:lstStyle/>
          <a:p>
            <a:r>
              <a:rPr lang="en-US" sz="2400" b="1"/>
              <a:t>m.adj</a:t>
            </a:r>
          </a:p>
        </p:txBody>
      </p:sp>
      <p:sp>
        <p:nvSpPr>
          <p:cNvPr id="12" name="Rectangle 11">
            <a:extLst>
              <a:ext uri="{FF2B5EF4-FFF2-40B4-BE49-F238E27FC236}">
                <a16:creationId xmlns:a16="http://schemas.microsoft.com/office/drawing/2014/main" id="{9FF4D0F7-B4DF-4339-8FED-6A77781D5449}"/>
              </a:ext>
            </a:extLst>
          </p:cNvPr>
          <p:cNvSpPr/>
          <p:nvPr/>
        </p:nvSpPr>
        <p:spPr>
          <a:xfrm>
            <a:off x="1305703" y="3612636"/>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3" name="TextBox 12">
            <a:extLst>
              <a:ext uri="{FF2B5EF4-FFF2-40B4-BE49-F238E27FC236}">
                <a16:creationId xmlns:a16="http://schemas.microsoft.com/office/drawing/2014/main" id="{B7A552E9-A302-4530-A7E7-499F572AB782}"/>
              </a:ext>
            </a:extLst>
          </p:cNvPr>
          <p:cNvSpPr txBox="1"/>
          <p:nvPr/>
        </p:nvSpPr>
        <p:spPr>
          <a:xfrm>
            <a:off x="1616869" y="3193913"/>
            <a:ext cx="292068" cy="461665"/>
          </a:xfrm>
          <a:prstGeom prst="rect">
            <a:avLst/>
          </a:prstGeom>
          <a:noFill/>
        </p:spPr>
        <p:txBody>
          <a:bodyPr wrap="none" rtlCol="0">
            <a:spAutoFit/>
          </a:bodyPr>
          <a:lstStyle/>
          <a:p>
            <a:r>
              <a:rPr lang="en-US" sz="2400" b="1"/>
              <a:t>t</a:t>
            </a:r>
          </a:p>
        </p:txBody>
      </p:sp>
      <p:sp>
        <p:nvSpPr>
          <p:cNvPr id="14" name="Arrow: Right 13">
            <a:extLst>
              <a:ext uri="{FF2B5EF4-FFF2-40B4-BE49-F238E27FC236}">
                <a16:creationId xmlns:a16="http://schemas.microsoft.com/office/drawing/2014/main" id="{17D58B0E-8332-43E1-9695-BFC3D189498C}"/>
              </a:ext>
            </a:extLst>
          </p:cNvPr>
          <p:cNvSpPr/>
          <p:nvPr/>
        </p:nvSpPr>
        <p:spPr>
          <a:xfrm>
            <a:off x="5220393" y="2342071"/>
            <a:ext cx="2128058"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83CCC1B-85FB-4527-BDD6-DBFF7DC680E2}"/>
              </a:ext>
            </a:extLst>
          </p:cNvPr>
          <p:cNvSpPr txBox="1"/>
          <p:nvPr/>
        </p:nvSpPr>
        <p:spPr>
          <a:xfrm>
            <a:off x="5317831" y="1959164"/>
            <a:ext cx="1742208" cy="461665"/>
          </a:xfrm>
          <a:prstGeom prst="rect">
            <a:avLst/>
          </a:prstGeom>
          <a:noFill/>
        </p:spPr>
        <p:txBody>
          <a:bodyPr wrap="none" rtlCol="0">
            <a:spAutoFit/>
          </a:bodyPr>
          <a:lstStyle/>
          <a:p>
            <a:r>
              <a:rPr lang="en-US" sz="2400"/>
              <a:t>t in m.adj[t’]</a:t>
            </a:r>
          </a:p>
        </p:txBody>
      </p:sp>
      <p:pic>
        <p:nvPicPr>
          <p:cNvPr id="18" name="Picture 17">
            <a:extLst>
              <a:ext uri="{FF2B5EF4-FFF2-40B4-BE49-F238E27FC236}">
                <a16:creationId xmlns:a16="http://schemas.microsoft.com/office/drawing/2014/main" id="{E7E20512-9301-42D4-B719-1CBF74B3F9F1}"/>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9" name="TextBox 18">
            <a:extLst>
              <a:ext uri="{FF2B5EF4-FFF2-40B4-BE49-F238E27FC236}">
                <a16:creationId xmlns:a16="http://schemas.microsoft.com/office/drawing/2014/main" id="{18DFE5F0-EB69-442D-8884-B33425D402F2}"/>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
        <p:nvSpPr>
          <p:cNvPr id="20" name="Rectangle 19">
            <a:extLst>
              <a:ext uri="{FF2B5EF4-FFF2-40B4-BE49-F238E27FC236}">
                <a16:creationId xmlns:a16="http://schemas.microsoft.com/office/drawing/2014/main" id="{6885FAC8-CAF0-46AA-A806-7CA5BF630F8C}"/>
              </a:ext>
            </a:extLst>
          </p:cNvPr>
          <p:cNvSpPr/>
          <p:nvPr/>
        </p:nvSpPr>
        <p:spPr>
          <a:xfrm>
            <a:off x="1316686" y="2679788"/>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21" name="TextBox 20">
            <a:extLst>
              <a:ext uri="{FF2B5EF4-FFF2-40B4-BE49-F238E27FC236}">
                <a16:creationId xmlns:a16="http://schemas.microsoft.com/office/drawing/2014/main" id="{B6989DF9-AA40-494D-8A5A-DA7FC5F0CFA8}"/>
              </a:ext>
            </a:extLst>
          </p:cNvPr>
          <p:cNvSpPr txBox="1"/>
          <p:nvPr/>
        </p:nvSpPr>
        <p:spPr>
          <a:xfrm>
            <a:off x="1627852" y="2261065"/>
            <a:ext cx="364202" cy="461665"/>
          </a:xfrm>
          <a:prstGeom prst="rect">
            <a:avLst/>
          </a:prstGeom>
          <a:noFill/>
        </p:spPr>
        <p:txBody>
          <a:bodyPr wrap="none" rtlCol="0">
            <a:spAutoFit/>
          </a:bodyPr>
          <a:lstStyle/>
          <a:p>
            <a:r>
              <a:rPr lang="en-US" sz="2400" b="1"/>
              <a:t>t'</a:t>
            </a:r>
          </a:p>
        </p:txBody>
      </p:sp>
      <p:sp>
        <p:nvSpPr>
          <p:cNvPr id="22" name="TextBox 21">
            <a:extLst>
              <a:ext uri="{FF2B5EF4-FFF2-40B4-BE49-F238E27FC236}">
                <a16:creationId xmlns:a16="http://schemas.microsoft.com/office/drawing/2014/main" id="{5DD3C81D-A4E4-41C9-8DB9-529299248217}"/>
              </a:ext>
            </a:extLst>
          </p:cNvPr>
          <p:cNvSpPr txBox="1"/>
          <p:nvPr/>
        </p:nvSpPr>
        <p:spPr>
          <a:xfrm>
            <a:off x="7445889" y="2342071"/>
            <a:ext cx="710451" cy="461665"/>
          </a:xfrm>
          <a:prstGeom prst="rect">
            <a:avLst/>
          </a:prstGeom>
          <a:noFill/>
        </p:spPr>
        <p:txBody>
          <a:bodyPr wrap="none" rtlCol="0">
            <a:spAutoFit/>
          </a:bodyPr>
          <a:lstStyle/>
          <a:p>
            <a:r>
              <a:rPr lang="en-US" sz="2400"/>
              <a:t>true</a:t>
            </a:r>
          </a:p>
        </p:txBody>
      </p:sp>
    </p:spTree>
    <p:extLst>
      <p:ext uri="{BB962C8B-B14F-4D97-AF65-F5344CB8AC3E}">
        <p14:creationId xmlns:p14="http://schemas.microsoft.com/office/powerpoint/2010/main" val="186852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60A-4DAA-4FB8-A262-128B2E0E2260}"/>
              </a:ext>
            </a:extLst>
          </p:cNvPr>
          <p:cNvSpPr>
            <a:spLocks noGrp="1"/>
          </p:cNvSpPr>
          <p:nvPr>
            <p:ph type="title"/>
          </p:nvPr>
        </p:nvSpPr>
        <p:spPr/>
        <p:txBody>
          <a:bodyPr/>
          <a:lstStyle/>
          <a:p>
            <a:r>
              <a:rPr lang="en-US"/>
              <a:t>What vertex follows vertex </a:t>
            </a:r>
            <a:r>
              <a:rPr lang="en-US" i="1"/>
              <a:t>v</a:t>
            </a:r>
            <a:r>
              <a:rPr lang="en-US"/>
              <a:t> in triangle </a:t>
            </a:r>
            <a:r>
              <a:rPr lang="en-US" i="1"/>
              <a:t>t?</a:t>
            </a:r>
            <a:endParaRPr lang="en-US"/>
          </a:p>
        </p:txBody>
      </p:sp>
      <p:sp>
        <p:nvSpPr>
          <p:cNvPr id="12" name="Rectangle 11">
            <a:extLst>
              <a:ext uri="{FF2B5EF4-FFF2-40B4-BE49-F238E27FC236}">
                <a16:creationId xmlns:a16="http://schemas.microsoft.com/office/drawing/2014/main" id="{3037824D-6B4E-4795-840B-0BA59A51CBC6}"/>
              </a:ext>
            </a:extLst>
          </p:cNvPr>
          <p:cNvSpPr/>
          <p:nvPr/>
        </p:nvSpPr>
        <p:spPr>
          <a:xfrm>
            <a:off x="1316686" y="3405612"/>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13" name="TextBox 12">
            <a:extLst>
              <a:ext uri="{FF2B5EF4-FFF2-40B4-BE49-F238E27FC236}">
                <a16:creationId xmlns:a16="http://schemas.microsoft.com/office/drawing/2014/main" id="{A8CAE563-D4FC-4128-A79A-DCAE69166F63}"/>
              </a:ext>
            </a:extLst>
          </p:cNvPr>
          <p:cNvSpPr txBox="1"/>
          <p:nvPr/>
        </p:nvSpPr>
        <p:spPr>
          <a:xfrm>
            <a:off x="1627852" y="2986889"/>
            <a:ext cx="330540" cy="461665"/>
          </a:xfrm>
          <a:prstGeom prst="rect">
            <a:avLst/>
          </a:prstGeom>
          <a:noFill/>
        </p:spPr>
        <p:txBody>
          <a:bodyPr wrap="none" rtlCol="0">
            <a:spAutoFit/>
          </a:bodyPr>
          <a:lstStyle/>
          <a:p>
            <a:r>
              <a:rPr lang="en-US" sz="2400" b="1"/>
              <a:t>v</a:t>
            </a:r>
          </a:p>
        </p:txBody>
      </p:sp>
      <p:sp>
        <p:nvSpPr>
          <p:cNvPr id="14" name="Arrow: Right 13">
            <a:extLst>
              <a:ext uri="{FF2B5EF4-FFF2-40B4-BE49-F238E27FC236}">
                <a16:creationId xmlns:a16="http://schemas.microsoft.com/office/drawing/2014/main" id="{A5132FAB-E734-4AC4-818B-5043B807749B}"/>
              </a:ext>
            </a:extLst>
          </p:cNvPr>
          <p:cNvSpPr/>
          <p:nvPr/>
        </p:nvSpPr>
        <p:spPr>
          <a:xfrm>
            <a:off x="6084914" y="2342071"/>
            <a:ext cx="2128058"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828BE9-7E43-4DA0-88E1-E9AFFC6861B6}"/>
              </a:ext>
            </a:extLst>
          </p:cNvPr>
          <p:cNvSpPr txBox="1"/>
          <p:nvPr/>
        </p:nvSpPr>
        <p:spPr>
          <a:xfrm>
            <a:off x="6182352" y="1959164"/>
            <a:ext cx="1424429" cy="461665"/>
          </a:xfrm>
          <a:prstGeom prst="rect">
            <a:avLst/>
          </a:prstGeom>
          <a:noFill/>
        </p:spPr>
        <p:txBody>
          <a:bodyPr wrap="none" rtlCol="0">
            <a:spAutoFit/>
          </a:bodyPr>
          <a:lstStyle/>
          <a:p>
            <a:r>
              <a:rPr lang="en-US" sz="2400"/>
              <a:t>t.edges[v]</a:t>
            </a:r>
          </a:p>
        </p:txBody>
      </p:sp>
      <p:pic>
        <p:nvPicPr>
          <p:cNvPr id="16" name="Picture 15">
            <a:extLst>
              <a:ext uri="{FF2B5EF4-FFF2-40B4-BE49-F238E27FC236}">
                <a16:creationId xmlns:a16="http://schemas.microsoft.com/office/drawing/2014/main" id="{D716D65F-FB01-4D67-AD1D-0A757B09652B}"/>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7" name="TextBox 16">
            <a:extLst>
              <a:ext uri="{FF2B5EF4-FFF2-40B4-BE49-F238E27FC236}">
                <a16:creationId xmlns:a16="http://schemas.microsoft.com/office/drawing/2014/main" id="{E9DB3196-9BBF-4D80-80AF-CB69AA1594EB}"/>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
        <p:nvSpPr>
          <p:cNvPr id="18" name="Rectangle 17">
            <a:extLst>
              <a:ext uri="{FF2B5EF4-FFF2-40B4-BE49-F238E27FC236}">
                <a16:creationId xmlns:a16="http://schemas.microsoft.com/office/drawing/2014/main" id="{70513F10-EE91-4E7B-A56A-371E17A5D650}"/>
              </a:ext>
            </a:extLst>
          </p:cNvPr>
          <p:cNvSpPr/>
          <p:nvPr/>
        </p:nvSpPr>
        <p:spPr>
          <a:xfrm>
            <a:off x="1316686" y="2463657"/>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9" name="TextBox 18">
            <a:extLst>
              <a:ext uri="{FF2B5EF4-FFF2-40B4-BE49-F238E27FC236}">
                <a16:creationId xmlns:a16="http://schemas.microsoft.com/office/drawing/2014/main" id="{6F26708B-5AE2-44C5-8379-0C04E246CAD8}"/>
              </a:ext>
            </a:extLst>
          </p:cNvPr>
          <p:cNvSpPr txBox="1"/>
          <p:nvPr/>
        </p:nvSpPr>
        <p:spPr>
          <a:xfrm>
            <a:off x="1627852" y="2044934"/>
            <a:ext cx="292068" cy="461665"/>
          </a:xfrm>
          <a:prstGeom prst="rect">
            <a:avLst/>
          </a:prstGeom>
          <a:noFill/>
        </p:spPr>
        <p:txBody>
          <a:bodyPr wrap="none" rtlCol="0">
            <a:spAutoFit/>
          </a:bodyPr>
          <a:lstStyle/>
          <a:p>
            <a:r>
              <a:rPr lang="en-US" sz="2400" b="1"/>
              <a:t>t</a:t>
            </a:r>
          </a:p>
        </p:txBody>
      </p:sp>
      <p:sp>
        <p:nvSpPr>
          <p:cNvPr id="21" name="Rectangle 20">
            <a:extLst>
              <a:ext uri="{FF2B5EF4-FFF2-40B4-BE49-F238E27FC236}">
                <a16:creationId xmlns:a16="http://schemas.microsoft.com/office/drawing/2014/main" id="{C1E683E1-47E0-4CF7-A57C-1F0D1A39F55F}"/>
              </a:ext>
            </a:extLst>
          </p:cNvPr>
          <p:cNvSpPr/>
          <p:nvPr/>
        </p:nvSpPr>
        <p:spPr>
          <a:xfrm>
            <a:off x="2795850" y="1903613"/>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2" name="Rectangle 21">
            <a:extLst>
              <a:ext uri="{FF2B5EF4-FFF2-40B4-BE49-F238E27FC236}">
                <a16:creationId xmlns:a16="http://schemas.microsoft.com/office/drawing/2014/main" id="{7C3E90FF-210C-47F5-BDA7-310638FACAC1}"/>
              </a:ext>
            </a:extLst>
          </p:cNvPr>
          <p:cNvSpPr/>
          <p:nvPr/>
        </p:nvSpPr>
        <p:spPr>
          <a:xfrm>
            <a:off x="3710250" y="19036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23" name="Rectangle 22">
            <a:extLst>
              <a:ext uri="{FF2B5EF4-FFF2-40B4-BE49-F238E27FC236}">
                <a16:creationId xmlns:a16="http://schemas.microsoft.com/office/drawing/2014/main" id="{EA71088E-2C55-4B9A-8D92-F0E51D7A79DE}"/>
              </a:ext>
            </a:extLst>
          </p:cNvPr>
          <p:cNvSpPr/>
          <p:nvPr/>
        </p:nvSpPr>
        <p:spPr>
          <a:xfrm>
            <a:off x="2795850" y="2419002"/>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4" name="Rectangle 23">
            <a:extLst>
              <a:ext uri="{FF2B5EF4-FFF2-40B4-BE49-F238E27FC236}">
                <a16:creationId xmlns:a16="http://schemas.microsoft.com/office/drawing/2014/main" id="{CB9E186B-A3E2-4674-8650-6FAF8E9975C2}"/>
              </a:ext>
            </a:extLst>
          </p:cNvPr>
          <p:cNvSpPr/>
          <p:nvPr/>
        </p:nvSpPr>
        <p:spPr>
          <a:xfrm>
            <a:off x="3710250" y="2419001"/>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5" name="Rectangle 24">
            <a:extLst>
              <a:ext uri="{FF2B5EF4-FFF2-40B4-BE49-F238E27FC236}">
                <a16:creationId xmlns:a16="http://schemas.microsoft.com/office/drawing/2014/main" id="{B78C42D5-F271-4E9F-8A14-20B15659EF07}"/>
              </a:ext>
            </a:extLst>
          </p:cNvPr>
          <p:cNvSpPr/>
          <p:nvPr/>
        </p:nvSpPr>
        <p:spPr>
          <a:xfrm>
            <a:off x="2795850" y="2934391"/>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6" name="Rectangle 25">
            <a:extLst>
              <a:ext uri="{FF2B5EF4-FFF2-40B4-BE49-F238E27FC236}">
                <a16:creationId xmlns:a16="http://schemas.microsoft.com/office/drawing/2014/main" id="{7656B449-0169-438D-8896-F0FED8009075}"/>
              </a:ext>
            </a:extLst>
          </p:cNvPr>
          <p:cNvSpPr/>
          <p:nvPr/>
        </p:nvSpPr>
        <p:spPr>
          <a:xfrm>
            <a:off x="3710250" y="293439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27" name="TextBox 26">
            <a:extLst>
              <a:ext uri="{FF2B5EF4-FFF2-40B4-BE49-F238E27FC236}">
                <a16:creationId xmlns:a16="http://schemas.microsoft.com/office/drawing/2014/main" id="{31FBD571-6EBB-48A2-8BE9-9AEE9B5FA820}"/>
              </a:ext>
            </a:extLst>
          </p:cNvPr>
          <p:cNvSpPr txBox="1"/>
          <p:nvPr/>
        </p:nvSpPr>
        <p:spPr>
          <a:xfrm>
            <a:off x="3684965" y="1432992"/>
            <a:ext cx="926729" cy="461665"/>
          </a:xfrm>
          <a:prstGeom prst="rect">
            <a:avLst/>
          </a:prstGeom>
          <a:noFill/>
        </p:spPr>
        <p:txBody>
          <a:bodyPr wrap="none" rtlCol="0">
            <a:spAutoFit/>
          </a:bodyPr>
          <a:lstStyle/>
          <a:p>
            <a:r>
              <a:rPr lang="en-US" sz="2400" b="1"/>
              <a:t>edges</a:t>
            </a:r>
          </a:p>
        </p:txBody>
      </p:sp>
      <p:sp>
        <p:nvSpPr>
          <p:cNvPr id="28" name="Rectangle 27">
            <a:extLst>
              <a:ext uri="{FF2B5EF4-FFF2-40B4-BE49-F238E27FC236}">
                <a16:creationId xmlns:a16="http://schemas.microsoft.com/office/drawing/2014/main" id="{D91D4434-9948-4238-AB8C-4006026E1189}"/>
              </a:ext>
            </a:extLst>
          </p:cNvPr>
          <p:cNvSpPr/>
          <p:nvPr/>
        </p:nvSpPr>
        <p:spPr>
          <a:xfrm>
            <a:off x="4611694" y="189465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9" name="Rectangle 28">
            <a:extLst>
              <a:ext uri="{FF2B5EF4-FFF2-40B4-BE49-F238E27FC236}">
                <a16:creationId xmlns:a16="http://schemas.microsoft.com/office/drawing/2014/main" id="{BAA20AFD-0B30-4342-8996-9FCF7943C35D}"/>
              </a:ext>
            </a:extLst>
          </p:cNvPr>
          <p:cNvSpPr/>
          <p:nvPr/>
        </p:nvSpPr>
        <p:spPr>
          <a:xfrm>
            <a:off x="4611694" y="241004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0" name="Rectangle 29">
            <a:extLst>
              <a:ext uri="{FF2B5EF4-FFF2-40B4-BE49-F238E27FC236}">
                <a16:creationId xmlns:a16="http://schemas.microsoft.com/office/drawing/2014/main" id="{515EA681-119D-4D05-ADDF-CF3007C971E0}"/>
              </a:ext>
            </a:extLst>
          </p:cNvPr>
          <p:cNvSpPr/>
          <p:nvPr/>
        </p:nvSpPr>
        <p:spPr>
          <a:xfrm>
            <a:off x="4611694" y="292543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31" name="Rectangle 30">
            <a:extLst>
              <a:ext uri="{FF2B5EF4-FFF2-40B4-BE49-F238E27FC236}">
                <a16:creationId xmlns:a16="http://schemas.microsoft.com/office/drawing/2014/main" id="{69E5D349-8441-4BBC-8121-90B1C6C5FA5C}"/>
              </a:ext>
            </a:extLst>
          </p:cNvPr>
          <p:cNvSpPr/>
          <p:nvPr/>
        </p:nvSpPr>
        <p:spPr>
          <a:xfrm>
            <a:off x="2795850" y="344063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2" name="Rectangle 31">
            <a:extLst>
              <a:ext uri="{FF2B5EF4-FFF2-40B4-BE49-F238E27FC236}">
                <a16:creationId xmlns:a16="http://schemas.microsoft.com/office/drawing/2014/main" id="{89807065-AB05-4E6B-BCBF-E5DAE892A52B}"/>
              </a:ext>
            </a:extLst>
          </p:cNvPr>
          <p:cNvSpPr/>
          <p:nvPr/>
        </p:nvSpPr>
        <p:spPr>
          <a:xfrm>
            <a:off x="3710250" y="344063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3" name="Rectangle 32">
            <a:extLst>
              <a:ext uri="{FF2B5EF4-FFF2-40B4-BE49-F238E27FC236}">
                <a16:creationId xmlns:a16="http://schemas.microsoft.com/office/drawing/2014/main" id="{305D7C83-0150-4F73-B2EF-DB1B8C303BF5}"/>
              </a:ext>
            </a:extLst>
          </p:cNvPr>
          <p:cNvSpPr/>
          <p:nvPr/>
        </p:nvSpPr>
        <p:spPr>
          <a:xfrm>
            <a:off x="2795850" y="395602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4" name="Rectangle 33">
            <a:extLst>
              <a:ext uri="{FF2B5EF4-FFF2-40B4-BE49-F238E27FC236}">
                <a16:creationId xmlns:a16="http://schemas.microsoft.com/office/drawing/2014/main" id="{5E12D1BD-AD3A-473A-8436-D84972BC18BC}"/>
              </a:ext>
            </a:extLst>
          </p:cNvPr>
          <p:cNvSpPr/>
          <p:nvPr/>
        </p:nvSpPr>
        <p:spPr>
          <a:xfrm>
            <a:off x="3710250" y="395602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5" name="Rectangle 34">
            <a:extLst>
              <a:ext uri="{FF2B5EF4-FFF2-40B4-BE49-F238E27FC236}">
                <a16:creationId xmlns:a16="http://schemas.microsoft.com/office/drawing/2014/main" id="{958DCB07-00FE-49A8-965D-7E05B05C7748}"/>
              </a:ext>
            </a:extLst>
          </p:cNvPr>
          <p:cNvSpPr/>
          <p:nvPr/>
        </p:nvSpPr>
        <p:spPr>
          <a:xfrm>
            <a:off x="2795850" y="44714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6" name="Rectangle 35">
            <a:extLst>
              <a:ext uri="{FF2B5EF4-FFF2-40B4-BE49-F238E27FC236}">
                <a16:creationId xmlns:a16="http://schemas.microsoft.com/office/drawing/2014/main" id="{9BBAF4F2-5296-4882-99AA-9D1AEBFA67EC}"/>
              </a:ext>
            </a:extLst>
          </p:cNvPr>
          <p:cNvSpPr/>
          <p:nvPr/>
        </p:nvSpPr>
        <p:spPr>
          <a:xfrm>
            <a:off x="3710250" y="447141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7" name="Rectangle 36">
            <a:extLst>
              <a:ext uri="{FF2B5EF4-FFF2-40B4-BE49-F238E27FC236}">
                <a16:creationId xmlns:a16="http://schemas.microsoft.com/office/drawing/2014/main" id="{C01B6EE8-39DE-40DB-86CE-7110269C094E}"/>
              </a:ext>
            </a:extLst>
          </p:cNvPr>
          <p:cNvSpPr/>
          <p:nvPr/>
        </p:nvSpPr>
        <p:spPr>
          <a:xfrm>
            <a:off x="4611694" y="344830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8" name="Rectangle 37">
            <a:extLst>
              <a:ext uri="{FF2B5EF4-FFF2-40B4-BE49-F238E27FC236}">
                <a16:creationId xmlns:a16="http://schemas.microsoft.com/office/drawing/2014/main" id="{DCE35791-FA7D-4FF7-A6D8-F51A2929D857}"/>
              </a:ext>
            </a:extLst>
          </p:cNvPr>
          <p:cNvSpPr/>
          <p:nvPr/>
        </p:nvSpPr>
        <p:spPr>
          <a:xfrm>
            <a:off x="4611694" y="396369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9" name="Rectangle 38">
            <a:extLst>
              <a:ext uri="{FF2B5EF4-FFF2-40B4-BE49-F238E27FC236}">
                <a16:creationId xmlns:a16="http://schemas.microsoft.com/office/drawing/2014/main" id="{F26C27A7-AFF2-4EF1-B70F-C151A59910C5}"/>
              </a:ext>
            </a:extLst>
          </p:cNvPr>
          <p:cNvSpPr/>
          <p:nvPr/>
        </p:nvSpPr>
        <p:spPr>
          <a:xfrm>
            <a:off x="4611694" y="447908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0" name="Rectangle 39">
            <a:extLst>
              <a:ext uri="{FF2B5EF4-FFF2-40B4-BE49-F238E27FC236}">
                <a16:creationId xmlns:a16="http://schemas.microsoft.com/office/drawing/2014/main" id="{4856EBBB-D7BD-4BFC-A70A-9DD70558DA19}"/>
              </a:ext>
            </a:extLst>
          </p:cNvPr>
          <p:cNvSpPr/>
          <p:nvPr/>
        </p:nvSpPr>
        <p:spPr>
          <a:xfrm>
            <a:off x="2795850" y="498256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1" name="Rectangle 40">
            <a:extLst>
              <a:ext uri="{FF2B5EF4-FFF2-40B4-BE49-F238E27FC236}">
                <a16:creationId xmlns:a16="http://schemas.microsoft.com/office/drawing/2014/main" id="{1193A4B7-D217-427C-BF70-895606DC0AF8}"/>
              </a:ext>
            </a:extLst>
          </p:cNvPr>
          <p:cNvSpPr/>
          <p:nvPr/>
        </p:nvSpPr>
        <p:spPr>
          <a:xfrm>
            <a:off x="3710250" y="498256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2" name="Rectangle 41">
            <a:extLst>
              <a:ext uri="{FF2B5EF4-FFF2-40B4-BE49-F238E27FC236}">
                <a16:creationId xmlns:a16="http://schemas.microsoft.com/office/drawing/2014/main" id="{FFDB9E7B-AE42-4574-99EA-DF56EDB25E55}"/>
              </a:ext>
            </a:extLst>
          </p:cNvPr>
          <p:cNvSpPr/>
          <p:nvPr/>
        </p:nvSpPr>
        <p:spPr>
          <a:xfrm>
            <a:off x="2795850" y="54979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3" name="Rectangle 42">
            <a:extLst>
              <a:ext uri="{FF2B5EF4-FFF2-40B4-BE49-F238E27FC236}">
                <a16:creationId xmlns:a16="http://schemas.microsoft.com/office/drawing/2014/main" id="{53D6CDB5-11F7-4E41-836E-B23DDD4204A9}"/>
              </a:ext>
            </a:extLst>
          </p:cNvPr>
          <p:cNvSpPr/>
          <p:nvPr/>
        </p:nvSpPr>
        <p:spPr>
          <a:xfrm>
            <a:off x="3710250" y="549795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4" name="Rectangle 43">
            <a:extLst>
              <a:ext uri="{FF2B5EF4-FFF2-40B4-BE49-F238E27FC236}">
                <a16:creationId xmlns:a16="http://schemas.microsoft.com/office/drawing/2014/main" id="{9ED9771B-9831-4C4D-B575-51863D7AED45}"/>
              </a:ext>
            </a:extLst>
          </p:cNvPr>
          <p:cNvSpPr/>
          <p:nvPr/>
        </p:nvSpPr>
        <p:spPr>
          <a:xfrm>
            <a:off x="2795850" y="601334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5" name="Rectangle 44">
            <a:extLst>
              <a:ext uri="{FF2B5EF4-FFF2-40B4-BE49-F238E27FC236}">
                <a16:creationId xmlns:a16="http://schemas.microsoft.com/office/drawing/2014/main" id="{685F5E7C-366E-4777-A71C-27BB3C439763}"/>
              </a:ext>
            </a:extLst>
          </p:cNvPr>
          <p:cNvSpPr/>
          <p:nvPr/>
        </p:nvSpPr>
        <p:spPr>
          <a:xfrm>
            <a:off x="3710250" y="601334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6" name="Rectangle 45">
            <a:extLst>
              <a:ext uri="{FF2B5EF4-FFF2-40B4-BE49-F238E27FC236}">
                <a16:creationId xmlns:a16="http://schemas.microsoft.com/office/drawing/2014/main" id="{83A9E2D8-8E04-40CA-BE4D-D7214B28F53E}"/>
              </a:ext>
            </a:extLst>
          </p:cNvPr>
          <p:cNvSpPr/>
          <p:nvPr/>
        </p:nvSpPr>
        <p:spPr>
          <a:xfrm>
            <a:off x="4611694" y="499023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7" name="Rectangle 46">
            <a:extLst>
              <a:ext uri="{FF2B5EF4-FFF2-40B4-BE49-F238E27FC236}">
                <a16:creationId xmlns:a16="http://schemas.microsoft.com/office/drawing/2014/main" id="{318183D8-9F29-443B-A5BF-EB7FC892B12B}"/>
              </a:ext>
            </a:extLst>
          </p:cNvPr>
          <p:cNvSpPr/>
          <p:nvPr/>
        </p:nvSpPr>
        <p:spPr>
          <a:xfrm>
            <a:off x="4611694" y="550562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8" name="Rectangle 47">
            <a:extLst>
              <a:ext uri="{FF2B5EF4-FFF2-40B4-BE49-F238E27FC236}">
                <a16:creationId xmlns:a16="http://schemas.microsoft.com/office/drawing/2014/main" id="{E68B8692-BE8D-420E-9795-E53D7E3F07A0}"/>
              </a:ext>
            </a:extLst>
          </p:cNvPr>
          <p:cNvSpPr/>
          <p:nvPr/>
        </p:nvSpPr>
        <p:spPr>
          <a:xfrm>
            <a:off x="4611694" y="602101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9" name="Rectangle 48">
            <a:extLst>
              <a:ext uri="{FF2B5EF4-FFF2-40B4-BE49-F238E27FC236}">
                <a16:creationId xmlns:a16="http://schemas.microsoft.com/office/drawing/2014/main" id="{3DBCD977-96A0-4CE7-8D4C-EAF0339B83DE}"/>
              </a:ext>
            </a:extLst>
          </p:cNvPr>
          <p:cNvSpPr/>
          <p:nvPr/>
        </p:nvSpPr>
        <p:spPr>
          <a:xfrm>
            <a:off x="8771792" y="2294638"/>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Tree>
    <p:extLst>
      <p:ext uri="{BB962C8B-B14F-4D97-AF65-F5344CB8AC3E}">
        <p14:creationId xmlns:p14="http://schemas.microsoft.com/office/powerpoint/2010/main" val="73413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60A-4DAA-4FB8-A262-128B2E0E2260}"/>
              </a:ext>
            </a:extLst>
          </p:cNvPr>
          <p:cNvSpPr>
            <a:spLocks noGrp="1"/>
          </p:cNvSpPr>
          <p:nvPr>
            <p:ph type="title"/>
          </p:nvPr>
        </p:nvSpPr>
        <p:spPr/>
        <p:txBody>
          <a:bodyPr/>
          <a:lstStyle/>
          <a:p>
            <a:r>
              <a:rPr lang="en-US"/>
              <a:t>What vertices can be reached from vertex </a:t>
            </a:r>
            <a:r>
              <a:rPr lang="en-US" i="1"/>
              <a:t>v</a:t>
            </a:r>
            <a:r>
              <a:rPr lang="en-US"/>
              <a:t> in triangle </a:t>
            </a:r>
            <a:r>
              <a:rPr lang="en-US" i="1"/>
              <a:t>t?</a:t>
            </a:r>
            <a:endParaRPr lang="en-US"/>
          </a:p>
        </p:txBody>
      </p:sp>
      <p:sp>
        <p:nvSpPr>
          <p:cNvPr id="12" name="Rectangle 11">
            <a:extLst>
              <a:ext uri="{FF2B5EF4-FFF2-40B4-BE49-F238E27FC236}">
                <a16:creationId xmlns:a16="http://schemas.microsoft.com/office/drawing/2014/main" id="{3037824D-6B4E-4795-840B-0BA59A51CBC6}"/>
              </a:ext>
            </a:extLst>
          </p:cNvPr>
          <p:cNvSpPr/>
          <p:nvPr/>
        </p:nvSpPr>
        <p:spPr>
          <a:xfrm>
            <a:off x="1316686" y="3405612"/>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13" name="TextBox 12">
            <a:extLst>
              <a:ext uri="{FF2B5EF4-FFF2-40B4-BE49-F238E27FC236}">
                <a16:creationId xmlns:a16="http://schemas.microsoft.com/office/drawing/2014/main" id="{A8CAE563-D4FC-4128-A79A-DCAE69166F63}"/>
              </a:ext>
            </a:extLst>
          </p:cNvPr>
          <p:cNvSpPr txBox="1"/>
          <p:nvPr/>
        </p:nvSpPr>
        <p:spPr>
          <a:xfrm>
            <a:off x="1627852" y="2986889"/>
            <a:ext cx="330540" cy="461665"/>
          </a:xfrm>
          <a:prstGeom prst="rect">
            <a:avLst/>
          </a:prstGeom>
          <a:noFill/>
        </p:spPr>
        <p:txBody>
          <a:bodyPr wrap="none" rtlCol="0">
            <a:spAutoFit/>
          </a:bodyPr>
          <a:lstStyle/>
          <a:p>
            <a:r>
              <a:rPr lang="en-US" sz="2400" b="1"/>
              <a:t>v</a:t>
            </a:r>
          </a:p>
        </p:txBody>
      </p:sp>
      <p:sp>
        <p:nvSpPr>
          <p:cNvPr id="14" name="Arrow: Right 13">
            <a:extLst>
              <a:ext uri="{FF2B5EF4-FFF2-40B4-BE49-F238E27FC236}">
                <a16:creationId xmlns:a16="http://schemas.microsoft.com/office/drawing/2014/main" id="{A5132FAB-E734-4AC4-818B-5043B807749B}"/>
              </a:ext>
            </a:extLst>
          </p:cNvPr>
          <p:cNvSpPr/>
          <p:nvPr/>
        </p:nvSpPr>
        <p:spPr>
          <a:xfrm>
            <a:off x="6084914" y="2342071"/>
            <a:ext cx="2128058"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828BE9-7E43-4DA0-88E1-E9AFFC6861B6}"/>
              </a:ext>
            </a:extLst>
          </p:cNvPr>
          <p:cNvSpPr txBox="1"/>
          <p:nvPr/>
        </p:nvSpPr>
        <p:spPr>
          <a:xfrm>
            <a:off x="6182352" y="1959164"/>
            <a:ext cx="1626792" cy="461665"/>
          </a:xfrm>
          <a:prstGeom prst="rect">
            <a:avLst/>
          </a:prstGeom>
          <a:noFill/>
        </p:spPr>
        <p:txBody>
          <a:bodyPr wrap="none" rtlCol="0">
            <a:spAutoFit/>
          </a:bodyPr>
          <a:lstStyle/>
          <a:p>
            <a:r>
              <a:rPr lang="en-US" sz="2400"/>
              <a:t>v.^(t.edges)</a:t>
            </a:r>
          </a:p>
        </p:txBody>
      </p:sp>
      <p:pic>
        <p:nvPicPr>
          <p:cNvPr id="16" name="Picture 15">
            <a:extLst>
              <a:ext uri="{FF2B5EF4-FFF2-40B4-BE49-F238E27FC236}">
                <a16:creationId xmlns:a16="http://schemas.microsoft.com/office/drawing/2014/main" id="{D716D65F-FB01-4D67-AD1D-0A757B09652B}"/>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7" name="TextBox 16">
            <a:extLst>
              <a:ext uri="{FF2B5EF4-FFF2-40B4-BE49-F238E27FC236}">
                <a16:creationId xmlns:a16="http://schemas.microsoft.com/office/drawing/2014/main" id="{E9DB3196-9BBF-4D80-80AF-CB69AA1594EB}"/>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
        <p:nvSpPr>
          <p:cNvPr id="18" name="Rectangle 17">
            <a:extLst>
              <a:ext uri="{FF2B5EF4-FFF2-40B4-BE49-F238E27FC236}">
                <a16:creationId xmlns:a16="http://schemas.microsoft.com/office/drawing/2014/main" id="{70513F10-EE91-4E7B-A56A-371E17A5D650}"/>
              </a:ext>
            </a:extLst>
          </p:cNvPr>
          <p:cNvSpPr/>
          <p:nvPr/>
        </p:nvSpPr>
        <p:spPr>
          <a:xfrm>
            <a:off x="1316686" y="2463657"/>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9" name="TextBox 18">
            <a:extLst>
              <a:ext uri="{FF2B5EF4-FFF2-40B4-BE49-F238E27FC236}">
                <a16:creationId xmlns:a16="http://schemas.microsoft.com/office/drawing/2014/main" id="{6F26708B-5AE2-44C5-8379-0C04E246CAD8}"/>
              </a:ext>
            </a:extLst>
          </p:cNvPr>
          <p:cNvSpPr txBox="1"/>
          <p:nvPr/>
        </p:nvSpPr>
        <p:spPr>
          <a:xfrm>
            <a:off x="1627852" y="2044934"/>
            <a:ext cx="292068" cy="461665"/>
          </a:xfrm>
          <a:prstGeom prst="rect">
            <a:avLst/>
          </a:prstGeom>
          <a:noFill/>
        </p:spPr>
        <p:txBody>
          <a:bodyPr wrap="none" rtlCol="0">
            <a:spAutoFit/>
          </a:bodyPr>
          <a:lstStyle/>
          <a:p>
            <a:r>
              <a:rPr lang="en-US" sz="2400" b="1"/>
              <a:t>t</a:t>
            </a:r>
          </a:p>
        </p:txBody>
      </p:sp>
      <p:sp>
        <p:nvSpPr>
          <p:cNvPr id="21" name="Rectangle 20">
            <a:extLst>
              <a:ext uri="{FF2B5EF4-FFF2-40B4-BE49-F238E27FC236}">
                <a16:creationId xmlns:a16="http://schemas.microsoft.com/office/drawing/2014/main" id="{C1E683E1-47E0-4CF7-A57C-1F0D1A39F55F}"/>
              </a:ext>
            </a:extLst>
          </p:cNvPr>
          <p:cNvSpPr/>
          <p:nvPr/>
        </p:nvSpPr>
        <p:spPr>
          <a:xfrm>
            <a:off x="2795850" y="1903613"/>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2" name="Rectangle 21">
            <a:extLst>
              <a:ext uri="{FF2B5EF4-FFF2-40B4-BE49-F238E27FC236}">
                <a16:creationId xmlns:a16="http://schemas.microsoft.com/office/drawing/2014/main" id="{7C3E90FF-210C-47F5-BDA7-310638FACAC1}"/>
              </a:ext>
            </a:extLst>
          </p:cNvPr>
          <p:cNvSpPr/>
          <p:nvPr/>
        </p:nvSpPr>
        <p:spPr>
          <a:xfrm>
            <a:off x="3710250" y="19036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23" name="Rectangle 22">
            <a:extLst>
              <a:ext uri="{FF2B5EF4-FFF2-40B4-BE49-F238E27FC236}">
                <a16:creationId xmlns:a16="http://schemas.microsoft.com/office/drawing/2014/main" id="{EA71088E-2C55-4B9A-8D92-F0E51D7A79DE}"/>
              </a:ext>
            </a:extLst>
          </p:cNvPr>
          <p:cNvSpPr/>
          <p:nvPr/>
        </p:nvSpPr>
        <p:spPr>
          <a:xfrm>
            <a:off x="2795850" y="2419002"/>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4" name="Rectangle 23">
            <a:extLst>
              <a:ext uri="{FF2B5EF4-FFF2-40B4-BE49-F238E27FC236}">
                <a16:creationId xmlns:a16="http://schemas.microsoft.com/office/drawing/2014/main" id="{CB9E186B-A3E2-4674-8650-6FAF8E9975C2}"/>
              </a:ext>
            </a:extLst>
          </p:cNvPr>
          <p:cNvSpPr/>
          <p:nvPr/>
        </p:nvSpPr>
        <p:spPr>
          <a:xfrm>
            <a:off x="3710250" y="2419001"/>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5" name="Rectangle 24">
            <a:extLst>
              <a:ext uri="{FF2B5EF4-FFF2-40B4-BE49-F238E27FC236}">
                <a16:creationId xmlns:a16="http://schemas.microsoft.com/office/drawing/2014/main" id="{B78C42D5-F271-4E9F-8A14-20B15659EF07}"/>
              </a:ext>
            </a:extLst>
          </p:cNvPr>
          <p:cNvSpPr/>
          <p:nvPr/>
        </p:nvSpPr>
        <p:spPr>
          <a:xfrm>
            <a:off x="2795850" y="2934391"/>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6" name="Rectangle 25">
            <a:extLst>
              <a:ext uri="{FF2B5EF4-FFF2-40B4-BE49-F238E27FC236}">
                <a16:creationId xmlns:a16="http://schemas.microsoft.com/office/drawing/2014/main" id="{7656B449-0169-438D-8896-F0FED8009075}"/>
              </a:ext>
            </a:extLst>
          </p:cNvPr>
          <p:cNvSpPr/>
          <p:nvPr/>
        </p:nvSpPr>
        <p:spPr>
          <a:xfrm>
            <a:off x="3710250" y="293439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27" name="TextBox 26">
            <a:extLst>
              <a:ext uri="{FF2B5EF4-FFF2-40B4-BE49-F238E27FC236}">
                <a16:creationId xmlns:a16="http://schemas.microsoft.com/office/drawing/2014/main" id="{31FBD571-6EBB-48A2-8BE9-9AEE9B5FA820}"/>
              </a:ext>
            </a:extLst>
          </p:cNvPr>
          <p:cNvSpPr txBox="1"/>
          <p:nvPr/>
        </p:nvSpPr>
        <p:spPr>
          <a:xfrm>
            <a:off x="3684965" y="1432992"/>
            <a:ext cx="926729" cy="461665"/>
          </a:xfrm>
          <a:prstGeom prst="rect">
            <a:avLst/>
          </a:prstGeom>
          <a:noFill/>
        </p:spPr>
        <p:txBody>
          <a:bodyPr wrap="none" rtlCol="0">
            <a:spAutoFit/>
          </a:bodyPr>
          <a:lstStyle/>
          <a:p>
            <a:r>
              <a:rPr lang="en-US" sz="2400" b="1"/>
              <a:t>edges</a:t>
            </a:r>
          </a:p>
        </p:txBody>
      </p:sp>
      <p:sp>
        <p:nvSpPr>
          <p:cNvPr id="28" name="Rectangle 27">
            <a:extLst>
              <a:ext uri="{FF2B5EF4-FFF2-40B4-BE49-F238E27FC236}">
                <a16:creationId xmlns:a16="http://schemas.microsoft.com/office/drawing/2014/main" id="{D91D4434-9948-4238-AB8C-4006026E1189}"/>
              </a:ext>
            </a:extLst>
          </p:cNvPr>
          <p:cNvSpPr/>
          <p:nvPr/>
        </p:nvSpPr>
        <p:spPr>
          <a:xfrm>
            <a:off x="4611694" y="1894658"/>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9" name="Rectangle 28">
            <a:extLst>
              <a:ext uri="{FF2B5EF4-FFF2-40B4-BE49-F238E27FC236}">
                <a16:creationId xmlns:a16="http://schemas.microsoft.com/office/drawing/2014/main" id="{BAA20AFD-0B30-4342-8996-9FCF7943C35D}"/>
              </a:ext>
            </a:extLst>
          </p:cNvPr>
          <p:cNvSpPr/>
          <p:nvPr/>
        </p:nvSpPr>
        <p:spPr>
          <a:xfrm>
            <a:off x="4611694" y="241004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0" name="Rectangle 29">
            <a:extLst>
              <a:ext uri="{FF2B5EF4-FFF2-40B4-BE49-F238E27FC236}">
                <a16:creationId xmlns:a16="http://schemas.microsoft.com/office/drawing/2014/main" id="{515EA681-119D-4D05-ADDF-CF3007C971E0}"/>
              </a:ext>
            </a:extLst>
          </p:cNvPr>
          <p:cNvSpPr/>
          <p:nvPr/>
        </p:nvSpPr>
        <p:spPr>
          <a:xfrm>
            <a:off x="4611694" y="2925436"/>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31" name="Rectangle 30">
            <a:extLst>
              <a:ext uri="{FF2B5EF4-FFF2-40B4-BE49-F238E27FC236}">
                <a16:creationId xmlns:a16="http://schemas.microsoft.com/office/drawing/2014/main" id="{69E5D349-8441-4BBC-8121-90B1C6C5FA5C}"/>
              </a:ext>
            </a:extLst>
          </p:cNvPr>
          <p:cNvSpPr/>
          <p:nvPr/>
        </p:nvSpPr>
        <p:spPr>
          <a:xfrm>
            <a:off x="2795850" y="344063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2" name="Rectangle 31">
            <a:extLst>
              <a:ext uri="{FF2B5EF4-FFF2-40B4-BE49-F238E27FC236}">
                <a16:creationId xmlns:a16="http://schemas.microsoft.com/office/drawing/2014/main" id="{89807065-AB05-4E6B-BCBF-E5DAE892A52B}"/>
              </a:ext>
            </a:extLst>
          </p:cNvPr>
          <p:cNvSpPr/>
          <p:nvPr/>
        </p:nvSpPr>
        <p:spPr>
          <a:xfrm>
            <a:off x="3710250" y="344063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3" name="Rectangle 32">
            <a:extLst>
              <a:ext uri="{FF2B5EF4-FFF2-40B4-BE49-F238E27FC236}">
                <a16:creationId xmlns:a16="http://schemas.microsoft.com/office/drawing/2014/main" id="{305D7C83-0150-4F73-B2EF-DB1B8C303BF5}"/>
              </a:ext>
            </a:extLst>
          </p:cNvPr>
          <p:cNvSpPr/>
          <p:nvPr/>
        </p:nvSpPr>
        <p:spPr>
          <a:xfrm>
            <a:off x="2795850" y="395602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4" name="Rectangle 33">
            <a:extLst>
              <a:ext uri="{FF2B5EF4-FFF2-40B4-BE49-F238E27FC236}">
                <a16:creationId xmlns:a16="http://schemas.microsoft.com/office/drawing/2014/main" id="{5E12D1BD-AD3A-473A-8436-D84972BC18BC}"/>
              </a:ext>
            </a:extLst>
          </p:cNvPr>
          <p:cNvSpPr/>
          <p:nvPr/>
        </p:nvSpPr>
        <p:spPr>
          <a:xfrm>
            <a:off x="3710250" y="395602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5" name="Rectangle 34">
            <a:extLst>
              <a:ext uri="{FF2B5EF4-FFF2-40B4-BE49-F238E27FC236}">
                <a16:creationId xmlns:a16="http://schemas.microsoft.com/office/drawing/2014/main" id="{958DCB07-00FE-49A8-965D-7E05B05C7748}"/>
              </a:ext>
            </a:extLst>
          </p:cNvPr>
          <p:cNvSpPr/>
          <p:nvPr/>
        </p:nvSpPr>
        <p:spPr>
          <a:xfrm>
            <a:off x="2795850" y="44714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6" name="Rectangle 35">
            <a:extLst>
              <a:ext uri="{FF2B5EF4-FFF2-40B4-BE49-F238E27FC236}">
                <a16:creationId xmlns:a16="http://schemas.microsoft.com/office/drawing/2014/main" id="{9BBAF4F2-5296-4882-99AA-9D1AEBFA67EC}"/>
              </a:ext>
            </a:extLst>
          </p:cNvPr>
          <p:cNvSpPr/>
          <p:nvPr/>
        </p:nvSpPr>
        <p:spPr>
          <a:xfrm>
            <a:off x="3710250" y="447141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7" name="Rectangle 36">
            <a:extLst>
              <a:ext uri="{FF2B5EF4-FFF2-40B4-BE49-F238E27FC236}">
                <a16:creationId xmlns:a16="http://schemas.microsoft.com/office/drawing/2014/main" id="{C01B6EE8-39DE-40DB-86CE-7110269C094E}"/>
              </a:ext>
            </a:extLst>
          </p:cNvPr>
          <p:cNvSpPr/>
          <p:nvPr/>
        </p:nvSpPr>
        <p:spPr>
          <a:xfrm>
            <a:off x="4611694" y="344830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8" name="Rectangle 37">
            <a:extLst>
              <a:ext uri="{FF2B5EF4-FFF2-40B4-BE49-F238E27FC236}">
                <a16:creationId xmlns:a16="http://schemas.microsoft.com/office/drawing/2014/main" id="{DCE35791-FA7D-4FF7-A6D8-F51A2929D857}"/>
              </a:ext>
            </a:extLst>
          </p:cNvPr>
          <p:cNvSpPr/>
          <p:nvPr/>
        </p:nvSpPr>
        <p:spPr>
          <a:xfrm>
            <a:off x="4611694" y="396369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9" name="Rectangle 38">
            <a:extLst>
              <a:ext uri="{FF2B5EF4-FFF2-40B4-BE49-F238E27FC236}">
                <a16:creationId xmlns:a16="http://schemas.microsoft.com/office/drawing/2014/main" id="{F26C27A7-AFF2-4EF1-B70F-C151A59910C5}"/>
              </a:ext>
            </a:extLst>
          </p:cNvPr>
          <p:cNvSpPr/>
          <p:nvPr/>
        </p:nvSpPr>
        <p:spPr>
          <a:xfrm>
            <a:off x="4611694" y="447908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0" name="Rectangle 39">
            <a:extLst>
              <a:ext uri="{FF2B5EF4-FFF2-40B4-BE49-F238E27FC236}">
                <a16:creationId xmlns:a16="http://schemas.microsoft.com/office/drawing/2014/main" id="{4856EBBB-D7BD-4BFC-A70A-9DD70558DA19}"/>
              </a:ext>
            </a:extLst>
          </p:cNvPr>
          <p:cNvSpPr/>
          <p:nvPr/>
        </p:nvSpPr>
        <p:spPr>
          <a:xfrm>
            <a:off x="2795850" y="498256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1" name="Rectangle 40">
            <a:extLst>
              <a:ext uri="{FF2B5EF4-FFF2-40B4-BE49-F238E27FC236}">
                <a16:creationId xmlns:a16="http://schemas.microsoft.com/office/drawing/2014/main" id="{1193A4B7-D217-427C-BF70-895606DC0AF8}"/>
              </a:ext>
            </a:extLst>
          </p:cNvPr>
          <p:cNvSpPr/>
          <p:nvPr/>
        </p:nvSpPr>
        <p:spPr>
          <a:xfrm>
            <a:off x="3710250" y="498256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2" name="Rectangle 41">
            <a:extLst>
              <a:ext uri="{FF2B5EF4-FFF2-40B4-BE49-F238E27FC236}">
                <a16:creationId xmlns:a16="http://schemas.microsoft.com/office/drawing/2014/main" id="{FFDB9E7B-AE42-4574-99EA-DF56EDB25E55}"/>
              </a:ext>
            </a:extLst>
          </p:cNvPr>
          <p:cNvSpPr/>
          <p:nvPr/>
        </p:nvSpPr>
        <p:spPr>
          <a:xfrm>
            <a:off x="2795850" y="54979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3" name="Rectangle 42">
            <a:extLst>
              <a:ext uri="{FF2B5EF4-FFF2-40B4-BE49-F238E27FC236}">
                <a16:creationId xmlns:a16="http://schemas.microsoft.com/office/drawing/2014/main" id="{53D6CDB5-11F7-4E41-836E-B23DDD4204A9}"/>
              </a:ext>
            </a:extLst>
          </p:cNvPr>
          <p:cNvSpPr/>
          <p:nvPr/>
        </p:nvSpPr>
        <p:spPr>
          <a:xfrm>
            <a:off x="3710250" y="549795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4" name="Rectangle 43">
            <a:extLst>
              <a:ext uri="{FF2B5EF4-FFF2-40B4-BE49-F238E27FC236}">
                <a16:creationId xmlns:a16="http://schemas.microsoft.com/office/drawing/2014/main" id="{9ED9771B-9831-4C4D-B575-51863D7AED45}"/>
              </a:ext>
            </a:extLst>
          </p:cNvPr>
          <p:cNvSpPr/>
          <p:nvPr/>
        </p:nvSpPr>
        <p:spPr>
          <a:xfrm>
            <a:off x="2795850" y="601334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5" name="Rectangle 44">
            <a:extLst>
              <a:ext uri="{FF2B5EF4-FFF2-40B4-BE49-F238E27FC236}">
                <a16:creationId xmlns:a16="http://schemas.microsoft.com/office/drawing/2014/main" id="{685F5E7C-366E-4777-A71C-27BB3C439763}"/>
              </a:ext>
            </a:extLst>
          </p:cNvPr>
          <p:cNvSpPr/>
          <p:nvPr/>
        </p:nvSpPr>
        <p:spPr>
          <a:xfrm>
            <a:off x="3710250" y="601334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6" name="Rectangle 45">
            <a:extLst>
              <a:ext uri="{FF2B5EF4-FFF2-40B4-BE49-F238E27FC236}">
                <a16:creationId xmlns:a16="http://schemas.microsoft.com/office/drawing/2014/main" id="{83A9E2D8-8E04-40CA-BE4D-D7214B28F53E}"/>
              </a:ext>
            </a:extLst>
          </p:cNvPr>
          <p:cNvSpPr/>
          <p:nvPr/>
        </p:nvSpPr>
        <p:spPr>
          <a:xfrm>
            <a:off x="4611694" y="499023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7" name="Rectangle 46">
            <a:extLst>
              <a:ext uri="{FF2B5EF4-FFF2-40B4-BE49-F238E27FC236}">
                <a16:creationId xmlns:a16="http://schemas.microsoft.com/office/drawing/2014/main" id="{318183D8-9F29-443B-A5BF-EB7FC892B12B}"/>
              </a:ext>
            </a:extLst>
          </p:cNvPr>
          <p:cNvSpPr/>
          <p:nvPr/>
        </p:nvSpPr>
        <p:spPr>
          <a:xfrm>
            <a:off x="4611694" y="550562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8" name="Rectangle 47">
            <a:extLst>
              <a:ext uri="{FF2B5EF4-FFF2-40B4-BE49-F238E27FC236}">
                <a16:creationId xmlns:a16="http://schemas.microsoft.com/office/drawing/2014/main" id="{E68B8692-BE8D-420E-9795-E53D7E3F07A0}"/>
              </a:ext>
            </a:extLst>
          </p:cNvPr>
          <p:cNvSpPr/>
          <p:nvPr/>
        </p:nvSpPr>
        <p:spPr>
          <a:xfrm>
            <a:off x="4611694" y="602101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0" name="Rectangle 49">
            <a:extLst>
              <a:ext uri="{FF2B5EF4-FFF2-40B4-BE49-F238E27FC236}">
                <a16:creationId xmlns:a16="http://schemas.microsoft.com/office/drawing/2014/main" id="{86FE70B7-2ECD-4037-BEB5-7085C2911B84}"/>
              </a:ext>
            </a:extLst>
          </p:cNvPr>
          <p:cNvSpPr/>
          <p:nvPr/>
        </p:nvSpPr>
        <p:spPr>
          <a:xfrm>
            <a:off x="8771792" y="1859445"/>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1" name="Rectangle 50">
            <a:extLst>
              <a:ext uri="{FF2B5EF4-FFF2-40B4-BE49-F238E27FC236}">
                <a16:creationId xmlns:a16="http://schemas.microsoft.com/office/drawing/2014/main" id="{FCEAB3C6-4EE5-4E27-AF7A-1B20182E907C}"/>
              </a:ext>
            </a:extLst>
          </p:cNvPr>
          <p:cNvSpPr/>
          <p:nvPr/>
        </p:nvSpPr>
        <p:spPr>
          <a:xfrm>
            <a:off x="8771792" y="2374834"/>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52" name="Rectangle 51">
            <a:extLst>
              <a:ext uri="{FF2B5EF4-FFF2-40B4-BE49-F238E27FC236}">
                <a16:creationId xmlns:a16="http://schemas.microsoft.com/office/drawing/2014/main" id="{D88E28AE-9358-4CD0-9F02-A49D84C3909B}"/>
              </a:ext>
            </a:extLst>
          </p:cNvPr>
          <p:cNvSpPr/>
          <p:nvPr/>
        </p:nvSpPr>
        <p:spPr>
          <a:xfrm>
            <a:off x="8771792" y="2890223"/>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Tree>
    <p:extLst>
      <p:ext uri="{BB962C8B-B14F-4D97-AF65-F5344CB8AC3E}">
        <p14:creationId xmlns:p14="http://schemas.microsoft.com/office/powerpoint/2010/main" val="37421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7628CF-EA9A-490E-B1BC-5794CFCEFD11}"/>
              </a:ext>
            </a:extLst>
          </p:cNvPr>
          <p:cNvPicPr>
            <a:picLocks noChangeAspect="1"/>
          </p:cNvPicPr>
          <p:nvPr/>
        </p:nvPicPr>
        <p:blipFill rotWithShape="1">
          <a:blip r:embed="rId2"/>
          <a:srcRect l="21272" t="27604" r="22955"/>
          <a:stretch/>
        </p:blipFill>
        <p:spPr>
          <a:xfrm>
            <a:off x="2427316" y="1446415"/>
            <a:ext cx="6799812" cy="4689070"/>
          </a:xfrm>
          <a:prstGeom prst="rect">
            <a:avLst/>
          </a:prstGeom>
        </p:spPr>
      </p:pic>
      <p:sp>
        <p:nvSpPr>
          <p:cNvPr id="2" name="Title 1">
            <a:extLst>
              <a:ext uri="{FF2B5EF4-FFF2-40B4-BE49-F238E27FC236}">
                <a16:creationId xmlns:a16="http://schemas.microsoft.com/office/drawing/2014/main" id="{F02C69DC-9EB9-4DC8-9742-46BB44313EA3}"/>
              </a:ext>
            </a:extLst>
          </p:cNvPr>
          <p:cNvSpPr>
            <a:spLocks noGrp="1"/>
          </p:cNvSpPr>
          <p:nvPr>
            <p:ph type="title"/>
          </p:nvPr>
        </p:nvSpPr>
        <p:spPr/>
        <p:txBody>
          <a:bodyPr/>
          <a:lstStyle/>
          <a:p>
            <a:r>
              <a:rPr lang="en-US"/>
              <a:t>The material in these slides come from this paper</a:t>
            </a:r>
          </a:p>
        </p:txBody>
      </p:sp>
      <p:sp>
        <p:nvSpPr>
          <p:cNvPr id="5" name="Rectangle 4">
            <a:extLst>
              <a:ext uri="{FF2B5EF4-FFF2-40B4-BE49-F238E27FC236}">
                <a16:creationId xmlns:a16="http://schemas.microsoft.com/office/drawing/2014/main" id="{D773AE3A-90BF-4257-8086-B40BD898407A}"/>
              </a:ext>
            </a:extLst>
          </p:cNvPr>
          <p:cNvSpPr/>
          <p:nvPr/>
        </p:nvSpPr>
        <p:spPr>
          <a:xfrm>
            <a:off x="3039215" y="6270166"/>
            <a:ext cx="5576014" cy="369332"/>
          </a:xfrm>
          <a:prstGeom prst="rect">
            <a:avLst/>
          </a:prstGeom>
        </p:spPr>
        <p:txBody>
          <a:bodyPr wrap="none">
            <a:spAutoFit/>
          </a:bodyPr>
          <a:lstStyle/>
          <a:p>
            <a:r>
              <a:rPr lang="en-US">
                <a:hlinkClick r:id="rId3"/>
              </a:rPr>
              <a:t>http://www4.ncsu.edu/~jwb/papers/baugh-scp-2018.pdf</a:t>
            </a:r>
            <a:r>
              <a:rPr lang="en-US"/>
              <a:t> </a:t>
            </a:r>
          </a:p>
        </p:txBody>
      </p:sp>
    </p:spTree>
    <p:extLst>
      <p:ext uri="{BB962C8B-B14F-4D97-AF65-F5344CB8AC3E}">
        <p14:creationId xmlns:p14="http://schemas.microsoft.com/office/powerpoint/2010/main" val="47446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60A-4DAA-4FB8-A262-128B2E0E2260}"/>
              </a:ext>
            </a:extLst>
          </p:cNvPr>
          <p:cNvSpPr>
            <a:spLocks noGrp="1"/>
          </p:cNvSpPr>
          <p:nvPr>
            <p:ph type="title"/>
          </p:nvPr>
        </p:nvSpPr>
        <p:spPr/>
        <p:txBody>
          <a:bodyPr/>
          <a:lstStyle/>
          <a:p>
            <a:r>
              <a:rPr lang="en-US"/>
              <a:t>What are the vertices in triangle </a:t>
            </a:r>
            <a:r>
              <a:rPr lang="en-US" i="1"/>
              <a:t>t?</a:t>
            </a:r>
            <a:endParaRPr lang="en-US"/>
          </a:p>
        </p:txBody>
      </p:sp>
      <p:sp>
        <p:nvSpPr>
          <p:cNvPr id="14" name="Arrow: Right 13">
            <a:extLst>
              <a:ext uri="{FF2B5EF4-FFF2-40B4-BE49-F238E27FC236}">
                <a16:creationId xmlns:a16="http://schemas.microsoft.com/office/drawing/2014/main" id="{A5132FAB-E734-4AC4-818B-5043B807749B}"/>
              </a:ext>
            </a:extLst>
          </p:cNvPr>
          <p:cNvSpPr/>
          <p:nvPr/>
        </p:nvSpPr>
        <p:spPr>
          <a:xfrm>
            <a:off x="6084914" y="2342071"/>
            <a:ext cx="2128058"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828BE9-7E43-4DA0-88E1-E9AFFC6861B6}"/>
              </a:ext>
            </a:extLst>
          </p:cNvPr>
          <p:cNvSpPr txBox="1"/>
          <p:nvPr/>
        </p:nvSpPr>
        <p:spPr>
          <a:xfrm>
            <a:off x="6182352" y="1959164"/>
            <a:ext cx="1854034" cy="461665"/>
          </a:xfrm>
          <a:prstGeom prst="rect">
            <a:avLst/>
          </a:prstGeom>
          <a:noFill/>
        </p:spPr>
        <p:txBody>
          <a:bodyPr wrap="none" rtlCol="0">
            <a:spAutoFit/>
          </a:bodyPr>
          <a:lstStyle/>
          <a:p>
            <a:r>
              <a:rPr lang="en-US" sz="2400"/>
              <a:t>dom[t.edges]</a:t>
            </a:r>
          </a:p>
        </p:txBody>
      </p:sp>
      <p:pic>
        <p:nvPicPr>
          <p:cNvPr id="16" name="Picture 15">
            <a:extLst>
              <a:ext uri="{FF2B5EF4-FFF2-40B4-BE49-F238E27FC236}">
                <a16:creationId xmlns:a16="http://schemas.microsoft.com/office/drawing/2014/main" id="{D716D65F-FB01-4D67-AD1D-0A757B09652B}"/>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7" name="TextBox 16">
            <a:extLst>
              <a:ext uri="{FF2B5EF4-FFF2-40B4-BE49-F238E27FC236}">
                <a16:creationId xmlns:a16="http://schemas.microsoft.com/office/drawing/2014/main" id="{E9DB3196-9BBF-4D80-80AF-CB69AA1594EB}"/>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
        <p:nvSpPr>
          <p:cNvPr id="18" name="Rectangle 17">
            <a:extLst>
              <a:ext uri="{FF2B5EF4-FFF2-40B4-BE49-F238E27FC236}">
                <a16:creationId xmlns:a16="http://schemas.microsoft.com/office/drawing/2014/main" id="{70513F10-EE91-4E7B-A56A-371E17A5D650}"/>
              </a:ext>
            </a:extLst>
          </p:cNvPr>
          <p:cNvSpPr/>
          <p:nvPr/>
        </p:nvSpPr>
        <p:spPr>
          <a:xfrm>
            <a:off x="1316686" y="2463657"/>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9" name="TextBox 18">
            <a:extLst>
              <a:ext uri="{FF2B5EF4-FFF2-40B4-BE49-F238E27FC236}">
                <a16:creationId xmlns:a16="http://schemas.microsoft.com/office/drawing/2014/main" id="{6F26708B-5AE2-44C5-8379-0C04E246CAD8}"/>
              </a:ext>
            </a:extLst>
          </p:cNvPr>
          <p:cNvSpPr txBox="1"/>
          <p:nvPr/>
        </p:nvSpPr>
        <p:spPr>
          <a:xfrm>
            <a:off x="1627852" y="2044934"/>
            <a:ext cx="292068" cy="461665"/>
          </a:xfrm>
          <a:prstGeom prst="rect">
            <a:avLst/>
          </a:prstGeom>
          <a:noFill/>
        </p:spPr>
        <p:txBody>
          <a:bodyPr wrap="none" rtlCol="0">
            <a:spAutoFit/>
          </a:bodyPr>
          <a:lstStyle/>
          <a:p>
            <a:r>
              <a:rPr lang="en-US" sz="2400" b="1"/>
              <a:t>t</a:t>
            </a:r>
          </a:p>
        </p:txBody>
      </p:sp>
      <p:sp>
        <p:nvSpPr>
          <p:cNvPr id="21" name="Rectangle 20">
            <a:extLst>
              <a:ext uri="{FF2B5EF4-FFF2-40B4-BE49-F238E27FC236}">
                <a16:creationId xmlns:a16="http://schemas.microsoft.com/office/drawing/2014/main" id="{C1E683E1-47E0-4CF7-A57C-1F0D1A39F55F}"/>
              </a:ext>
            </a:extLst>
          </p:cNvPr>
          <p:cNvSpPr/>
          <p:nvPr/>
        </p:nvSpPr>
        <p:spPr>
          <a:xfrm>
            <a:off x="2795850" y="1903613"/>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2" name="Rectangle 21">
            <a:extLst>
              <a:ext uri="{FF2B5EF4-FFF2-40B4-BE49-F238E27FC236}">
                <a16:creationId xmlns:a16="http://schemas.microsoft.com/office/drawing/2014/main" id="{7C3E90FF-210C-47F5-BDA7-310638FACAC1}"/>
              </a:ext>
            </a:extLst>
          </p:cNvPr>
          <p:cNvSpPr/>
          <p:nvPr/>
        </p:nvSpPr>
        <p:spPr>
          <a:xfrm>
            <a:off x="3710250" y="1903612"/>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23" name="Rectangle 22">
            <a:extLst>
              <a:ext uri="{FF2B5EF4-FFF2-40B4-BE49-F238E27FC236}">
                <a16:creationId xmlns:a16="http://schemas.microsoft.com/office/drawing/2014/main" id="{EA71088E-2C55-4B9A-8D92-F0E51D7A79DE}"/>
              </a:ext>
            </a:extLst>
          </p:cNvPr>
          <p:cNvSpPr/>
          <p:nvPr/>
        </p:nvSpPr>
        <p:spPr>
          <a:xfrm>
            <a:off x="2795850" y="2419002"/>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4" name="Rectangle 23">
            <a:extLst>
              <a:ext uri="{FF2B5EF4-FFF2-40B4-BE49-F238E27FC236}">
                <a16:creationId xmlns:a16="http://schemas.microsoft.com/office/drawing/2014/main" id="{CB9E186B-A3E2-4674-8650-6FAF8E9975C2}"/>
              </a:ext>
            </a:extLst>
          </p:cNvPr>
          <p:cNvSpPr/>
          <p:nvPr/>
        </p:nvSpPr>
        <p:spPr>
          <a:xfrm>
            <a:off x="3710250" y="241900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5" name="Rectangle 24">
            <a:extLst>
              <a:ext uri="{FF2B5EF4-FFF2-40B4-BE49-F238E27FC236}">
                <a16:creationId xmlns:a16="http://schemas.microsoft.com/office/drawing/2014/main" id="{B78C42D5-F271-4E9F-8A14-20B15659EF07}"/>
              </a:ext>
            </a:extLst>
          </p:cNvPr>
          <p:cNvSpPr/>
          <p:nvPr/>
        </p:nvSpPr>
        <p:spPr>
          <a:xfrm>
            <a:off x="2795850" y="2934391"/>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6" name="Rectangle 25">
            <a:extLst>
              <a:ext uri="{FF2B5EF4-FFF2-40B4-BE49-F238E27FC236}">
                <a16:creationId xmlns:a16="http://schemas.microsoft.com/office/drawing/2014/main" id="{7656B449-0169-438D-8896-F0FED8009075}"/>
              </a:ext>
            </a:extLst>
          </p:cNvPr>
          <p:cNvSpPr/>
          <p:nvPr/>
        </p:nvSpPr>
        <p:spPr>
          <a:xfrm>
            <a:off x="3710250" y="2934390"/>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27" name="TextBox 26">
            <a:extLst>
              <a:ext uri="{FF2B5EF4-FFF2-40B4-BE49-F238E27FC236}">
                <a16:creationId xmlns:a16="http://schemas.microsoft.com/office/drawing/2014/main" id="{31FBD571-6EBB-48A2-8BE9-9AEE9B5FA820}"/>
              </a:ext>
            </a:extLst>
          </p:cNvPr>
          <p:cNvSpPr txBox="1"/>
          <p:nvPr/>
        </p:nvSpPr>
        <p:spPr>
          <a:xfrm>
            <a:off x="3684965" y="1432992"/>
            <a:ext cx="926729" cy="461665"/>
          </a:xfrm>
          <a:prstGeom prst="rect">
            <a:avLst/>
          </a:prstGeom>
          <a:noFill/>
        </p:spPr>
        <p:txBody>
          <a:bodyPr wrap="none" rtlCol="0">
            <a:spAutoFit/>
          </a:bodyPr>
          <a:lstStyle/>
          <a:p>
            <a:r>
              <a:rPr lang="en-US" sz="2400" b="1"/>
              <a:t>edges</a:t>
            </a:r>
          </a:p>
        </p:txBody>
      </p:sp>
      <p:sp>
        <p:nvSpPr>
          <p:cNvPr id="28" name="Rectangle 27">
            <a:extLst>
              <a:ext uri="{FF2B5EF4-FFF2-40B4-BE49-F238E27FC236}">
                <a16:creationId xmlns:a16="http://schemas.microsoft.com/office/drawing/2014/main" id="{D91D4434-9948-4238-AB8C-4006026E1189}"/>
              </a:ext>
            </a:extLst>
          </p:cNvPr>
          <p:cNvSpPr/>
          <p:nvPr/>
        </p:nvSpPr>
        <p:spPr>
          <a:xfrm>
            <a:off x="4611694" y="189465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9" name="Rectangle 28">
            <a:extLst>
              <a:ext uri="{FF2B5EF4-FFF2-40B4-BE49-F238E27FC236}">
                <a16:creationId xmlns:a16="http://schemas.microsoft.com/office/drawing/2014/main" id="{BAA20AFD-0B30-4342-8996-9FCF7943C35D}"/>
              </a:ext>
            </a:extLst>
          </p:cNvPr>
          <p:cNvSpPr/>
          <p:nvPr/>
        </p:nvSpPr>
        <p:spPr>
          <a:xfrm>
            <a:off x="4611694" y="241004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0" name="Rectangle 29">
            <a:extLst>
              <a:ext uri="{FF2B5EF4-FFF2-40B4-BE49-F238E27FC236}">
                <a16:creationId xmlns:a16="http://schemas.microsoft.com/office/drawing/2014/main" id="{515EA681-119D-4D05-ADDF-CF3007C971E0}"/>
              </a:ext>
            </a:extLst>
          </p:cNvPr>
          <p:cNvSpPr/>
          <p:nvPr/>
        </p:nvSpPr>
        <p:spPr>
          <a:xfrm>
            <a:off x="4611694" y="292543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31" name="Rectangle 30">
            <a:extLst>
              <a:ext uri="{FF2B5EF4-FFF2-40B4-BE49-F238E27FC236}">
                <a16:creationId xmlns:a16="http://schemas.microsoft.com/office/drawing/2014/main" id="{69E5D349-8441-4BBC-8121-90B1C6C5FA5C}"/>
              </a:ext>
            </a:extLst>
          </p:cNvPr>
          <p:cNvSpPr/>
          <p:nvPr/>
        </p:nvSpPr>
        <p:spPr>
          <a:xfrm>
            <a:off x="2795850" y="344063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2" name="Rectangle 31">
            <a:extLst>
              <a:ext uri="{FF2B5EF4-FFF2-40B4-BE49-F238E27FC236}">
                <a16:creationId xmlns:a16="http://schemas.microsoft.com/office/drawing/2014/main" id="{89807065-AB05-4E6B-BCBF-E5DAE892A52B}"/>
              </a:ext>
            </a:extLst>
          </p:cNvPr>
          <p:cNvSpPr/>
          <p:nvPr/>
        </p:nvSpPr>
        <p:spPr>
          <a:xfrm>
            <a:off x="3710250" y="344063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3" name="Rectangle 32">
            <a:extLst>
              <a:ext uri="{FF2B5EF4-FFF2-40B4-BE49-F238E27FC236}">
                <a16:creationId xmlns:a16="http://schemas.microsoft.com/office/drawing/2014/main" id="{305D7C83-0150-4F73-B2EF-DB1B8C303BF5}"/>
              </a:ext>
            </a:extLst>
          </p:cNvPr>
          <p:cNvSpPr/>
          <p:nvPr/>
        </p:nvSpPr>
        <p:spPr>
          <a:xfrm>
            <a:off x="2795850" y="395602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4" name="Rectangle 33">
            <a:extLst>
              <a:ext uri="{FF2B5EF4-FFF2-40B4-BE49-F238E27FC236}">
                <a16:creationId xmlns:a16="http://schemas.microsoft.com/office/drawing/2014/main" id="{5E12D1BD-AD3A-473A-8436-D84972BC18BC}"/>
              </a:ext>
            </a:extLst>
          </p:cNvPr>
          <p:cNvSpPr/>
          <p:nvPr/>
        </p:nvSpPr>
        <p:spPr>
          <a:xfrm>
            <a:off x="3710250" y="395602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5" name="Rectangle 34">
            <a:extLst>
              <a:ext uri="{FF2B5EF4-FFF2-40B4-BE49-F238E27FC236}">
                <a16:creationId xmlns:a16="http://schemas.microsoft.com/office/drawing/2014/main" id="{958DCB07-00FE-49A8-965D-7E05B05C7748}"/>
              </a:ext>
            </a:extLst>
          </p:cNvPr>
          <p:cNvSpPr/>
          <p:nvPr/>
        </p:nvSpPr>
        <p:spPr>
          <a:xfrm>
            <a:off x="2795850" y="44714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6" name="Rectangle 35">
            <a:extLst>
              <a:ext uri="{FF2B5EF4-FFF2-40B4-BE49-F238E27FC236}">
                <a16:creationId xmlns:a16="http://schemas.microsoft.com/office/drawing/2014/main" id="{9BBAF4F2-5296-4882-99AA-9D1AEBFA67EC}"/>
              </a:ext>
            </a:extLst>
          </p:cNvPr>
          <p:cNvSpPr/>
          <p:nvPr/>
        </p:nvSpPr>
        <p:spPr>
          <a:xfrm>
            <a:off x="3710250" y="447141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7" name="Rectangle 36">
            <a:extLst>
              <a:ext uri="{FF2B5EF4-FFF2-40B4-BE49-F238E27FC236}">
                <a16:creationId xmlns:a16="http://schemas.microsoft.com/office/drawing/2014/main" id="{C01B6EE8-39DE-40DB-86CE-7110269C094E}"/>
              </a:ext>
            </a:extLst>
          </p:cNvPr>
          <p:cNvSpPr/>
          <p:nvPr/>
        </p:nvSpPr>
        <p:spPr>
          <a:xfrm>
            <a:off x="4611694" y="344830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8" name="Rectangle 37">
            <a:extLst>
              <a:ext uri="{FF2B5EF4-FFF2-40B4-BE49-F238E27FC236}">
                <a16:creationId xmlns:a16="http://schemas.microsoft.com/office/drawing/2014/main" id="{DCE35791-FA7D-4FF7-A6D8-F51A2929D857}"/>
              </a:ext>
            </a:extLst>
          </p:cNvPr>
          <p:cNvSpPr/>
          <p:nvPr/>
        </p:nvSpPr>
        <p:spPr>
          <a:xfrm>
            <a:off x="4611694" y="396369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9" name="Rectangle 38">
            <a:extLst>
              <a:ext uri="{FF2B5EF4-FFF2-40B4-BE49-F238E27FC236}">
                <a16:creationId xmlns:a16="http://schemas.microsoft.com/office/drawing/2014/main" id="{F26C27A7-AFF2-4EF1-B70F-C151A59910C5}"/>
              </a:ext>
            </a:extLst>
          </p:cNvPr>
          <p:cNvSpPr/>
          <p:nvPr/>
        </p:nvSpPr>
        <p:spPr>
          <a:xfrm>
            <a:off x="4611694" y="447908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0" name="Rectangle 39">
            <a:extLst>
              <a:ext uri="{FF2B5EF4-FFF2-40B4-BE49-F238E27FC236}">
                <a16:creationId xmlns:a16="http://schemas.microsoft.com/office/drawing/2014/main" id="{4856EBBB-D7BD-4BFC-A70A-9DD70558DA19}"/>
              </a:ext>
            </a:extLst>
          </p:cNvPr>
          <p:cNvSpPr/>
          <p:nvPr/>
        </p:nvSpPr>
        <p:spPr>
          <a:xfrm>
            <a:off x="2795850" y="498256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1" name="Rectangle 40">
            <a:extLst>
              <a:ext uri="{FF2B5EF4-FFF2-40B4-BE49-F238E27FC236}">
                <a16:creationId xmlns:a16="http://schemas.microsoft.com/office/drawing/2014/main" id="{1193A4B7-D217-427C-BF70-895606DC0AF8}"/>
              </a:ext>
            </a:extLst>
          </p:cNvPr>
          <p:cNvSpPr/>
          <p:nvPr/>
        </p:nvSpPr>
        <p:spPr>
          <a:xfrm>
            <a:off x="3710250" y="498256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2" name="Rectangle 41">
            <a:extLst>
              <a:ext uri="{FF2B5EF4-FFF2-40B4-BE49-F238E27FC236}">
                <a16:creationId xmlns:a16="http://schemas.microsoft.com/office/drawing/2014/main" id="{FFDB9E7B-AE42-4574-99EA-DF56EDB25E55}"/>
              </a:ext>
            </a:extLst>
          </p:cNvPr>
          <p:cNvSpPr/>
          <p:nvPr/>
        </p:nvSpPr>
        <p:spPr>
          <a:xfrm>
            <a:off x="2795850" y="54979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3" name="Rectangle 42">
            <a:extLst>
              <a:ext uri="{FF2B5EF4-FFF2-40B4-BE49-F238E27FC236}">
                <a16:creationId xmlns:a16="http://schemas.microsoft.com/office/drawing/2014/main" id="{53D6CDB5-11F7-4E41-836E-B23DDD4204A9}"/>
              </a:ext>
            </a:extLst>
          </p:cNvPr>
          <p:cNvSpPr/>
          <p:nvPr/>
        </p:nvSpPr>
        <p:spPr>
          <a:xfrm>
            <a:off x="3710250" y="549795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4" name="Rectangle 43">
            <a:extLst>
              <a:ext uri="{FF2B5EF4-FFF2-40B4-BE49-F238E27FC236}">
                <a16:creationId xmlns:a16="http://schemas.microsoft.com/office/drawing/2014/main" id="{9ED9771B-9831-4C4D-B575-51863D7AED45}"/>
              </a:ext>
            </a:extLst>
          </p:cNvPr>
          <p:cNvSpPr/>
          <p:nvPr/>
        </p:nvSpPr>
        <p:spPr>
          <a:xfrm>
            <a:off x="2795850" y="601334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5" name="Rectangle 44">
            <a:extLst>
              <a:ext uri="{FF2B5EF4-FFF2-40B4-BE49-F238E27FC236}">
                <a16:creationId xmlns:a16="http://schemas.microsoft.com/office/drawing/2014/main" id="{685F5E7C-366E-4777-A71C-27BB3C439763}"/>
              </a:ext>
            </a:extLst>
          </p:cNvPr>
          <p:cNvSpPr/>
          <p:nvPr/>
        </p:nvSpPr>
        <p:spPr>
          <a:xfrm>
            <a:off x="3710250" y="601334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6" name="Rectangle 45">
            <a:extLst>
              <a:ext uri="{FF2B5EF4-FFF2-40B4-BE49-F238E27FC236}">
                <a16:creationId xmlns:a16="http://schemas.microsoft.com/office/drawing/2014/main" id="{83A9E2D8-8E04-40CA-BE4D-D7214B28F53E}"/>
              </a:ext>
            </a:extLst>
          </p:cNvPr>
          <p:cNvSpPr/>
          <p:nvPr/>
        </p:nvSpPr>
        <p:spPr>
          <a:xfrm>
            <a:off x="4611694" y="499023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7" name="Rectangle 46">
            <a:extLst>
              <a:ext uri="{FF2B5EF4-FFF2-40B4-BE49-F238E27FC236}">
                <a16:creationId xmlns:a16="http://schemas.microsoft.com/office/drawing/2014/main" id="{318183D8-9F29-443B-A5BF-EB7FC892B12B}"/>
              </a:ext>
            </a:extLst>
          </p:cNvPr>
          <p:cNvSpPr/>
          <p:nvPr/>
        </p:nvSpPr>
        <p:spPr>
          <a:xfrm>
            <a:off x="4611694" y="550562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8" name="Rectangle 47">
            <a:extLst>
              <a:ext uri="{FF2B5EF4-FFF2-40B4-BE49-F238E27FC236}">
                <a16:creationId xmlns:a16="http://schemas.microsoft.com/office/drawing/2014/main" id="{E68B8692-BE8D-420E-9795-E53D7E3F07A0}"/>
              </a:ext>
            </a:extLst>
          </p:cNvPr>
          <p:cNvSpPr/>
          <p:nvPr/>
        </p:nvSpPr>
        <p:spPr>
          <a:xfrm>
            <a:off x="4611694" y="602101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0" name="Rectangle 49">
            <a:extLst>
              <a:ext uri="{FF2B5EF4-FFF2-40B4-BE49-F238E27FC236}">
                <a16:creationId xmlns:a16="http://schemas.microsoft.com/office/drawing/2014/main" id="{86FE70B7-2ECD-4037-BEB5-7085C2911B84}"/>
              </a:ext>
            </a:extLst>
          </p:cNvPr>
          <p:cNvSpPr/>
          <p:nvPr/>
        </p:nvSpPr>
        <p:spPr>
          <a:xfrm>
            <a:off x="8771792" y="1859445"/>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51" name="Rectangle 50">
            <a:extLst>
              <a:ext uri="{FF2B5EF4-FFF2-40B4-BE49-F238E27FC236}">
                <a16:creationId xmlns:a16="http://schemas.microsoft.com/office/drawing/2014/main" id="{FCEAB3C6-4EE5-4E27-AF7A-1B20182E907C}"/>
              </a:ext>
            </a:extLst>
          </p:cNvPr>
          <p:cNvSpPr/>
          <p:nvPr/>
        </p:nvSpPr>
        <p:spPr>
          <a:xfrm>
            <a:off x="8771792" y="2374834"/>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2" name="Rectangle 51">
            <a:extLst>
              <a:ext uri="{FF2B5EF4-FFF2-40B4-BE49-F238E27FC236}">
                <a16:creationId xmlns:a16="http://schemas.microsoft.com/office/drawing/2014/main" id="{D88E28AE-9358-4CD0-9F02-A49D84C3909B}"/>
              </a:ext>
            </a:extLst>
          </p:cNvPr>
          <p:cNvSpPr/>
          <p:nvPr/>
        </p:nvSpPr>
        <p:spPr>
          <a:xfrm>
            <a:off x="8771792" y="2890223"/>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49" name="Rectangle 48">
            <a:extLst>
              <a:ext uri="{FF2B5EF4-FFF2-40B4-BE49-F238E27FC236}">
                <a16:creationId xmlns:a16="http://schemas.microsoft.com/office/drawing/2014/main" id="{367CDEE3-CA57-4631-9A9E-32994F5452ED}"/>
              </a:ext>
            </a:extLst>
          </p:cNvPr>
          <p:cNvSpPr/>
          <p:nvPr/>
        </p:nvSpPr>
        <p:spPr>
          <a:xfrm>
            <a:off x="6084914" y="2863807"/>
            <a:ext cx="2538628" cy="923330"/>
          </a:xfrm>
          <a:prstGeom prst="rect">
            <a:avLst/>
          </a:prstGeom>
        </p:spPr>
        <p:txBody>
          <a:bodyPr wrap="square">
            <a:spAutoFit/>
          </a:bodyPr>
          <a:lstStyle/>
          <a:p>
            <a:r>
              <a:rPr lang="en-US"/>
              <a:t>dom (domain) returns the first column in a binary relation.</a:t>
            </a:r>
          </a:p>
        </p:txBody>
      </p:sp>
    </p:spTree>
    <p:extLst>
      <p:ext uri="{BB962C8B-B14F-4D97-AF65-F5344CB8AC3E}">
        <p14:creationId xmlns:p14="http://schemas.microsoft.com/office/powerpoint/2010/main" val="147109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60A-4DAA-4FB8-A262-128B2E0E2260}"/>
              </a:ext>
            </a:extLst>
          </p:cNvPr>
          <p:cNvSpPr>
            <a:spLocks noGrp="1"/>
          </p:cNvSpPr>
          <p:nvPr>
            <p:ph type="title"/>
          </p:nvPr>
        </p:nvSpPr>
        <p:spPr/>
        <p:txBody>
          <a:bodyPr/>
          <a:lstStyle/>
          <a:p>
            <a:r>
              <a:rPr lang="en-US"/>
              <a:t>Is triangle </a:t>
            </a:r>
            <a:r>
              <a:rPr lang="en-US" i="1"/>
              <a:t>t </a:t>
            </a:r>
            <a:r>
              <a:rPr lang="en-US"/>
              <a:t>a ring (cyclic)?</a:t>
            </a:r>
          </a:p>
        </p:txBody>
      </p:sp>
      <p:sp>
        <p:nvSpPr>
          <p:cNvPr id="14" name="Arrow: Right 13">
            <a:extLst>
              <a:ext uri="{FF2B5EF4-FFF2-40B4-BE49-F238E27FC236}">
                <a16:creationId xmlns:a16="http://schemas.microsoft.com/office/drawing/2014/main" id="{A5132FAB-E734-4AC4-818B-5043B807749B}"/>
              </a:ext>
            </a:extLst>
          </p:cNvPr>
          <p:cNvSpPr/>
          <p:nvPr/>
        </p:nvSpPr>
        <p:spPr>
          <a:xfrm>
            <a:off x="5951910" y="2979046"/>
            <a:ext cx="4355872"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828BE9-7E43-4DA0-88E1-E9AFFC6861B6}"/>
              </a:ext>
            </a:extLst>
          </p:cNvPr>
          <p:cNvSpPr txBox="1"/>
          <p:nvPr/>
        </p:nvSpPr>
        <p:spPr>
          <a:xfrm>
            <a:off x="5951910" y="1892563"/>
            <a:ext cx="3950184" cy="1200329"/>
          </a:xfrm>
          <a:prstGeom prst="rect">
            <a:avLst/>
          </a:prstGeom>
          <a:noFill/>
        </p:spPr>
        <p:txBody>
          <a:bodyPr wrap="none" rtlCol="0">
            <a:spAutoFit/>
          </a:bodyPr>
          <a:lstStyle/>
          <a:p>
            <a:r>
              <a:rPr lang="en-US" sz="2400" b="1"/>
              <a:t>all</a:t>
            </a:r>
            <a:r>
              <a:rPr lang="en-US" sz="2400"/>
              <a:t> v: dom[t.edges] | </a:t>
            </a:r>
          </a:p>
          <a:p>
            <a:r>
              <a:rPr lang="en-US" sz="2400" b="1"/>
              <a:t>    one</a:t>
            </a:r>
            <a:r>
              <a:rPr lang="en-US" sz="2400"/>
              <a:t> v.(t.edges) </a:t>
            </a:r>
            <a:r>
              <a:rPr lang="en-US" sz="2400" b="1"/>
              <a:t>and</a:t>
            </a:r>
            <a:r>
              <a:rPr lang="en-US" sz="2400"/>
              <a:t> </a:t>
            </a:r>
          </a:p>
          <a:p>
            <a:r>
              <a:rPr lang="en-US" sz="2400"/>
              <a:t>    dom[t.edges] </a:t>
            </a:r>
            <a:r>
              <a:rPr lang="en-US" sz="2400" b="1"/>
              <a:t>in</a:t>
            </a:r>
            <a:r>
              <a:rPr lang="en-US" sz="2400"/>
              <a:t> v.^(t.edges)</a:t>
            </a:r>
          </a:p>
        </p:txBody>
      </p:sp>
      <p:pic>
        <p:nvPicPr>
          <p:cNvPr id="16" name="Picture 15">
            <a:extLst>
              <a:ext uri="{FF2B5EF4-FFF2-40B4-BE49-F238E27FC236}">
                <a16:creationId xmlns:a16="http://schemas.microsoft.com/office/drawing/2014/main" id="{D716D65F-FB01-4D67-AD1D-0A757B09652B}"/>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7" name="TextBox 16">
            <a:extLst>
              <a:ext uri="{FF2B5EF4-FFF2-40B4-BE49-F238E27FC236}">
                <a16:creationId xmlns:a16="http://schemas.microsoft.com/office/drawing/2014/main" id="{E9DB3196-9BBF-4D80-80AF-CB69AA1594EB}"/>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
        <p:nvSpPr>
          <p:cNvPr id="18" name="Rectangle 17">
            <a:extLst>
              <a:ext uri="{FF2B5EF4-FFF2-40B4-BE49-F238E27FC236}">
                <a16:creationId xmlns:a16="http://schemas.microsoft.com/office/drawing/2014/main" id="{70513F10-EE91-4E7B-A56A-371E17A5D650}"/>
              </a:ext>
            </a:extLst>
          </p:cNvPr>
          <p:cNvSpPr/>
          <p:nvPr/>
        </p:nvSpPr>
        <p:spPr>
          <a:xfrm>
            <a:off x="1316686" y="2463657"/>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9" name="TextBox 18">
            <a:extLst>
              <a:ext uri="{FF2B5EF4-FFF2-40B4-BE49-F238E27FC236}">
                <a16:creationId xmlns:a16="http://schemas.microsoft.com/office/drawing/2014/main" id="{6F26708B-5AE2-44C5-8379-0C04E246CAD8}"/>
              </a:ext>
            </a:extLst>
          </p:cNvPr>
          <p:cNvSpPr txBox="1"/>
          <p:nvPr/>
        </p:nvSpPr>
        <p:spPr>
          <a:xfrm>
            <a:off x="1627852" y="2044934"/>
            <a:ext cx="292068" cy="461665"/>
          </a:xfrm>
          <a:prstGeom prst="rect">
            <a:avLst/>
          </a:prstGeom>
          <a:noFill/>
        </p:spPr>
        <p:txBody>
          <a:bodyPr wrap="none" rtlCol="0">
            <a:spAutoFit/>
          </a:bodyPr>
          <a:lstStyle/>
          <a:p>
            <a:r>
              <a:rPr lang="en-US" sz="2400" b="1"/>
              <a:t>t</a:t>
            </a:r>
          </a:p>
        </p:txBody>
      </p:sp>
      <p:sp>
        <p:nvSpPr>
          <p:cNvPr id="21" name="Rectangle 20">
            <a:extLst>
              <a:ext uri="{FF2B5EF4-FFF2-40B4-BE49-F238E27FC236}">
                <a16:creationId xmlns:a16="http://schemas.microsoft.com/office/drawing/2014/main" id="{C1E683E1-47E0-4CF7-A57C-1F0D1A39F55F}"/>
              </a:ext>
            </a:extLst>
          </p:cNvPr>
          <p:cNvSpPr/>
          <p:nvPr/>
        </p:nvSpPr>
        <p:spPr>
          <a:xfrm>
            <a:off x="2795850" y="1903613"/>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2" name="Rectangle 21">
            <a:extLst>
              <a:ext uri="{FF2B5EF4-FFF2-40B4-BE49-F238E27FC236}">
                <a16:creationId xmlns:a16="http://schemas.microsoft.com/office/drawing/2014/main" id="{7C3E90FF-210C-47F5-BDA7-310638FACAC1}"/>
              </a:ext>
            </a:extLst>
          </p:cNvPr>
          <p:cNvSpPr/>
          <p:nvPr/>
        </p:nvSpPr>
        <p:spPr>
          <a:xfrm>
            <a:off x="3710250" y="19036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23" name="Rectangle 22">
            <a:extLst>
              <a:ext uri="{FF2B5EF4-FFF2-40B4-BE49-F238E27FC236}">
                <a16:creationId xmlns:a16="http://schemas.microsoft.com/office/drawing/2014/main" id="{EA71088E-2C55-4B9A-8D92-F0E51D7A79DE}"/>
              </a:ext>
            </a:extLst>
          </p:cNvPr>
          <p:cNvSpPr/>
          <p:nvPr/>
        </p:nvSpPr>
        <p:spPr>
          <a:xfrm>
            <a:off x="2795850" y="2419002"/>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4" name="Rectangle 23">
            <a:extLst>
              <a:ext uri="{FF2B5EF4-FFF2-40B4-BE49-F238E27FC236}">
                <a16:creationId xmlns:a16="http://schemas.microsoft.com/office/drawing/2014/main" id="{CB9E186B-A3E2-4674-8650-6FAF8E9975C2}"/>
              </a:ext>
            </a:extLst>
          </p:cNvPr>
          <p:cNvSpPr/>
          <p:nvPr/>
        </p:nvSpPr>
        <p:spPr>
          <a:xfrm>
            <a:off x="3710250" y="2419001"/>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5" name="Rectangle 24">
            <a:extLst>
              <a:ext uri="{FF2B5EF4-FFF2-40B4-BE49-F238E27FC236}">
                <a16:creationId xmlns:a16="http://schemas.microsoft.com/office/drawing/2014/main" id="{B78C42D5-F271-4E9F-8A14-20B15659EF07}"/>
              </a:ext>
            </a:extLst>
          </p:cNvPr>
          <p:cNvSpPr/>
          <p:nvPr/>
        </p:nvSpPr>
        <p:spPr>
          <a:xfrm>
            <a:off x="2795850" y="2934391"/>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6" name="Rectangle 25">
            <a:extLst>
              <a:ext uri="{FF2B5EF4-FFF2-40B4-BE49-F238E27FC236}">
                <a16:creationId xmlns:a16="http://schemas.microsoft.com/office/drawing/2014/main" id="{7656B449-0169-438D-8896-F0FED8009075}"/>
              </a:ext>
            </a:extLst>
          </p:cNvPr>
          <p:cNvSpPr/>
          <p:nvPr/>
        </p:nvSpPr>
        <p:spPr>
          <a:xfrm>
            <a:off x="3710250" y="293439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27" name="TextBox 26">
            <a:extLst>
              <a:ext uri="{FF2B5EF4-FFF2-40B4-BE49-F238E27FC236}">
                <a16:creationId xmlns:a16="http://schemas.microsoft.com/office/drawing/2014/main" id="{31FBD571-6EBB-48A2-8BE9-9AEE9B5FA820}"/>
              </a:ext>
            </a:extLst>
          </p:cNvPr>
          <p:cNvSpPr txBox="1"/>
          <p:nvPr/>
        </p:nvSpPr>
        <p:spPr>
          <a:xfrm>
            <a:off x="3684965" y="1432992"/>
            <a:ext cx="926729" cy="461665"/>
          </a:xfrm>
          <a:prstGeom prst="rect">
            <a:avLst/>
          </a:prstGeom>
          <a:noFill/>
        </p:spPr>
        <p:txBody>
          <a:bodyPr wrap="none" rtlCol="0">
            <a:spAutoFit/>
          </a:bodyPr>
          <a:lstStyle/>
          <a:p>
            <a:r>
              <a:rPr lang="en-US" sz="2400" b="1"/>
              <a:t>edges</a:t>
            </a:r>
          </a:p>
        </p:txBody>
      </p:sp>
      <p:sp>
        <p:nvSpPr>
          <p:cNvPr id="28" name="Rectangle 27">
            <a:extLst>
              <a:ext uri="{FF2B5EF4-FFF2-40B4-BE49-F238E27FC236}">
                <a16:creationId xmlns:a16="http://schemas.microsoft.com/office/drawing/2014/main" id="{D91D4434-9948-4238-AB8C-4006026E1189}"/>
              </a:ext>
            </a:extLst>
          </p:cNvPr>
          <p:cNvSpPr/>
          <p:nvPr/>
        </p:nvSpPr>
        <p:spPr>
          <a:xfrm>
            <a:off x="4611694" y="1894658"/>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9" name="Rectangle 28">
            <a:extLst>
              <a:ext uri="{FF2B5EF4-FFF2-40B4-BE49-F238E27FC236}">
                <a16:creationId xmlns:a16="http://schemas.microsoft.com/office/drawing/2014/main" id="{BAA20AFD-0B30-4342-8996-9FCF7943C35D}"/>
              </a:ext>
            </a:extLst>
          </p:cNvPr>
          <p:cNvSpPr/>
          <p:nvPr/>
        </p:nvSpPr>
        <p:spPr>
          <a:xfrm>
            <a:off x="4611694" y="241004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0" name="Rectangle 29">
            <a:extLst>
              <a:ext uri="{FF2B5EF4-FFF2-40B4-BE49-F238E27FC236}">
                <a16:creationId xmlns:a16="http://schemas.microsoft.com/office/drawing/2014/main" id="{515EA681-119D-4D05-ADDF-CF3007C971E0}"/>
              </a:ext>
            </a:extLst>
          </p:cNvPr>
          <p:cNvSpPr/>
          <p:nvPr/>
        </p:nvSpPr>
        <p:spPr>
          <a:xfrm>
            <a:off x="4611694" y="2925436"/>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31" name="Rectangle 30">
            <a:extLst>
              <a:ext uri="{FF2B5EF4-FFF2-40B4-BE49-F238E27FC236}">
                <a16:creationId xmlns:a16="http://schemas.microsoft.com/office/drawing/2014/main" id="{69E5D349-8441-4BBC-8121-90B1C6C5FA5C}"/>
              </a:ext>
            </a:extLst>
          </p:cNvPr>
          <p:cNvSpPr/>
          <p:nvPr/>
        </p:nvSpPr>
        <p:spPr>
          <a:xfrm>
            <a:off x="2795850" y="344063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2" name="Rectangle 31">
            <a:extLst>
              <a:ext uri="{FF2B5EF4-FFF2-40B4-BE49-F238E27FC236}">
                <a16:creationId xmlns:a16="http://schemas.microsoft.com/office/drawing/2014/main" id="{89807065-AB05-4E6B-BCBF-E5DAE892A52B}"/>
              </a:ext>
            </a:extLst>
          </p:cNvPr>
          <p:cNvSpPr/>
          <p:nvPr/>
        </p:nvSpPr>
        <p:spPr>
          <a:xfrm>
            <a:off x="3710250" y="344063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3" name="Rectangle 32">
            <a:extLst>
              <a:ext uri="{FF2B5EF4-FFF2-40B4-BE49-F238E27FC236}">
                <a16:creationId xmlns:a16="http://schemas.microsoft.com/office/drawing/2014/main" id="{305D7C83-0150-4F73-B2EF-DB1B8C303BF5}"/>
              </a:ext>
            </a:extLst>
          </p:cNvPr>
          <p:cNvSpPr/>
          <p:nvPr/>
        </p:nvSpPr>
        <p:spPr>
          <a:xfrm>
            <a:off x="2795850" y="395602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4" name="Rectangle 33">
            <a:extLst>
              <a:ext uri="{FF2B5EF4-FFF2-40B4-BE49-F238E27FC236}">
                <a16:creationId xmlns:a16="http://schemas.microsoft.com/office/drawing/2014/main" id="{5E12D1BD-AD3A-473A-8436-D84972BC18BC}"/>
              </a:ext>
            </a:extLst>
          </p:cNvPr>
          <p:cNvSpPr/>
          <p:nvPr/>
        </p:nvSpPr>
        <p:spPr>
          <a:xfrm>
            <a:off x="3710250" y="395602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5" name="Rectangle 34">
            <a:extLst>
              <a:ext uri="{FF2B5EF4-FFF2-40B4-BE49-F238E27FC236}">
                <a16:creationId xmlns:a16="http://schemas.microsoft.com/office/drawing/2014/main" id="{958DCB07-00FE-49A8-965D-7E05B05C7748}"/>
              </a:ext>
            </a:extLst>
          </p:cNvPr>
          <p:cNvSpPr/>
          <p:nvPr/>
        </p:nvSpPr>
        <p:spPr>
          <a:xfrm>
            <a:off x="2795850" y="44714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6" name="Rectangle 35">
            <a:extLst>
              <a:ext uri="{FF2B5EF4-FFF2-40B4-BE49-F238E27FC236}">
                <a16:creationId xmlns:a16="http://schemas.microsoft.com/office/drawing/2014/main" id="{9BBAF4F2-5296-4882-99AA-9D1AEBFA67EC}"/>
              </a:ext>
            </a:extLst>
          </p:cNvPr>
          <p:cNvSpPr/>
          <p:nvPr/>
        </p:nvSpPr>
        <p:spPr>
          <a:xfrm>
            <a:off x="3710250" y="447141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7" name="Rectangle 36">
            <a:extLst>
              <a:ext uri="{FF2B5EF4-FFF2-40B4-BE49-F238E27FC236}">
                <a16:creationId xmlns:a16="http://schemas.microsoft.com/office/drawing/2014/main" id="{C01B6EE8-39DE-40DB-86CE-7110269C094E}"/>
              </a:ext>
            </a:extLst>
          </p:cNvPr>
          <p:cNvSpPr/>
          <p:nvPr/>
        </p:nvSpPr>
        <p:spPr>
          <a:xfrm>
            <a:off x="4611694" y="344830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8" name="Rectangle 37">
            <a:extLst>
              <a:ext uri="{FF2B5EF4-FFF2-40B4-BE49-F238E27FC236}">
                <a16:creationId xmlns:a16="http://schemas.microsoft.com/office/drawing/2014/main" id="{DCE35791-FA7D-4FF7-A6D8-F51A2929D857}"/>
              </a:ext>
            </a:extLst>
          </p:cNvPr>
          <p:cNvSpPr/>
          <p:nvPr/>
        </p:nvSpPr>
        <p:spPr>
          <a:xfrm>
            <a:off x="4611694" y="396369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9" name="Rectangle 38">
            <a:extLst>
              <a:ext uri="{FF2B5EF4-FFF2-40B4-BE49-F238E27FC236}">
                <a16:creationId xmlns:a16="http://schemas.microsoft.com/office/drawing/2014/main" id="{F26C27A7-AFF2-4EF1-B70F-C151A59910C5}"/>
              </a:ext>
            </a:extLst>
          </p:cNvPr>
          <p:cNvSpPr/>
          <p:nvPr/>
        </p:nvSpPr>
        <p:spPr>
          <a:xfrm>
            <a:off x="4611694" y="447908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0" name="Rectangle 39">
            <a:extLst>
              <a:ext uri="{FF2B5EF4-FFF2-40B4-BE49-F238E27FC236}">
                <a16:creationId xmlns:a16="http://schemas.microsoft.com/office/drawing/2014/main" id="{4856EBBB-D7BD-4BFC-A70A-9DD70558DA19}"/>
              </a:ext>
            </a:extLst>
          </p:cNvPr>
          <p:cNvSpPr/>
          <p:nvPr/>
        </p:nvSpPr>
        <p:spPr>
          <a:xfrm>
            <a:off x="2795850" y="498256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1" name="Rectangle 40">
            <a:extLst>
              <a:ext uri="{FF2B5EF4-FFF2-40B4-BE49-F238E27FC236}">
                <a16:creationId xmlns:a16="http://schemas.microsoft.com/office/drawing/2014/main" id="{1193A4B7-D217-427C-BF70-895606DC0AF8}"/>
              </a:ext>
            </a:extLst>
          </p:cNvPr>
          <p:cNvSpPr/>
          <p:nvPr/>
        </p:nvSpPr>
        <p:spPr>
          <a:xfrm>
            <a:off x="3710250" y="498256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2" name="Rectangle 41">
            <a:extLst>
              <a:ext uri="{FF2B5EF4-FFF2-40B4-BE49-F238E27FC236}">
                <a16:creationId xmlns:a16="http://schemas.microsoft.com/office/drawing/2014/main" id="{FFDB9E7B-AE42-4574-99EA-DF56EDB25E55}"/>
              </a:ext>
            </a:extLst>
          </p:cNvPr>
          <p:cNvSpPr/>
          <p:nvPr/>
        </p:nvSpPr>
        <p:spPr>
          <a:xfrm>
            <a:off x="2795850" y="54979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3" name="Rectangle 42">
            <a:extLst>
              <a:ext uri="{FF2B5EF4-FFF2-40B4-BE49-F238E27FC236}">
                <a16:creationId xmlns:a16="http://schemas.microsoft.com/office/drawing/2014/main" id="{53D6CDB5-11F7-4E41-836E-B23DDD4204A9}"/>
              </a:ext>
            </a:extLst>
          </p:cNvPr>
          <p:cNvSpPr/>
          <p:nvPr/>
        </p:nvSpPr>
        <p:spPr>
          <a:xfrm>
            <a:off x="3710250" y="549795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4" name="Rectangle 43">
            <a:extLst>
              <a:ext uri="{FF2B5EF4-FFF2-40B4-BE49-F238E27FC236}">
                <a16:creationId xmlns:a16="http://schemas.microsoft.com/office/drawing/2014/main" id="{9ED9771B-9831-4C4D-B575-51863D7AED45}"/>
              </a:ext>
            </a:extLst>
          </p:cNvPr>
          <p:cNvSpPr/>
          <p:nvPr/>
        </p:nvSpPr>
        <p:spPr>
          <a:xfrm>
            <a:off x="2795850" y="601334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5" name="Rectangle 44">
            <a:extLst>
              <a:ext uri="{FF2B5EF4-FFF2-40B4-BE49-F238E27FC236}">
                <a16:creationId xmlns:a16="http://schemas.microsoft.com/office/drawing/2014/main" id="{685F5E7C-366E-4777-A71C-27BB3C439763}"/>
              </a:ext>
            </a:extLst>
          </p:cNvPr>
          <p:cNvSpPr/>
          <p:nvPr/>
        </p:nvSpPr>
        <p:spPr>
          <a:xfrm>
            <a:off x="3710250" y="601334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6" name="Rectangle 45">
            <a:extLst>
              <a:ext uri="{FF2B5EF4-FFF2-40B4-BE49-F238E27FC236}">
                <a16:creationId xmlns:a16="http://schemas.microsoft.com/office/drawing/2014/main" id="{83A9E2D8-8E04-40CA-BE4D-D7214B28F53E}"/>
              </a:ext>
            </a:extLst>
          </p:cNvPr>
          <p:cNvSpPr/>
          <p:nvPr/>
        </p:nvSpPr>
        <p:spPr>
          <a:xfrm>
            <a:off x="4611694" y="499023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7" name="Rectangle 46">
            <a:extLst>
              <a:ext uri="{FF2B5EF4-FFF2-40B4-BE49-F238E27FC236}">
                <a16:creationId xmlns:a16="http://schemas.microsoft.com/office/drawing/2014/main" id="{318183D8-9F29-443B-A5BF-EB7FC892B12B}"/>
              </a:ext>
            </a:extLst>
          </p:cNvPr>
          <p:cNvSpPr/>
          <p:nvPr/>
        </p:nvSpPr>
        <p:spPr>
          <a:xfrm>
            <a:off x="4611694" y="550562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8" name="Rectangle 47">
            <a:extLst>
              <a:ext uri="{FF2B5EF4-FFF2-40B4-BE49-F238E27FC236}">
                <a16:creationId xmlns:a16="http://schemas.microsoft.com/office/drawing/2014/main" id="{E68B8692-BE8D-420E-9795-E53D7E3F07A0}"/>
              </a:ext>
            </a:extLst>
          </p:cNvPr>
          <p:cNvSpPr/>
          <p:nvPr/>
        </p:nvSpPr>
        <p:spPr>
          <a:xfrm>
            <a:off x="4611694" y="602101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 name="TextBox 3">
            <a:extLst>
              <a:ext uri="{FF2B5EF4-FFF2-40B4-BE49-F238E27FC236}">
                <a16:creationId xmlns:a16="http://schemas.microsoft.com/office/drawing/2014/main" id="{0D0FA09D-2733-4B8B-86FD-5676082A1206}"/>
              </a:ext>
            </a:extLst>
          </p:cNvPr>
          <p:cNvSpPr txBox="1"/>
          <p:nvPr/>
        </p:nvSpPr>
        <p:spPr>
          <a:xfrm>
            <a:off x="10378372" y="2952297"/>
            <a:ext cx="710451" cy="461665"/>
          </a:xfrm>
          <a:prstGeom prst="rect">
            <a:avLst/>
          </a:prstGeom>
          <a:noFill/>
        </p:spPr>
        <p:txBody>
          <a:bodyPr wrap="none" rtlCol="0">
            <a:spAutoFit/>
          </a:bodyPr>
          <a:lstStyle/>
          <a:p>
            <a:r>
              <a:rPr lang="en-US" sz="2400"/>
              <a:t>true</a:t>
            </a:r>
          </a:p>
        </p:txBody>
      </p:sp>
      <p:sp>
        <p:nvSpPr>
          <p:cNvPr id="5" name="TextBox 4">
            <a:extLst>
              <a:ext uri="{FF2B5EF4-FFF2-40B4-BE49-F238E27FC236}">
                <a16:creationId xmlns:a16="http://schemas.microsoft.com/office/drawing/2014/main" id="{18B5A134-43EC-421D-857F-2A4B07F65AA7}"/>
              </a:ext>
            </a:extLst>
          </p:cNvPr>
          <p:cNvSpPr txBox="1"/>
          <p:nvPr/>
        </p:nvSpPr>
        <p:spPr>
          <a:xfrm>
            <a:off x="5951910" y="3548071"/>
            <a:ext cx="4355872" cy="923330"/>
          </a:xfrm>
          <a:prstGeom prst="rect">
            <a:avLst/>
          </a:prstGeom>
          <a:noFill/>
        </p:spPr>
        <p:txBody>
          <a:bodyPr wrap="square" rtlCol="0">
            <a:spAutoFit/>
          </a:bodyPr>
          <a:lstStyle/>
          <a:p>
            <a:r>
              <a:rPr lang="en-US"/>
              <a:t>“Vertex v in triangle t has exactly one successor vertex and all of t’s vertices can be reached from v. Ditto for all vertices in t.” </a:t>
            </a:r>
          </a:p>
        </p:txBody>
      </p:sp>
    </p:spTree>
    <p:extLst>
      <p:ext uri="{BB962C8B-B14F-4D97-AF65-F5344CB8AC3E}">
        <p14:creationId xmlns:p14="http://schemas.microsoft.com/office/powerpoint/2010/main" val="4283202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60A-4DAA-4FB8-A262-128B2E0E2260}"/>
              </a:ext>
            </a:extLst>
          </p:cNvPr>
          <p:cNvSpPr>
            <a:spLocks noGrp="1"/>
          </p:cNvSpPr>
          <p:nvPr>
            <p:ph type="title"/>
          </p:nvPr>
        </p:nvSpPr>
        <p:spPr/>
        <p:txBody>
          <a:bodyPr/>
          <a:lstStyle/>
          <a:p>
            <a:r>
              <a:rPr lang="en-US"/>
              <a:t>What are the edges of triangles </a:t>
            </a:r>
            <a:r>
              <a:rPr lang="en-US" i="1"/>
              <a:t>t</a:t>
            </a:r>
            <a:r>
              <a:rPr lang="en-US"/>
              <a:t>? </a:t>
            </a:r>
          </a:p>
        </p:txBody>
      </p:sp>
      <p:sp>
        <p:nvSpPr>
          <p:cNvPr id="14" name="Arrow: Right 13">
            <a:extLst>
              <a:ext uri="{FF2B5EF4-FFF2-40B4-BE49-F238E27FC236}">
                <a16:creationId xmlns:a16="http://schemas.microsoft.com/office/drawing/2014/main" id="{A5132FAB-E734-4AC4-818B-5043B807749B}"/>
              </a:ext>
            </a:extLst>
          </p:cNvPr>
          <p:cNvSpPr/>
          <p:nvPr/>
        </p:nvSpPr>
        <p:spPr>
          <a:xfrm>
            <a:off x="6084914" y="2342071"/>
            <a:ext cx="1635806"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828BE9-7E43-4DA0-88E1-E9AFFC6861B6}"/>
              </a:ext>
            </a:extLst>
          </p:cNvPr>
          <p:cNvSpPr txBox="1"/>
          <p:nvPr/>
        </p:nvSpPr>
        <p:spPr>
          <a:xfrm>
            <a:off x="6182352" y="1959164"/>
            <a:ext cx="1095813" cy="461665"/>
          </a:xfrm>
          <a:prstGeom prst="rect">
            <a:avLst/>
          </a:prstGeom>
          <a:noFill/>
        </p:spPr>
        <p:txBody>
          <a:bodyPr wrap="none" rtlCol="0">
            <a:spAutoFit/>
          </a:bodyPr>
          <a:lstStyle/>
          <a:p>
            <a:r>
              <a:rPr lang="en-US" sz="2400"/>
              <a:t>t.edges</a:t>
            </a:r>
          </a:p>
        </p:txBody>
      </p:sp>
      <p:pic>
        <p:nvPicPr>
          <p:cNvPr id="16" name="Picture 15">
            <a:extLst>
              <a:ext uri="{FF2B5EF4-FFF2-40B4-BE49-F238E27FC236}">
                <a16:creationId xmlns:a16="http://schemas.microsoft.com/office/drawing/2014/main" id="{D716D65F-FB01-4D67-AD1D-0A757B09652B}"/>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7" name="TextBox 16">
            <a:extLst>
              <a:ext uri="{FF2B5EF4-FFF2-40B4-BE49-F238E27FC236}">
                <a16:creationId xmlns:a16="http://schemas.microsoft.com/office/drawing/2014/main" id="{E9DB3196-9BBF-4D80-80AF-CB69AA1594EB}"/>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
        <p:nvSpPr>
          <p:cNvPr id="18" name="Rectangle 17">
            <a:extLst>
              <a:ext uri="{FF2B5EF4-FFF2-40B4-BE49-F238E27FC236}">
                <a16:creationId xmlns:a16="http://schemas.microsoft.com/office/drawing/2014/main" id="{70513F10-EE91-4E7B-A56A-371E17A5D650}"/>
              </a:ext>
            </a:extLst>
          </p:cNvPr>
          <p:cNvSpPr/>
          <p:nvPr/>
        </p:nvSpPr>
        <p:spPr>
          <a:xfrm>
            <a:off x="1316686" y="2463657"/>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9" name="TextBox 18">
            <a:extLst>
              <a:ext uri="{FF2B5EF4-FFF2-40B4-BE49-F238E27FC236}">
                <a16:creationId xmlns:a16="http://schemas.microsoft.com/office/drawing/2014/main" id="{6F26708B-5AE2-44C5-8379-0C04E246CAD8}"/>
              </a:ext>
            </a:extLst>
          </p:cNvPr>
          <p:cNvSpPr txBox="1"/>
          <p:nvPr/>
        </p:nvSpPr>
        <p:spPr>
          <a:xfrm>
            <a:off x="1627852" y="2044934"/>
            <a:ext cx="292068" cy="461665"/>
          </a:xfrm>
          <a:prstGeom prst="rect">
            <a:avLst/>
          </a:prstGeom>
          <a:noFill/>
        </p:spPr>
        <p:txBody>
          <a:bodyPr wrap="none" rtlCol="0">
            <a:spAutoFit/>
          </a:bodyPr>
          <a:lstStyle/>
          <a:p>
            <a:r>
              <a:rPr lang="en-US" sz="2400" b="1"/>
              <a:t>t</a:t>
            </a:r>
          </a:p>
        </p:txBody>
      </p:sp>
      <p:sp>
        <p:nvSpPr>
          <p:cNvPr id="21" name="Rectangle 20">
            <a:extLst>
              <a:ext uri="{FF2B5EF4-FFF2-40B4-BE49-F238E27FC236}">
                <a16:creationId xmlns:a16="http://schemas.microsoft.com/office/drawing/2014/main" id="{C1E683E1-47E0-4CF7-A57C-1F0D1A39F55F}"/>
              </a:ext>
            </a:extLst>
          </p:cNvPr>
          <p:cNvSpPr/>
          <p:nvPr/>
        </p:nvSpPr>
        <p:spPr>
          <a:xfrm>
            <a:off x="2795850" y="1903613"/>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2" name="Rectangle 21">
            <a:extLst>
              <a:ext uri="{FF2B5EF4-FFF2-40B4-BE49-F238E27FC236}">
                <a16:creationId xmlns:a16="http://schemas.microsoft.com/office/drawing/2014/main" id="{7C3E90FF-210C-47F5-BDA7-310638FACAC1}"/>
              </a:ext>
            </a:extLst>
          </p:cNvPr>
          <p:cNvSpPr/>
          <p:nvPr/>
        </p:nvSpPr>
        <p:spPr>
          <a:xfrm>
            <a:off x="3710250" y="1903612"/>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23" name="Rectangle 22">
            <a:extLst>
              <a:ext uri="{FF2B5EF4-FFF2-40B4-BE49-F238E27FC236}">
                <a16:creationId xmlns:a16="http://schemas.microsoft.com/office/drawing/2014/main" id="{EA71088E-2C55-4B9A-8D92-F0E51D7A79DE}"/>
              </a:ext>
            </a:extLst>
          </p:cNvPr>
          <p:cNvSpPr/>
          <p:nvPr/>
        </p:nvSpPr>
        <p:spPr>
          <a:xfrm>
            <a:off x="2795850" y="2419002"/>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4" name="Rectangle 23">
            <a:extLst>
              <a:ext uri="{FF2B5EF4-FFF2-40B4-BE49-F238E27FC236}">
                <a16:creationId xmlns:a16="http://schemas.microsoft.com/office/drawing/2014/main" id="{CB9E186B-A3E2-4674-8650-6FAF8E9975C2}"/>
              </a:ext>
            </a:extLst>
          </p:cNvPr>
          <p:cNvSpPr/>
          <p:nvPr/>
        </p:nvSpPr>
        <p:spPr>
          <a:xfrm>
            <a:off x="3710250" y="241900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5" name="Rectangle 24">
            <a:extLst>
              <a:ext uri="{FF2B5EF4-FFF2-40B4-BE49-F238E27FC236}">
                <a16:creationId xmlns:a16="http://schemas.microsoft.com/office/drawing/2014/main" id="{B78C42D5-F271-4E9F-8A14-20B15659EF07}"/>
              </a:ext>
            </a:extLst>
          </p:cNvPr>
          <p:cNvSpPr/>
          <p:nvPr/>
        </p:nvSpPr>
        <p:spPr>
          <a:xfrm>
            <a:off x="2795850" y="2934391"/>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6" name="Rectangle 25">
            <a:extLst>
              <a:ext uri="{FF2B5EF4-FFF2-40B4-BE49-F238E27FC236}">
                <a16:creationId xmlns:a16="http://schemas.microsoft.com/office/drawing/2014/main" id="{7656B449-0169-438D-8896-F0FED8009075}"/>
              </a:ext>
            </a:extLst>
          </p:cNvPr>
          <p:cNvSpPr/>
          <p:nvPr/>
        </p:nvSpPr>
        <p:spPr>
          <a:xfrm>
            <a:off x="3710250" y="2934390"/>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27" name="TextBox 26">
            <a:extLst>
              <a:ext uri="{FF2B5EF4-FFF2-40B4-BE49-F238E27FC236}">
                <a16:creationId xmlns:a16="http://schemas.microsoft.com/office/drawing/2014/main" id="{31FBD571-6EBB-48A2-8BE9-9AEE9B5FA820}"/>
              </a:ext>
            </a:extLst>
          </p:cNvPr>
          <p:cNvSpPr txBox="1"/>
          <p:nvPr/>
        </p:nvSpPr>
        <p:spPr>
          <a:xfrm>
            <a:off x="3684965" y="1432992"/>
            <a:ext cx="926729" cy="461665"/>
          </a:xfrm>
          <a:prstGeom prst="rect">
            <a:avLst/>
          </a:prstGeom>
          <a:noFill/>
        </p:spPr>
        <p:txBody>
          <a:bodyPr wrap="none" rtlCol="0">
            <a:spAutoFit/>
          </a:bodyPr>
          <a:lstStyle/>
          <a:p>
            <a:r>
              <a:rPr lang="en-US" sz="2400" b="1"/>
              <a:t>edges</a:t>
            </a:r>
          </a:p>
        </p:txBody>
      </p:sp>
      <p:sp>
        <p:nvSpPr>
          <p:cNvPr id="28" name="Rectangle 27">
            <a:extLst>
              <a:ext uri="{FF2B5EF4-FFF2-40B4-BE49-F238E27FC236}">
                <a16:creationId xmlns:a16="http://schemas.microsoft.com/office/drawing/2014/main" id="{D91D4434-9948-4238-AB8C-4006026E1189}"/>
              </a:ext>
            </a:extLst>
          </p:cNvPr>
          <p:cNvSpPr/>
          <p:nvPr/>
        </p:nvSpPr>
        <p:spPr>
          <a:xfrm>
            <a:off x="4611694" y="1894658"/>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9" name="Rectangle 28">
            <a:extLst>
              <a:ext uri="{FF2B5EF4-FFF2-40B4-BE49-F238E27FC236}">
                <a16:creationId xmlns:a16="http://schemas.microsoft.com/office/drawing/2014/main" id="{BAA20AFD-0B30-4342-8996-9FCF7943C35D}"/>
              </a:ext>
            </a:extLst>
          </p:cNvPr>
          <p:cNvSpPr/>
          <p:nvPr/>
        </p:nvSpPr>
        <p:spPr>
          <a:xfrm>
            <a:off x="4611694" y="241004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0" name="Rectangle 29">
            <a:extLst>
              <a:ext uri="{FF2B5EF4-FFF2-40B4-BE49-F238E27FC236}">
                <a16:creationId xmlns:a16="http://schemas.microsoft.com/office/drawing/2014/main" id="{515EA681-119D-4D05-ADDF-CF3007C971E0}"/>
              </a:ext>
            </a:extLst>
          </p:cNvPr>
          <p:cNvSpPr/>
          <p:nvPr/>
        </p:nvSpPr>
        <p:spPr>
          <a:xfrm>
            <a:off x="4611694" y="2925436"/>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31" name="Rectangle 30">
            <a:extLst>
              <a:ext uri="{FF2B5EF4-FFF2-40B4-BE49-F238E27FC236}">
                <a16:creationId xmlns:a16="http://schemas.microsoft.com/office/drawing/2014/main" id="{69E5D349-8441-4BBC-8121-90B1C6C5FA5C}"/>
              </a:ext>
            </a:extLst>
          </p:cNvPr>
          <p:cNvSpPr/>
          <p:nvPr/>
        </p:nvSpPr>
        <p:spPr>
          <a:xfrm>
            <a:off x="2795850" y="344063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2" name="Rectangle 31">
            <a:extLst>
              <a:ext uri="{FF2B5EF4-FFF2-40B4-BE49-F238E27FC236}">
                <a16:creationId xmlns:a16="http://schemas.microsoft.com/office/drawing/2014/main" id="{89807065-AB05-4E6B-BCBF-E5DAE892A52B}"/>
              </a:ext>
            </a:extLst>
          </p:cNvPr>
          <p:cNvSpPr/>
          <p:nvPr/>
        </p:nvSpPr>
        <p:spPr>
          <a:xfrm>
            <a:off x="3710250" y="344063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3" name="Rectangle 32">
            <a:extLst>
              <a:ext uri="{FF2B5EF4-FFF2-40B4-BE49-F238E27FC236}">
                <a16:creationId xmlns:a16="http://schemas.microsoft.com/office/drawing/2014/main" id="{305D7C83-0150-4F73-B2EF-DB1B8C303BF5}"/>
              </a:ext>
            </a:extLst>
          </p:cNvPr>
          <p:cNvSpPr/>
          <p:nvPr/>
        </p:nvSpPr>
        <p:spPr>
          <a:xfrm>
            <a:off x="2795850" y="395602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4" name="Rectangle 33">
            <a:extLst>
              <a:ext uri="{FF2B5EF4-FFF2-40B4-BE49-F238E27FC236}">
                <a16:creationId xmlns:a16="http://schemas.microsoft.com/office/drawing/2014/main" id="{5E12D1BD-AD3A-473A-8436-D84972BC18BC}"/>
              </a:ext>
            </a:extLst>
          </p:cNvPr>
          <p:cNvSpPr/>
          <p:nvPr/>
        </p:nvSpPr>
        <p:spPr>
          <a:xfrm>
            <a:off x="3710250" y="395602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5" name="Rectangle 34">
            <a:extLst>
              <a:ext uri="{FF2B5EF4-FFF2-40B4-BE49-F238E27FC236}">
                <a16:creationId xmlns:a16="http://schemas.microsoft.com/office/drawing/2014/main" id="{958DCB07-00FE-49A8-965D-7E05B05C7748}"/>
              </a:ext>
            </a:extLst>
          </p:cNvPr>
          <p:cNvSpPr/>
          <p:nvPr/>
        </p:nvSpPr>
        <p:spPr>
          <a:xfrm>
            <a:off x="2795850" y="44714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6" name="Rectangle 35">
            <a:extLst>
              <a:ext uri="{FF2B5EF4-FFF2-40B4-BE49-F238E27FC236}">
                <a16:creationId xmlns:a16="http://schemas.microsoft.com/office/drawing/2014/main" id="{9BBAF4F2-5296-4882-99AA-9D1AEBFA67EC}"/>
              </a:ext>
            </a:extLst>
          </p:cNvPr>
          <p:cNvSpPr/>
          <p:nvPr/>
        </p:nvSpPr>
        <p:spPr>
          <a:xfrm>
            <a:off x="3710250" y="447141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7" name="Rectangle 36">
            <a:extLst>
              <a:ext uri="{FF2B5EF4-FFF2-40B4-BE49-F238E27FC236}">
                <a16:creationId xmlns:a16="http://schemas.microsoft.com/office/drawing/2014/main" id="{C01B6EE8-39DE-40DB-86CE-7110269C094E}"/>
              </a:ext>
            </a:extLst>
          </p:cNvPr>
          <p:cNvSpPr/>
          <p:nvPr/>
        </p:nvSpPr>
        <p:spPr>
          <a:xfrm>
            <a:off x="4611694" y="344830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8" name="Rectangle 37">
            <a:extLst>
              <a:ext uri="{FF2B5EF4-FFF2-40B4-BE49-F238E27FC236}">
                <a16:creationId xmlns:a16="http://schemas.microsoft.com/office/drawing/2014/main" id="{DCE35791-FA7D-4FF7-A6D8-F51A2929D857}"/>
              </a:ext>
            </a:extLst>
          </p:cNvPr>
          <p:cNvSpPr/>
          <p:nvPr/>
        </p:nvSpPr>
        <p:spPr>
          <a:xfrm>
            <a:off x="4611694" y="396369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9" name="Rectangle 38">
            <a:extLst>
              <a:ext uri="{FF2B5EF4-FFF2-40B4-BE49-F238E27FC236}">
                <a16:creationId xmlns:a16="http://schemas.microsoft.com/office/drawing/2014/main" id="{F26C27A7-AFF2-4EF1-B70F-C151A59910C5}"/>
              </a:ext>
            </a:extLst>
          </p:cNvPr>
          <p:cNvSpPr/>
          <p:nvPr/>
        </p:nvSpPr>
        <p:spPr>
          <a:xfrm>
            <a:off x="4611694" y="447908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0" name="Rectangle 39">
            <a:extLst>
              <a:ext uri="{FF2B5EF4-FFF2-40B4-BE49-F238E27FC236}">
                <a16:creationId xmlns:a16="http://schemas.microsoft.com/office/drawing/2014/main" id="{4856EBBB-D7BD-4BFC-A70A-9DD70558DA19}"/>
              </a:ext>
            </a:extLst>
          </p:cNvPr>
          <p:cNvSpPr/>
          <p:nvPr/>
        </p:nvSpPr>
        <p:spPr>
          <a:xfrm>
            <a:off x="2795850" y="498256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1" name="Rectangle 40">
            <a:extLst>
              <a:ext uri="{FF2B5EF4-FFF2-40B4-BE49-F238E27FC236}">
                <a16:creationId xmlns:a16="http://schemas.microsoft.com/office/drawing/2014/main" id="{1193A4B7-D217-427C-BF70-895606DC0AF8}"/>
              </a:ext>
            </a:extLst>
          </p:cNvPr>
          <p:cNvSpPr/>
          <p:nvPr/>
        </p:nvSpPr>
        <p:spPr>
          <a:xfrm>
            <a:off x="3710250" y="498256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2" name="Rectangle 41">
            <a:extLst>
              <a:ext uri="{FF2B5EF4-FFF2-40B4-BE49-F238E27FC236}">
                <a16:creationId xmlns:a16="http://schemas.microsoft.com/office/drawing/2014/main" id="{FFDB9E7B-AE42-4574-99EA-DF56EDB25E55}"/>
              </a:ext>
            </a:extLst>
          </p:cNvPr>
          <p:cNvSpPr/>
          <p:nvPr/>
        </p:nvSpPr>
        <p:spPr>
          <a:xfrm>
            <a:off x="2795850" y="54979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3" name="Rectangle 42">
            <a:extLst>
              <a:ext uri="{FF2B5EF4-FFF2-40B4-BE49-F238E27FC236}">
                <a16:creationId xmlns:a16="http://schemas.microsoft.com/office/drawing/2014/main" id="{53D6CDB5-11F7-4E41-836E-B23DDD4204A9}"/>
              </a:ext>
            </a:extLst>
          </p:cNvPr>
          <p:cNvSpPr/>
          <p:nvPr/>
        </p:nvSpPr>
        <p:spPr>
          <a:xfrm>
            <a:off x="3710250" y="549795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4" name="Rectangle 43">
            <a:extLst>
              <a:ext uri="{FF2B5EF4-FFF2-40B4-BE49-F238E27FC236}">
                <a16:creationId xmlns:a16="http://schemas.microsoft.com/office/drawing/2014/main" id="{9ED9771B-9831-4C4D-B575-51863D7AED45}"/>
              </a:ext>
            </a:extLst>
          </p:cNvPr>
          <p:cNvSpPr/>
          <p:nvPr/>
        </p:nvSpPr>
        <p:spPr>
          <a:xfrm>
            <a:off x="2795850" y="601334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5" name="Rectangle 44">
            <a:extLst>
              <a:ext uri="{FF2B5EF4-FFF2-40B4-BE49-F238E27FC236}">
                <a16:creationId xmlns:a16="http://schemas.microsoft.com/office/drawing/2014/main" id="{685F5E7C-366E-4777-A71C-27BB3C439763}"/>
              </a:ext>
            </a:extLst>
          </p:cNvPr>
          <p:cNvSpPr/>
          <p:nvPr/>
        </p:nvSpPr>
        <p:spPr>
          <a:xfrm>
            <a:off x="3710250" y="601334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6" name="Rectangle 45">
            <a:extLst>
              <a:ext uri="{FF2B5EF4-FFF2-40B4-BE49-F238E27FC236}">
                <a16:creationId xmlns:a16="http://schemas.microsoft.com/office/drawing/2014/main" id="{83A9E2D8-8E04-40CA-BE4D-D7214B28F53E}"/>
              </a:ext>
            </a:extLst>
          </p:cNvPr>
          <p:cNvSpPr/>
          <p:nvPr/>
        </p:nvSpPr>
        <p:spPr>
          <a:xfrm>
            <a:off x="4611694" y="499023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7" name="Rectangle 46">
            <a:extLst>
              <a:ext uri="{FF2B5EF4-FFF2-40B4-BE49-F238E27FC236}">
                <a16:creationId xmlns:a16="http://schemas.microsoft.com/office/drawing/2014/main" id="{318183D8-9F29-443B-A5BF-EB7FC892B12B}"/>
              </a:ext>
            </a:extLst>
          </p:cNvPr>
          <p:cNvSpPr/>
          <p:nvPr/>
        </p:nvSpPr>
        <p:spPr>
          <a:xfrm>
            <a:off x="4611694" y="550562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8" name="Rectangle 47">
            <a:extLst>
              <a:ext uri="{FF2B5EF4-FFF2-40B4-BE49-F238E27FC236}">
                <a16:creationId xmlns:a16="http://schemas.microsoft.com/office/drawing/2014/main" id="{E68B8692-BE8D-420E-9795-E53D7E3F07A0}"/>
              </a:ext>
            </a:extLst>
          </p:cNvPr>
          <p:cNvSpPr/>
          <p:nvPr/>
        </p:nvSpPr>
        <p:spPr>
          <a:xfrm>
            <a:off x="4611694" y="602101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1" name="Rectangle 50">
            <a:extLst>
              <a:ext uri="{FF2B5EF4-FFF2-40B4-BE49-F238E27FC236}">
                <a16:creationId xmlns:a16="http://schemas.microsoft.com/office/drawing/2014/main" id="{810C57B4-5B20-4FC5-9062-E8B600BEC792}"/>
              </a:ext>
            </a:extLst>
          </p:cNvPr>
          <p:cNvSpPr/>
          <p:nvPr/>
        </p:nvSpPr>
        <p:spPr>
          <a:xfrm>
            <a:off x="8279540" y="179493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52" name="Rectangle 51">
            <a:extLst>
              <a:ext uri="{FF2B5EF4-FFF2-40B4-BE49-F238E27FC236}">
                <a16:creationId xmlns:a16="http://schemas.microsoft.com/office/drawing/2014/main" id="{0BD6B668-F1CB-43BA-93EA-94A5415F5FBB}"/>
              </a:ext>
            </a:extLst>
          </p:cNvPr>
          <p:cNvSpPr/>
          <p:nvPr/>
        </p:nvSpPr>
        <p:spPr>
          <a:xfrm>
            <a:off x="8279540" y="2310326"/>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3" name="Rectangle 52">
            <a:extLst>
              <a:ext uri="{FF2B5EF4-FFF2-40B4-BE49-F238E27FC236}">
                <a16:creationId xmlns:a16="http://schemas.microsoft.com/office/drawing/2014/main" id="{25D019B4-838F-45DF-9F7B-71343600127F}"/>
              </a:ext>
            </a:extLst>
          </p:cNvPr>
          <p:cNvSpPr/>
          <p:nvPr/>
        </p:nvSpPr>
        <p:spPr>
          <a:xfrm>
            <a:off x="8279540" y="2825715"/>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54" name="Rectangle 53">
            <a:extLst>
              <a:ext uri="{FF2B5EF4-FFF2-40B4-BE49-F238E27FC236}">
                <a16:creationId xmlns:a16="http://schemas.microsoft.com/office/drawing/2014/main" id="{F4256A44-77D1-4CD0-9471-75D97E990072}"/>
              </a:ext>
            </a:extLst>
          </p:cNvPr>
          <p:cNvSpPr/>
          <p:nvPr/>
        </p:nvSpPr>
        <p:spPr>
          <a:xfrm>
            <a:off x="9180984" y="1802608"/>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5" name="Rectangle 54">
            <a:extLst>
              <a:ext uri="{FF2B5EF4-FFF2-40B4-BE49-F238E27FC236}">
                <a16:creationId xmlns:a16="http://schemas.microsoft.com/office/drawing/2014/main" id="{5D5DD743-304E-4723-A494-EF722B87792C}"/>
              </a:ext>
            </a:extLst>
          </p:cNvPr>
          <p:cNvSpPr/>
          <p:nvPr/>
        </p:nvSpPr>
        <p:spPr>
          <a:xfrm>
            <a:off x="9180984" y="231799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56" name="Rectangle 55">
            <a:extLst>
              <a:ext uri="{FF2B5EF4-FFF2-40B4-BE49-F238E27FC236}">
                <a16:creationId xmlns:a16="http://schemas.microsoft.com/office/drawing/2014/main" id="{9A2F5A3E-18B8-4994-A204-47EEB5C06423}"/>
              </a:ext>
            </a:extLst>
          </p:cNvPr>
          <p:cNvSpPr/>
          <p:nvPr/>
        </p:nvSpPr>
        <p:spPr>
          <a:xfrm>
            <a:off x="9180984" y="2833386"/>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Tree>
    <p:extLst>
      <p:ext uri="{BB962C8B-B14F-4D97-AF65-F5344CB8AC3E}">
        <p14:creationId xmlns:p14="http://schemas.microsoft.com/office/powerpoint/2010/main" val="2576632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60A-4DAA-4FB8-A262-128B2E0E2260}"/>
              </a:ext>
            </a:extLst>
          </p:cNvPr>
          <p:cNvSpPr>
            <a:spLocks noGrp="1"/>
          </p:cNvSpPr>
          <p:nvPr>
            <p:ph type="title"/>
          </p:nvPr>
        </p:nvSpPr>
        <p:spPr/>
        <p:txBody>
          <a:bodyPr/>
          <a:lstStyle/>
          <a:p>
            <a:r>
              <a:rPr lang="en-US"/>
              <a:t>Does triangle </a:t>
            </a:r>
            <a:r>
              <a:rPr lang="en-US" i="1"/>
              <a:t>t</a:t>
            </a:r>
            <a:r>
              <a:rPr lang="en-US"/>
              <a:t> have 3 edges?</a:t>
            </a:r>
          </a:p>
        </p:txBody>
      </p:sp>
      <p:sp>
        <p:nvSpPr>
          <p:cNvPr id="14" name="Arrow: Right 13">
            <a:extLst>
              <a:ext uri="{FF2B5EF4-FFF2-40B4-BE49-F238E27FC236}">
                <a16:creationId xmlns:a16="http://schemas.microsoft.com/office/drawing/2014/main" id="{A5132FAB-E734-4AC4-818B-5043B807749B}"/>
              </a:ext>
            </a:extLst>
          </p:cNvPr>
          <p:cNvSpPr/>
          <p:nvPr/>
        </p:nvSpPr>
        <p:spPr>
          <a:xfrm>
            <a:off x="6084914" y="2342071"/>
            <a:ext cx="2011682"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828BE9-7E43-4DA0-88E1-E9AFFC6861B6}"/>
              </a:ext>
            </a:extLst>
          </p:cNvPr>
          <p:cNvSpPr txBox="1"/>
          <p:nvPr/>
        </p:nvSpPr>
        <p:spPr>
          <a:xfrm>
            <a:off x="6182352" y="1959164"/>
            <a:ext cx="1696939" cy="461665"/>
          </a:xfrm>
          <a:prstGeom prst="rect">
            <a:avLst/>
          </a:prstGeom>
          <a:noFill/>
        </p:spPr>
        <p:txBody>
          <a:bodyPr wrap="none" rtlCol="0">
            <a:spAutoFit/>
          </a:bodyPr>
          <a:lstStyle/>
          <a:p>
            <a:r>
              <a:rPr lang="en-US" sz="2400"/>
              <a:t>#t.edges = 3</a:t>
            </a:r>
          </a:p>
        </p:txBody>
      </p:sp>
      <p:pic>
        <p:nvPicPr>
          <p:cNvPr id="16" name="Picture 15">
            <a:extLst>
              <a:ext uri="{FF2B5EF4-FFF2-40B4-BE49-F238E27FC236}">
                <a16:creationId xmlns:a16="http://schemas.microsoft.com/office/drawing/2014/main" id="{D716D65F-FB01-4D67-AD1D-0A757B09652B}"/>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7" name="TextBox 16">
            <a:extLst>
              <a:ext uri="{FF2B5EF4-FFF2-40B4-BE49-F238E27FC236}">
                <a16:creationId xmlns:a16="http://schemas.microsoft.com/office/drawing/2014/main" id="{E9DB3196-9BBF-4D80-80AF-CB69AA1594EB}"/>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
        <p:nvSpPr>
          <p:cNvPr id="18" name="Rectangle 17">
            <a:extLst>
              <a:ext uri="{FF2B5EF4-FFF2-40B4-BE49-F238E27FC236}">
                <a16:creationId xmlns:a16="http://schemas.microsoft.com/office/drawing/2014/main" id="{70513F10-EE91-4E7B-A56A-371E17A5D650}"/>
              </a:ext>
            </a:extLst>
          </p:cNvPr>
          <p:cNvSpPr/>
          <p:nvPr/>
        </p:nvSpPr>
        <p:spPr>
          <a:xfrm>
            <a:off x="1316686" y="2463657"/>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9" name="TextBox 18">
            <a:extLst>
              <a:ext uri="{FF2B5EF4-FFF2-40B4-BE49-F238E27FC236}">
                <a16:creationId xmlns:a16="http://schemas.microsoft.com/office/drawing/2014/main" id="{6F26708B-5AE2-44C5-8379-0C04E246CAD8}"/>
              </a:ext>
            </a:extLst>
          </p:cNvPr>
          <p:cNvSpPr txBox="1"/>
          <p:nvPr/>
        </p:nvSpPr>
        <p:spPr>
          <a:xfrm>
            <a:off x="1627852" y="2044934"/>
            <a:ext cx="292068" cy="461665"/>
          </a:xfrm>
          <a:prstGeom prst="rect">
            <a:avLst/>
          </a:prstGeom>
          <a:noFill/>
        </p:spPr>
        <p:txBody>
          <a:bodyPr wrap="none" rtlCol="0">
            <a:spAutoFit/>
          </a:bodyPr>
          <a:lstStyle/>
          <a:p>
            <a:r>
              <a:rPr lang="en-US" sz="2400" b="1"/>
              <a:t>t</a:t>
            </a:r>
          </a:p>
        </p:txBody>
      </p:sp>
      <p:sp>
        <p:nvSpPr>
          <p:cNvPr id="21" name="Rectangle 20">
            <a:extLst>
              <a:ext uri="{FF2B5EF4-FFF2-40B4-BE49-F238E27FC236}">
                <a16:creationId xmlns:a16="http://schemas.microsoft.com/office/drawing/2014/main" id="{C1E683E1-47E0-4CF7-A57C-1F0D1A39F55F}"/>
              </a:ext>
            </a:extLst>
          </p:cNvPr>
          <p:cNvSpPr/>
          <p:nvPr/>
        </p:nvSpPr>
        <p:spPr>
          <a:xfrm>
            <a:off x="2795850" y="1903613"/>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2" name="Rectangle 21">
            <a:extLst>
              <a:ext uri="{FF2B5EF4-FFF2-40B4-BE49-F238E27FC236}">
                <a16:creationId xmlns:a16="http://schemas.microsoft.com/office/drawing/2014/main" id="{7C3E90FF-210C-47F5-BDA7-310638FACAC1}"/>
              </a:ext>
            </a:extLst>
          </p:cNvPr>
          <p:cNvSpPr/>
          <p:nvPr/>
        </p:nvSpPr>
        <p:spPr>
          <a:xfrm>
            <a:off x="3710250" y="1903612"/>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23" name="Rectangle 22">
            <a:extLst>
              <a:ext uri="{FF2B5EF4-FFF2-40B4-BE49-F238E27FC236}">
                <a16:creationId xmlns:a16="http://schemas.microsoft.com/office/drawing/2014/main" id="{EA71088E-2C55-4B9A-8D92-F0E51D7A79DE}"/>
              </a:ext>
            </a:extLst>
          </p:cNvPr>
          <p:cNvSpPr/>
          <p:nvPr/>
        </p:nvSpPr>
        <p:spPr>
          <a:xfrm>
            <a:off x="2795850" y="2419002"/>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4" name="Rectangle 23">
            <a:extLst>
              <a:ext uri="{FF2B5EF4-FFF2-40B4-BE49-F238E27FC236}">
                <a16:creationId xmlns:a16="http://schemas.microsoft.com/office/drawing/2014/main" id="{CB9E186B-A3E2-4674-8650-6FAF8E9975C2}"/>
              </a:ext>
            </a:extLst>
          </p:cNvPr>
          <p:cNvSpPr/>
          <p:nvPr/>
        </p:nvSpPr>
        <p:spPr>
          <a:xfrm>
            <a:off x="3710250" y="241900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5" name="Rectangle 24">
            <a:extLst>
              <a:ext uri="{FF2B5EF4-FFF2-40B4-BE49-F238E27FC236}">
                <a16:creationId xmlns:a16="http://schemas.microsoft.com/office/drawing/2014/main" id="{B78C42D5-F271-4E9F-8A14-20B15659EF07}"/>
              </a:ext>
            </a:extLst>
          </p:cNvPr>
          <p:cNvSpPr/>
          <p:nvPr/>
        </p:nvSpPr>
        <p:spPr>
          <a:xfrm>
            <a:off x="2795850" y="2934391"/>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6" name="Rectangle 25">
            <a:extLst>
              <a:ext uri="{FF2B5EF4-FFF2-40B4-BE49-F238E27FC236}">
                <a16:creationId xmlns:a16="http://schemas.microsoft.com/office/drawing/2014/main" id="{7656B449-0169-438D-8896-F0FED8009075}"/>
              </a:ext>
            </a:extLst>
          </p:cNvPr>
          <p:cNvSpPr/>
          <p:nvPr/>
        </p:nvSpPr>
        <p:spPr>
          <a:xfrm>
            <a:off x="3710250" y="2934390"/>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27" name="TextBox 26">
            <a:extLst>
              <a:ext uri="{FF2B5EF4-FFF2-40B4-BE49-F238E27FC236}">
                <a16:creationId xmlns:a16="http://schemas.microsoft.com/office/drawing/2014/main" id="{31FBD571-6EBB-48A2-8BE9-9AEE9B5FA820}"/>
              </a:ext>
            </a:extLst>
          </p:cNvPr>
          <p:cNvSpPr txBox="1"/>
          <p:nvPr/>
        </p:nvSpPr>
        <p:spPr>
          <a:xfrm>
            <a:off x="3684965" y="1432992"/>
            <a:ext cx="926729" cy="461665"/>
          </a:xfrm>
          <a:prstGeom prst="rect">
            <a:avLst/>
          </a:prstGeom>
          <a:noFill/>
        </p:spPr>
        <p:txBody>
          <a:bodyPr wrap="none" rtlCol="0">
            <a:spAutoFit/>
          </a:bodyPr>
          <a:lstStyle/>
          <a:p>
            <a:r>
              <a:rPr lang="en-US" sz="2400" b="1"/>
              <a:t>edges</a:t>
            </a:r>
          </a:p>
        </p:txBody>
      </p:sp>
      <p:sp>
        <p:nvSpPr>
          <p:cNvPr id="28" name="Rectangle 27">
            <a:extLst>
              <a:ext uri="{FF2B5EF4-FFF2-40B4-BE49-F238E27FC236}">
                <a16:creationId xmlns:a16="http://schemas.microsoft.com/office/drawing/2014/main" id="{D91D4434-9948-4238-AB8C-4006026E1189}"/>
              </a:ext>
            </a:extLst>
          </p:cNvPr>
          <p:cNvSpPr/>
          <p:nvPr/>
        </p:nvSpPr>
        <p:spPr>
          <a:xfrm>
            <a:off x="4611694" y="1894658"/>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9" name="Rectangle 28">
            <a:extLst>
              <a:ext uri="{FF2B5EF4-FFF2-40B4-BE49-F238E27FC236}">
                <a16:creationId xmlns:a16="http://schemas.microsoft.com/office/drawing/2014/main" id="{BAA20AFD-0B30-4342-8996-9FCF7943C35D}"/>
              </a:ext>
            </a:extLst>
          </p:cNvPr>
          <p:cNvSpPr/>
          <p:nvPr/>
        </p:nvSpPr>
        <p:spPr>
          <a:xfrm>
            <a:off x="4611694" y="241004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0" name="Rectangle 29">
            <a:extLst>
              <a:ext uri="{FF2B5EF4-FFF2-40B4-BE49-F238E27FC236}">
                <a16:creationId xmlns:a16="http://schemas.microsoft.com/office/drawing/2014/main" id="{515EA681-119D-4D05-ADDF-CF3007C971E0}"/>
              </a:ext>
            </a:extLst>
          </p:cNvPr>
          <p:cNvSpPr/>
          <p:nvPr/>
        </p:nvSpPr>
        <p:spPr>
          <a:xfrm>
            <a:off x="4611694" y="2925436"/>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31" name="Rectangle 30">
            <a:extLst>
              <a:ext uri="{FF2B5EF4-FFF2-40B4-BE49-F238E27FC236}">
                <a16:creationId xmlns:a16="http://schemas.microsoft.com/office/drawing/2014/main" id="{69E5D349-8441-4BBC-8121-90B1C6C5FA5C}"/>
              </a:ext>
            </a:extLst>
          </p:cNvPr>
          <p:cNvSpPr/>
          <p:nvPr/>
        </p:nvSpPr>
        <p:spPr>
          <a:xfrm>
            <a:off x="2795850" y="344063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2" name="Rectangle 31">
            <a:extLst>
              <a:ext uri="{FF2B5EF4-FFF2-40B4-BE49-F238E27FC236}">
                <a16:creationId xmlns:a16="http://schemas.microsoft.com/office/drawing/2014/main" id="{89807065-AB05-4E6B-BCBF-E5DAE892A52B}"/>
              </a:ext>
            </a:extLst>
          </p:cNvPr>
          <p:cNvSpPr/>
          <p:nvPr/>
        </p:nvSpPr>
        <p:spPr>
          <a:xfrm>
            <a:off x="3710250" y="344063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3" name="Rectangle 32">
            <a:extLst>
              <a:ext uri="{FF2B5EF4-FFF2-40B4-BE49-F238E27FC236}">
                <a16:creationId xmlns:a16="http://schemas.microsoft.com/office/drawing/2014/main" id="{305D7C83-0150-4F73-B2EF-DB1B8C303BF5}"/>
              </a:ext>
            </a:extLst>
          </p:cNvPr>
          <p:cNvSpPr/>
          <p:nvPr/>
        </p:nvSpPr>
        <p:spPr>
          <a:xfrm>
            <a:off x="2795850" y="395602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4" name="Rectangle 33">
            <a:extLst>
              <a:ext uri="{FF2B5EF4-FFF2-40B4-BE49-F238E27FC236}">
                <a16:creationId xmlns:a16="http://schemas.microsoft.com/office/drawing/2014/main" id="{5E12D1BD-AD3A-473A-8436-D84972BC18BC}"/>
              </a:ext>
            </a:extLst>
          </p:cNvPr>
          <p:cNvSpPr/>
          <p:nvPr/>
        </p:nvSpPr>
        <p:spPr>
          <a:xfrm>
            <a:off x="3710250" y="395602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5" name="Rectangle 34">
            <a:extLst>
              <a:ext uri="{FF2B5EF4-FFF2-40B4-BE49-F238E27FC236}">
                <a16:creationId xmlns:a16="http://schemas.microsoft.com/office/drawing/2014/main" id="{958DCB07-00FE-49A8-965D-7E05B05C7748}"/>
              </a:ext>
            </a:extLst>
          </p:cNvPr>
          <p:cNvSpPr/>
          <p:nvPr/>
        </p:nvSpPr>
        <p:spPr>
          <a:xfrm>
            <a:off x="2795850" y="44714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6" name="Rectangle 35">
            <a:extLst>
              <a:ext uri="{FF2B5EF4-FFF2-40B4-BE49-F238E27FC236}">
                <a16:creationId xmlns:a16="http://schemas.microsoft.com/office/drawing/2014/main" id="{9BBAF4F2-5296-4882-99AA-9D1AEBFA67EC}"/>
              </a:ext>
            </a:extLst>
          </p:cNvPr>
          <p:cNvSpPr/>
          <p:nvPr/>
        </p:nvSpPr>
        <p:spPr>
          <a:xfrm>
            <a:off x="3710250" y="4471411"/>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7" name="Rectangle 36">
            <a:extLst>
              <a:ext uri="{FF2B5EF4-FFF2-40B4-BE49-F238E27FC236}">
                <a16:creationId xmlns:a16="http://schemas.microsoft.com/office/drawing/2014/main" id="{C01B6EE8-39DE-40DB-86CE-7110269C094E}"/>
              </a:ext>
            </a:extLst>
          </p:cNvPr>
          <p:cNvSpPr/>
          <p:nvPr/>
        </p:nvSpPr>
        <p:spPr>
          <a:xfrm>
            <a:off x="4611694" y="344830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8" name="Rectangle 37">
            <a:extLst>
              <a:ext uri="{FF2B5EF4-FFF2-40B4-BE49-F238E27FC236}">
                <a16:creationId xmlns:a16="http://schemas.microsoft.com/office/drawing/2014/main" id="{DCE35791-FA7D-4FF7-A6D8-F51A2929D857}"/>
              </a:ext>
            </a:extLst>
          </p:cNvPr>
          <p:cNvSpPr/>
          <p:nvPr/>
        </p:nvSpPr>
        <p:spPr>
          <a:xfrm>
            <a:off x="4611694" y="396369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9" name="Rectangle 38">
            <a:extLst>
              <a:ext uri="{FF2B5EF4-FFF2-40B4-BE49-F238E27FC236}">
                <a16:creationId xmlns:a16="http://schemas.microsoft.com/office/drawing/2014/main" id="{F26C27A7-AFF2-4EF1-B70F-C151A59910C5}"/>
              </a:ext>
            </a:extLst>
          </p:cNvPr>
          <p:cNvSpPr/>
          <p:nvPr/>
        </p:nvSpPr>
        <p:spPr>
          <a:xfrm>
            <a:off x="4611694" y="447908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0" name="Rectangle 39">
            <a:extLst>
              <a:ext uri="{FF2B5EF4-FFF2-40B4-BE49-F238E27FC236}">
                <a16:creationId xmlns:a16="http://schemas.microsoft.com/office/drawing/2014/main" id="{4856EBBB-D7BD-4BFC-A70A-9DD70558DA19}"/>
              </a:ext>
            </a:extLst>
          </p:cNvPr>
          <p:cNvSpPr/>
          <p:nvPr/>
        </p:nvSpPr>
        <p:spPr>
          <a:xfrm>
            <a:off x="2795850" y="498256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1" name="Rectangle 40">
            <a:extLst>
              <a:ext uri="{FF2B5EF4-FFF2-40B4-BE49-F238E27FC236}">
                <a16:creationId xmlns:a16="http://schemas.microsoft.com/office/drawing/2014/main" id="{1193A4B7-D217-427C-BF70-895606DC0AF8}"/>
              </a:ext>
            </a:extLst>
          </p:cNvPr>
          <p:cNvSpPr/>
          <p:nvPr/>
        </p:nvSpPr>
        <p:spPr>
          <a:xfrm>
            <a:off x="3710250" y="498256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2" name="Rectangle 41">
            <a:extLst>
              <a:ext uri="{FF2B5EF4-FFF2-40B4-BE49-F238E27FC236}">
                <a16:creationId xmlns:a16="http://schemas.microsoft.com/office/drawing/2014/main" id="{FFDB9E7B-AE42-4574-99EA-DF56EDB25E55}"/>
              </a:ext>
            </a:extLst>
          </p:cNvPr>
          <p:cNvSpPr/>
          <p:nvPr/>
        </p:nvSpPr>
        <p:spPr>
          <a:xfrm>
            <a:off x="2795850" y="54979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3" name="Rectangle 42">
            <a:extLst>
              <a:ext uri="{FF2B5EF4-FFF2-40B4-BE49-F238E27FC236}">
                <a16:creationId xmlns:a16="http://schemas.microsoft.com/office/drawing/2014/main" id="{53D6CDB5-11F7-4E41-836E-B23DDD4204A9}"/>
              </a:ext>
            </a:extLst>
          </p:cNvPr>
          <p:cNvSpPr/>
          <p:nvPr/>
        </p:nvSpPr>
        <p:spPr>
          <a:xfrm>
            <a:off x="3710250" y="549795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4" name="Rectangle 43">
            <a:extLst>
              <a:ext uri="{FF2B5EF4-FFF2-40B4-BE49-F238E27FC236}">
                <a16:creationId xmlns:a16="http://schemas.microsoft.com/office/drawing/2014/main" id="{9ED9771B-9831-4C4D-B575-51863D7AED45}"/>
              </a:ext>
            </a:extLst>
          </p:cNvPr>
          <p:cNvSpPr/>
          <p:nvPr/>
        </p:nvSpPr>
        <p:spPr>
          <a:xfrm>
            <a:off x="2795850" y="601334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5" name="Rectangle 44">
            <a:extLst>
              <a:ext uri="{FF2B5EF4-FFF2-40B4-BE49-F238E27FC236}">
                <a16:creationId xmlns:a16="http://schemas.microsoft.com/office/drawing/2014/main" id="{685F5E7C-366E-4777-A71C-27BB3C439763}"/>
              </a:ext>
            </a:extLst>
          </p:cNvPr>
          <p:cNvSpPr/>
          <p:nvPr/>
        </p:nvSpPr>
        <p:spPr>
          <a:xfrm>
            <a:off x="3710250" y="601334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6" name="Rectangle 45">
            <a:extLst>
              <a:ext uri="{FF2B5EF4-FFF2-40B4-BE49-F238E27FC236}">
                <a16:creationId xmlns:a16="http://schemas.microsoft.com/office/drawing/2014/main" id="{83A9E2D8-8E04-40CA-BE4D-D7214B28F53E}"/>
              </a:ext>
            </a:extLst>
          </p:cNvPr>
          <p:cNvSpPr/>
          <p:nvPr/>
        </p:nvSpPr>
        <p:spPr>
          <a:xfrm>
            <a:off x="4611694" y="499023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7" name="Rectangle 46">
            <a:extLst>
              <a:ext uri="{FF2B5EF4-FFF2-40B4-BE49-F238E27FC236}">
                <a16:creationId xmlns:a16="http://schemas.microsoft.com/office/drawing/2014/main" id="{318183D8-9F29-443B-A5BF-EB7FC892B12B}"/>
              </a:ext>
            </a:extLst>
          </p:cNvPr>
          <p:cNvSpPr/>
          <p:nvPr/>
        </p:nvSpPr>
        <p:spPr>
          <a:xfrm>
            <a:off x="4611694" y="550562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8" name="Rectangle 47">
            <a:extLst>
              <a:ext uri="{FF2B5EF4-FFF2-40B4-BE49-F238E27FC236}">
                <a16:creationId xmlns:a16="http://schemas.microsoft.com/office/drawing/2014/main" id="{E68B8692-BE8D-420E-9795-E53D7E3F07A0}"/>
              </a:ext>
            </a:extLst>
          </p:cNvPr>
          <p:cNvSpPr/>
          <p:nvPr/>
        </p:nvSpPr>
        <p:spPr>
          <a:xfrm>
            <a:off x="4611694" y="602101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 name="TextBox 2">
            <a:extLst>
              <a:ext uri="{FF2B5EF4-FFF2-40B4-BE49-F238E27FC236}">
                <a16:creationId xmlns:a16="http://schemas.microsoft.com/office/drawing/2014/main" id="{19CB057B-1463-41FC-BDC2-FE1B32008BA1}"/>
              </a:ext>
            </a:extLst>
          </p:cNvPr>
          <p:cNvSpPr txBox="1"/>
          <p:nvPr/>
        </p:nvSpPr>
        <p:spPr>
          <a:xfrm>
            <a:off x="8194034" y="2342071"/>
            <a:ext cx="710451" cy="461665"/>
          </a:xfrm>
          <a:prstGeom prst="rect">
            <a:avLst/>
          </a:prstGeom>
          <a:noFill/>
        </p:spPr>
        <p:txBody>
          <a:bodyPr wrap="none" rtlCol="0">
            <a:spAutoFit/>
          </a:bodyPr>
          <a:lstStyle/>
          <a:p>
            <a:r>
              <a:rPr lang="en-US" sz="2400"/>
              <a:t>true</a:t>
            </a:r>
          </a:p>
        </p:txBody>
      </p:sp>
    </p:spTree>
    <p:extLst>
      <p:ext uri="{BB962C8B-B14F-4D97-AF65-F5344CB8AC3E}">
        <p14:creationId xmlns:p14="http://schemas.microsoft.com/office/powerpoint/2010/main" val="210010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60A-4DAA-4FB8-A262-128B2E0E2260}"/>
              </a:ext>
            </a:extLst>
          </p:cNvPr>
          <p:cNvSpPr>
            <a:spLocks noGrp="1"/>
          </p:cNvSpPr>
          <p:nvPr>
            <p:ph type="title"/>
          </p:nvPr>
        </p:nvSpPr>
        <p:spPr/>
        <p:txBody>
          <a:bodyPr/>
          <a:lstStyle/>
          <a:p>
            <a:r>
              <a:rPr lang="en-US"/>
              <a:t>What edge does triangle </a:t>
            </a:r>
            <a:r>
              <a:rPr lang="en-US" i="1"/>
              <a:t>t</a:t>
            </a:r>
            <a:r>
              <a:rPr lang="en-US"/>
              <a:t> and </a:t>
            </a:r>
            <a:r>
              <a:rPr lang="en-US" i="1"/>
              <a:t>t’</a:t>
            </a:r>
            <a:r>
              <a:rPr lang="en-US"/>
              <a:t> have in common? </a:t>
            </a:r>
          </a:p>
        </p:txBody>
      </p:sp>
      <p:sp>
        <p:nvSpPr>
          <p:cNvPr id="12" name="Rectangle 11">
            <a:extLst>
              <a:ext uri="{FF2B5EF4-FFF2-40B4-BE49-F238E27FC236}">
                <a16:creationId xmlns:a16="http://schemas.microsoft.com/office/drawing/2014/main" id="{3037824D-6B4E-4795-840B-0BA59A51CBC6}"/>
              </a:ext>
            </a:extLst>
          </p:cNvPr>
          <p:cNvSpPr/>
          <p:nvPr/>
        </p:nvSpPr>
        <p:spPr>
          <a:xfrm>
            <a:off x="1316686" y="3405612"/>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13" name="TextBox 12">
            <a:extLst>
              <a:ext uri="{FF2B5EF4-FFF2-40B4-BE49-F238E27FC236}">
                <a16:creationId xmlns:a16="http://schemas.microsoft.com/office/drawing/2014/main" id="{A8CAE563-D4FC-4128-A79A-DCAE69166F63}"/>
              </a:ext>
            </a:extLst>
          </p:cNvPr>
          <p:cNvSpPr txBox="1"/>
          <p:nvPr/>
        </p:nvSpPr>
        <p:spPr>
          <a:xfrm>
            <a:off x="1627852" y="2986889"/>
            <a:ext cx="364202" cy="461665"/>
          </a:xfrm>
          <a:prstGeom prst="rect">
            <a:avLst/>
          </a:prstGeom>
          <a:noFill/>
        </p:spPr>
        <p:txBody>
          <a:bodyPr wrap="none" rtlCol="0">
            <a:spAutoFit/>
          </a:bodyPr>
          <a:lstStyle/>
          <a:p>
            <a:r>
              <a:rPr lang="en-US" sz="2400" b="1"/>
              <a:t>t'</a:t>
            </a:r>
          </a:p>
        </p:txBody>
      </p:sp>
      <p:sp>
        <p:nvSpPr>
          <p:cNvPr id="14" name="Arrow: Right 13">
            <a:extLst>
              <a:ext uri="{FF2B5EF4-FFF2-40B4-BE49-F238E27FC236}">
                <a16:creationId xmlns:a16="http://schemas.microsoft.com/office/drawing/2014/main" id="{A5132FAB-E734-4AC4-818B-5043B807749B}"/>
              </a:ext>
            </a:extLst>
          </p:cNvPr>
          <p:cNvSpPr/>
          <p:nvPr/>
        </p:nvSpPr>
        <p:spPr>
          <a:xfrm>
            <a:off x="6084913" y="2342071"/>
            <a:ext cx="3142213"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828BE9-7E43-4DA0-88E1-E9AFFC6861B6}"/>
              </a:ext>
            </a:extLst>
          </p:cNvPr>
          <p:cNvSpPr txBox="1"/>
          <p:nvPr/>
        </p:nvSpPr>
        <p:spPr>
          <a:xfrm>
            <a:off x="6182352" y="1959164"/>
            <a:ext cx="2845907" cy="461665"/>
          </a:xfrm>
          <a:prstGeom prst="rect">
            <a:avLst/>
          </a:prstGeom>
          <a:noFill/>
        </p:spPr>
        <p:txBody>
          <a:bodyPr wrap="none" rtlCol="0">
            <a:spAutoFit/>
          </a:bodyPr>
          <a:lstStyle/>
          <a:p>
            <a:r>
              <a:rPr lang="en-US" sz="2400"/>
              <a:t>~(t.edges) &amp; t’.edges</a:t>
            </a:r>
          </a:p>
        </p:txBody>
      </p:sp>
      <p:pic>
        <p:nvPicPr>
          <p:cNvPr id="16" name="Picture 15">
            <a:extLst>
              <a:ext uri="{FF2B5EF4-FFF2-40B4-BE49-F238E27FC236}">
                <a16:creationId xmlns:a16="http://schemas.microsoft.com/office/drawing/2014/main" id="{D716D65F-FB01-4D67-AD1D-0A757B09652B}"/>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7" name="TextBox 16">
            <a:extLst>
              <a:ext uri="{FF2B5EF4-FFF2-40B4-BE49-F238E27FC236}">
                <a16:creationId xmlns:a16="http://schemas.microsoft.com/office/drawing/2014/main" id="{E9DB3196-9BBF-4D80-80AF-CB69AA1594EB}"/>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
        <p:nvSpPr>
          <p:cNvPr id="18" name="Rectangle 17">
            <a:extLst>
              <a:ext uri="{FF2B5EF4-FFF2-40B4-BE49-F238E27FC236}">
                <a16:creationId xmlns:a16="http://schemas.microsoft.com/office/drawing/2014/main" id="{70513F10-EE91-4E7B-A56A-371E17A5D650}"/>
              </a:ext>
            </a:extLst>
          </p:cNvPr>
          <p:cNvSpPr/>
          <p:nvPr/>
        </p:nvSpPr>
        <p:spPr>
          <a:xfrm>
            <a:off x="1316686" y="2463657"/>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9" name="TextBox 18">
            <a:extLst>
              <a:ext uri="{FF2B5EF4-FFF2-40B4-BE49-F238E27FC236}">
                <a16:creationId xmlns:a16="http://schemas.microsoft.com/office/drawing/2014/main" id="{6F26708B-5AE2-44C5-8379-0C04E246CAD8}"/>
              </a:ext>
            </a:extLst>
          </p:cNvPr>
          <p:cNvSpPr txBox="1"/>
          <p:nvPr/>
        </p:nvSpPr>
        <p:spPr>
          <a:xfrm>
            <a:off x="1627852" y="2044934"/>
            <a:ext cx="292068" cy="461665"/>
          </a:xfrm>
          <a:prstGeom prst="rect">
            <a:avLst/>
          </a:prstGeom>
          <a:noFill/>
        </p:spPr>
        <p:txBody>
          <a:bodyPr wrap="none" rtlCol="0">
            <a:spAutoFit/>
          </a:bodyPr>
          <a:lstStyle/>
          <a:p>
            <a:r>
              <a:rPr lang="en-US" sz="2400" b="1"/>
              <a:t>t</a:t>
            </a:r>
          </a:p>
        </p:txBody>
      </p:sp>
      <p:sp>
        <p:nvSpPr>
          <p:cNvPr id="21" name="Rectangle 20">
            <a:extLst>
              <a:ext uri="{FF2B5EF4-FFF2-40B4-BE49-F238E27FC236}">
                <a16:creationId xmlns:a16="http://schemas.microsoft.com/office/drawing/2014/main" id="{C1E683E1-47E0-4CF7-A57C-1F0D1A39F55F}"/>
              </a:ext>
            </a:extLst>
          </p:cNvPr>
          <p:cNvSpPr/>
          <p:nvPr/>
        </p:nvSpPr>
        <p:spPr>
          <a:xfrm>
            <a:off x="2795850" y="1903613"/>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2" name="Rectangle 21">
            <a:extLst>
              <a:ext uri="{FF2B5EF4-FFF2-40B4-BE49-F238E27FC236}">
                <a16:creationId xmlns:a16="http://schemas.microsoft.com/office/drawing/2014/main" id="{7C3E90FF-210C-47F5-BDA7-310638FACAC1}"/>
              </a:ext>
            </a:extLst>
          </p:cNvPr>
          <p:cNvSpPr/>
          <p:nvPr/>
        </p:nvSpPr>
        <p:spPr>
          <a:xfrm>
            <a:off x="3710250" y="19036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23" name="Rectangle 22">
            <a:extLst>
              <a:ext uri="{FF2B5EF4-FFF2-40B4-BE49-F238E27FC236}">
                <a16:creationId xmlns:a16="http://schemas.microsoft.com/office/drawing/2014/main" id="{EA71088E-2C55-4B9A-8D92-F0E51D7A79DE}"/>
              </a:ext>
            </a:extLst>
          </p:cNvPr>
          <p:cNvSpPr/>
          <p:nvPr/>
        </p:nvSpPr>
        <p:spPr>
          <a:xfrm>
            <a:off x="2795850" y="2419002"/>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4" name="Rectangle 23">
            <a:extLst>
              <a:ext uri="{FF2B5EF4-FFF2-40B4-BE49-F238E27FC236}">
                <a16:creationId xmlns:a16="http://schemas.microsoft.com/office/drawing/2014/main" id="{CB9E186B-A3E2-4674-8650-6FAF8E9975C2}"/>
              </a:ext>
            </a:extLst>
          </p:cNvPr>
          <p:cNvSpPr/>
          <p:nvPr/>
        </p:nvSpPr>
        <p:spPr>
          <a:xfrm>
            <a:off x="3710250" y="241900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5" name="Rectangle 24">
            <a:extLst>
              <a:ext uri="{FF2B5EF4-FFF2-40B4-BE49-F238E27FC236}">
                <a16:creationId xmlns:a16="http://schemas.microsoft.com/office/drawing/2014/main" id="{B78C42D5-F271-4E9F-8A14-20B15659EF07}"/>
              </a:ext>
            </a:extLst>
          </p:cNvPr>
          <p:cNvSpPr/>
          <p:nvPr/>
        </p:nvSpPr>
        <p:spPr>
          <a:xfrm>
            <a:off x="2795850" y="2934391"/>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6" name="Rectangle 25">
            <a:extLst>
              <a:ext uri="{FF2B5EF4-FFF2-40B4-BE49-F238E27FC236}">
                <a16:creationId xmlns:a16="http://schemas.microsoft.com/office/drawing/2014/main" id="{7656B449-0169-438D-8896-F0FED8009075}"/>
              </a:ext>
            </a:extLst>
          </p:cNvPr>
          <p:cNvSpPr/>
          <p:nvPr/>
        </p:nvSpPr>
        <p:spPr>
          <a:xfrm>
            <a:off x="3710250" y="293439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27" name="TextBox 26">
            <a:extLst>
              <a:ext uri="{FF2B5EF4-FFF2-40B4-BE49-F238E27FC236}">
                <a16:creationId xmlns:a16="http://schemas.microsoft.com/office/drawing/2014/main" id="{31FBD571-6EBB-48A2-8BE9-9AEE9B5FA820}"/>
              </a:ext>
            </a:extLst>
          </p:cNvPr>
          <p:cNvSpPr txBox="1"/>
          <p:nvPr/>
        </p:nvSpPr>
        <p:spPr>
          <a:xfrm>
            <a:off x="3684965" y="1432992"/>
            <a:ext cx="926729" cy="461665"/>
          </a:xfrm>
          <a:prstGeom prst="rect">
            <a:avLst/>
          </a:prstGeom>
          <a:noFill/>
        </p:spPr>
        <p:txBody>
          <a:bodyPr wrap="none" rtlCol="0">
            <a:spAutoFit/>
          </a:bodyPr>
          <a:lstStyle/>
          <a:p>
            <a:r>
              <a:rPr lang="en-US" sz="2400" b="1"/>
              <a:t>edges</a:t>
            </a:r>
          </a:p>
        </p:txBody>
      </p:sp>
      <p:sp>
        <p:nvSpPr>
          <p:cNvPr id="28" name="Rectangle 27">
            <a:extLst>
              <a:ext uri="{FF2B5EF4-FFF2-40B4-BE49-F238E27FC236}">
                <a16:creationId xmlns:a16="http://schemas.microsoft.com/office/drawing/2014/main" id="{D91D4434-9948-4238-AB8C-4006026E1189}"/>
              </a:ext>
            </a:extLst>
          </p:cNvPr>
          <p:cNvSpPr/>
          <p:nvPr/>
        </p:nvSpPr>
        <p:spPr>
          <a:xfrm>
            <a:off x="4611694" y="189465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9" name="Rectangle 28">
            <a:extLst>
              <a:ext uri="{FF2B5EF4-FFF2-40B4-BE49-F238E27FC236}">
                <a16:creationId xmlns:a16="http://schemas.microsoft.com/office/drawing/2014/main" id="{BAA20AFD-0B30-4342-8996-9FCF7943C35D}"/>
              </a:ext>
            </a:extLst>
          </p:cNvPr>
          <p:cNvSpPr/>
          <p:nvPr/>
        </p:nvSpPr>
        <p:spPr>
          <a:xfrm>
            <a:off x="4611694" y="241004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0" name="Rectangle 29">
            <a:extLst>
              <a:ext uri="{FF2B5EF4-FFF2-40B4-BE49-F238E27FC236}">
                <a16:creationId xmlns:a16="http://schemas.microsoft.com/office/drawing/2014/main" id="{515EA681-119D-4D05-ADDF-CF3007C971E0}"/>
              </a:ext>
            </a:extLst>
          </p:cNvPr>
          <p:cNvSpPr/>
          <p:nvPr/>
        </p:nvSpPr>
        <p:spPr>
          <a:xfrm>
            <a:off x="4611694" y="292543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31" name="Rectangle 30">
            <a:extLst>
              <a:ext uri="{FF2B5EF4-FFF2-40B4-BE49-F238E27FC236}">
                <a16:creationId xmlns:a16="http://schemas.microsoft.com/office/drawing/2014/main" id="{69E5D349-8441-4BBC-8121-90B1C6C5FA5C}"/>
              </a:ext>
            </a:extLst>
          </p:cNvPr>
          <p:cNvSpPr/>
          <p:nvPr/>
        </p:nvSpPr>
        <p:spPr>
          <a:xfrm>
            <a:off x="2795850" y="3440634"/>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2" name="Rectangle 31">
            <a:extLst>
              <a:ext uri="{FF2B5EF4-FFF2-40B4-BE49-F238E27FC236}">
                <a16:creationId xmlns:a16="http://schemas.microsoft.com/office/drawing/2014/main" id="{89807065-AB05-4E6B-BCBF-E5DAE892A52B}"/>
              </a:ext>
            </a:extLst>
          </p:cNvPr>
          <p:cNvSpPr/>
          <p:nvPr/>
        </p:nvSpPr>
        <p:spPr>
          <a:xfrm>
            <a:off x="3710250" y="344063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3" name="Rectangle 32">
            <a:extLst>
              <a:ext uri="{FF2B5EF4-FFF2-40B4-BE49-F238E27FC236}">
                <a16:creationId xmlns:a16="http://schemas.microsoft.com/office/drawing/2014/main" id="{305D7C83-0150-4F73-B2EF-DB1B8C303BF5}"/>
              </a:ext>
            </a:extLst>
          </p:cNvPr>
          <p:cNvSpPr/>
          <p:nvPr/>
        </p:nvSpPr>
        <p:spPr>
          <a:xfrm>
            <a:off x="2795850" y="3956023"/>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4" name="Rectangle 33">
            <a:extLst>
              <a:ext uri="{FF2B5EF4-FFF2-40B4-BE49-F238E27FC236}">
                <a16:creationId xmlns:a16="http://schemas.microsoft.com/office/drawing/2014/main" id="{5E12D1BD-AD3A-473A-8436-D84972BC18BC}"/>
              </a:ext>
            </a:extLst>
          </p:cNvPr>
          <p:cNvSpPr/>
          <p:nvPr/>
        </p:nvSpPr>
        <p:spPr>
          <a:xfrm>
            <a:off x="3710250" y="395602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5" name="Rectangle 34">
            <a:extLst>
              <a:ext uri="{FF2B5EF4-FFF2-40B4-BE49-F238E27FC236}">
                <a16:creationId xmlns:a16="http://schemas.microsoft.com/office/drawing/2014/main" id="{958DCB07-00FE-49A8-965D-7E05B05C7748}"/>
              </a:ext>
            </a:extLst>
          </p:cNvPr>
          <p:cNvSpPr/>
          <p:nvPr/>
        </p:nvSpPr>
        <p:spPr>
          <a:xfrm>
            <a:off x="2795850" y="4471412"/>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6" name="Rectangle 35">
            <a:extLst>
              <a:ext uri="{FF2B5EF4-FFF2-40B4-BE49-F238E27FC236}">
                <a16:creationId xmlns:a16="http://schemas.microsoft.com/office/drawing/2014/main" id="{9BBAF4F2-5296-4882-99AA-9D1AEBFA67EC}"/>
              </a:ext>
            </a:extLst>
          </p:cNvPr>
          <p:cNvSpPr/>
          <p:nvPr/>
        </p:nvSpPr>
        <p:spPr>
          <a:xfrm>
            <a:off x="3710250" y="447141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7" name="Rectangle 36">
            <a:extLst>
              <a:ext uri="{FF2B5EF4-FFF2-40B4-BE49-F238E27FC236}">
                <a16:creationId xmlns:a16="http://schemas.microsoft.com/office/drawing/2014/main" id="{C01B6EE8-39DE-40DB-86CE-7110269C094E}"/>
              </a:ext>
            </a:extLst>
          </p:cNvPr>
          <p:cNvSpPr/>
          <p:nvPr/>
        </p:nvSpPr>
        <p:spPr>
          <a:xfrm>
            <a:off x="4611694" y="344830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8" name="Rectangle 37">
            <a:extLst>
              <a:ext uri="{FF2B5EF4-FFF2-40B4-BE49-F238E27FC236}">
                <a16:creationId xmlns:a16="http://schemas.microsoft.com/office/drawing/2014/main" id="{DCE35791-FA7D-4FF7-A6D8-F51A2929D857}"/>
              </a:ext>
            </a:extLst>
          </p:cNvPr>
          <p:cNvSpPr/>
          <p:nvPr/>
        </p:nvSpPr>
        <p:spPr>
          <a:xfrm>
            <a:off x="4611694" y="396369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9" name="Rectangle 38">
            <a:extLst>
              <a:ext uri="{FF2B5EF4-FFF2-40B4-BE49-F238E27FC236}">
                <a16:creationId xmlns:a16="http://schemas.microsoft.com/office/drawing/2014/main" id="{F26C27A7-AFF2-4EF1-B70F-C151A59910C5}"/>
              </a:ext>
            </a:extLst>
          </p:cNvPr>
          <p:cNvSpPr/>
          <p:nvPr/>
        </p:nvSpPr>
        <p:spPr>
          <a:xfrm>
            <a:off x="4611694" y="4479082"/>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0" name="Rectangle 39">
            <a:extLst>
              <a:ext uri="{FF2B5EF4-FFF2-40B4-BE49-F238E27FC236}">
                <a16:creationId xmlns:a16="http://schemas.microsoft.com/office/drawing/2014/main" id="{4856EBBB-D7BD-4BFC-A70A-9DD70558DA19}"/>
              </a:ext>
            </a:extLst>
          </p:cNvPr>
          <p:cNvSpPr/>
          <p:nvPr/>
        </p:nvSpPr>
        <p:spPr>
          <a:xfrm>
            <a:off x="2795850" y="498256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1" name="Rectangle 40">
            <a:extLst>
              <a:ext uri="{FF2B5EF4-FFF2-40B4-BE49-F238E27FC236}">
                <a16:creationId xmlns:a16="http://schemas.microsoft.com/office/drawing/2014/main" id="{1193A4B7-D217-427C-BF70-895606DC0AF8}"/>
              </a:ext>
            </a:extLst>
          </p:cNvPr>
          <p:cNvSpPr/>
          <p:nvPr/>
        </p:nvSpPr>
        <p:spPr>
          <a:xfrm>
            <a:off x="3710250" y="498256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2" name="Rectangle 41">
            <a:extLst>
              <a:ext uri="{FF2B5EF4-FFF2-40B4-BE49-F238E27FC236}">
                <a16:creationId xmlns:a16="http://schemas.microsoft.com/office/drawing/2014/main" id="{FFDB9E7B-AE42-4574-99EA-DF56EDB25E55}"/>
              </a:ext>
            </a:extLst>
          </p:cNvPr>
          <p:cNvSpPr/>
          <p:nvPr/>
        </p:nvSpPr>
        <p:spPr>
          <a:xfrm>
            <a:off x="2795850" y="54979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3" name="Rectangle 42">
            <a:extLst>
              <a:ext uri="{FF2B5EF4-FFF2-40B4-BE49-F238E27FC236}">
                <a16:creationId xmlns:a16="http://schemas.microsoft.com/office/drawing/2014/main" id="{53D6CDB5-11F7-4E41-836E-B23DDD4204A9}"/>
              </a:ext>
            </a:extLst>
          </p:cNvPr>
          <p:cNvSpPr/>
          <p:nvPr/>
        </p:nvSpPr>
        <p:spPr>
          <a:xfrm>
            <a:off x="3710250" y="549795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4" name="Rectangle 43">
            <a:extLst>
              <a:ext uri="{FF2B5EF4-FFF2-40B4-BE49-F238E27FC236}">
                <a16:creationId xmlns:a16="http://schemas.microsoft.com/office/drawing/2014/main" id="{9ED9771B-9831-4C4D-B575-51863D7AED45}"/>
              </a:ext>
            </a:extLst>
          </p:cNvPr>
          <p:cNvSpPr/>
          <p:nvPr/>
        </p:nvSpPr>
        <p:spPr>
          <a:xfrm>
            <a:off x="2795850" y="601334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5" name="Rectangle 44">
            <a:extLst>
              <a:ext uri="{FF2B5EF4-FFF2-40B4-BE49-F238E27FC236}">
                <a16:creationId xmlns:a16="http://schemas.microsoft.com/office/drawing/2014/main" id="{685F5E7C-366E-4777-A71C-27BB3C439763}"/>
              </a:ext>
            </a:extLst>
          </p:cNvPr>
          <p:cNvSpPr/>
          <p:nvPr/>
        </p:nvSpPr>
        <p:spPr>
          <a:xfrm>
            <a:off x="3710250" y="601334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6" name="Rectangle 45">
            <a:extLst>
              <a:ext uri="{FF2B5EF4-FFF2-40B4-BE49-F238E27FC236}">
                <a16:creationId xmlns:a16="http://schemas.microsoft.com/office/drawing/2014/main" id="{83A9E2D8-8E04-40CA-BE4D-D7214B28F53E}"/>
              </a:ext>
            </a:extLst>
          </p:cNvPr>
          <p:cNvSpPr/>
          <p:nvPr/>
        </p:nvSpPr>
        <p:spPr>
          <a:xfrm>
            <a:off x="4611694" y="499023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7" name="Rectangle 46">
            <a:extLst>
              <a:ext uri="{FF2B5EF4-FFF2-40B4-BE49-F238E27FC236}">
                <a16:creationId xmlns:a16="http://schemas.microsoft.com/office/drawing/2014/main" id="{318183D8-9F29-443B-A5BF-EB7FC892B12B}"/>
              </a:ext>
            </a:extLst>
          </p:cNvPr>
          <p:cNvSpPr/>
          <p:nvPr/>
        </p:nvSpPr>
        <p:spPr>
          <a:xfrm>
            <a:off x="4611694" y="550562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8" name="Rectangle 47">
            <a:extLst>
              <a:ext uri="{FF2B5EF4-FFF2-40B4-BE49-F238E27FC236}">
                <a16:creationId xmlns:a16="http://schemas.microsoft.com/office/drawing/2014/main" id="{E68B8692-BE8D-420E-9795-E53D7E3F07A0}"/>
              </a:ext>
            </a:extLst>
          </p:cNvPr>
          <p:cNvSpPr/>
          <p:nvPr/>
        </p:nvSpPr>
        <p:spPr>
          <a:xfrm>
            <a:off x="4611694" y="602101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9" name="Rectangle 48">
            <a:extLst>
              <a:ext uri="{FF2B5EF4-FFF2-40B4-BE49-F238E27FC236}">
                <a16:creationId xmlns:a16="http://schemas.microsoft.com/office/drawing/2014/main" id="{3DBCD977-96A0-4CE7-8D4C-EAF0339B83DE}"/>
              </a:ext>
            </a:extLst>
          </p:cNvPr>
          <p:cNvSpPr/>
          <p:nvPr/>
        </p:nvSpPr>
        <p:spPr>
          <a:xfrm>
            <a:off x="9536563" y="2269063"/>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50" name="Rectangle 49">
            <a:extLst>
              <a:ext uri="{FF2B5EF4-FFF2-40B4-BE49-F238E27FC236}">
                <a16:creationId xmlns:a16="http://schemas.microsoft.com/office/drawing/2014/main" id="{89842C0A-3735-457B-8CFD-47B017DC7621}"/>
              </a:ext>
            </a:extLst>
          </p:cNvPr>
          <p:cNvSpPr/>
          <p:nvPr/>
        </p:nvSpPr>
        <p:spPr>
          <a:xfrm>
            <a:off x="10450963" y="2265529"/>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Tree>
    <p:extLst>
      <p:ext uri="{BB962C8B-B14F-4D97-AF65-F5344CB8AC3E}">
        <p14:creationId xmlns:p14="http://schemas.microsoft.com/office/powerpoint/2010/main" val="3173976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60A-4DAA-4FB8-A262-128B2E0E2260}"/>
              </a:ext>
            </a:extLst>
          </p:cNvPr>
          <p:cNvSpPr>
            <a:spLocks noGrp="1"/>
          </p:cNvSpPr>
          <p:nvPr>
            <p:ph type="title"/>
          </p:nvPr>
        </p:nvSpPr>
        <p:spPr/>
        <p:txBody>
          <a:bodyPr/>
          <a:lstStyle/>
          <a:p>
            <a:r>
              <a:rPr lang="en-US"/>
              <a:t>Are triangles </a:t>
            </a:r>
            <a:r>
              <a:rPr lang="en-US" i="1"/>
              <a:t>t</a:t>
            </a:r>
            <a:r>
              <a:rPr lang="en-US"/>
              <a:t> and </a:t>
            </a:r>
            <a:r>
              <a:rPr lang="en-US" i="1"/>
              <a:t>t’</a:t>
            </a:r>
            <a:r>
              <a:rPr lang="en-US"/>
              <a:t> adjacent? </a:t>
            </a:r>
          </a:p>
        </p:txBody>
      </p:sp>
      <p:sp>
        <p:nvSpPr>
          <p:cNvPr id="12" name="Rectangle 11">
            <a:extLst>
              <a:ext uri="{FF2B5EF4-FFF2-40B4-BE49-F238E27FC236}">
                <a16:creationId xmlns:a16="http://schemas.microsoft.com/office/drawing/2014/main" id="{3037824D-6B4E-4795-840B-0BA59A51CBC6}"/>
              </a:ext>
            </a:extLst>
          </p:cNvPr>
          <p:cNvSpPr/>
          <p:nvPr/>
        </p:nvSpPr>
        <p:spPr>
          <a:xfrm>
            <a:off x="1316686" y="3405612"/>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13" name="TextBox 12">
            <a:extLst>
              <a:ext uri="{FF2B5EF4-FFF2-40B4-BE49-F238E27FC236}">
                <a16:creationId xmlns:a16="http://schemas.microsoft.com/office/drawing/2014/main" id="{A8CAE563-D4FC-4128-A79A-DCAE69166F63}"/>
              </a:ext>
            </a:extLst>
          </p:cNvPr>
          <p:cNvSpPr txBox="1"/>
          <p:nvPr/>
        </p:nvSpPr>
        <p:spPr>
          <a:xfrm>
            <a:off x="1627852" y="2986889"/>
            <a:ext cx="364202" cy="461665"/>
          </a:xfrm>
          <a:prstGeom prst="rect">
            <a:avLst/>
          </a:prstGeom>
          <a:noFill/>
        </p:spPr>
        <p:txBody>
          <a:bodyPr wrap="none" rtlCol="0">
            <a:spAutoFit/>
          </a:bodyPr>
          <a:lstStyle/>
          <a:p>
            <a:r>
              <a:rPr lang="en-US" sz="2400" b="1"/>
              <a:t>t'</a:t>
            </a:r>
          </a:p>
        </p:txBody>
      </p:sp>
      <p:sp>
        <p:nvSpPr>
          <p:cNvPr id="14" name="Arrow: Right 13">
            <a:extLst>
              <a:ext uri="{FF2B5EF4-FFF2-40B4-BE49-F238E27FC236}">
                <a16:creationId xmlns:a16="http://schemas.microsoft.com/office/drawing/2014/main" id="{A5132FAB-E734-4AC4-818B-5043B807749B}"/>
              </a:ext>
            </a:extLst>
          </p:cNvPr>
          <p:cNvSpPr/>
          <p:nvPr/>
        </p:nvSpPr>
        <p:spPr>
          <a:xfrm>
            <a:off x="5702530" y="2342071"/>
            <a:ext cx="5609260"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828BE9-7E43-4DA0-88E1-E9AFFC6861B6}"/>
              </a:ext>
            </a:extLst>
          </p:cNvPr>
          <p:cNvSpPr txBox="1"/>
          <p:nvPr/>
        </p:nvSpPr>
        <p:spPr>
          <a:xfrm>
            <a:off x="5799969" y="1959164"/>
            <a:ext cx="5273880" cy="461665"/>
          </a:xfrm>
          <a:prstGeom prst="rect">
            <a:avLst/>
          </a:prstGeom>
          <a:noFill/>
        </p:spPr>
        <p:txBody>
          <a:bodyPr wrap="none" rtlCol="0">
            <a:spAutoFit/>
          </a:bodyPr>
          <a:lstStyle/>
          <a:p>
            <a:r>
              <a:rPr lang="en-US" sz="2400"/>
              <a:t>t </a:t>
            </a:r>
            <a:r>
              <a:rPr lang="en-US" sz="2400" b="1"/>
              <a:t>in</a:t>
            </a:r>
            <a:r>
              <a:rPr lang="en-US" sz="2400"/>
              <a:t> m.adj[t’] </a:t>
            </a:r>
            <a:r>
              <a:rPr lang="en-US" sz="2400" b="1"/>
              <a:t>iff</a:t>
            </a:r>
            <a:r>
              <a:rPr lang="en-US" sz="2400"/>
              <a:t> </a:t>
            </a:r>
            <a:r>
              <a:rPr lang="en-US" sz="2400" b="1"/>
              <a:t>one</a:t>
            </a:r>
            <a:r>
              <a:rPr lang="en-US" sz="2400"/>
              <a:t> ~(t.edges) &amp; t’.edges</a:t>
            </a:r>
          </a:p>
        </p:txBody>
      </p:sp>
      <p:pic>
        <p:nvPicPr>
          <p:cNvPr id="16" name="Picture 15">
            <a:extLst>
              <a:ext uri="{FF2B5EF4-FFF2-40B4-BE49-F238E27FC236}">
                <a16:creationId xmlns:a16="http://schemas.microsoft.com/office/drawing/2014/main" id="{D716D65F-FB01-4D67-AD1D-0A757B09652B}"/>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7" name="TextBox 16">
            <a:extLst>
              <a:ext uri="{FF2B5EF4-FFF2-40B4-BE49-F238E27FC236}">
                <a16:creationId xmlns:a16="http://schemas.microsoft.com/office/drawing/2014/main" id="{E9DB3196-9BBF-4D80-80AF-CB69AA1594EB}"/>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
        <p:nvSpPr>
          <p:cNvPr id="18" name="Rectangle 17">
            <a:extLst>
              <a:ext uri="{FF2B5EF4-FFF2-40B4-BE49-F238E27FC236}">
                <a16:creationId xmlns:a16="http://schemas.microsoft.com/office/drawing/2014/main" id="{70513F10-EE91-4E7B-A56A-371E17A5D650}"/>
              </a:ext>
            </a:extLst>
          </p:cNvPr>
          <p:cNvSpPr/>
          <p:nvPr/>
        </p:nvSpPr>
        <p:spPr>
          <a:xfrm>
            <a:off x="1316686" y="2463657"/>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19" name="TextBox 18">
            <a:extLst>
              <a:ext uri="{FF2B5EF4-FFF2-40B4-BE49-F238E27FC236}">
                <a16:creationId xmlns:a16="http://schemas.microsoft.com/office/drawing/2014/main" id="{6F26708B-5AE2-44C5-8379-0C04E246CAD8}"/>
              </a:ext>
            </a:extLst>
          </p:cNvPr>
          <p:cNvSpPr txBox="1"/>
          <p:nvPr/>
        </p:nvSpPr>
        <p:spPr>
          <a:xfrm>
            <a:off x="1627852" y="2044934"/>
            <a:ext cx="292068" cy="461665"/>
          </a:xfrm>
          <a:prstGeom prst="rect">
            <a:avLst/>
          </a:prstGeom>
          <a:noFill/>
        </p:spPr>
        <p:txBody>
          <a:bodyPr wrap="none" rtlCol="0">
            <a:spAutoFit/>
          </a:bodyPr>
          <a:lstStyle/>
          <a:p>
            <a:r>
              <a:rPr lang="en-US" sz="2400" b="1"/>
              <a:t>t</a:t>
            </a:r>
          </a:p>
        </p:txBody>
      </p:sp>
      <p:sp>
        <p:nvSpPr>
          <p:cNvPr id="21" name="Rectangle 20">
            <a:extLst>
              <a:ext uri="{FF2B5EF4-FFF2-40B4-BE49-F238E27FC236}">
                <a16:creationId xmlns:a16="http://schemas.microsoft.com/office/drawing/2014/main" id="{C1E683E1-47E0-4CF7-A57C-1F0D1A39F55F}"/>
              </a:ext>
            </a:extLst>
          </p:cNvPr>
          <p:cNvSpPr/>
          <p:nvPr/>
        </p:nvSpPr>
        <p:spPr>
          <a:xfrm>
            <a:off x="2795850" y="1903613"/>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2" name="Rectangle 21">
            <a:extLst>
              <a:ext uri="{FF2B5EF4-FFF2-40B4-BE49-F238E27FC236}">
                <a16:creationId xmlns:a16="http://schemas.microsoft.com/office/drawing/2014/main" id="{7C3E90FF-210C-47F5-BDA7-310638FACAC1}"/>
              </a:ext>
            </a:extLst>
          </p:cNvPr>
          <p:cNvSpPr/>
          <p:nvPr/>
        </p:nvSpPr>
        <p:spPr>
          <a:xfrm>
            <a:off x="3710250" y="19036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23" name="Rectangle 22">
            <a:extLst>
              <a:ext uri="{FF2B5EF4-FFF2-40B4-BE49-F238E27FC236}">
                <a16:creationId xmlns:a16="http://schemas.microsoft.com/office/drawing/2014/main" id="{EA71088E-2C55-4B9A-8D92-F0E51D7A79DE}"/>
              </a:ext>
            </a:extLst>
          </p:cNvPr>
          <p:cNvSpPr/>
          <p:nvPr/>
        </p:nvSpPr>
        <p:spPr>
          <a:xfrm>
            <a:off x="2795850" y="2419002"/>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4" name="Rectangle 23">
            <a:extLst>
              <a:ext uri="{FF2B5EF4-FFF2-40B4-BE49-F238E27FC236}">
                <a16:creationId xmlns:a16="http://schemas.microsoft.com/office/drawing/2014/main" id="{CB9E186B-A3E2-4674-8650-6FAF8E9975C2}"/>
              </a:ext>
            </a:extLst>
          </p:cNvPr>
          <p:cNvSpPr/>
          <p:nvPr/>
        </p:nvSpPr>
        <p:spPr>
          <a:xfrm>
            <a:off x="3710250" y="241900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5" name="Rectangle 24">
            <a:extLst>
              <a:ext uri="{FF2B5EF4-FFF2-40B4-BE49-F238E27FC236}">
                <a16:creationId xmlns:a16="http://schemas.microsoft.com/office/drawing/2014/main" id="{B78C42D5-F271-4E9F-8A14-20B15659EF07}"/>
              </a:ext>
            </a:extLst>
          </p:cNvPr>
          <p:cNvSpPr/>
          <p:nvPr/>
        </p:nvSpPr>
        <p:spPr>
          <a:xfrm>
            <a:off x="2795850" y="2934391"/>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6" name="Rectangle 25">
            <a:extLst>
              <a:ext uri="{FF2B5EF4-FFF2-40B4-BE49-F238E27FC236}">
                <a16:creationId xmlns:a16="http://schemas.microsoft.com/office/drawing/2014/main" id="{7656B449-0169-438D-8896-F0FED8009075}"/>
              </a:ext>
            </a:extLst>
          </p:cNvPr>
          <p:cNvSpPr/>
          <p:nvPr/>
        </p:nvSpPr>
        <p:spPr>
          <a:xfrm>
            <a:off x="3710250" y="293439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27" name="TextBox 26">
            <a:extLst>
              <a:ext uri="{FF2B5EF4-FFF2-40B4-BE49-F238E27FC236}">
                <a16:creationId xmlns:a16="http://schemas.microsoft.com/office/drawing/2014/main" id="{31FBD571-6EBB-48A2-8BE9-9AEE9B5FA820}"/>
              </a:ext>
            </a:extLst>
          </p:cNvPr>
          <p:cNvSpPr txBox="1"/>
          <p:nvPr/>
        </p:nvSpPr>
        <p:spPr>
          <a:xfrm>
            <a:off x="3684965" y="1432992"/>
            <a:ext cx="926729" cy="461665"/>
          </a:xfrm>
          <a:prstGeom prst="rect">
            <a:avLst/>
          </a:prstGeom>
          <a:noFill/>
        </p:spPr>
        <p:txBody>
          <a:bodyPr wrap="none" rtlCol="0">
            <a:spAutoFit/>
          </a:bodyPr>
          <a:lstStyle/>
          <a:p>
            <a:r>
              <a:rPr lang="en-US" sz="2400" b="1"/>
              <a:t>edges</a:t>
            </a:r>
          </a:p>
        </p:txBody>
      </p:sp>
      <p:sp>
        <p:nvSpPr>
          <p:cNvPr id="28" name="Rectangle 27">
            <a:extLst>
              <a:ext uri="{FF2B5EF4-FFF2-40B4-BE49-F238E27FC236}">
                <a16:creationId xmlns:a16="http://schemas.microsoft.com/office/drawing/2014/main" id="{D91D4434-9948-4238-AB8C-4006026E1189}"/>
              </a:ext>
            </a:extLst>
          </p:cNvPr>
          <p:cNvSpPr/>
          <p:nvPr/>
        </p:nvSpPr>
        <p:spPr>
          <a:xfrm>
            <a:off x="4611694" y="189465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9" name="Rectangle 28">
            <a:extLst>
              <a:ext uri="{FF2B5EF4-FFF2-40B4-BE49-F238E27FC236}">
                <a16:creationId xmlns:a16="http://schemas.microsoft.com/office/drawing/2014/main" id="{BAA20AFD-0B30-4342-8996-9FCF7943C35D}"/>
              </a:ext>
            </a:extLst>
          </p:cNvPr>
          <p:cNvSpPr/>
          <p:nvPr/>
        </p:nvSpPr>
        <p:spPr>
          <a:xfrm>
            <a:off x="4611694" y="241004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0" name="Rectangle 29">
            <a:extLst>
              <a:ext uri="{FF2B5EF4-FFF2-40B4-BE49-F238E27FC236}">
                <a16:creationId xmlns:a16="http://schemas.microsoft.com/office/drawing/2014/main" id="{515EA681-119D-4D05-ADDF-CF3007C971E0}"/>
              </a:ext>
            </a:extLst>
          </p:cNvPr>
          <p:cNvSpPr/>
          <p:nvPr/>
        </p:nvSpPr>
        <p:spPr>
          <a:xfrm>
            <a:off x="4611694" y="292543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31" name="Rectangle 30">
            <a:extLst>
              <a:ext uri="{FF2B5EF4-FFF2-40B4-BE49-F238E27FC236}">
                <a16:creationId xmlns:a16="http://schemas.microsoft.com/office/drawing/2014/main" id="{69E5D349-8441-4BBC-8121-90B1C6C5FA5C}"/>
              </a:ext>
            </a:extLst>
          </p:cNvPr>
          <p:cNvSpPr/>
          <p:nvPr/>
        </p:nvSpPr>
        <p:spPr>
          <a:xfrm>
            <a:off x="2795850" y="3440634"/>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2" name="Rectangle 31">
            <a:extLst>
              <a:ext uri="{FF2B5EF4-FFF2-40B4-BE49-F238E27FC236}">
                <a16:creationId xmlns:a16="http://schemas.microsoft.com/office/drawing/2014/main" id="{89807065-AB05-4E6B-BCBF-E5DAE892A52B}"/>
              </a:ext>
            </a:extLst>
          </p:cNvPr>
          <p:cNvSpPr/>
          <p:nvPr/>
        </p:nvSpPr>
        <p:spPr>
          <a:xfrm>
            <a:off x="3710250" y="344063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3" name="Rectangle 32">
            <a:extLst>
              <a:ext uri="{FF2B5EF4-FFF2-40B4-BE49-F238E27FC236}">
                <a16:creationId xmlns:a16="http://schemas.microsoft.com/office/drawing/2014/main" id="{305D7C83-0150-4F73-B2EF-DB1B8C303BF5}"/>
              </a:ext>
            </a:extLst>
          </p:cNvPr>
          <p:cNvSpPr/>
          <p:nvPr/>
        </p:nvSpPr>
        <p:spPr>
          <a:xfrm>
            <a:off x="2795850" y="3956023"/>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4" name="Rectangle 33">
            <a:extLst>
              <a:ext uri="{FF2B5EF4-FFF2-40B4-BE49-F238E27FC236}">
                <a16:creationId xmlns:a16="http://schemas.microsoft.com/office/drawing/2014/main" id="{5E12D1BD-AD3A-473A-8436-D84972BC18BC}"/>
              </a:ext>
            </a:extLst>
          </p:cNvPr>
          <p:cNvSpPr/>
          <p:nvPr/>
        </p:nvSpPr>
        <p:spPr>
          <a:xfrm>
            <a:off x="3710250" y="395602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5" name="Rectangle 34">
            <a:extLst>
              <a:ext uri="{FF2B5EF4-FFF2-40B4-BE49-F238E27FC236}">
                <a16:creationId xmlns:a16="http://schemas.microsoft.com/office/drawing/2014/main" id="{958DCB07-00FE-49A8-965D-7E05B05C7748}"/>
              </a:ext>
            </a:extLst>
          </p:cNvPr>
          <p:cNvSpPr/>
          <p:nvPr/>
        </p:nvSpPr>
        <p:spPr>
          <a:xfrm>
            <a:off x="2795850" y="4471412"/>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6" name="Rectangle 35">
            <a:extLst>
              <a:ext uri="{FF2B5EF4-FFF2-40B4-BE49-F238E27FC236}">
                <a16:creationId xmlns:a16="http://schemas.microsoft.com/office/drawing/2014/main" id="{9BBAF4F2-5296-4882-99AA-9D1AEBFA67EC}"/>
              </a:ext>
            </a:extLst>
          </p:cNvPr>
          <p:cNvSpPr/>
          <p:nvPr/>
        </p:nvSpPr>
        <p:spPr>
          <a:xfrm>
            <a:off x="3710250" y="447141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7" name="Rectangle 36">
            <a:extLst>
              <a:ext uri="{FF2B5EF4-FFF2-40B4-BE49-F238E27FC236}">
                <a16:creationId xmlns:a16="http://schemas.microsoft.com/office/drawing/2014/main" id="{C01B6EE8-39DE-40DB-86CE-7110269C094E}"/>
              </a:ext>
            </a:extLst>
          </p:cNvPr>
          <p:cNvSpPr/>
          <p:nvPr/>
        </p:nvSpPr>
        <p:spPr>
          <a:xfrm>
            <a:off x="4611694" y="344830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8" name="Rectangle 37">
            <a:extLst>
              <a:ext uri="{FF2B5EF4-FFF2-40B4-BE49-F238E27FC236}">
                <a16:creationId xmlns:a16="http://schemas.microsoft.com/office/drawing/2014/main" id="{DCE35791-FA7D-4FF7-A6D8-F51A2929D857}"/>
              </a:ext>
            </a:extLst>
          </p:cNvPr>
          <p:cNvSpPr/>
          <p:nvPr/>
        </p:nvSpPr>
        <p:spPr>
          <a:xfrm>
            <a:off x="4611694" y="396369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9" name="Rectangle 38">
            <a:extLst>
              <a:ext uri="{FF2B5EF4-FFF2-40B4-BE49-F238E27FC236}">
                <a16:creationId xmlns:a16="http://schemas.microsoft.com/office/drawing/2014/main" id="{F26C27A7-AFF2-4EF1-B70F-C151A59910C5}"/>
              </a:ext>
            </a:extLst>
          </p:cNvPr>
          <p:cNvSpPr/>
          <p:nvPr/>
        </p:nvSpPr>
        <p:spPr>
          <a:xfrm>
            <a:off x="4611694" y="4479082"/>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0" name="Rectangle 39">
            <a:extLst>
              <a:ext uri="{FF2B5EF4-FFF2-40B4-BE49-F238E27FC236}">
                <a16:creationId xmlns:a16="http://schemas.microsoft.com/office/drawing/2014/main" id="{4856EBBB-D7BD-4BFC-A70A-9DD70558DA19}"/>
              </a:ext>
            </a:extLst>
          </p:cNvPr>
          <p:cNvSpPr/>
          <p:nvPr/>
        </p:nvSpPr>
        <p:spPr>
          <a:xfrm>
            <a:off x="2795850" y="498256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1" name="Rectangle 40">
            <a:extLst>
              <a:ext uri="{FF2B5EF4-FFF2-40B4-BE49-F238E27FC236}">
                <a16:creationId xmlns:a16="http://schemas.microsoft.com/office/drawing/2014/main" id="{1193A4B7-D217-427C-BF70-895606DC0AF8}"/>
              </a:ext>
            </a:extLst>
          </p:cNvPr>
          <p:cNvSpPr/>
          <p:nvPr/>
        </p:nvSpPr>
        <p:spPr>
          <a:xfrm>
            <a:off x="3710250" y="498256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2" name="Rectangle 41">
            <a:extLst>
              <a:ext uri="{FF2B5EF4-FFF2-40B4-BE49-F238E27FC236}">
                <a16:creationId xmlns:a16="http://schemas.microsoft.com/office/drawing/2014/main" id="{FFDB9E7B-AE42-4574-99EA-DF56EDB25E55}"/>
              </a:ext>
            </a:extLst>
          </p:cNvPr>
          <p:cNvSpPr/>
          <p:nvPr/>
        </p:nvSpPr>
        <p:spPr>
          <a:xfrm>
            <a:off x="2795850" y="54979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3" name="Rectangle 42">
            <a:extLst>
              <a:ext uri="{FF2B5EF4-FFF2-40B4-BE49-F238E27FC236}">
                <a16:creationId xmlns:a16="http://schemas.microsoft.com/office/drawing/2014/main" id="{53D6CDB5-11F7-4E41-836E-B23DDD4204A9}"/>
              </a:ext>
            </a:extLst>
          </p:cNvPr>
          <p:cNvSpPr/>
          <p:nvPr/>
        </p:nvSpPr>
        <p:spPr>
          <a:xfrm>
            <a:off x="3710250" y="549795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4" name="Rectangle 43">
            <a:extLst>
              <a:ext uri="{FF2B5EF4-FFF2-40B4-BE49-F238E27FC236}">
                <a16:creationId xmlns:a16="http://schemas.microsoft.com/office/drawing/2014/main" id="{9ED9771B-9831-4C4D-B575-51863D7AED45}"/>
              </a:ext>
            </a:extLst>
          </p:cNvPr>
          <p:cNvSpPr/>
          <p:nvPr/>
        </p:nvSpPr>
        <p:spPr>
          <a:xfrm>
            <a:off x="2795850" y="601334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5" name="Rectangle 44">
            <a:extLst>
              <a:ext uri="{FF2B5EF4-FFF2-40B4-BE49-F238E27FC236}">
                <a16:creationId xmlns:a16="http://schemas.microsoft.com/office/drawing/2014/main" id="{685F5E7C-366E-4777-A71C-27BB3C439763}"/>
              </a:ext>
            </a:extLst>
          </p:cNvPr>
          <p:cNvSpPr/>
          <p:nvPr/>
        </p:nvSpPr>
        <p:spPr>
          <a:xfrm>
            <a:off x="3710250" y="601334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6" name="Rectangle 45">
            <a:extLst>
              <a:ext uri="{FF2B5EF4-FFF2-40B4-BE49-F238E27FC236}">
                <a16:creationId xmlns:a16="http://schemas.microsoft.com/office/drawing/2014/main" id="{83A9E2D8-8E04-40CA-BE4D-D7214B28F53E}"/>
              </a:ext>
            </a:extLst>
          </p:cNvPr>
          <p:cNvSpPr/>
          <p:nvPr/>
        </p:nvSpPr>
        <p:spPr>
          <a:xfrm>
            <a:off x="4611694" y="499023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7" name="Rectangle 46">
            <a:extLst>
              <a:ext uri="{FF2B5EF4-FFF2-40B4-BE49-F238E27FC236}">
                <a16:creationId xmlns:a16="http://schemas.microsoft.com/office/drawing/2014/main" id="{318183D8-9F29-443B-A5BF-EB7FC892B12B}"/>
              </a:ext>
            </a:extLst>
          </p:cNvPr>
          <p:cNvSpPr/>
          <p:nvPr/>
        </p:nvSpPr>
        <p:spPr>
          <a:xfrm>
            <a:off x="4611694" y="550562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8" name="Rectangle 47">
            <a:extLst>
              <a:ext uri="{FF2B5EF4-FFF2-40B4-BE49-F238E27FC236}">
                <a16:creationId xmlns:a16="http://schemas.microsoft.com/office/drawing/2014/main" id="{E68B8692-BE8D-420E-9795-E53D7E3F07A0}"/>
              </a:ext>
            </a:extLst>
          </p:cNvPr>
          <p:cNvSpPr/>
          <p:nvPr/>
        </p:nvSpPr>
        <p:spPr>
          <a:xfrm>
            <a:off x="4611694" y="602101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1" name="Rectangle 50">
            <a:extLst>
              <a:ext uri="{FF2B5EF4-FFF2-40B4-BE49-F238E27FC236}">
                <a16:creationId xmlns:a16="http://schemas.microsoft.com/office/drawing/2014/main" id="{B21537C9-9FE8-4BB9-AF64-4FC3BC06DBE3}"/>
              </a:ext>
            </a:extLst>
          </p:cNvPr>
          <p:cNvSpPr/>
          <p:nvPr/>
        </p:nvSpPr>
        <p:spPr>
          <a:xfrm>
            <a:off x="5896998" y="399655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52" name="Rectangle 51">
            <a:extLst>
              <a:ext uri="{FF2B5EF4-FFF2-40B4-BE49-F238E27FC236}">
                <a16:creationId xmlns:a16="http://schemas.microsoft.com/office/drawing/2014/main" id="{1D09DA41-7AD5-483A-847F-863307BE5174}"/>
              </a:ext>
            </a:extLst>
          </p:cNvPr>
          <p:cNvSpPr/>
          <p:nvPr/>
        </p:nvSpPr>
        <p:spPr>
          <a:xfrm>
            <a:off x="6811398" y="399655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53" name="Rectangle 52">
            <a:extLst>
              <a:ext uri="{FF2B5EF4-FFF2-40B4-BE49-F238E27FC236}">
                <a16:creationId xmlns:a16="http://schemas.microsoft.com/office/drawing/2014/main" id="{B5CE293F-ED54-446B-9492-C5CDD503BE05}"/>
              </a:ext>
            </a:extLst>
          </p:cNvPr>
          <p:cNvSpPr/>
          <p:nvPr/>
        </p:nvSpPr>
        <p:spPr>
          <a:xfrm>
            <a:off x="5896998" y="4511947"/>
            <a:ext cx="914400" cy="5153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tx1"/>
                </a:solidFill>
              </a:rPr>
              <a:t>t</a:t>
            </a:r>
            <a:r>
              <a:rPr lang="en-US" sz="2400" baseline="-25000">
                <a:solidFill>
                  <a:schemeClr val="tx1"/>
                </a:solidFill>
              </a:rPr>
              <a:t>1</a:t>
            </a:r>
          </a:p>
        </p:txBody>
      </p:sp>
      <p:sp>
        <p:nvSpPr>
          <p:cNvPr id="54" name="Rectangle 53">
            <a:extLst>
              <a:ext uri="{FF2B5EF4-FFF2-40B4-BE49-F238E27FC236}">
                <a16:creationId xmlns:a16="http://schemas.microsoft.com/office/drawing/2014/main" id="{5A14D285-4D8B-401D-92CB-3ACFC56F9084}"/>
              </a:ext>
            </a:extLst>
          </p:cNvPr>
          <p:cNvSpPr/>
          <p:nvPr/>
        </p:nvSpPr>
        <p:spPr>
          <a:xfrm>
            <a:off x="6811398" y="4511946"/>
            <a:ext cx="914400" cy="51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tx1"/>
                </a:solidFill>
              </a:rPr>
              <a:t>t</a:t>
            </a:r>
            <a:r>
              <a:rPr lang="en-US" sz="2400" baseline="-25000">
                <a:solidFill>
                  <a:schemeClr val="tx1"/>
                </a:solidFill>
              </a:rPr>
              <a:t>0</a:t>
            </a:r>
          </a:p>
        </p:txBody>
      </p:sp>
      <p:sp>
        <p:nvSpPr>
          <p:cNvPr id="55" name="Rectangle 54">
            <a:extLst>
              <a:ext uri="{FF2B5EF4-FFF2-40B4-BE49-F238E27FC236}">
                <a16:creationId xmlns:a16="http://schemas.microsoft.com/office/drawing/2014/main" id="{56CB7548-C2AF-467E-BD8E-8AA4E08533A0}"/>
              </a:ext>
            </a:extLst>
          </p:cNvPr>
          <p:cNvSpPr/>
          <p:nvPr/>
        </p:nvSpPr>
        <p:spPr>
          <a:xfrm>
            <a:off x="5896998" y="502733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56" name="Rectangle 55">
            <a:extLst>
              <a:ext uri="{FF2B5EF4-FFF2-40B4-BE49-F238E27FC236}">
                <a16:creationId xmlns:a16="http://schemas.microsoft.com/office/drawing/2014/main" id="{A9C4C8F0-B344-4F31-BF98-6503F093D2FB}"/>
              </a:ext>
            </a:extLst>
          </p:cNvPr>
          <p:cNvSpPr/>
          <p:nvPr/>
        </p:nvSpPr>
        <p:spPr>
          <a:xfrm>
            <a:off x="6811398" y="502733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57" name="Rectangle 56">
            <a:extLst>
              <a:ext uri="{FF2B5EF4-FFF2-40B4-BE49-F238E27FC236}">
                <a16:creationId xmlns:a16="http://schemas.microsoft.com/office/drawing/2014/main" id="{7487EFA2-A684-475E-999D-5954C74C6368}"/>
              </a:ext>
            </a:extLst>
          </p:cNvPr>
          <p:cNvSpPr/>
          <p:nvPr/>
        </p:nvSpPr>
        <p:spPr>
          <a:xfrm>
            <a:off x="5896998" y="54979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58" name="Rectangle 57">
            <a:extLst>
              <a:ext uri="{FF2B5EF4-FFF2-40B4-BE49-F238E27FC236}">
                <a16:creationId xmlns:a16="http://schemas.microsoft.com/office/drawing/2014/main" id="{F0B13E29-7581-4C3F-AC5E-6DB9655E62B1}"/>
              </a:ext>
            </a:extLst>
          </p:cNvPr>
          <p:cNvSpPr/>
          <p:nvPr/>
        </p:nvSpPr>
        <p:spPr>
          <a:xfrm>
            <a:off x="6811398" y="549795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59" name="TextBox 58">
            <a:extLst>
              <a:ext uri="{FF2B5EF4-FFF2-40B4-BE49-F238E27FC236}">
                <a16:creationId xmlns:a16="http://schemas.microsoft.com/office/drawing/2014/main" id="{FD0EA7CC-70D7-48D7-A428-B89D2586F1A6}"/>
              </a:ext>
            </a:extLst>
          </p:cNvPr>
          <p:cNvSpPr txBox="1"/>
          <p:nvPr/>
        </p:nvSpPr>
        <p:spPr>
          <a:xfrm>
            <a:off x="6345538" y="3525938"/>
            <a:ext cx="912429" cy="461665"/>
          </a:xfrm>
          <a:prstGeom prst="rect">
            <a:avLst/>
          </a:prstGeom>
          <a:noFill/>
        </p:spPr>
        <p:txBody>
          <a:bodyPr wrap="none" rtlCol="0">
            <a:spAutoFit/>
          </a:bodyPr>
          <a:lstStyle/>
          <a:p>
            <a:r>
              <a:rPr lang="en-US" sz="2400" b="1"/>
              <a:t>m.adj</a:t>
            </a:r>
          </a:p>
        </p:txBody>
      </p:sp>
      <p:sp>
        <p:nvSpPr>
          <p:cNvPr id="3" name="TextBox 2">
            <a:extLst>
              <a:ext uri="{FF2B5EF4-FFF2-40B4-BE49-F238E27FC236}">
                <a16:creationId xmlns:a16="http://schemas.microsoft.com/office/drawing/2014/main" id="{23BB6C55-8C29-4304-9BF2-284DA689144A}"/>
              </a:ext>
            </a:extLst>
          </p:cNvPr>
          <p:cNvSpPr txBox="1"/>
          <p:nvPr/>
        </p:nvSpPr>
        <p:spPr>
          <a:xfrm>
            <a:off x="11311789" y="2311598"/>
            <a:ext cx="710451" cy="461665"/>
          </a:xfrm>
          <a:prstGeom prst="rect">
            <a:avLst/>
          </a:prstGeom>
          <a:noFill/>
        </p:spPr>
        <p:txBody>
          <a:bodyPr wrap="none" rtlCol="0">
            <a:spAutoFit/>
          </a:bodyPr>
          <a:lstStyle/>
          <a:p>
            <a:r>
              <a:rPr lang="en-US" sz="2400"/>
              <a:t>true</a:t>
            </a:r>
          </a:p>
        </p:txBody>
      </p:sp>
    </p:spTree>
    <p:extLst>
      <p:ext uri="{BB962C8B-B14F-4D97-AF65-F5344CB8AC3E}">
        <p14:creationId xmlns:p14="http://schemas.microsoft.com/office/powerpoint/2010/main" val="4215714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60A-4DAA-4FB8-A262-128B2E0E2260}"/>
              </a:ext>
            </a:extLst>
          </p:cNvPr>
          <p:cNvSpPr>
            <a:spLocks noGrp="1"/>
          </p:cNvSpPr>
          <p:nvPr>
            <p:ph type="title"/>
          </p:nvPr>
        </p:nvSpPr>
        <p:spPr/>
        <p:txBody>
          <a:bodyPr/>
          <a:lstStyle/>
          <a:p>
            <a:r>
              <a:rPr lang="en-US"/>
              <a:t>What are the internal edges? </a:t>
            </a:r>
          </a:p>
        </p:txBody>
      </p:sp>
      <p:sp>
        <p:nvSpPr>
          <p:cNvPr id="14" name="Arrow: Right 13">
            <a:extLst>
              <a:ext uri="{FF2B5EF4-FFF2-40B4-BE49-F238E27FC236}">
                <a16:creationId xmlns:a16="http://schemas.microsoft.com/office/drawing/2014/main" id="{A5132FAB-E734-4AC4-818B-5043B807749B}"/>
              </a:ext>
            </a:extLst>
          </p:cNvPr>
          <p:cNvSpPr/>
          <p:nvPr/>
        </p:nvSpPr>
        <p:spPr>
          <a:xfrm>
            <a:off x="6084913" y="2342071"/>
            <a:ext cx="5652658" cy="49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828BE9-7E43-4DA0-88E1-E9AFFC6861B6}"/>
              </a:ext>
            </a:extLst>
          </p:cNvPr>
          <p:cNvSpPr txBox="1"/>
          <p:nvPr/>
        </p:nvSpPr>
        <p:spPr>
          <a:xfrm>
            <a:off x="6182352" y="1959164"/>
            <a:ext cx="5278304" cy="461665"/>
          </a:xfrm>
          <a:prstGeom prst="rect">
            <a:avLst/>
          </a:prstGeom>
          <a:noFill/>
        </p:spPr>
        <p:txBody>
          <a:bodyPr wrap="none" rtlCol="0">
            <a:spAutoFit/>
          </a:bodyPr>
          <a:lstStyle/>
          <a:p>
            <a:r>
              <a:rPr lang="en-US" sz="2400"/>
              <a:t>~(m.triangles.edges) &amp; m.triangles.edges</a:t>
            </a:r>
          </a:p>
        </p:txBody>
      </p:sp>
      <p:pic>
        <p:nvPicPr>
          <p:cNvPr id="16" name="Picture 15">
            <a:extLst>
              <a:ext uri="{FF2B5EF4-FFF2-40B4-BE49-F238E27FC236}">
                <a16:creationId xmlns:a16="http://schemas.microsoft.com/office/drawing/2014/main" id="{D716D65F-FB01-4D67-AD1D-0A757B09652B}"/>
              </a:ext>
            </a:extLst>
          </p:cNvPr>
          <p:cNvPicPr>
            <a:picLocks noChangeAspect="1"/>
          </p:cNvPicPr>
          <p:nvPr/>
        </p:nvPicPr>
        <p:blipFill rotWithShape="1">
          <a:blip r:embed="rId2"/>
          <a:srcRect l="53318" t="37358" r="30864" b="37743"/>
          <a:stretch/>
        </p:blipFill>
        <p:spPr>
          <a:xfrm>
            <a:off x="33358" y="4598645"/>
            <a:ext cx="2632961" cy="2201700"/>
          </a:xfrm>
          <a:prstGeom prst="rect">
            <a:avLst/>
          </a:prstGeom>
        </p:spPr>
      </p:pic>
      <p:sp>
        <p:nvSpPr>
          <p:cNvPr id="17" name="TextBox 16">
            <a:extLst>
              <a:ext uri="{FF2B5EF4-FFF2-40B4-BE49-F238E27FC236}">
                <a16:creationId xmlns:a16="http://schemas.microsoft.com/office/drawing/2014/main" id="{E9DB3196-9BBF-4D80-80AF-CB69AA1594EB}"/>
              </a:ext>
            </a:extLst>
          </p:cNvPr>
          <p:cNvSpPr txBox="1"/>
          <p:nvPr/>
        </p:nvSpPr>
        <p:spPr>
          <a:xfrm>
            <a:off x="1143745" y="4444756"/>
            <a:ext cx="776175" cy="307777"/>
          </a:xfrm>
          <a:prstGeom prst="rect">
            <a:avLst/>
          </a:prstGeom>
          <a:noFill/>
        </p:spPr>
        <p:txBody>
          <a:bodyPr wrap="none" rtlCol="0">
            <a:spAutoFit/>
          </a:bodyPr>
          <a:lstStyle/>
          <a:p>
            <a:r>
              <a:rPr lang="en-US" sz="1400"/>
              <a:t>Mesh m</a:t>
            </a:r>
          </a:p>
        </p:txBody>
      </p:sp>
      <p:sp>
        <p:nvSpPr>
          <p:cNvPr id="21" name="Rectangle 20">
            <a:extLst>
              <a:ext uri="{FF2B5EF4-FFF2-40B4-BE49-F238E27FC236}">
                <a16:creationId xmlns:a16="http://schemas.microsoft.com/office/drawing/2014/main" id="{C1E683E1-47E0-4CF7-A57C-1F0D1A39F55F}"/>
              </a:ext>
            </a:extLst>
          </p:cNvPr>
          <p:cNvSpPr/>
          <p:nvPr/>
        </p:nvSpPr>
        <p:spPr>
          <a:xfrm>
            <a:off x="2795850" y="1903613"/>
            <a:ext cx="914400" cy="515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2" name="Rectangle 21">
            <a:extLst>
              <a:ext uri="{FF2B5EF4-FFF2-40B4-BE49-F238E27FC236}">
                <a16:creationId xmlns:a16="http://schemas.microsoft.com/office/drawing/2014/main" id="{7C3E90FF-210C-47F5-BDA7-310638FACAC1}"/>
              </a:ext>
            </a:extLst>
          </p:cNvPr>
          <p:cNvSpPr/>
          <p:nvPr/>
        </p:nvSpPr>
        <p:spPr>
          <a:xfrm>
            <a:off x="3710250" y="190361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23" name="Rectangle 22">
            <a:extLst>
              <a:ext uri="{FF2B5EF4-FFF2-40B4-BE49-F238E27FC236}">
                <a16:creationId xmlns:a16="http://schemas.microsoft.com/office/drawing/2014/main" id="{EA71088E-2C55-4B9A-8D92-F0E51D7A79DE}"/>
              </a:ext>
            </a:extLst>
          </p:cNvPr>
          <p:cNvSpPr/>
          <p:nvPr/>
        </p:nvSpPr>
        <p:spPr>
          <a:xfrm>
            <a:off x="2795850" y="2419002"/>
            <a:ext cx="914400" cy="515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4" name="Rectangle 23">
            <a:extLst>
              <a:ext uri="{FF2B5EF4-FFF2-40B4-BE49-F238E27FC236}">
                <a16:creationId xmlns:a16="http://schemas.microsoft.com/office/drawing/2014/main" id="{CB9E186B-A3E2-4674-8650-6FAF8E9975C2}"/>
              </a:ext>
            </a:extLst>
          </p:cNvPr>
          <p:cNvSpPr/>
          <p:nvPr/>
        </p:nvSpPr>
        <p:spPr>
          <a:xfrm>
            <a:off x="3710250" y="241900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5" name="Rectangle 24">
            <a:extLst>
              <a:ext uri="{FF2B5EF4-FFF2-40B4-BE49-F238E27FC236}">
                <a16:creationId xmlns:a16="http://schemas.microsoft.com/office/drawing/2014/main" id="{B78C42D5-F271-4E9F-8A14-20B15659EF07}"/>
              </a:ext>
            </a:extLst>
          </p:cNvPr>
          <p:cNvSpPr/>
          <p:nvPr/>
        </p:nvSpPr>
        <p:spPr>
          <a:xfrm>
            <a:off x="2795850" y="2934391"/>
            <a:ext cx="914400" cy="515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26" name="Rectangle 25">
            <a:extLst>
              <a:ext uri="{FF2B5EF4-FFF2-40B4-BE49-F238E27FC236}">
                <a16:creationId xmlns:a16="http://schemas.microsoft.com/office/drawing/2014/main" id="{7656B449-0169-438D-8896-F0FED8009075}"/>
              </a:ext>
            </a:extLst>
          </p:cNvPr>
          <p:cNvSpPr/>
          <p:nvPr/>
        </p:nvSpPr>
        <p:spPr>
          <a:xfrm>
            <a:off x="3710250" y="2934390"/>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27" name="TextBox 26">
            <a:extLst>
              <a:ext uri="{FF2B5EF4-FFF2-40B4-BE49-F238E27FC236}">
                <a16:creationId xmlns:a16="http://schemas.microsoft.com/office/drawing/2014/main" id="{31FBD571-6EBB-48A2-8BE9-9AEE9B5FA820}"/>
              </a:ext>
            </a:extLst>
          </p:cNvPr>
          <p:cNvSpPr txBox="1"/>
          <p:nvPr/>
        </p:nvSpPr>
        <p:spPr>
          <a:xfrm>
            <a:off x="3684965" y="1432992"/>
            <a:ext cx="926729" cy="461665"/>
          </a:xfrm>
          <a:prstGeom prst="rect">
            <a:avLst/>
          </a:prstGeom>
          <a:noFill/>
        </p:spPr>
        <p:txBody>
          <a:bodyPr wrap="none" rtlCol="0">
            <a:spAutoFit/>
          </a:bodyPr>
          <a:lstStyle/>
          <a:p>
            <a:r>
              <a:rPr lang="en-US" sz="2400" b="1"/>
              <a:t>edges</a:t>
            </a:r>
          </a:p>
        </p:txBody>
      </p:sp>
      <p:sp>
        <p:nvSpPr>
          <p:cNvPr id="28" name="Rectangle 27">
            <a:extLst>
              <a:ext uri="{FF2B5EF4-FFF2-40B4-BE49-F238E27FC236}">
                <a16:creationId xmlns:a16="http://schemas.microsoft.com/office/drawing/2014/main" id="{D91D4434-9948-4238-AB8C-4006026E1189}"/>
              </a:ext>
            </a:extLst>
          </p:cNvPr>
          <p:cNvSpPr/>
          <p:nvPr/>
        </p:nvSpPr>
        <p:spPr>
          <a:xfrm>
            <a:off x="4611694" y="1894658"/>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29" name="Rectangle 28">
            <a:extLst>
              <a:ext uri="{FF2B5EF4-FFF2-40B4-BE49-F238E27FC236}">
                <a16:creationId xmlns:a16="http://schemas.microsoft.com/office/drawing/2014/main" id="{BAA20AFD-0B30-4342-8996-9FCF7943C35D}"/>
              </a:ext>
            </a:extLst>
          </p:cNvPr>
          <p:cNvSpPr/>
          <p:nvPr/>
        </p:nvSpPr>
        <p:spPr>
          <a:xfrm>
            <a:off x="4611694" y="241004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0" name="Rectangle 29">
            <a:extLst>
              <a:ext uri="{FF2B5EF4-FFF2-40B4-BE49-F238E27FC236}">
                <a16:creationId xmlns:a16="http://schemas.microsoft.com/office/drawing/2014/main" id="{515EA681-119D-4D05-ADDF-CF3007C971E0}"/>
              </a:ext>
            </a:extLst>
          </p:cNvPr>
          <p:cNvSpPr/>
          <p:nvPr/>
        </p:nvSpPr>
        <p:spPr>
          <a:xfrm>
            <a:off x="4611694" y="292543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0</a:t>
            </a:r>
          </a:p>
        </p:txBody>
      </p:sp>
      <p:sp>
        <p:nvSpPr>
          <p:cNvPr id="31" name="Rectangle 30">
            <a:extLst>
              <a:ext uri="{FF2B5EF4-FFF2-40B4-BE49-F238E27FC236}">
                <a16:creationId xmlns:a16="http://schemas.microsoft.com/office/drawing/2014/main" id="{69E5D349-8441-4BBC-8121-90B1C6C5FA5C}"/>
              </a:ext>
            </a:extLst>
          </p:cNvPr>
          <p:cNvSpPr/>
          <p:nvPr/>
        </p:nvSpPr>
        <p:spPr>
          <a:xfrm>
            <a:off x="2795850" y="3440634"/>
            <a:ext cx="914400" cy="515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2" name="Rectangle 31">
            <a:extLst>
              <a:ext uri="{FF2B5EF4-FFF2-40B4-BE49-F238E27FC236}">
                <a16:creationId xmlns:a16="http://schemas.microsoft.com/office/drawing/2014/main" id="{89807065-AB05-4E6B-BCBF-E5DAE892A52B}"/>
              </a:ext>
            </a:extLst>
          </p:cNvPr>
          <p:cNvSpPr/>
          <p:nvPr/>
        </p:nvSpPr>
        <p:spPr>
          <a:xfrm>
            <a:off x="3710250" y="3440633"/>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33" name="Rectangle 32">
            <a:extLst>
              <a:ext uri="{FF2B5EF4-FFF2-40B4-BE49-F238E27FC236}">
                <a16:creationId xmlns:a16="http://schemas.microsoft.com/office/drawing/2014/main" id="{305D7C83-0150-4F73-B2EF-DB1B8C303BF5}"/>
              </a:ext>
            </a:extLst>
          </p:cNvPr>
          <p:cNvSpPr/>
          <p:nvPr/>
        </p:nvSpPr>
        <p:spPr>
          <a:xfrm>
            <a:off x="2795850" y="3956023"/>
            <a:ext cx="914400" cy="515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4" name="Rectangle 33">
            <a:extLst>
              <a:ext uri="{FF2B5EF4-FFF2-40B4-BE49-F238E27FC236}">
                <a16:creationId xmlns:a16="http://schemas.microsoft.com/office/drawing/2014/main" id="{5E12D1BD-AD3A-473A-8436-D84972BC18BC}"/>
              </a:ext>
            </a:extLst>
          </p:cNvPr>
          <p:cNvSpPr/>
          <p:nvPr/>
        </p:nvSpPr>
        <p:spPr>
          <a:xfrm>
            <a:off x="3710250" y="3956022"/>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5" name="Rectangle 34">
            <a:extLst>
              <a:ext uri="{FF2B5EF4-FFF2-40B4-BE49-F238E27FC236}">
                <a16:creationId xmlns:a16="http://schemas.microsoft.com/office/drawing/2014/main" id="{958DCB07-00FE-49A8-965D-7E05B05C7748}"/>
              </a:ext>
            </a:extLst>
          </p:cNvPr>
          <p:cNvSpPr/>
          <p:nvPr/>
        </p:nvSpPr>
        <p:spPr>
          <a:xfrm>
            <a:off x="2795850" y="4471412"/>
            <a:ext cx="914400" cy="515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36" name="Rectangle 35">
            <a:extLst>
              <a:ext uri="{FF2B5EF4-FFF2-40B4-BE49-F238E27FC236}">
                <a16:creationId xmlns:a16="http://schemas.microsoft.com/office/drawing/2014/main" id="{9BBAF4F2-5296-4882-99AA-9D1AEBFA67EC}"/>
              </a:ext>
            </a:extLst>
          </p:cNvPr>
          <p:cNvSpPr/>
          <p:nvPr/>
        </p:nvSpPr>
        <p:spPr>
          <a:xfrm>
            <a:off x="3710250" y="447141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7" name="Rectangle 36">
            <a:extLst>
              <a:ext uri="{FF2B5EF4-FFF2-40B4-BE49-F238E27FC236}">
                <a16:creationId xmlns:a16="http://schemas.microsoft.com/office/drawing/2014/main" id="{C01B6EE8-39DE-40DB-86CE-7110269C094E}"/>
              </a:ext>
            </a:extLst>
          </p:cNvPr>
          <p:cNvSpPr/>
          <p:nvPr/>
        </p:nvSpPr>
        <p:spPr>
          <a:xfrm>
            <a:off x="4611694" y="3448304"/>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38" name="Rectangle 37">
            <a:extLst>
              <a:ext uri="{FF2B5EF4-FFF2-40B4-BE49-F238E27FC236}">
                <a16:creationId xmlns:a16="http://schemas.microsoft.com/office/drawing/2014/main" id="{DCE35791-FA7D-4FF7-A6D8-F51A2929D857}"/>
              </a:ext>
            </a:extLst>
          </p:cNvPr>
          <p:cNvSpPr/>
          <p:nvPr/>
        </p:nvSpPr>
        <p:spPr>
          <a:xfrm>
            <a:off x="4611694" y="3963693"/>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39" name="Rectangle 38">
            <a:extLst>
              <a:ext uri="{FF2B5EF4-FFF2-40B4-BE49-F238E27FC236}">
                <a16:creationId xmlns:a16="http://schemas.microsoft.com/office/drawing/2014/main" id="{F26C27A7-AFF2-4EF1-B70F-C151A59910C5}"/>
              </a:ext>
            </a:extLst>
          </p:cNvPr>
          <p:cNvSpPr/>
          <p:nvPr/>
        </p:nvSpPr>
        <p:spPr>
          <a:xfrm>
            <a:off x="4611694" y="4479082"/>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0" name="Rectangle 39">
            <a:extLst>
              <a:ext uri="{FF2B5EF4-FFF2-40B4-BE49-F238E27FC236}">
                <a16:creationId xmlns:a16="http://schemas.microsoft.com/office/drawing/2014/main" id="{4856EBBB-D7BD-4BFC-A70A-9DD70558DA19}"/>
              </a:ext>
            </a:extLst>
          </p:cNvPr>
          <p:cNvSpPr/>
          <p:nvPr/>
        </p:nvSpPr>
        <p:spPr>
          <a:xfrm>
            <a:off x="2795850" y="498256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1" name="Rectangle 40">
            <a:extLst>
              <a:ext uri="{FF2B5EF4-FFF2-40B4-BE49-F238E27FC236}">
                <a16:creationId xmlns:a16="http://schemas.microsoft.com/office/drawing/2014/main" id="{1193A4B7-D217-427C-BF70-895606DC0AF8}"/>
              </a:ext>
            </a:extLst>
          </p:cNvPr>
          <p:cNvSpPr/>
          <p:nvPr/>
        </p:nvSpPr>
        <p:spPr>
          <a:xfrm>
            <a:off x="3710250" y="498256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42" name="Rectangle 41">
            <a:extLst>
              <a:ext uri="{FF2B5EF4-FFF2-40B4-BE49-F238E27FC236}">
                <a16:creationId xmlns:a16="http://schemas.microsoft.com/office/drawing/2014/main" id="{FFDB9E7B-AE42-4574-99EA-DF56EDB25E55}"/>
              </a:ext>
            </a:extLst>
          </p:cNvPr>
          <p:cNvSpPr/>
          <p:nvPr/>
        </p:nvSpPr>
        <p:spPr>
          <a:xfrm>
            <a:off x="2795850" y="549795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3" name="Rectangle 42">
            <a:extLst>
              <a:ext uri="{FF2B5EF4-FFF2-40B4-BE49-F238E27FC236}">
                <a16:creationId xmlns:a16="http://schemas.microsoft.com/office/drawing/2014/main" id="{53D6CDB5-11F7-4E41-836E-B23DDD4204A9}"/>
              </a:ext>
            </a:extLst>
          </p:cNvPr>
          <p:cNvSpPr/>
          <p:nvPr/>
        </p:nvSpPr>
        <p:spPr>
          <a:xfrm>
            <a:off x="3710250" y="549795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4" name="Rectangle 43">
            <a:extLst>
              <a:ext uri="{FF2B5EF4-FFF2-40B4-BE49-F238E27FC236}">
                <a16:creationId xmlns:a16="http://schemas.microsoft.com/office/drawing/2014/main" id="{9ED9771B-9831-4C4D-B575-51863D7AED45}"/>
              </a:ext>
            </a:extLst>
          </p:cNvPr>
          <p:cNvSpPr/>
          <p:nvPr/>
        </p:nvSpPr>
        <p:spPr>
          <a:xfrm>
            <a:off x="2795850" y="601334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45" name="Rectangle 44">
            <a:extLst>
              <a:ext uri="{FF2B5EF4-FFF2-40B4-BE49-F238E27FC236}">
                <a16:creationId xmlns:a16="http://schemas.microsoft.com/office/drawing/2014/main" id="{685F5E7C-366E-4777-A71C-27BB3C439763}"/>
              </a:ext>
            </a:extLst>
          </p:cNvPr>
          <p:cNvSpPr/>
          <p:nvPr/>
        </p:nvSpPr>
        <p:spPr>
          <a:xfrm>
            <a:off x="3710250" y="6013344"/>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6" name="Rectangle 45">
            <a:extLst>
              <a:ext uri="{FF2B5EF4-FFF2-40B4-BE49-F238E27FC236}">
                <a16:creationId xmlns:a16="http://schemas.microsoft.com/office/drawing/2014/main" id="{83A9E2D8-8E04-40CA-BE4D-D7214B28F53E}"/>
              </a:ext>
            </a:extLst>
          </p:cNvPr>
          <p:cNvSpPr/>
          <p:nvPr/>
        </p:nvSpPr>
        <p:spPr>
          <a:xfrm>
            <a:off x="4611694" y="499023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4</a:t>
            </a:r>
          </a:p>
        </p:txBody>
      </p:sp>
      <p:sp>
        <p:nvSpPr>
          <p:cNvPr id="47" name="Rectangle 46">
            <a:extLst>
              <a:ext uri="{FF2B5EF4-FFF2-40B4-BE49-F238E27FC236}">
                <a16:creationId xmlns:a16="http://schemas.microsoft.com/office/drawing/2014/main" id="{318183D8-9F29-443B-A5BF-EB7FC892B12B}"/>
              </a:ext>
            </a:extLst>
          </p:cNvPr>
          <p:cNvSpPr/>
          <p:nvPr/>
        </p:nvSpPr>
        <p:spPr>
          <a:xfrm>
            <a:off x="4611694" y="550562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48" name="Rectangle 47">
            <a:extLst>
              <a:ext uri="{FF2B5EF4-FFF2-40B4-BE49-F238E27FC236}">
                <a16:creationId xmlns:a16="http://schemas.microsoft.com/office/drawing/2014/main" id="{E68B8692-BE8D-420E-9795-E53D7E3F07A0}"/>
              </a:ext>
            </a:extLst>
          </p:cNvPr>
          <p:cNvSpPr/>
          <p:nvPr/>
        </p:nvSpPr>
        <p:spPr>
          <a:xfrm>
            <a:off x="4611694" y="6021015"/>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1" name="Rectangle 50">
            <a:extLst>
              <a:ext uri="{FF2B5EF4-FFF2-40B4-BE49-F238E27FC236}">
                <a16:creationId xmlns:a16="http://schemas.microsoft.com/office/drawing/2014/main" id="{709C4093-3D5F-4D9B-B68E-2FE230EA9CDE}"/>
              </a:ext>
            </a:extLst>
          </p:cNvPr>
          <p:cNvSpPr/>
          <p:nvPr/>
        </p:nvSpPr>
        <p:spPr>
          <a:xfrm>
            <a:off x="334315" y="1831008"/>
            <a:ext cx="2238891" cy="954107"/>
          </a:xfrm>
          <a:prstGeom prst="rect">
            <a:avLst/>
          </a:prstGeom>
          <a:ln>
            <a:solidFill>
              <a:schemeClr val="bg1">
                <a:lumMod val="65000"/>
              </a:schemeClr>
            </a:solidFill>
          </a:ln>
        </p:spPr>
        <p:txBody>
          <a:bodyPr wrap="square">
            <a:spAutoFit/>
          </a:bodyPr>
          <a:lstStyle/>
          <a:p>
            <a:r>
              <a:rPr lang="en-US" sz="1400" b="1"/>
              <a:t>sig</a:t>
            </a:r>
            <a:r>
              <a:rPr lang="en-US" sz="1400"/>
              <a:t> Mesh {</a:t>
            </a:r>
          </a:p>
          <a:p>
            <a:r>
              <a:rPr lang="en-US" sz="1400"/>
              <a:t>    triangles: </a:t>
            </a:r>
            <a:r>
              <a:rPr lang="en-US" sz="1400" b="1"/>
              <a:t>some</a:t>
            </a:r>
            <a:r>
              <a:rPr lang="en-US" sz="1400"/>
              <a:t> Triangle,</a:t>
            </a:r>
          </a:p>
          <a:p>
            <a:r>
              <a:rPr lang="en-US" sz="1400"/>
              <a:t>    adj: Triangle -&gt; Triangle</a:t>
            </a:r>
          </a:p>
          <a:p>
            <a:r>
              <a:rPr lang="en-US" sz="1400"/>
              <a:t>}</a:t>
            </a:r>
          </a:p>
        </p:txBody>
      </p:sp>
      <p:sp>
        <p:nvSpPr>
          <p:cNvPr id="52" name="Rectangle 51">
            <a:extLst>
              <a:ext uri="{FF2B5EF4-FFF2-40B4-BE49-F238E27FC236}">
                <a16:creationId xmlns:a16="http://schemas.microsoft.com/office/drawing/2014/main" id="{CE6BCCCD-2700-4BD1-9721-FFD73B2944F9}"/>
              </a:ext>
            </a:extLst>
          </p:cNvPr>
          <p:cNvSpPr/>
          <p:nvPr/>
        </p:nvSpPr>
        <p:spPr>
          <a:xfrm>
            <a:off x="334315" y="2877997"/>
            <a:ext cx="2089265" cy="738664"/>
          </a:xfrm>
          <a:prstGeom prst="rect">
            <a:avLst/>
          </a:prstGeom>
          <a:ln>
            <a:solidFill>
              <a:schemeClr val="bg1">
                <a:lumMod val="65000"/>
              </a:schemeClr>
            </a:solidFill>
          </a:ln>
        </p:spPr>
        <p:txBody>
          <a:bodyPr wrap="square">
            <a:spAutoFit/>
          </a:bodyPr>
          <a:lstStyle/>
          <a:p>
            <a:r>
              <a:rPr lang="en-US" sz="1400" b="1"/>
              <a:t>sig</a:t>
            </a:r>
            <a:r>
              <a:rPr lang="en-US" sz="1400"/>
              <a:t> Triangle {</a:t>
            </a:r>
          </a:p>
          <a:p>
            <a:r>
              <a:rPr lang="en-US" sz="1400"/>
              <a:t>    edges: Vertex -&gt; Vertex</a:t>
            </a:r>
          </a:p>
          <a:p>
            <a:r>
              <a:rPr lang="en-US" sz="1400"/>
              <a:t>}</a:t>
            </a:r>
          </a:p>
        </p:txBody>
      </p:sp>
      <p:sp>
        <p:nvSpPr>
          <p:cNvPr id="53" name="Rectangle 52">
            <a:extLst>
              <a:ext uri="{FF2B5EF4-FFF2-40B4-BE49-F238E27FC236}">
                <a16:creationId xmlns:a16="http://schemas.microsoft.com/office/drawing/2014/main" id="{3A4E617A-9C9A-4F00-AA7E-BC26B13D2389}"/>
              </a:ext>
            </a:extLst>
          </p:cNvPr>
          <p:cNvSpPr/>
          <p:nvPr/>
        </p:nvSpPr>
        <p:spPr>
          <a:xfrm>
            <a:off x="334315" y="3693604"/>
            <a:ext cx="1158241" cy="307777"/>
          </a:xfrm>
          <a:prstGeom prst="rect">
            <a:avLst/>
          </a:prstGeom>
          <a:ln>
            <a:solidFill>
              <a:schemeClr val="bg1">
                <a:lumMod val="65000"/>
              </a:schemeClr>
            </a:solidFill>
          </a:ln>
        </p:spPr>
        <p:txBody>
          <a:bodyPr wrap="square">
            <a:spAutoFit/>
          </a:bodyPr>
          <a:lstStyle/>
          <a:p>
            <a:r>
              <a:rPr lang="en-US" sz="1400" b="1"/>
              <a:t>sig</a:t>
            </a:r>
            <a:r>
              <a:rPr lang="en-US" sz="1400"/>
              <a:t> Vertex {}</a:t>
            </a:r>
          </a:p>
        </p:txBody>
      </p:sp>
      <p:cxnSp>
        <p:nvCxnSpPr>
          <p:cNvPr id="4" name="Straight Arrow Connector 3">
            <a:extLst>
              <a:ext uri="{FF2B5EF4-FFF2-40B4-BE49-F238E27FC236}">
                <a16:creationId xmlns:a16="http://schemas.microsoft.com/office/drawing/2014/main" id="{5D4F6172-6BCE-4319-8D05-B0739775F418}"/>
              </a:ext>
            </a:extLst>
          </p:cNvPr>
          <p:cNvCxnSpPr>
            <a:cxnSpLocks/>
          </p:cNvCxnSpPr>
          <p:nvPr/>
        </p:nvCxnSpPr>
        <p:spPr>
          <a:xfrm flipH="1">
            <a:off x="5526095" y="2668740"/>
            <a:ext cx="159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757D071-BB63-4848-93AD-7325C7FFF389}"/>
              </a:ext>
            </a:extLst>
          </p:cNvPr>
          <p:cNvCxnSpPr>
            <a:cxnSpLocks/>
          </p:cNvCxnSpPr>
          <p:nvPr/>
        </p:nvCxnSpPr>
        <p:spPr>
          <a:xfrm flipH="1">
            <a:off x="5512244" y="4749693"/>
            <a:ext cx="159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078553-59F2-4AC7-A3BA-79303B696474}"/>
              </a:ext>
            </a:extLst>
          </p:cNvPr>
          <p:cNvCxnSpPr/>
          <p:nvPr/>
        </p:nvCxnSpPr>
        <p:spPr>
          <a:xfrm>
            <a:off x="5672054" y="2668740"/>
            <a:ext cx="0" cy="2080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4C141A9-79D3-4DF5-8D28-03E4A50220D5}"/>
              </a:ext>
            </a:extLst>
          </p:cNvPr>
          <p:cNvCxnSpPr>
            <a:endCxn id="37" idx="3"/>
          </p:cNvCxnSpPr>
          <p:nvPr/>
        </p:nvCxnSpPr>
        <p:spPr>
          <a:xfrm flipH="1">
            <a:off x="5526094" y="3693604"/>
            <a:ext cx="409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182F218-F6F9-4E6A-80DC-87841CB22718}"/>
              </a:ext>
            </a:extLst>
          </p:cNvPr>
          <p:cNvCxnSpPr/>
          <p:nvPr/>
        </p:nvCxnSpPr>
        <p:spPr>
          <a:xfrm flipH="1">
            <a:off x="5512244" y="6306571"/>
            <a:ext cx="409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FC1A0D8-15E9-4E9C-9210-0819DA53D978}"/>
              </a:ext>
            </a:extLst>
          </p:cNvPr>
          <p:cNvCxnSpPr/>
          <p:nvPr/>
        </p:nvCxnSpPr>
        <p:spPr>
          <a:xfrm>
            <a:off x="5921437" y="3693604"/>
            <a:ext cx="0" cy="2612967"/>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C93263E6-42C3-4E26-9A3D-5AFF56E2E31D}"/>
              </a:ext>
            </a:extLst>
          </p:cNvPr>
          <p:cNvSpPr/>
          <p:nvPr/>
        </p:nvSpPr>
        <p:spPr>
          <a:xfrm>
            <a:off x="8239778" y="3101272"/>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57" name="Rectangle 56">
            <a:extLst>
              <a:ext uri="{FF2B5EF4-FFF2-40B4-BE49-F238E27FC236}">
                <a16:creationId xmlns:a16="http://schemas.microsoft.com/office/drawing/2014/main" id="{1A58F648-D72C-4E59-B97A-E5C0B2422C17}"/>
              </a:ext>
            </a:extLst>
          </p:cNvPr>
          <p:cNvSpPr/>
          <p:nvPr/>
        </p:nvSpPr>
        <p:spPr>
          <a:xfrm>
            <a:off x="9154178" y="3114363"/>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58" name="Rectangle 57">
            <a:extLst>
              <a:ext uri="{FF2B5EF4-FFF2-40B4-BE49-F238E27FC236}">
                <a16:creationId xmlns:a16="http://schemas.microsoft.com/office/drawing/2014/main" id="{7BCFEC67-FB81-4448-AF6F-6E27A62612D1}"/>
              </a:ext>
            </a:extLst>
          </p:cNvPr>
          <p:cNvSpPr/>
          <p:nvPr/>
        </p:nvSpPr>
        <p:spPr>
          <a:xfrm>
            <a:off x="8239778" y="3620195"/>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1</a:t>
            </a:r>
          </a:p>
        </p:txBody>
      </p:sp>
      <p:sp>
        <p:nvSpPr>
          <p:cNvPr id="59" name="Rectangle 58">
            <a:extLst>
              <a:ext uri="{FF2B5EF4-FFF2-40B4-BE49-F238E27FC236}">
                <a16:creationId xmlns:a16="http://schemas.microsoft.com/office/drawing/2014/main" id="{0035E0AF-45DC-4F53-9DA4-6BD59E2BE60C}"/>
              </a:ext>
            </a:extLst>
          </p:cNvPr>
          <p:cNvSpPr/>
          <p:nvPr/>
        </p:nvSpPr>
        <p:spPr>
          <a:xfrm>
            <a:off x="9154178" y="361666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60" name="Rectangle 59">
            <a:extLst>
              <a:ext uri="{FF2B5EF4-FFF2-40B4-BE49-F238E27FC236}">
                <a16:creationId xmlns:a16="http://schemas.microsoft.com/office/drawing/2014/main" id="{ED436CCA-7B28-444B-83D7-7103D0CD9EB9}"/>
              </a:ext>
            </a:extLst>
          </p:cNvPr>
          <p:cNvSpPr/>
          <p:nvPr/>
        </p:nvSpPr>
        <p:spPr>
          <a:xfrm>
            <a:off x="8239778" y="4139118"/>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
        <p:nvSpPr>
          <p:cNvPr id="61" name="Rectangle 60">
            <a:extLst>
              <a:ext uri="{FF2B5EF4-FFF2-40B4-BE49-F238E27FC236}">
                <a16:creationId xmlns:a16="http://schemas.microsoft.com/office/drawing/2014/main" id="{E6818694-5884-4854-9508-BA6127F0103B}"/>
              </a:ext>
            </a:extLst>
          </p:cNvPr>
          <p:cNvSpPr/>
          <p:nvPr/>
        </p:nvSpPr>
        <p:spPr>
          <a:xfrm>
            <a:off x="9154178" y="4135584"/>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62" name="Rectangle 61">
            <a:extLst>
              <a:ext uri="{FF2B5EF4-FFF2-40B4-BE49-F238E27FC236}">
                <a16:creationId xmlns:a16="http://schemas.microsoft.com/office/drawing/2014/main" id="{9C1384B7-2B44-472C-B177-60AEE636F9B0}"/>
              </a:ext>
            </a:extLst>
          </p:cNvPr>
          <p:cNvSpPr/>
          <p:nvPr/>
        </p:nvSpPr>
        <p:spPr>
          <a:xfrm>
            <a:off x="8239778" y="4658041"/>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3</a:t>
            </a:r>
          </a:p>
        </p:txBody>
      </p:sp>
      <p:sp>
        <p:nvSpPr>
          <p:cNvPr id="63" name="Rectangle 62">
            <a:extLst>
              <a:ext uri="{FF2B5EF4-FFF2-40B4-BE49-F238E27FC236}">
                <a16:creationId xmlns:a16="http://schemas.microsoft.com/office/drawing/2014/main" id="{D29ED32B-CB07-40A8-8DBF-18703EA8E7D0}"/>
              </a:ext>
            </a:extLst>
          </p:cNvPr>
          <p:cNvSpPr/>
          <p:nvPr/>
        </p:nvSpPr>
        <p:spPr>
          <a:xfrm>
            <a:off x="9154178" y="4654507"/>
            <a:ext cx="914400" cy="5153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a:t>
            </a:r>
            <a:r>
              <a:rPr lang="en-US" sz="2400" baseline="-25000">
                <a:solidFill>
                  <a:schemeClr val="tx1"/>
                </a:solidFill>
              </a:rPr>
              <a:t>2</a:t>
            </a:r>
          </a:p>
        </p:txBody>
      </p:sp>
    </p:spTree>
    <p:extLst>
      <p:ext uri="{BB962C8B-B14F-4D97-AF65-F5344CB8AC3E}">
        <p14:creationId xmlns:p14="http://schemas.microsoft.com/office/powerpoint/2010/main" val="2516297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442CBB-1D8B-435A-9A4F-7B24945B402C}"/>
              </a:ext>
            </a:extLst>
          </p:cNvPr>
          <p:cNvSpPr/>
          <p:nvPr/>
        </p:nvSpPr>
        <p:spPr>
          <a:xfrm>
            <a:off x="637309" y="372773"/>
            <a:ext cx="6096000" cy="4801314"/>
          </a:xfrm>
          <a:prstGeom prst="rect">
            <a:avLst/>
          </a:prstGeom>
          <a:ln>
            <a:solidFill>
              <a:schemeClr val="bg1">
                <a:lumMod val="65000"/>
              </a:schemeClr>
            </a:solidFill>
          </a:ln>
        </p:spPr>
        <p:txBody>
          <a:bodyPr>
            <a:spAutoFit/>
          </a:bodyPr>
          <a:lstStyle/>
          <a:p>
            <a:r>
              <a:rPr lang="en-US"/>
              <a:t>In the Alloy model to the right, Test.t maps A to B, B to A, and C to A.</a:t>
            </a:r>
          </a:p>
          <a:p>
            <a:endParaRPr lang="en-US"/>
          </a:p>
          <a:p>
            <a:r>
              <a:rPr lang="en-US"/>
              <a:t>The following expression takes the intersection of Test.t with its transpose:</a:t>
            </a:r>
          </a:p>
          <a:p>
            <a:endParaRPr lang="en-US"/>
          </a:p>
          <a:p>
            <a:r>
              <a:rPr lang="en-US"/>
              <a:t>Test.t &amp; ~(Test.t)</a:t>
            </a:r>
          </a:p>
          <a:p>
            <a:endParaRPr lang="en-US"/>
          </a:p>
          <a:p>
            <a:r>
              <a:rPr lang="en-US"/>
              <a:t>The result is: A-&gt;B + B-&gt;A</a:t>
            </a:r>
          </a:p>
          <a:p>
            <a:endParaRPr lang="en-US"/>
          </a:p>
          <a:p>
            <a:r>
              <a:rPr lang="en-US"/>
              <a:t>Here’s why.</a:t>
            </a:r>
          </a:p>
          <a:p>
            <a:endParaRPr lang="en-US"/>
          </a:p>
          <a:p>
            <a:r>
              <a:rPr lang="en-US"/>
              <a:t>The expression produces this:</a:t>
            </a:r>
          </a:p>
          <a:p>
            <a:endParaRPr lang="en-US"/>
          </a:p>
          <a:p>
            <a:r>
              <a:rPr lang="en-US"/>
              <a:t>{A-&gt;B, B-&gt;A, C-&gt;A} &amp; {B-&gt;A, A-&gt;B, A-&gt;C}</a:t>
            </a:r>
          </a:p>
          <a:p>
            <a:endParaRPr lang="en-US"/>
          </a:p>
          <a:p>
            <a:r>
              <a:rPr lang="en-US"/>
              <a:t>Clearly, that yields: {A-B, B-&gt;A}</a:t>
            </a:r>
          </a:p>
        </p:txBody>
      </p:sp>
      <p:sp>
        <p:nvSpPr>
          <p:cNvPr id="5" name="Rectangle 4">
            <a:extLst>
              <a:ext uri="{FF2B5EF4-FFF2-40B4-BE49-F238E27FC236}">
                <a16:creationId xmlns:a16="http://schemas.microsoft.com/office/drawing/2014/main" id="{64EF7353-0D93-4081-AE5A-7DED3C40615B}"/>
              </a:ext>
            </a:extLst>
          </p:cNvPr>
          <p:cNvSpPr/>
          <p:nvPr/>
        </p:nvSpPr>
        <p:spPr>
          <a:xfrm>
            <a:off x="7254239" y="372773"/>
            <a:ext cx="3552305" cy="2585323"/>
          </a:xfrm>
          <a:prstGeom prst="rect">
            <a:avLst/>
          </a:prstGeom>
          <a:solidFill>
            <a:schemeClr val="bg1">
              <a:lumMod val="85000"/>
            </a:schemeClr>
          </a:solidFill>
        </p:spPr>
        <p:txBody>
          <a:bodyPr wrap="square">
            <a:spAutoFit/>
          </a:bodyPr>
          <a:lstStyle/>
          <a:p>
            <a:r>
              <a:rPr lang="en-US"/>
              <a:t>one sig Test {</a:t>
            </a:r>
          </a:p>
          <a:p>
            <a:r>
              <a:rPr lang="en-US"/>
              <a:t>    t: Letter -&gt; Letter</a:t>
            </a:r>
          </a:p>
          <a:p>
            <a:r>
              <a:rPr lang="en-US"/>
              <a:t>}</a:t>
            </a:r>
          </a:p>
          <a:p>
            <a:endParaRPr lang="en-US"/>
          </a:p>
          <a:p>
            <a:r>
              <a:rPr lang="en-US"/>
              <a:t>enum Letter { A, B, C }</a:t>
            </a:r>
          </a:p>
          <a:p>
            <a:endParaRPr lang="en-US"/>
          </a:p>
          <a:p>
            <a:r>
              <a:rPr lang="en-US"/>
              <a:t>fact { Test.t = A-&gt;B + B-&gt;A + C-&gt;A }</a:t>
            </a:r>
          </a:p>
          <a:p>
            <a:endParaRPr lang="en-US"/>
          </a:p>
          <a:p>
            <a:r>
              <a:rPr lang="en-US"/>
              <a:t>run {}</a:t>
            </a:r>
          </a:p>
        </p:txBody>
      </p:sp>
    </p:spTree>
    <p:extLst>
      <p:ext uri="{BB962C8B-B14F-4D97-AF65-F5344CB8AC3E}">
        <p14:creationId xmlns:p14="http://schemas.microsoft.com/office/powerpoint/2010/main" val="3994129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8199-3C32-4EB3-BAB4-CE3802E47292}"/>
              </a:ext>
            </a:extLst>
          </p:cNvPr>
          <p:cNvSpPr>
            <a:spLocks noGrp="1"/>
          </p:cNvSpPr>
          <p:nvPr>
            <p:ph type="title"/>
          </p:nvPr>
        </p:nvSpPr>
        <p:spPr/>
        <p:txBody>
          <a:bodyPr/>
          <a:lstStyle/>
          <a:p>
            <a:r>
              <a:rPr lang="en-US"/>
              <a:t>How many undirected edges?</a:t>
            </a:r>
          </a:p>
        </p:txBody>
      </p:sp>
      <p:pic>
        <p:nvPicPr>
          <p:cNvPr id="3" name="Picture 2">
            <a:extLst>
              <a:ext uri="{FF2B5EF4-FFF2-40B4-BE49-F238E27FC236}">
                <a16:creationId xmlns:a16="http://schemas.microsoft.com/office/drawing/2014/main" id="{B7F1A1E2-6E53-4545-B498-24CC29C15F52}"/>
              </a:ext>
            </a:extLst>
          </p:cNvPr>
          <p:cNvPicPr>
            <a:picLocks noChangeAspect="1"/>
          </p:cNvPicPr>
          <p:nvPr/>
        </p:nvPicPr>
        <p:blipFill rotWithShape="1">
          <a:blip r:embed="rId2"/>
          <a:srcRect l="53318" t="37358" r="30864" b="37743"/>
          <a:stretch/>
        </p:blipFill>
        <p:spPr>
          <a:xfrm>
            <a:off x="623752" y="2494600"/>
            <a:ext cx="4853248" cy="4058319"/>
          </a:xfrm>
          <a:prstGeom prst="rect">
            <a:avLst/>
          </a:prstGeom>
        </p:spPr>
      </p:pic>
      <p:sp>
        <p:nvSpPr>
          <p:cNvPr id="45" name="Freeform: Shape 44">
            <a:extLst>
              <a:ext uri="{FF2B5EF4-FFF2-40B4-BE49-F238E27FC236}">
                <a16:creationId xmlns:a16="http://schemas.microsoft.com/office/drawing/2014/main" id="{B19D4A6D-DAF4-496E-9CBE-0D353593D974}"/>
              </a:ext>
            </a:extLst>
          </p:cNvPr>
          <p:cNvSpPr/>
          <p:nvPr/>
        </p:nvSpPr>
        <p:spPr>
          <a:xfrm>
            <a:off x="1157610" y="4137976"/>
            <a:ext cx="2217357" cy="799784"/>
          </a:xfrm>
          <a:custGeom>
            <a:avLst/>
            <a:gdLst>
              <a:gd name="connsiteX0" fmla="*/ 488310 w 2217357"/>
              <a:gd name="connsiteY0" fmla="*/ 18388 h 799784"/>
              <a:gd name="connsiteX1" fmla="*/ 72674 w 2217357"/>
              <a:gd name="connsiteY1" fmla="*/ 18388 h 799784"/>
              <a:gd name="connsiteX2" fmla="*/ 39423 w 2217357"/>
              <a:gd name="connsiteY2" fmla="*/ 84889 h 799784"/>
              <a:gd name="connsiteX3" fmla="*/ 6172 w 2217357"/>
              <a:gd name="connsiteY3" fmla="*/ 217893 h 799784"/>
              <a:gd name="connsiteX4" fmla="*/ 22797 w 2217357"/>
              <a:gd name="connsiteY4" fmla="*/ 583653 h 799784"/>
              <a:gd name="connsiteX5" fmla="*/ 155801 w 2217357"/>
              <a:gd name="connsiteY5" fmla="*/ 616904 h 799784"/>
              <a:gd name="connsiteX6" fmla="*/ 654565 w 2217357"/>
              <a:gd name="connsiteY6" fmla="*/ 650155 h 799784"/>
              <a:gd name="connsiteX7" fmla="*/ 903946 w 2217357"/>
              <a:gd name="connsiteY7" fmla="*/ 749908 h 799784"/>
              <a:gd name="connsiteX8" fmla="*/ 953823 w 2217357"/>
              <a:gd name="connsiteY8" fmla="*/ 766533 h 799784"/>
              <a:gd name="connsiteX9" fmla="*/ 1186579 w 2217357"/>
              <a:gd name="connsiteY9" fmla="*/ 799784 h 799784"/>
              <a:gd name="connsiteX10" fmla="*/ 1402710 w 2217357"/>
              <a:gd name="connsiteY10" fmla="*/ 783159 h 799784"/>
              <a:gd name="connsiteX11" fmla="*/ 1452586 w 2217357"/>
              <a:gd name="connsiteY11" fmla="*/ 749908 h 799784"/>
              <a:gd name="connsiteX12" fmla="*/ 2034477 w 2217357"/>
              <a:gd name="connsiteY12" fmla="*/ 733282 h 799784"/>
              <a:gd name="connsiteX13" fmla="*/ 2167481 w 2217357"/>
              <a:gd name="connsiteY13" fmla="*/ 600279 h 799784"/>
              <a:gd name="connsiteX14" fmla="*/ 2200732 w 2217357"/>
              <a:gd name="connsiteY14" fmla="*/ 500526 h 799784"/>
              <a:gd name="connsiteX15" fmla="*/ 2217357 w 2217357"/>
              <a:gd name="connsiteY15" fmla="*/ 450649 h 799784"/>
              <a:gd name="connsiteX16" fmla="*/ 2200732 w 2217357"/>
              <a:gd name="connsiteY16" fmla="*/ 367522 h 799784"/>
              <a:gd name="connsiteX17" fmla="*/ 2100979 w 2217357"/>
              <a:gd name="connsiteY17" fmla="*/ 317646 h 799784"/>
              <a:gd name="connsiteX18" fmla="*/ 2001226 w 2217357"/>
              <a:gd name="connsiteY18" fmla="*/ 217893 h 799784"/>
              <a:gd name="connsiteX19" fmla="*/ 1967975 w 2217357"/>
              <a:gd name="connsiteY19" fmla="*/ 168017 h 799784"/>
              <a:gd name="connsiteX20" fmla="*/ 1884848 w 2217357"/>
              <a:gd name="connsiteY20" fmla="*/ 134766 h 799784"/>
              <a:gd name="connsiteX21" fmla="*/ 1386085 w 2217357"/>
              <a:gd name="connsiteY21" fmla="*/ 101515 h 799784"/>
              <a:gd name="connsiteX22" fmla="*/ 1269706 w 2217357"/>
              <a:gd name="connsiteY22" fmla="*/ 84889 h 799784"/>
              <a:gd name="connsiteX23" fmla="*/ 1169954 w 2217357"/>
              <a:gd name="connsiteY23" fmla="*/ 51639 h 799784"/>
              <a:gd name="connsiteX24" fmla="*/ 704441 w 2217357"/>
              <a:gd name="connsiteY24" fmla="*/ 18388 h 799784"/>
              <a:gd name="connsiteX25" fmla="*/ 654565 w 2217357"/>
              <a:gd name="connsiteY25" fmla="*/ 1762 h 799784"/>
              <a:gd name="connsiteX26" fmla="*/ 488310 w 2217357"/>
              <a:gd name="connsiteY26" fmla="*/ 18388 h 799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17357" h="799784">
                <a:moveTo>
                  <a:pt x="488310" y="18388"/>
                </a:moveTo>
                <a:cubicBezTo>
                  <a:pt x="391328" y="21159"/>
                  <a:pt x="243579" y="-24338"/>
                  <a:pt x="72674" y="18388"/>
                </a:cubicBezTo>
                <a:cubicBezTo>
                  <a:pt x="48630" y="24399"/>
                  <a:pt x="47260" y="61377"/>
                  <a:pt x="39423" y="84889"/>
                </a:cubicBezTo>
                <a:cubicBezTo>
                  <a:pt x="24972" y="128243"/>
                  <a:pt x="6172" y="217893"/>
                  <a:pt x="6172" y="217893"/>
                </a:cubicBezTo>
                <a:cubicBezTo>
                  <a:pt x="11714" y="339813"/>
                  <a:pt x="-20056" y="469378"/>
                  <a:pt x="22797" y="583653"/>
                </a:cubicBezTo>
                <a:cubicBezTo>
                  <a:pt x="38843" y="626442"/>
                  <a:pt x="110203" y="613864"/>
                  <a:pt x="155801" y="616904"/>
                </a:cubicBezTo>
                <a:lnTo>
                  <a:pt x="654565" y="650155"/>
                </a:lnTo>
                <a:cubicBezTo>
                  <a:pt x="762766" y="722290"/>
                  <a:pt x="685487" y="677089"/>
                  <a:pt x="903946" y="749908"/>
                </a:cubicBezTo>
                <a:cubicBezTo>
                  <a:pt x="920572" y="755450"/>
                  <a:pt x="936474" y="764055"/>
                  <a:pt x="953823" y="766533"/>
                </a:cubicBezTo>
                <a:lnTo>
                  <a:pt x="1186579" y="799784"/>
                </a:lnTo>
                <a:cubicBezTo>
                  <a:pt x="1258623" y="794242"/>
                  <a:pt x="1331691" y="796475"/>
                  <a:pt x="1402710" y="783159"/>
                </a:cubicBezTo>
                <a:cubicBezTo>
                  <a:pt x="1422349" y="779477"/>
                  <a:pt x="1432667" y="751481"/>
                  <a:pt x="1452586" y="749908"/>
                </a:cubicBezTo>
                <a:cubicBezTo>
                  <a:pt x="1646027" y="734636"/>
                  <a:pt x="1840513" y="738824"/>
                  <a:pt x="2034477" y="733282"/>
                </a:cubicBezTo>
                <a:cubicBezTo>
                  <a:pt x="2132368" y="668021"/>
                  <a:pt x="2130301" y="693228"/>
                  <a:pt x="2167481" y="600279"/>
                </a:cubicBezTo>
                <a:cubicBezTo>
                  <a:pt x="2180498" y="567736"/>
                  <a:pt x="2189648" y="533777"/>
                  <a:pt x="2200732" y="500526"/>
                </a:cubicBezTo>
                <a:lnTo>
                  <a:pt x="2217357" y="450649"/>
                </a:lnTo>
                <a:cubicBezTo>
                  <a:pt x="2211815" y="422940"/>
                  <a:pt x="2214752" y="392057"/>
                  <a:pt x="2200732" y="367522"/>
                </a:cubicBezTo>
                <a:cubicBezTo>
                  <a:pt x="2185565" y="340980"/>
                  <a:pt x="2126580" y="326180"/>
                  <a:pt x="2100979" y="317646"/>
                </a:cubicBezTo>
                <a:cubicBezTo>
                  <a:pt x="2067728" y="284395"/>
                  <a:pt x="2027310" y="257019"/>
                  <a:pt x="2001226" y="217893"/>
                </a:cubicBezTo>
                <a:cubicBezTo>
                  <a:pt x="1990142" y="201268"/>
                  <a:pt x="1984234" y="179631"/>
                  <a:pt x="1967975" y="168017"/>
                </a:cubicBezTo>
                <a:cubicBezTo>
                  <a:pt x="1943690" y="150671"/>
                  <a:pt x="1913160" y="144203"/>
                  <a:pt x="1884848" y="134766"/>
                </a:cubicBezTo>
                <a:cubicBezTo>
                  <a:pt x="1736782" y="85410"/>
                  <a:pt x="1473120" y="104862"/>
                  <a:pt x="1386085" y="101515"/>
                </a:cubicBezTo>
                <a:cubicBezTo>
                  <a:pt x="1347292" y="95973"/>
                  <a:pt x="1307889" y="93700"/>
                  <a:pt x="1269706" y="84889"/>
                </a:cubicBezTo>
                <a:cubicBezTo>
                  <a:pt x="1235554" y="77008"/>
                  <a:pt x="1204914" y="54136"/>
                  <a:pt x="1169954" y="51639"/>
                </a:cubicBezTo>
                <a:lnTo>
                  <a:pt x="704441" y="18388"/>
                </a:lnTo>
                <a:cubicBezTo>
                  <a:pt x="687816" y="12846"/>
                  <a:pt x="672090" y="1762"/>
                  <a:pt x="654565" y="1762"/>
                </a:cubicBezTo>
                <a:cubicBezTo>
                  <a:pt x="609885" y="1762"/>
                  <a:pt x="585292" y="15617"/>
                  <a:pt x="488310" y="18388"/>
                </a:cubicBez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9652DE1-CDDE-438B-A290-21CCA225697E}"/>
              </a:ext>
            </a:extLst>
          </p:cNvPr>
          <p:cNvSpPr/>
          <p:nvPr/>
        </p:nvSpPr>
        <p:spPr>
          <a:xfrm>
            <a:off x="2211173" y="2924389"/>
            <a:ext cx="1429802" cy="1531233"/>
          </a:xfrm>
          <a:custGeom>
            <a:avLst/>
            <a:gdLst>
              <a:gd name="connsiteX0" fmla="*/ 149642 w 1429802"/>
              <a:gd name="connsiteY0" fmla="*/ 18316 h 1531233"/>
              <a:gd name="connsiteX1" fmla="*/ 133016 w 1429802"/>
              <a:gd name="connsiteY1" fmla="*/ 118069 h 1531233"/>
              <a:gd name="connsiteX2" fmla="*/ 66514 w 1429802"/>
              <a:gd name="connsiteY2" fmla="*/ 167946 h 1531233"/>
              <a:gd name="connsiteX3" fmla="*/ 16638 w 1429802"/>
              <a:gd name="connsiteY3" fmla="*/ 217822 h 1531233"/>
              <a:gd name="connsiteX4" fmla="*/ 12 w 1429802"/>
              <a:gd name="connsiteY4" fmla="*/ 267698 h 1531233"/>
              <a:gd name="connsiteX5" fmla="*/ 66514 w 1429802"/>
              <a:gd name="connsiteY5" fmla="*/ 483829 h 1531233"/>
              <a:gd name="connsiteX6" fmla="*/ 116391 w 1429802"/>
              <a:gd name="connsiteY6" fmla="*/ 500455 h 1531233"/>
              <a:gd name="connsiteX7" fmla="*/ 133016 w 1429802"/>
              <a:gd name="connsiteY7" fmla="*/ 550331 h 1531233"/>
              <a:gd name="connsiteX8" fmla="*/ 232769 w 1429802"/>
              <a:gd name="connsiteY8" fmla="*/ 600207 h 1531233"/>
              <a:gd name="connsiteX9" fmla="*/ 282645 w 1429802"/>
              <a:gd name="connsiteY9" fmla="*/ 699960 h 1531233"/>
              <a:gd name="connsiteX10" fmla="*/ 315896 w 1429802"/>
              <a:gd name="connsiteY10" fmla="*/ 749836 h 1531233"/>
              <a:gd name="connsiteX11" fmla="*/ 332522 w 1429802"/>
              <a:gd name="connsiteY11" fmla="*/ 799713 h 1531233"/>
              <a:gd name="connsiteX12" fmla="*/ 382398 w 1429802"/>
              <a:gd name="connsiteY12" fmla="*/ 882840 h 1531233"/>
              <a:gd name="connsiteX13" fmla="*/ 482151 w 1429802"/>
              <a:gd name="connsiteY13" fmla="*/ 965967 h 1531233"/>
              <a:gd name="connsiteX14" fmla="*/ 532027 w 1429802"/>
              <a:gd name="connsiteY14" fmla="*/ 982593 h 1531233"/>
              <a:gd name="connsiteX15" fmla="*/ 598529 w 1429802"/>
              <a:gd name="connsiteY15" fmla="*/ 1015844 h 1531233"/>
              <a:gd name="connsiteX16" fmla="*/ 648405 w 1429802"/>
              <a:gd name="connsiteY16" fmla="*/ 1049095 h 1531233"/>
              <a:gd name="connsiteX17" fmla="*/ 748158 w 1429802"/>
              <a:gd name="connsiteY17" fmla="*/ 1082346 h 1531233"/>
              <a:gd name="connsiteX18" fmla="*/ 798034 w 1429802"/>
              <a:gd name="connsiteY18" fmla="*/ 1198724 h 1531233"/>
              <a:gd name="connsiteX19" fmla="*/ 847911 w 1429802"/>
              <a:gd name="connsiteY19" fmla="*/ 1215349 h 1531233"/>
              <a:gd name="connsiteX20" fmla="*/ 897787 w 1429802"/>
              <a:gd name="connsiteY20" fmla="*/ 1265226 h 1531233"/>
              <a:gd name="connsiteX21" fmla="*/ 947663 w 1429802"/>
              <a:gd name="connsiteY21" fmla="*/ 1281851 h 1531233"/>
              <a:gd name="connsiteX22" fmla="*/ 997540 w 1429802"/>
              <a:gd name="connsiteY22" fmla="*/ 1315102 h 1531233"/>
              <a:gd name="connsiteX23" fmla="*/ 1014165 w 1429802"/>
              <a:gd name="connsiteY23" fmla="*/ 1364978 h 1531233"/>
              <a:gd name="connsiteX24" fmla="*/ 1097292 w 1429802"/>
              <a:gd name="connsiteY24" fmla="*/ 1464731 h 1531233"/>
              <a:gd name="connsiteX25" fmla="*/ 1147169 w 1429802"/>
              <a:gd name="connsiteY25" fmla="*/ 1497982 h 1531233"/>
              <a:gd name="connsiteX26" fmla="*/ 1246922 w 1429802"/>
              <a:gd name="connsiteY26" fmla="*/ 1531233 h 1531233"/>
              <a:gd name="connsiteX27" fmla="*/ 1413176 w 1429802"/>
              <a:gd name="connsiteY27" fmla="*/ 1448106 h 1531233"/>
              <a:gd name="connsiteX28" fmla="*/ 1429802 w 1429802"/>
              <a:gd name="connsiteY28" fmla="*/ 1398229 h 1531233"/>
              <a:gd name="connsiteX29" fmla="*/ 1379925 w 1429802"/>
              <a:gd name="connsiteY29" fmla="*/ 1132222 h 1531233"/>
              <a:gd name="connsiteX30" fmla="*/ 1346674 w 1429802"/>
              <a:gd name="connsiteY30" fmla="*/ 1065720 h 1531233"/>
              <a:gd name="connsiteX31" fmla="*/ 1296798 w 1429802"/>
              <a:gd name="connsiteY31" fmla="*/ 1015844 h 1531233"/>
              <a:gd name="connsiteX32" fmla="*/ 1246922 w 1429802"/>
              <a:gd name="connsiteY32" fmla="*/ 882840 h 1531233"/>
              <a:gd name="connsiteX33" fmla="*/ 1213671 w 1429802"/>
              <a:gd name="connsiteY33" fmla="*/ 832964 h 1531233"/>
              <a:gd name="connsiteX34" fmla="*/ 1180420 w 1429802"/>
              <a:gd name="connsiteY34" fmla="*/ 733211 h 1531233"/>
              <a:gd name="connsiteX35" fmla="*/ 1163794 w 1429802"/>
              <a:gd name="connsiteY35" fmla="*/ 683335 h 1531233"/>
              <a:gd name="connsiteX36" fmla="*/ 1064042 w 1429802"/>
              <a:gd name="connsiteY36" fmla="*/ 600207 h 1531233"/>
              <a:gd name="connsiteX37" fmla="*/ 914412 w 1429802"/>
              <a:gd name="connsiteY37" fmla="*/ 533706 h 1531233"/>
              <a:gd name="connsiteX38" fmla="*/ 814660 w 1429802"/>
              <a:gd name="connsiteY38" fmla="*/ 417327 h 1531233"/>
              <a:gd name="connsiteX39" fmla="*/ 781409 w 1429802"/>
              <a:gd name="connsiteY39" fmla="*/ 367451 h 1531233"/>
              <a:gd name="connsiteX40" fmla="*/ 731532 w 1429802"/>
              <a:gd name="connsiteY40" fmla="*/ 317575 h 1531233"/>
              <a:gd name="connsiteX41" fmla="*/ 714907 w 1429802"/>
              <a:gd name="connsiteY41" fmla="*/ 267698 h 1531233"/>
              <a:gd name="connsiteX42" fmla="*/ 565278 w 1429802"/>
              <a:gd name="connsiteY42" fmla="*/ 151320 h 1531233"/>
              <a:gd name="connsiteX43" fmla="*/ 465525 w 1429802"/>
              <a:gd name="connsiteY43" fmla="*/ 51567 h 1531233"/>
              <a:gd name="connsiteX44" fmla="*/ 365772 w 1429802"/>
              <a:gd name="connsiteY44" fmla="*/ 34942 h 1531233"/>
              <a:gd name="connsiteX45" fmla="*/ 232769 w 1429802"/>
              <a:gd name="connsiteY45" fmla="*/ 1691 h 1531233"/>
              <a:gd name="connsiteX46" fmla="*/ 149642 w 1429802"/>
              <a:gd name="connsiteY46" fmla="*/ 18316 h 153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29802" h="1531233">
                <a:moveTo>
                  <a:pt x="149642" y="18316"/>
                </a:moveTo>
                <a:cubicBezTo>
                  <a:pt x="133017" y="37712"/>
                  <a:pt x="149387" y="88601"/>
                  <a:pt x="133016" y="118069"/>
                </a:cubicBezTo>
                <a:cubicBezTo>
                  <a:pt x="119559" y="142291"/>
                  <a:pt x="87552" y="149913"/>
                  <a:pt x="66514" y="167946"/>
                </a:cubicBezTo>
                <a:cubicBezTo>
                  <a:pt x="48663" y="183247"/>
                  <a:pt x="33263" y="201197"/>
                  <a:pt x="16638" y="217822"/>
                </a:cubicBezTo>
                <a:cubicBezTo>
                  <a:pt x="11096" y="234447"/>
                  <a:pt x="12" y="250173"/>
                  <a:pt x="12" y="267698"/>
                </a:cubicBezTo>
                <a:cubicBezTo>
                  <a:pt x="12" y="356030"/>
                  <a:pt x="-2602" y="426232"/>
                  <a:pt x="66514" y="483829"/>
                </a:cubicBezTo>
                <a:cubicBezTo>
                  <a:pt x="79977" y="495048"/>
                  <a:pt x="99765" y="494913"/>
                  <a:pt x="116391" y="500455"/>
                </a:cubicBezTo>
                <a:cubicBezTo>
                  <a:pt x="121933" y="517080"/>
                  <a:pt x="122069" y="536647"/>
                  <a:pt x="133016" y="550331"/>
                </a:cubicBezTo>
                <a:cubicBezTo>
                  <a:pt x="156456" y="579631"/>
                  <a:pt x="199911" y="589255"/>
                  <a:pt x="232769" y="600207"/>
                </a:cubicBezTo>
                <a:cubicBezTo>
                  <a:pt x="328066" y="743154"/>
                  <a:pt x="213810" y="562290"/>
                  <a:pt x="282645" y="699960"/>
                </a:cubicBezTo>
                <a:cubicBezTo>
                  <a:pt x="291581" y="717832"/>
                  <a:pt x="306960" y="731964"/>
                  <a:pt x="315896" y="749836"/>
                </a:cubicBezTo>
                <a:cubicBezTo>
                  <a:pt x="323733" y="765511"/>
                  <a:pt x="324685" y="784038"/>
                  <a:pt x="332522" y="799713"/>
                </a:cubicBezTo>
                <a:cubicBezTo>
                  <a:pt x="346973" y="828615"/>
                  <a:pt x="363010" y="856989"/>
                  <a:pt x="382398" y="882840"/>
                </a:cubicBezTo>
                <a:cubicBezTo>
                  <a:pt x="404460" y="912256"/>
                  <a:pt x="448356" y="949069"/>
                  <a:pt x="482151" y="965967"/>
                </a:cubicBezTo>
                <a:cubicBezTo>
                  <a:pt x="497826" y="973804"/>
                  <a:pt x="515919" y="975690"/>
                  <a:pt x="532027" y="982593"/>
                </a:cubicBezTo>
                <a:cubicBezTo>
                  <a:pt x="554807" y="992356"/>
                  <a:pt x="577011" y="1003548"/>
                  <a:pt x="598529" y="1015844"/>
                </a:cubicBezTo>
                <a:cubicBezTo>
                  <a:pt x="615878" y="1025757"/>
                  <a:pt x="630146" y="1040980"/>
                  <a:pt x="648405" y="1049095"/>
                </a:cubicBezTo>
                <a:cubicBezTo>
                  <a:pt x="680434" y="1063330"/>
                  <a:pt x="748158" y="1082346"/>
                  <a:pt x="748158" y="1082346"/>
                </a:cubicBezTo>
                <a:cubicBezTo>
                  <a:pt x="758141" y="1122279"/>
                  <a:pt x="762155" y="1170021"/>
                  <a:pt x="798034" y="1198724"/>
                </a:cubicBezTo>
                <a:cubicBezTo>
                  <a:pt x="811719" y="1209672"/>
                  <a:pt x="831285" y="1209807"/>
                  <a:pt x="847911" y="1215349"/>
                </a:cubicBezTo>
                <a:cubicBezTo>
                  <a:pt x="864536" y="1231975"/>
                  <a:pt x="878224" y="1252184"/>
                  <a:pt x="897787" y="1265226"/>
                </a:cubicBezTo>
                <a:cubicBezTo>
                  <a:pt x="912368" y="1274947"/>
                  <a:pt x="931988" y="1274014"/>
                  <a:pt x="947663" y="1281851"/>
                </a:cubicBezTo>
                <a:cubicBezTo>
                  <a:pt x="965535" y="1290787"/>
                  <a:pt x="980914" y="1304018"/>
                  <a:pt x="997540" y="1315102"/>
                </a:cubicBezTo>
                <a:cubicBezTo>
                  <a:pt x="1003082" y="1331727"/>
                  <a:pt x="1006328" y="1349303"/>
                  <a:pt x="1014165" y="1364978"/>
                </a:cubicBezTo>
                <a:cubicBezTo>
                  <a:pt x="1032848" y="1402343"/>
                  <a:pt x="1065775" y="1438467"/>
                  <a:pt x="1097292" y="1464731"/>
                </a:cubicBezTo>
                <a:cubicBezTo>
                  <a:pt x="1112642" y="1477523"/>
                  <a:pt x="1128910" y="1489867"/>
                  <a:pt x="1147169" y="1497982"/>
                </a:cubicBezTo>
                <a:cubicBezTo>
                  <a:pt x="1179198" y="1512217"/>
                  <a:pt x="1246922" y="1531233"/>
                  <a:pt x="1246922" y="1531233"/>
                </a:cubicBezTo>
                <a:cubicBezTo>
                  <a:pt x="1428593" y="1511047"/>
                  <a:pt x="1380131" y="1563764"/>
                  <a:pt x="1413176" y="1448106"/>
                </a:cubicBezTo>
                <a:cubicBezTo>
                  <a:pt x="1417991" y="1431255"/>
                  <a:pt x="1424260" y="1414855"/>
                  <a:pt x="1429802" y="1398229"/>
                </a:cubicBezTo>
                <a:cubicBezTo>
                  <a:pt x="1415077" y="1250982"/>
                  <a:pt x="1427397" y="1250902"/>
                  <a:pt x="1379925" y="1132222"/>
                </a:cubicBezTo>
                <a:cubicBezTo>
                  <a:pt x="1370721" y="1109211"/>
                  <a:pt x="1361079" y="1085887"/>
                  <a:pt x="1346674" y="1065720"/>
                </a:cubicBezTo>
                <a:cubicBezTo>
                  <a:pt x="1333008" y="1046588"/>
                  <a:pt x="1313423" y="1032469"/>
                  <a:pt x="1296798" y="1015844"/>
                </a:cubicBezTo>
                <a:cubicBezTo>
                  <a:pt x="1282410" y="972681"/>
                  <a:pt x="1266798" y="922592"/>
                  <a:pt x="1246922" y="882840"/>
                </a:cubicBezTo>
                <a:cubicBezTo>
                  <a:pt x="1237986" y="864968"/>
                  <a:pt x="1221786" y="851223"/>
                  <a:pt x="1213671" y="832964"/>
                </a:cubicBezTo>
                <a:cubicBezTo>
                  <a:pt x="1199436" y="800935"/>
                  <a:pt x="1191504" y="766462"/>
                  <a:pt x="1180420" y="733211"/>
                </a:cubicBezTo>
                <a:cubicBezTo>
                  <a:pt x="1174878" y="716586"/>
                  <a:pt x="1176186" y="695727"/>
                  <a:pt x="1163794" y="683335"/>
                </a:cubicBezTo>
                <a:cubicBezTo>
                  <a:pt x="1132473" y="652013"/>
                  <a:pt x="1105706" y="618724"/>
                  <a:pt x="1064042" y="600207"/>
                </a:cubicBezTo>
                <a:cubicBezTo>
                  <a:pt x="970844" y="558785"/>
                  <a:pt x="978909" y="587453"/>
                  <a:pt x="914412" y="533706"/>
                </a:cubicBezTo>
                <a:cubicBezTo>
                  <a:pt x="871764" y="498166"/>
                  <a:pt x="847034" y="462651"/>
                  <a:pt x="814660" y="417327"/>
                </a:cubicBezTo>
                <a:cubicBezTo>
                  <a:pt x="803046" y="401068"/>
                  <a:pt x="794201" y="382801"/>
                  <a:pt x="781409" y="367451"/>
                </a:cubicBezTo>
                <a:cubicBezTo>
                  <a:pt x="766357" y="349389"/>
                  <a:pt x="748158" y="334200"/>
                  <a:pt x="731532" y="317575"/>
                </a:cubicBezTo>
                <a:cubicBezTo>
                  <a:pt x="725990" y="300949"/>
                  <a:pt x="724628" y="282280"/>
                  <a:pt x="714907" y="267698"/>
                </a:cubicBezTo>
                <a:cubicBezTo>
                  <a:pt x="668110" y="197501"/>
                  <a:pt x="631331" y="217373"/>
                  <a:pt x="565278" y="151320"/>
                </a:cubicBezTo>
                <a:cubicBezTo>
                  <a:pt x="532027" y="118069"/>
                  <a:pt x="511909" y="59297"/>
                  <a:pt x="465525" y="51567"/>
                </a:cubicBezTo>
                <a:cubicBezTo>
                  <a:pt x="432274" y="46025"/>
                  <a:pt x="398733" y="42005"/>
                  <a:pt x="365772" y="34942"/>
                </a:cubicBezTo>
                <a:cubicBezTo>
                  <a:pt x="321088" y="25367"/>
                  <a:pt x="277846" y="9204"/>
                  <a:pt x="232769" y="1691"/>
                </a:cubicBezTo>
                <a:cubicBezTo>
                  <a:pt x="210903" y="-1953"/>
                  <a:pt x="166267" y="-1080"/>
                  <a:pt x="149642" y="18316"/>
                </a:cubicBez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ADE6557-8385-4A41-96F2-D499C9C686F5}"/>
              </a:ext>
            </a:extLst>
          </p:cNvPr>
          <p:cNvSpPr txBox="1"/>
          <p:nvPr/>
        </p:nvSpPr>
        <p:spPr>
          <a:xfrm>
            <a:off x="4123113" y="4706927"/>
            <a:ext cx="5229765" cy="461665"/>
          </a:xfrm>
          <a:prstGeom prst="rect">
            <a:avLst/>
          </a:prstGeom>
          <a:noFill/>
        </p:spPr>
        <p:txBody>
          <a:bodyPr wrap="none" rtlCol="0">
            <a:spAutoFit/>
          </a:bodyPr>
          <a:lstStyle/>
          <a:p>
            <a:r>
              <a:rPr lang="en-US" sz="2400"/>
              <a:t>Treat these (internal) edges as one each.</a:t>
            </a:r>
          </a:p>
        </p:txBody>
      </p:sp>
      <p:cxnSp>
        <p:nvCxnSpPr>
          <p:cNvPr id="49" name="Straight Arrow Connector 48">
            <a:extLst>
              <a:ext uri="{FF2B5EF4-FFF2-40B4-BE49-F238E27FC236}">
                <a16:creationId xmlns:a16="http://schemas.microsoft.com/office/drawing/2014/main" id="{A8AA8300-F205-4865-829F-776DEB85009C}"/>
              </a:ext>
            </a:extLst>
          </p:cNvPr>
          <p:cNvCxnSpPr>
            <a:stCxn id="47" idx="1"/>
            <a:endCxn id="45" idx="13"/>
          </p:cNvCxnSpPr>
          <p:nvPr/>
        </p:nvCxnSpPr>
        <p:spPr>
          <a:xfrm flipH="1" flipV="1">
            <a:off x="3325091" y="4738255"/>
            <a:ext cx="798022" cy="19950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E63E833-1011-48AA-9242-A306B408A7D2}"/>
              </a:ext>
            </a:extLst>
          </p:cNvPr>
          <p:cNvCxnSpPr>
            <a:stCxn id="47" idx="1"/>
          </p:cNvCxnSpPr>
          <p:nvPr/>
        </p:nvCxnSpPr>
        <p:spPr>
          <a:xfrm flipH="1" flipV="1">
            <a:off x="3640975" y="4322618"/>
            <a:ext cx="482138" cy="61514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868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8199-3C32-4EB3-BAB4-CE3802E47292}"/>
              </a:ext>
            </a:extLst>
          </p:cNvPr>
          <p:cNvSpPr>
            <a:spLocks noGrp="1"/>
          </p:cNvSpPr>
          <p:nvPr>
            <p:ph type="title"/>
          </p:nvPr>
        </p:nvSpPr>
        <p:spPr/>
        <p:txBody>
          <a:bodyPr/>
          <a:lstStyle/>
          <a:p>
            <a:r>
              <a:rPr lang="en-US"/>
              <a:t>How many undirected edges? (cont.)</a:t>
            </a:r>
          </a:p>
        </p:txBody>
      </p:sp>
      <p:pic>
        <p:nvPicPr>
          <p:cNvPr id="3" name="Picture 2">
            <a:extLst>
              <a:ext uri="{FF2B5EF4-FFF2-40B4-BE49-F238E27FC236}">
                <a16:creationId xmlns:a16="http://schemas.microsoft.com/office/drawing/2014/main" id="{B7F1A1E2-6E53-4545-B498-24CC29C15F52}"/>
              </a:ext>
            </a:extLst>
          </p:cNvPr>
          <p:cNvPicPr>
            <a:picLocks noChangeAspect="1"/>
          </p:cNvPicPr>
          <p:nvPr/>
        </p:nvPicPr>
        <p:blipFill rotWithShape="1">
          <a:blip r:embed="rId2"/>
          <a:srcRect l="53318" t="37358" r="30864" b="37743"/>
          <a:stretch/>
        </p:blipFill>
        <p:spPr>
          <a:xfrm>
            <a:off x="623752" y="2494600"/>
            <a:ext cx="4853248" cy="4058319"/>
          </a:xfrm>
          <a:prstGeom prst="rect">
            <a:avLst/>
          </a:prstGeom>
        </p:spPr>
      </p:pic>
      <p:sp>
        <p:nvSpPr>
          <p:cNvPr id="45" name="Freeform: Shape 44">
            <a:extLst>
              <a:ext uri="{FF2B5EF4-FFF2-40B4-BE49-F238E27FC236}">
                <a16:creationId xmlns:a16="http://schemas.microsoft.com/office/drawing/2014/main" id="{B19D4A6D-DAF4-496E-9CBE-0D353593D974}"/>
              </a:ext>
            </a:extLst>
          </p:cNvPr>
          <p:cNvSpPr/>
          <p:nvPr/>
        </p:nvSpPr>
        <p:spPr>
          <a:xfrm>
            <a:off x="1157610" y="4137976"/>
            <a:ext cx="2217357" cy="799784"/>
          </a:xfrm>
          <a:custGeom>
            <a:avLst/>
            <a:gdLst>
              <a:gd name="connsiteX0" fmla="*/ 488310 w 2217357"/>
              <a:gd name="connsiteY0" fmla="*/ 18388 h 799784"/>
              <a:gd name="connsiteX1" fmla="*/ 72674 w 2217357"/>
              <a:gd name="connsiteY1" fmla="*/ 18388 h 799784"/>
              <a:gd name="connsiteX2" fmla="*/ 39423 w 2217357"/>
              <a:gd name="connsiteY2" fmla="*/ 84889 h 799784"/>
              <a:gd name="connsiteX3" fmla="*/ 6172 w 2217357"/>
              <a:gd name="connsiteY3" fmla="*/ 217893 h 799784"/>
              <a:gd name="connsiteX4" fmla="*/ 22797 w 2217357"/>
              <a:gd name="connsiteY4" fmla="*/ 583653 h 799784"/>
              <a:gd name="connsiteX5" fmla="*/ 155801 w 2217357"/>
              <a:gd name="connsiteY5" fmla="*/ 616904 h 799784"/>
              <a:gd name="connsiteX6" fmla="*/ 654565 w 2217357"/>
              <a:gd name="connsiteY6" fmla="*/ 650155 h 799784"/>
              <a:gd name="connsiteX7" fmla="*/ 903946 w 2217357"/>
              <a:gd name="connsiteY7" fmla="*/ 749908 h 799784"/>
              <a:gd name="connsiteX8" fmla="*/ 953823 w 2217357"/>
              <a:gd name="connsiteY8" fmla="*/ 766533 h 799784"/>
              <a:gd name="connsiteX9" fmla="*/ 1186579 w 2217357"/>
              <a:gd name="connsiteY9" fmla="*/ 799784 h 799784"/>
              <a:gd name="connsiteX10" fmla="*/ 1402710 w 2217357"/>
              <a:gd name="connsiteY10" fmla="*/ 783159 h 799784"/>
              <a:gd name="connsiteX11" fmla="*/ 1452586 w 2217357"/>
              <a:gd name="connsiteY11" fmla="*/ 749908 h 799784"/>
              <a:gd name="connsiteX12" fmla="*/ 2034477 w 2217357"/>
              <a:gd name="connsiteY12" fmla="*/ 733282 h 799784"/>
              <a:gd name="connsiteX13" fmla="*/ 2167481 w 2217357"/>
              <a:gd name="connsiteY13" fmla="*/ 600279 h 799784"/>
              <a:gd name="connsiteX14" fmla="*/ 2200732 w 2217357"/>
              <a:gd name="connsiteY14" fmla="*/ 500526 h 799784"/>
              <a:gd name="connsiteX15" fmla="*/ 2217357 w 2217357"/>
              <a:gd name="connsiteY15" fmla="*/ 450649 h 799784"/>
              <a:gd name="connsiteX16" fmla="*/ 2200732 w 2217357"/>
              <a:gd name="connsiteY16" fmla="*/ 367522 h 799784"/>
              <a:gd name="connsiteX17" fmla="*/ 2100979 w 2217357"/>
              <a:gd name="connsiteY17" fmla="*/ 317646 h 799784"/>
              <a:gd name="connsiteX18" fmla="*/ 2001226 w 2217357"/>
              <a:gd name="connsiteY18" fmla="*/ 217893 h 799784"/>
              <a:gd name="connsiteX19" fmla="*/ 1967975 w 2217357"/>
              <a:gd name="connsiteY19" fmla="*/ 168017 h 799784"/>
              <a:gd name="connsiteX20" fmla="*/ 1884848 w 2217357"/>
              <a:gd name="connsiteY20" fmla="*/ 134766 h 799784"/>
              <a:gd name="connsiteX21" fmla="*/ 1386085 w 2217357"/>
              <a:gd name="connsiteY21" fmla="*/ 101515 h 799784"/>
              <a:gd name="connsiteX22" fmla="*/ 1269706 w 2217357"/>
              <a:gd name="connsiteY22" fmla="*/ 84889 h 799784"/>
              <a:gd name="connsiteX23" fmla="*/ 1169954 w 2217357"/>
              <a:gd name="connsiteY23" fmla="*/ 51639 h 799784"/>
              <a:gd name="connsiteX24" fmla="*/ 704441 w 2217357"/>
              <a:gd name="connsiteY24" fmla="*/ 18388 h 799784"/>
              <a:gd name="connsiteX25" fmla="*/ 654565 w 2217357"/>
              <a:gd name="connsiteY25" fmla="*/ 1762 h 799784"/>
              <a:gd name="connsiteX26" fmla="*/ 488310 w 2217357"/>
              <a:gd name="connsiteY26" fmla="*/ 18388 h 799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17357" h="799784">
                <a:moveTo>
                  <a:pt x="488310" y="18388"/>
                </a:moveTo>
                <a:cubicBezTo>
                  <a:pt x="391328" y="21159"/>
                  <a:pt x="243579" y="-24338"/>
                  <a:pt x="72674" y="18388"/>
                </a:cubicBezTo>
                <a:cubicBezTo>
                  <a:pt x="48630" y="24399"/>
                  <a:pt x="47260" y="61377"/>
                  <a:pt x="39423" y="84889"/>
                </a:cubicBezTo>
                <a:cubicBezTo>
                  <a:pt x="24972" y="128243"/>
                  <a:pt x="6172" y="217893"/>
                  <a:pt x="6172" y="217893"/>
                </a:cubicBezTo>
                <a:cubicBezTo>
                  <a:pt x="11714" y="339813"/>
                  <a:pt x="-20056" y="469378"/>
                  <a:pt x="22797" y="583653"/>
                </a:cubicBezTo>
                <a:cubicBezTo>
                  <a:pt x="38843" y="626442"/>
                  <a:pt x="110203" y="613864"/>
                  <a:pt x="155801" y="616904"/>
                </a:cubicBezTo>
                <a:lnTo>
                  <a:pt x="654565" y="650155"/>
                </a:lnTo>
                <a:cubicBezTo>
                  <a:pt x="762766" y="722290"/>
                  <a:pt x="685487" y="677089"/>
                  <a:pt x="903946" y="749908"/>
                </a:cubicBezTo>
                <a:cubicBezTo>
                  <a:pt x="920572" y="755450"/>
                  <a:pt x="936474" y="764055"/>
                  <a:pt x="953823" y="766533"/>
                </a:cubicBezTo>
                <a:lnTo>
                  <a:pt x="1186579" y="799784"/>
                </a:lnTo>
                <a:cubicBezTo>
                  <a:pt x="1258623" y="794242"/>
                  <a:pt x="1331691" y="796475"/>
                  <a:pt x="1402710" y="783159"/>
                </a:cubicBezTo>
                <a:cubicBezTo>
                  <a:pt x="1422349" y="779477"/>
                  <a:pt x="1432667" y="751481"/>
                  <a:pt x="1452586" y="749908"/>
                </a:cubicBezTo>
                <a:cubicBezTo>
                  <a:pt x="1646027" y="734636"/>
                  <a:pt x="1840513" y="738824"/>
                  <a:pt x="2034477" y="733282"/>
                </a:cubicBezTo>
                <a:cubicBezTo>
                  <a:pt x="2132368" y="668021"/>
                  <a:pt x="2130301" y="693228"/>
                  <a:pt x="2167481" y="600279"/>
                </a:cubicBezTo>
                <a:cubicBezTo>
                  <a:pt x="2180498" y="567736"/>
                  <a:pt x="2189648" y="533777"/>
                  <a:pt x="2200732" y="500526"/>
                </a:cubicBezTo>
                <a:lnTo>
                  <a:pt x="2217357" y="450649"/>
                </a:lnTo>
                <a:cubicBezTo>
                  <a:pt x="2211815" y="422940"/>
                  <a:pt x="2214752" y="392057"/>
                  <a:pt x="2200732" y="367522"/>
                </a:cubicBezTo>
                <a:cubicBezTo>
                  <a:pt x="2185565" y="340980"/>
                  <a:pt x="2126580" y="326180"/>
                  <a:pt x="2100979" y="317646"/>
                </a:cubicBezTo>
                <a:cubicBezTo>
                  <a:pt x="2067728" y="284395"/>
                  <a:pt x="2027310" y="257019"/>
                  <a:pt x="2001226" y="217893"/>
                </a:cubicBezTo>
                <a:cubicBezTo>
                  <a:pt x="1990142" y="201268"/>
                  <a:pt x="1984234" y="179631"/>
                  <a:pt x="1967975" y="168017"/>
                </a:cubicBezTo>
                <a:cubicBezTo>
                  <a:pt x="1943690" y="150671"/>
                  <a:pt x="1913160" y="144203"/>
                  <a:pt x="1884848" y="134766"/>
                </a:cubicBezTo>
                <a:cubicBezTo>
                  <a:pt x="1736782" y="85410"/>
                  <a:pt x="1473120" y="104862"/>
                  <a:pt x="1386085" y="101515"/>
                </a:cubicBezTo>
                <a:cubicBezTo>
                  <a:pt x="1347292" y="95973"/>
                  <a:pt x="1307889" y="93700"/>
                  <a:pt x="1269706" y="84889"/>
                </a:cubicBezTo>
                <a:cubicBezTo>
                  <a:pt x="1235554" y="77008"/>
                  <a:pt x="1204914" y="54136"/>
                  <a:pt x="1169954" y="51639"/>
                </a:cubicBezTo>
                <a:lnTo>
                  <a:pt x="704441" y="18388"/>
                </a:lnTo>
                <a:cubicBezTo>
                  <a:pt x="687816" y="12846"/>
                  <a:pt x="672090" y="1762"/>
                  <a:pt x="654565" y="1762"/>
                </a:cubicBezTo>
                <a:cubicBezTo>
                  <a:pt x="609885" y="1762"/>
                  <a:pt x="585292" y="15617"/>
                  <a:pt x="488310" y="18388"/>
                </a:cubicBez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9652DE1-CDDE-438B-A290-21CCA225697E}"/>
              </a:ext>
            </a:extLst>
          </p:cNvPr>
          <p:cNvSpPr/>
          <p:nvPr/>
        </p:nvSpPr>
        <p:spPr>
          <a:xfrm>
            <a:off x="2211173" y="2924389"/>
            <a:ext cx="1429802" cy="1531233"/>
          </a:xfrm>
          <a:custGeom>
            <a:avLst/>
            <a:gdLst>
              <a:gd name="connsiteX0" fmla="*/ 149642 w 1429802"/>
              <a:gd name="connsiteY0" fmla="*/ 18316 h 1531233"/>
              <a:gd name="connsiteX1" fmla="*/ 133016 w 1429802"/>
              <a:gd name="connsiteY1" fmla="*/ 118069 h 1531233"/>
              <a:gd name="connsiteX2" fmla="*/ 66514 w 1429802"/>
              <a:gd name="connsiteY2" fmla="*/ 167946 h 1531233"/>
              <a:gd name="connsiteX3" fmla="*/ 16638 w 1429802"/>
              <a:gd name="connsiteY3" fmla="*/ 217822 h 1531233"/>
              <a:gd name="connsiteX4" fmla="*/ 12 w 1429802"/>
              <a:gd name="connsiteY4" fmla="*/ 267698 h 1531233"/>
              <a:gd name="connsiteX5" fmla="*/ 66514 w 1429802"/>
              <a:gd name="connsiteY5" fmla="*/ 483829 h 1531233"/>
              <a:gd name="connsiteX6" fmla="*/ 116391 w 1429802"/>
              <a:gd name="connsiteY6" fmla="*/ 500455 h 1531233"/>
              <a:gd name="connsiteX7" fmla="*/ 133016 w 1429802"/>
              <a:gd name="connsiteY7" fmla="*/ 550331 h 1531233"/>
              <a:gd name="connsiteX8" fmla="*/ 232769 w 1429802"/>
              <a:gd name="connsiteY8" fmla="*/ 600207 h 1531233"/>
              <a:gd name="connsiteX9" fmla="*/ 282645 w 1429802"/>
              <a:gd name="connsiteY9" fmla="*/ 699960 h 1531233"/>
              <a:gd name="connsiteX10" fmla="*/ 315896 w 1429802"/>
              <a:gd name="connsiteY10" fmla="*/ 749836 h 1531233"/>
              <a:gd name="connsiteX11" fmla="*/ 332522 w 1429802"/>
              <a:gd name="connsiteY11" fmla="*/ 799713 h 1531233"/>
              <a:gd name="connsiteX12" fmla="*/ 382398 w 1429802"/>
              <a:gd name="connsiteY12" fmla="*/ 882840 h 1531233"/>
              <a:gd name="connsiteX13" fmla="*/ 482151 w 1429802"/>
              <a:gd name="connsiteY13" fmla="*/ 965967 h 1531233"/>
              <a:gd name="connsiteX14" fmla="*/ 532027 w 1429802"/>
              <a:gd name="connsiteY14" fmla="*/ 982593 h 1531233"/>
              <a:gd name="connsiteX15" fmla="*/ 598529 w 1429802"/>
              <a:gd name="connsiteY15" fmla="*/ 1015844 h 1531233"/>
              <a:gd name="connsiteX16" fmla="*/ 648405 w 1429802"/>
              <a:gd name="connsiteY16" fmla="*/ 1049095 h 1531233"/>
              <a:gd name="connsiteX17" fmla="*/ 748158 w 1429802"/>
              <a:gd name="connsiteY17" fmla="*/ 1082346 h 1531233"/>
              <a:gd name="connsiteX18" fmla="*/ 798034 w 1429802"/>
              <a:gd name="connsiteY18" fmla="*/ 1198724 h 1531233"/>
              <a:gd name="connsiteX19" fmla="*/ 847911 w 1429802"/>
              <a:gd name="connsiteY19" fmla="*/ 1215349 h 1531233"/>
              <a:gd name="connsiteX20" fmla="*/ 897787 w 1429802"/>
              <a:gd name="connsiteY20" fmla="*/ 1265226 h 1531233"/>
              <a:gd name="connsiteX21" fmla="*/ 947663 w 1429802"/>
              <a:gd name="connsiteY21" fmla="*/ 1281851 h 1531233"/>
              <a:gd name="connsiteX22" fmla="*/ 997540 w 1429802"/>
              <a:gd name="connsiteY22" fmla="*/ 1315102 h 1531233"/>
              <a:gd name="connsiteX23" fmla="*/ 1014165 w 1429802"/>
              <a:gd name="connsiteY23" fmla="*/ 1364978 h 1531233"/>
              <a:gd name="connsiteX24" fmla="*/ 1097292 w 1429802"/>
              <a:gd name="connsiteY24" fmla="*/ 1464731 h 1531233"/>
              <a:gd name="connsiteX25" fmla="*/ 1147169 w 1429802"/>
              <a:gd name="connsiteY25" fmla="*/ 1497982 h 1531233"/>
              <a:gd name="connsiteX26" fmla="*/ 1246922 w 1429802"/>
              <a:gd name="connsiteY26" fmla="*/ 1531233 h 1531233"/>
              <a:gd name="connsiteX27" fmla="*/ 1413176 w 1429802"/>
              <a:gd name="connsiteY27" fmla="*/ 1448106 h 1531233"/>
              <a:gd name="connsiteX28" fmla="*/ 1429802 w 1429802"/>
              <a:gd name="connsiteY28" fmla="*/ 1398229 h 1531233"/>
              <a:gd name="connsiteX29" fmla="*/ 1379925 w 1429802"/>
              <a:gd name="connsiteY29" fmla="*/ 1132222 h 1531233"/>
              <a:gd name="connsiteX30" fmla="*/ 1346674 w 1429802"/>
              <a:gd name="connsiteY30" fmla="*/ 1065720 h 1531233"/>
              <a:gd name="connsiteX31" fmla="*/ 1296798 w 1429802"/>
              <a:gd name="connsiteY31" fmla="*/ 1015844 h 1531233"/>
              <a:gd name="connsiteX32" fmla="*/ 1246922 w 1429802"/>
              <a:gd name="connsiteY32" fmla="*/ 882840 h 1531233"/>
              <a:gd name="connsiteX33" fmla="*/ 1213671 w 1429802"/>
              <a:gd name="connsiteY33" fmla="*/ 832964 h 1531233"/>
              <a:gd name="connsiteX34" fmla="*/ 1180420 w 1429802"/>
              <a:gd name="connsiteY34" fmla="*/ 733211 h 1531233"/>
              <a:gd name="connsiteX35" fmla="*/ 1163794 w 1429802"/>
              <a:gd name="connsiteY35" fmla="*/ 683335 h 1531233"/>
              <a:gd name="connsiteX36" fmla="*/ 1064042 w 1429802"/>
              <a:gd name="connsiteY36" fmla="*/ 600207 h 1531233"/>
              <a:gd name="connsiteX37" fmla="*/ 914412 w 1429802"/>
              <a:gd name="connsiteY37" fmla="*/ 533706 h 1531233"/>
              <a:gd name="connsiteX38" fmla="*/ 814660 w 1429802"/>
              <a:gd name="connsiteY38" fmla="*/ 417327 h 1531233"/>
              <a:gd name="connsiteX39" fmla="*/ 781409 w 1429802"/>
              <a:gd name="connsiteY39" fmla="*/ 367451 h 1531233"/>
              <a:gd name="connsiteX40" fmla="*/ 731532 w 1429802"/>
              <a:gd name="connsiteY40" fmla="*/ 317575 h 1531233"/>
              <a:gd name="connsiteX41" fmla="*/ 714907 w 1429802"/>
              <a:gd name="connsiteY41" fmla="*/ 267698 h 1531233"/>
              <a:gd name="connsiteX42" fmla="*/ 565278 w 1429802"/>
              <a:gd name="connsiteY42" fmla="*/ 151320 h 1531233"/>
              <a:gd name="connsiteX43" fmla="*/ 465525 w 1429802"/>
              <a:gd name="connsiteY43" fmla="*/ 51567 h 1531233"/>
              <a:gd name="connsiteX44" fmla="*/ 365772 w 1429802"/>
              <a:gd name="connsiteY44" fmla="*/ 34942 h 1531233"/>
              <a:gd name="connsiteX45" fmla="*/ 232769 w 1429802"/>
              <a:gd name="connsiteY45" fmla="*/ 1691 h 1531233"/>
              <a:gd name="connsiteX46" fmla="*/ 149642 w 1429802"/>
              <a:gd name="connsiteY46" fmla="*/ 18316 h 153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29802" h="1531233">
                <a:moveTo>
                  <a:pt x="149642" y="18316"/>
                </a:moveTo>
                <a:cubicBezTo>
                  <a:pt x="133017" y="37712"/>
                  <a:pt x="149387" y="88601"/>
                  <a:pt x="133016" y="118069"/>
                </a:cubicBezTo>
                <a:cubicBezTo>
                  <a:pt x="119559" y="142291"/>
                  <a:pt x="87552" y="149913"/>
                  <a:pt x="66514" y="167946"/>
                </a:cubicBezTo>
                <a:cubicBezTo>
                  <a:pt x="48663" y="183247"/>
                  <a:pt x="33263" y="201197"/>
                  <a:pt x="16638" y="217822"/>
                </a:cubicBezTo>
                <a:cubicBezTo>
                  <a:pt x="11096" y="234447"/>
                  <a:pt x="12" y="250173"/>
                  <a:pt x="12" y="267698"/>
                </a:cubicBezTo>
                <a:cubicBezTo>
                  <a:pt x="12" y="356030"/>
                  <a:pt x="-2602" y="426232"/>
                  <a:pt x="66514" y="483829"/>
                </a:cubicBezTo>
                <a:cubicBezTo>
                  <a:pt x="79977" y="495048"/>
                  <a:pt x="99765" y="494913"/>
                  <a:pt x="116391" y="500455"/>
                </a:cubicBezTo>
                <a:cubicBezTo>
                  <a:pt x="121933" y="517080"/>
                  <a:pt x="122069" y="536647"/>
                  <a:pt x="133016" y="550331"/>
                </a:cubicBezTo>
                <a:cubicBezTo>
                  <a:pt x="156456" y="579631"/>
                  <a:pt x="199911" y="589255"/>
                  <a:pt x="232769" y="600207"/>
                </a:cubicBezTo>
                <a:cubicBezTo>
                  <a:pt x="328066" y="743154"/>
                  <a:pt x="213810" y="562290"/>
                  <a:pt x="282645" y="699960"/>
                </a:cubicBezTo>
                <a:cubicBezTo>
                  <a:pt x="291581" y="717832"/>
                  <a:pt x="306960" y="731964"/>
                  <a:pt x="315896" y="749836"/>
                </a:cubicBezTo>
                <a:cubicBezTo>
                  <a:pt x="323733" y="765511"/>
                  <a:pt x="324685" y="784038"/>
                  <a:pt x="332522" y="799713"/>
                </a:cubicBezTo>
                <a:cubicBezTo>
                  <a:pt x="346973" y="828615"/>
                  <a:pt x="363010" y="856989"/>
                  <a:pt x="382398" y="882840"/>
                </a:cubicBezTo>
                <a:cubicBezTo>
                  <a:pt x="404460" y="912256"/>
                  <a:pt x="448356" y="949069"/>
                  <a:pt x="482151" y="965967"/>
                </a:cubicBezTo>
                <a:cubicBezTo>
                  <a:pt x="497826" y="973804"/>
                  <a:pt x="515919" y="975690"/>
                  <a:pt x="532027" y="982593"/>
                </a:cubicBezTo>
                <a:cubicBezTo>
                  <a:pt x="554807" y="992356"/>
                  <a:pt x="577011" y="1003548"/>
                  <a:pt x="598529" y="1015844"/>
                </a:cubicBezTo>
                <a:cubicBezTo>
                  <a:pt x="615878" y="1025757"/>
                  <a:pt x="630146" y="1040980"/>
                  <a:pt x="648405" y="1049095"/>
                </a:cubicBezTo>
                <a:cubicBezTo>
                  <a:pt x="680434" y="1063330"/>
                  <a:pt x="748158" y="1082346"/>
                  <a:pt x="748158" y="1082346"/>
                </a:cubicBezTo>
                <a:cubicBezTo>
                  <a:pt x="758141" y="1122279"/>
                  <a:pt x="762155" y="1170021"/>
                  <a:pt x="798034" y="1198724"/>
                </a:cubicBezTo>
                <a:cubicBezTo>
                  <a:pt x="811719" y="1209672"/>
                  <a:pt x="831285" y="1209807"/>
                  <a:pt x="847911" y="1215349"/>
                </a:cubicBezTo>
                <a:cubicBezTo>
                  <a:pt x="864536" y="1231975"/>
                  <a:pt x="878224" y="1252184"/>
                  <a:pt x="897787" y="1265226"/>
                </a:cubicBezTo>
                <a:cubicBezTo>
                  <a:pt x="912368" y="1274947"/>
                  <a:pt x="931988" y="1274014"/>
                  <a:pt x="947663" y="1281851"/>
                </a:cubicBezTo>
                <a:cubicBezTo>
                  <a:pt x="965535" y="1290787"/>
                  <a:pt x="980914" y="1304018"/>
                  <a:pt x="997540" y="1315102"/>
                </a:cubicBezTo>
                <a:cubicBezTo>
                  <a:pt x="1003082" y="1331727"/>
                  <a:pt x="1006328" y="1349303"/>
                  <a:pt x="1014165" y="1364978"/>
                </a:cubicBezTo>
                <a:cubicBezTo>
                  <a:pt x="1032848" y="1402343"/>
                  <a:pt x="1065775" y="1438467"/>
                  <a:pt x="1097292" y="1464731"/>
                </a:cubicBezTo>
                <a:cubicBezTo>
                  <a:pt x="1112642" y="1477523"/>
                  <a:pt x="1128910" y="1489867"/>
                  <a:pt x="1147169" y="1497982"/>
                </a:cubicBezTo>
                <a:cubicBezTo>
                  <a:pt x="1179198" y="1512217"/>
                  <a:pt x="1246922" y="1531233"/>
                  <a:pt x="1246922" y="1531233"/>
                </a:cubicBezTo>
                <a:cubicBezTo>
                  <a:pt x="1428593" y="1511047"/>
                  <a:pt x="1380131" y="1563764"/>
                  <a:pt x="1413176" y="1448106"/>
                </a:cubicBezTo>
                <a:cubicBezTo>
                  <a:pt x="1417991" y="1431255"/>
                  <a:pt x="1424260" y="1414855"/>
                  <a:pt x="1429802" y="1398229"/>
                </a:cubicBezTo>
                <a:cubicBezTo>
                  <a:pt x="1415077" y="1250982"/>
                  <a:pt x="1427397" y="1250902"/>
                  <a:pt x="1379925" y="1132222"/>
                </a:cubicBezTo>
                <a:cubicBezTo>
                  <a:pt x="1370721" y="1109211"/>
                  <a:pt x="1361079" y="1085887"/>
                  <a:pt x="1346674" y="1065720"/>
                </a:cubicBezTo>
                <a:cubicBezTo>
                  <a:pt x="1333008" y="1046588"/>
                  <a:pt x="1313423" y="1032469"/>
                  <a:pt x="1296798" y="1015844"/>
                </a:cubicBezTo>
                <a:cubicBezTo>
                  <a:pt x="1282410" y="972681"/>
                  <a:pt x="1266798" y="922592"/>
                  <a:pt x="1246922" y="882840"/>
                </a:cubicBezTo>
                <a:cubicBezTo>
                  <a:pt x="1237986" y="864968"/>
                  <a:pt x="1221786" y="851223"/>
                  <a:pt x="1213671" y="832964"/>
                </a:cubicBezTo>
                <a:cubicBezTo>
                  <a:pt x="1199436" y="800935"/>
                  <a:pt x="1191504" y="766462"/>
                  <a:pt x="1180420" y="733211"/>
                </a:cubicBezTo>
                <a:cubicBezTo>
                  <a:pt x="1174878" y="716586"/>
                  <a:pt x="1176186" y="695727"/>
                  <a:pt x="1163794" y="683335"/>
                </a:cubicBezTo>
                <a:cubicBezTo>
                  <a:pt x="1132473" y="652013"/>
                  <a:pt x="1105706" y="618724"/>
                  <a:pt x="1064042" y="600207"/>
                </a:cubicBezTo>
                <a:cubicBezTo>
                  <a:pt x="970844" y="558785"/>
                  <a:pt x="978909" y="587453"/>
                  <a:pt x="914412" y="533706"/>
                </a:cubicBezTo>
                <a:cubicBezTo>
                  <a:pt x="871764" y="498166"/>
                  <a:pt x="847034" y="462651"/>
                  <a:pt x="814660" y="417327"/>
                </a:cubicBezTo>
                <a:cubicBezTo>
                  <a:pt x="803046" y="401068"/>
                  <a:pt x="794201" y="382801"/>
                  <a:pt x="781409" y="367451"/>
                </a:cubicBezTo>
                <a:cubicBezTo>
                  <a:pt x="766357" y="349389"/>
                  <a:pt x="748158" y="334200"/>
                  <a:pt x="731532" y="317575"/>
                </a:cubicBezTo>
                <a:cubicBezTo>
                  <a:pt x="725990" y="300949"/>
                  <a:pt x="724628" y="282280"/>
                  <a:pt x="714907" y="267698"/>
                </a:cubicBezTo>
                <a:cubicBezTo>
                  <a:pt x="668110" y="197501"/>
                  <a:pt x="631331" y="217373"/>
                  <a:pt x="565278" y="151320"/>
                </a:cubicBezTo>
                <a:cubicBezTo>
                  <a:pt x="532027" y="118069"/>
                  <a:pt x="511909" y="59297"/>
                  <a:pt x="465525" y="51567"/>
                </a:cubicBezTo>
                <a:cubicBezTo>
                  <a:pt x="432274" y="46025"/>
                  <a:pt x="398733" y="42005"/>
                  <a:pt x="365772" y="34942"/>
                </a:cubicBezTo>
                <a:cubicBezTo>
                  <a:pt x="321088" y="25367"/>
                  <a:pt x="277846" y="9204"/>
                  <a:pt x="232769" y="1691"/>
                </a:cubicBezTo>
                <a:cubicBezTo>
                  <a:pt x="210903" y="-1953"/>
                  <a:pt x="166267" y="-1080"/>
                  <a:pt x="149642" y="18316"/>
                </a:cubicBez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BBE7C9F-CA8B-488D-84C9-E08F8A7B5E9C}"/>
              </a:ext>
            </a:extLst>
          </p:cNvPr>
          <p:cNvSpPr txBox="1"/>
          <p:nvPr/>
        </p:nvSpPr>
        <p:spPr>
          <a:xfrm>
            <a:off x="5719156" y="2462724"/>
            <a:ext cx="5968539" cy="1200329"/>
          </a:xfrm>
          <a:prstGeom prst="rect">
            <a:avLst/>
          </a:prstGeom>
          <a:noFill/>
        </p:spPr>
        <p:txBody>
          <a:bodyPr wrap="square" rtlCol="0">
            <a:spAutoFit/>
          </a:bodyPr>
          <a:lstStyle/>
          <a:p>
            <a:r>
              <a:rPr lang="en-US" sz="2400"/>
              <a:t>The number of undirected edges is the number of edges minus the result of dividing the number of internal edges by 2.</a:t>
            </a:r>
          </a:p>
        </p:txBody>
      </p:sp>
    </p:spTree>
    <p:extLst>
      <p:ext uri="{BB962C8B-B14F-4D97-AF65-F5344CB8AC3E}">
        <p14:creationId xmlns:p14="http://schemas.microsoft.com/office/powerpoint/2010/main" val="402390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BC2A-F22E-4BD1-903D-858E3C59B921}"/>
              </a:ext>
            </a:extLst>
          </p:cNvPr>
          <p:cNvSpPr>
            <a:spLocks noGrp="1"/>
          </p:cNvSpPr>
          <p:nvPr>
            <p:ph type="title"/>
          </p:nvPr>
        </p:nvSpPr>
        <p:spPr/>
        <p:txBody>
          <a:bodyPr/>
          <a:lstStyle/>
          <a:p>
            <a:r>
              <a:rPr lang="en-US"/>
              <a:t>How to model continuous surfaces? </a:t>
            </a:r>
          </a:p>
        </p:txBody>
      </p:sp>
      <p:sp>
        <p:nvSpPr>
          <p:cNvPr id="4" name="Rectangle 3">
            <a:extLst>
              <a:ext uri="{FF2B5EF4-FFF2-40B4-BE49-F238E27FC236}">
                <a16:creationId xmlns:a16="http://schemas.microsoft.com/office/drawing/2014/main" id="{449B3EEF-49FC-44FF-BD08-178C4C9273D1}"/>
              </a:ext>
            </a:extLst>
          </p:cNvPr>
          <p:cNvSpPr/>
          <p:nvPr/>
        </p:nvSpPr>
        <p:spPr>
          <a:xfrm>
            <a:off x="1535082" y="5279375"/>
            <a:ext cx="8157557" cy="646331"/>
          </a:xfrm>
          <a:prstGeom prst="rect">
            <a:avLst/>
          </a:prstGeom>
        </p:spPr>
        <p:txBody>
          <a:bodyPr wrap="square">
            <a:spAutoFit/>
          </a:bodyPr>
          <a:lstStyle/>
          <a:p>
            <a:r>
              <a:rPr lang="en-US"/>
              <a:t>The subject matter of scientific programs often concerns the physical processes that surround us, where space and time are traditionally viewed as being continuous.</a:t>
            </a:r>
          </a:p>
        </p:txBody>
      </p:sp>
      <p:pic>
        <p:nvPicPr>
          <p:cNvPr id="5" name="Picture 4">
            <a:extLst>
              <a:ext uri="{FF2B5EF4-FFF2-40B4-BE49-F238E27FC236}">
                <a16:creationId xmlns:a16="http://schemas.microsoft.com/office/drawing/2014/main" id="{91DF31C0-D1E4-499C-B241-BF423348726B}"/>
              </a:ext>
            </a:extLst>
          </p:cNvPr>
          <p:cNvPicPr>
            <a:picLocks noChangeAspect="1"/>
          </p:cNvPicPr>
          <p:nvPr/>
        </p:nvPicPr>
        <p:blipFill rotWithShape="1">
          <a:blip r:embed="rId2"/>
          <a:srcRect l="33682" t="20161" r="27591" b="34919"/>
          <a:stretch/>
        </p:blipFill>
        <p:spPr>
          <a:xfrm>
            <a:off x="2914995" y="1690688"/>
            <a:ext cx="4721629" cy="2909455"/>
          </a:xfrm>
          <a:prstGeom prst="rect">
            <a:avLst/>
          </a:prstGeom>
        </p:spPr>
      </p:pic>
    </p:spTree>
    <p:extLst>
      <p:ext uri="{BB962C8B-B14F-4D97-AF65-F5344CB8AC3E}">
        <p14:creationId xmlns:p14="http://schemas.microsoft.com/office/powerpoint/2010/main" val="832274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8199-3C32-4EB3-BAB4-CE3802E47292}"/>
              </a:ext>
            </a:extLst>
          </p:cNvPr>
          <p:cNvSpPr>
            <a:spLocks noGrp="1"/>
          </p:cNvSpPr>
          <p:nvPr>
            <p:ph type="title"/>
          </p:nvPr>
        </p:nvSpPr>
        <p:spPr/>
        <p:txBody>
          <a:bodyPr/>
          <a:lstStyle/>
          <a:p>
            <a:r>
              <a:rPr lang="en-US"/>
              <a:t>How many undirected edges? (concluded)</a:t>
            </a:r>
          </a:p>
        </p:txBody>
      </p:sp>
      <p:sp>
        <p:nvSpPr>
          <p:cNvPr id="6" name="Rectangle 5">
            <a:extLst>
              <a:ext uri="{FF2B5EF4-FFF2-40B4-BE49-F238E27FC236}">
                <a16:creationId xmlns:a16="http://schemas.microsoft.com/office/drawing/2014/main" id="{DDC5CAB6-2741-43ED-B115-6CE9112F5FE2}"/>
              </a:ext>
            </a:extLst>
          </p:cNvPr>
          <p:cNvSpPr/>
          <p:nvPr/>
        </p:nvSpPr>
        <p:spPr>
          <a:xfrm>
            <a:off x="688571" y="5999566"/>
            <a:ext cx="10018222" cy="461665"/>
          </a:xfrm>
          <a:prstGeom prst="rect">
            <a:avLst/>
          </a:prstGeom>
        </p:spPr>
        <p:txBody>
          <a:bodyPr wrap="square">
            <a:spAutoFit/>
          </a:bodyPr>
          <a:lstStyle/>
          <a:p>
            <a:r>
              <a:rPr lang="en-US" sz="2400" b="1"/>
              <a:t>minus</a:t>
            </a:r>
            <a:r>
              <a:rPr lang="en-US" sz="2400"/>
              <a:t>[#m.triangles.edges, </a:t>
            </a:r>
            <a:r>
              <a:rPr lang="en-US" sz="2400" b="1"/>
              <a:t>div</a:t>
            </a:r>
            <a:r>
              <a:rPr lang="en-US" sz="2400"/>
              <a:t>[#(~(m.triangles.edges) &amp; m.triangles.edges), 2]]</a:t>
            </a:r>
          </a:p>
        </p:txBody>
      </p:sp>
      <p:grpSp>
        <p:nvGrpSpPr>
          <p:cNvPr id="8" name="Group 7">
            <a:extLst>
              <a:ext uri="{FF2B5EF4-FFF2-40B4-BE49-F238E27FC236}">
                <a16:creationId xmlns:a16="http://schemas.microsoft.com/office/drawing/2014/main" id="{DCDDBEEA-78DB-4E8A-967B-43A295AAB43E}"/>
              </a:ext>
            </a:extLst>
          </p:cNvPr>
          <p:cNvGrpSpPr/>
          <p:nvPr/>
        </p:nvGrpSpPr>
        <p:grpSpPr>
          <a:xfrm>
            <a:off x="1837410" y="1690688"/>
            <a:ext cx="4853248" cy="4187183"/>
            <a:chOff x="623752" y="2365736"/>
            <a:chExt cx="4853248" cy="4187183"/>
          </a:xfrm>
        </p:grpSpPr>
        <p:pic>
          <p:nvPicPr>
            <p:cNvPr id="3" name="Picture 2">
              <a:extLst>
                <a:ext uri="{FF2B5EF4-FFF2-40B4-BE49-F238E27FC236}">
                  <a16:creationId xmlns:a16="http://schemas.microsoft.com/office/drawing/2014/main" id="{B7F1A1E2-6E53-4545-B498-24CC29C15F52}"/>
                </a:ext>
              </a:extLst>
            </p:cNvPr>
            <p:cNvPicPr>
              <a:picLocks noChangeAspect="1"/>
            </p:cNvPicPr>
            <p:nvPr/>
          </p:nvPicPr>
          <p:blipFill rotWithShape="1">
            <a:blip r:embed="rId2"/>
            <a:srcRect l="53318" t="37358" r="30864" b="37743"/>
            <a:stretch/>
          </p:blipFill>
          <p:spPr>
            <a:xfrm>
              <a:off x="623752" y="2494600"/>
              <a:ext cx="4853248" cy="4058319"/>
            </a:xfrm>
            <a:prstGeom prst="rect">
              <a:avLst/>
            </a:prstGeom>
          </p:spPr>
        </p:pic>
        <p:sp>
          <p:nvSpPr>
            <p:cNvPr id="45" name="Freeform: Shape 44">
              <a:extLst>
                <a:ext uri="{FF2B5EF4-FFF2-40B4-BE49-F238E27FC236}">
                  <a16:creationId xmlns:a16="http://schemas.microsoft.com/office/drawing/2014/main" id="{B19D4A6D-DAF4-496E-9CBE-0D353593D974}"/>
                </a:ext>
              </a:extLst>
            </p:cNvPr>
            <p:cNvSpPr/>
            <p:nvPr/>
          </p:nvSpPr>
          <p:spPr>
            <a:xfrm>
              <a:off x="1157610" y="4137976"/>
              <a:ext cx="2217357" cy="799784"/>
            </a:xfrm>
            <a:custGeom>
              <a:avLst/>
              <a:gdLst>
                <a:gd name="connsiteX0" fmla="*/ 488310 w 2217357"/>
                <a:gd name="connsiteY0" fmla="*/ 18388 h 799784"/>
                <a:gd name="connsiteX1" fmla="*/ 72674 w 2217357"/>
                <a:gd name="connsiteY1" fmla="*/ 18388 h 799784"/>
                <a:gd name="connsiteX2" fmla="*/ 39423 w 2217357"/>
                <a:gd name="connsiteY2" fmla="*/ 84889 h 799784"/>
                <a:gd name="connsiteX3" fmla="*/ 6172 w 2217357"/>
                <a:gd name="connsiteY3" fmla="*/ 217893 h 799784"/>
                <a:gd name="connsiteX4" fmla="*/ 22797 w 2217357"/>
                <a:gd name="connsiteY4" fmla="*/ 583653 h 799784"/>
                <a:gd name="connsiteX5" fmla="*/ 155801 w 2217357"/>
                <a:gd name="connsiteY5" fmla="*/ 616904 h 799784"/>
                <a:gd name="connsiteX6" fmla="*/ 654565 w 2217357"/>
                <a:gd name="connsiteY6" fmla="*/ 650155 h 799784"/>
                <a:gd name="connsiteX7" fmla="*/ 903946 w 2217357"/>
                <a:gd name="connsiteY7" fmla="*/ 749908 h 799784"/>
                <a:gd name="connsiteX8" fmla="*/ 953823 w 2217357"/>
                <a:gd name="connsiteY8" fmla="*/ 766533 h 799784"/>
                <a:gd name="connsiteX9" fmla="*/ 1186579 w 2217357"/>
                <a:gd name="connsiteY9" fmla="*/ 799784 h 799784"/>
                <a:gd name="connsiteX10" fmla="*/ 1402710 w 2217357"/>
                <a:gd name="connsiteY10" fmla="*/ 783159 h 799784"/>
                <a:gd name="connsiteX11" fmla="*/ 1452586 w 2217357"/>
                <a:gd name="connsiteY11" fmla="*/ 749908 h 799784"/>
                <a:gd name="connsiteX12" fmla="*/ 2034477 w 2217357"/>
                <a:gd name="connsiteY12" fmla="*/ 733282 h 799784"/>
                <a:gd name="connsiteX13" fmla="*/ 2167481 w 2217357"/>
                <a:gd name="connsiteY13" fmla="*/ 600279 h 799784"/>
                <a:gd name="connsiteX14" fmla="*/ 2200732 w 2217357"/>
                <a:gd name="connsiteY14" fmla="*/ 500526 h 799784"/>
                <a:gd name="connsiteX15" fmla="*/ 2217357 w 2217357"/>
                <a:gd name="connsiteY15" fmla="*/ 450649 h 799784"/>
                <a:gd name="connsiteX16" fmla="*/ 2200732 w 2217357"/>
                <a:gd name="connsiteY16" fmla="*/ 367522 h 799784"/>
                <a:gd name="connsiteX17" fmla="*/ 2100979 w 2217357"/>
                <a:gd name="connsiteY17" fmla="*/ 317646 h 799784"/>
                <a:gd name="connsiteX18" fmla="*/ 2001226 w 2217357"/>
                <a:gd name="connsiteY18" fmla="*/ 217893 h 799784"/>
                <a:gd name="connsiteX19" fmla="*/ 1967975 w 2217357"/>
                <a:gd name="connsiteY19" fmla="*/ 168017 h 799784"/>
                <a:gd name="connsiteX20" fmla="*/ 1884848 w 2217357"/>
                <a:gd name="connsiteY20" fmla="*/ 134766 h 799784"/>
                <a:gd name="connsiteX21" fmla="*/ 1386085 w 2217357"/>
                <a:gd name="connsiteY21" fmla="*/ 101515 h 799784"/>
                <a:gd name="connsiteX22" fmla="*/ 1269706 w 2217357"/>
                <a:gd name="connsiteY22" fmla="*/ 84889 h 799784"/>
                <a:gd name="connsiteX23" fmla="*/ 1169954 w 2217357"/>
                <a:gd name="connsiteY23" fmla="*/ 51639 h 799784"/>
                <a:gd name="connsiteX24" fmla="*/ 704441 w 2217357"/>
                <a:gd name="connsiteY24" fmla="*/ 18388 h 799784"/>
                <a:gd name="connsiteX25" fmla="*/ 654565 w 2217357"/>
                <a:gd name="connsiteY25" fmla="*/ 1762 h 799784"/>
                <a:gd name="connsiteX26" fmla="*/ 488310 w 2217357"/>
                <a:gd name="connsiteY26" fmla="*/ 18388 h 799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17357" h="799784">
                  <a:moveTo>
                    <a:pt x="488310" y="18388"/>
                  </a:moveTo>
                  <a:cubicBezTo>
                    <a:pt x="391328" y="21159"/>
                    <a:pt x="243579" y="-24338"/>
                    <a:pt x="72674" y="18388"/>
                  </a:cubicBezTo>
                  <a:cubicBezTo>
                    <a:pt x="48630" y="24399"/>
                    <a:pt x="47260" y="61377"/>
                    <a:pt x="39423" y="84889"/>
                  </a:cubicBezTo>
                  <a:cubicBezTo>
                    <a:pt x="24972" y="128243"/>
                    <a:pt x="6172" y="217893"/>
                    <a:pt x="6172" y="217893"/>
                  </a:cubicBezTo>
                  <a:cubicBezTo>
                    <a:pt x="11714" y="339813"/>
                    <a:pt x="-20056" y="469378"/>
                    <a:pt x="22797" y="583653"/>
                  </a:cubicBezTo>
                  <a:cubicBezTo>
                    <a:pt x="38843" y="626442"/>
                    <a:pt x="110203" y="613864"/>
                    <a:pt x="155801" y="616904"/>
                  </a:cubicBezTo>
                  <a:lnTo>
                    <a:pt x="654565" y="650155"/>
                  </a:lnTo>
                  <a:cubicBezTo>
                    <a:pt x="762766" y="722290"/>
                    <a:pt x="685487" y="677089"/>
                    <a:pt x="903946" y="749908"/>
                  </a:cubicBezTo>
                  <a:cubicBezTo>
                    <a:pt x="920572" y="755450"/>
                    <a:pt x="936474" y="764055"/>
                    <a:pt x="953823" y="766533"/>
                  </a:cubicBezTo>
                  <a:lnTo>
                    <a:pt x="1186579" y="799784"/>
                  </a:lnTo>
                  <a:cubicBezTo>
                    <a:pt x="1258623" y="794242"/>
                    <a:pt x="1331691" y="796475"/>
                    <a:pt x="1402710" y="783159"/>
                  </a:cubicBezTo>
                  <a:cubicBezTo>
                    <a:pt x="1422349" y="779477"/>
                    <a:pt x="1432667" y="751481"/>
                    <a:pt x="1452586" y="749908"/>
                  </a:cubicBezTo>
                  <a:cubicBezTo>
                    <a:pt x="1646027" y="734636"/>
                    <a:pt x="1840513" y="738824"/>
                    <a:pt x="2034477" y="733282"/>
                  </a:cubicBezTo>
                  <a:cubicBezTo>
                    <a:pt x="2132368" y="668021"/>
                    <a:pt x="2130301" y="693228"/>
                    <a:pt x="2167481" y="600279"/>
                  </a:cubicBezTo>
                  <a:cubicBezTo>
                    <a:pt x="2180498" y="567736"/>
                    <a:pt x="2189648" y="533777"/>
                    <a:pt x="2200732" y="500526"/>
                  </a:cubicBezTo>
                  <a:lnTo>
                    <a:pt x="2217357" y="450649"/>
                  </a:lnTo>
                  <a:cubicBezTo>
                    <a:pt x="2211815" y="422940"/>
                    <a:pt x="2214752" y="392057"/>
                    <a:pt x="2200732" y="367522"/>
                  </a:cubicBezTo>
                  <a:cubicBezTo>
                    <a:pt x="2185565" y="340980"/>
                    <a:pt x="2126580" y="326180"/>
                    <a:pt x="2100979" y="317646"/>
                  </a:cubicBezTo>
                  <a:cubicBezTo>
                    <a:pt x="2067728" y="284395"/>
                    <a:pt x="2027310" y="257019"/>
                    <a:pt x="2001226" y="217893"/>
                  </a:cubicBezTo>
                  <a:cubicBezTo>
                    <a:pt x="1990142" y="201268"/>
                    <a:pt x="1984234" y="179631"/>
                    <a:pt x="1967975" y="168017"/>
                  </a:cubicBezTo>
                  <a:cubicBezTo>
                    <a:pt x="1943690" y="150671"/>
                    <a:pt x="1913160" y="144203"/>
                    <a:pt x="1884848" y="134766"/>
                  </a:cubicBezTo>
                  <a:cubicBezTo>
                    <a:pt x="1736782" y="85410"/>
                    <a:pt x="1473120" y="104862"/>
                    <a:pt x="1386085" y="101515"/>
                  </a:cubicBezTo>
                  <a:cubicBezTo>
                    <a:pt x="1347292" y="95973"/>
                    <a:pt x="1307889" y="93700"/>
                    <a:pt x="1269706" y="84889"/>
                  </a:cubicBezTo>
                  <a:cubicBezTo>
                    <a:pt x="1235554" y="77008"/>
                    <a:pt x="1204914" y="54136"/>
                    <a:pt x="1169954" y="51639"/>
                  </a:cubicBezTo>
                  <a:lnTo>
                    <a:pt x="704441" y="18388"/>
                  </a:lnTo>
                  <a:cubicBezTo>
                    <a:pt x="687816" y="12846"/>
                    <a:pt x="672090" y="1762"/>
                    <a:pt x="654565" y="1762"/>
                  </a:cubicBezTo>
                  <a:cubicBezTo>
                    <a:pt x="609885" y="1762"/>
                    <a:pt x="585292" y="15617"/>
                    <a:pt x="488310" y="18388"/>
                  </a:cubicBez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9652DE1-CDDE-438B-A290-21CCA225697E}"/>
                </a:ext>
              </a:extLst>
            </p:cNvPr>
            <p:cNvSpPr/>
            <p:nvPr/>
          </p:nvSpPr>
          <p:spPr>
            <a:xfrm>
              <a:off x="2211173" y="2924389"/>
              <a:ext cx="1429802" cy="1531233"/>
            </a:xfrm>
            <a:custGeom>
              <a:avLst/>
              <a:gdLst>
                <a:gd name="connsiteX0" fmla="*/ 149642 w 1429802"/>
                <a:gd name="connsiteY0" fmla="*/ 18316 h 1531233"/>
                <a:gd name="connsiteX1" fmla="*/ 133016 w 1429802"/>
                <a:gd name="connsiteY1" fmla="*/ 118069 h 1531233"/>
                <a:gd name="connsiteX2" fmla="*/ 66514 w 1429802"/>
                <a:gd name="connsiteY2" fmla="*/ 167946 h 1531233"/>
                <a:gd name="connsiteX3" fmla="*/ 16638 w 1429802"/>
                <a:gd name="connsiteY3" fmla="*/ 217822 h 1531233"/>
                <a:gd name="connsiteX4" fmla="*/ 12 w 1429802"/>
                <a:gd name="connsiteY4" fmla="*/ 267698 h 1531233"/>
                <a:gd name="connsiteX5" fmla="*/ 66514 w 1429802"/>
                <a:gd name="connsiteY5" fmla="*/ 483829 h 1531233"/>
                <a:gd name="connsiteX6" fmla="*/ 116391 w 1429802"/>
                <a:gd name="connsiteY6" fmla="*/ 500455 h 1531233"/>
                <a:gd name="connsiteX7" fmla="*/ 133016 w 1429802"/>
                <a:gd name="connsiteY7" fmla="*/ 550331 h 1531233"/>
                <a:gd name="connsiteX8" fmla="*/ 232769 w 1429802"/>
                <a:gd name="connsiteY8" fmla="*/ 600207 h 1531233"/>
                <a:gd name="connsiteX9" fmla="*/ 282645 w 1429802"/>
                <a:gd name="connsiteY9" fmla="*/ 699960 h 1531233"/>
                <a:gd name="connsiteX10" fmla="*/ 315896 w 1429802"/>
                <a:gd name="connsiteY10" fmla="*/ 749836 h 1531233"/>
                <a:gd name="connsiteX11" fmla="*/ 332522 w 1429802"/>
                <a:gd name="connsiteY11" fmla="*/ 799713 h 1531233"/>
                <a:gd name="connsiteX12" fmla="*/ 382398 w 1429802"/>
                <a:gd name="connsiteY12" fmla="*/ 882840 h 1531233"/>
                <a:gd name="connsiteX13" fmla="*/ 482151 w 1429802"/>
                <a:gd name="connsiteY13" fmla="*/ 965967 h 1531233"/>
                <a:gd name="connsiteX14" fmla="*/ 532027 w 1429802"/>
                <a:gd name="connsiteY14" fmla="*/ 982593 h 1531233"/>
                <a:gd name="connsiteX15" fmla="*/ 598529 w 1429802"/>
                <a:gd name="connsiteY15" fmla="*/ 1015844 h 1531233"/>
                <a:gd name="connsiteX16" fmla="*/ 648405 w 1429802"/>
                <a:gd name="connsiteY16" fmla="*/ 1049095 h 1531233"/>
                <a:gd name="connsiteX17" fmla="*/ 748158 w 1429802"/>
                <a:gd name="connsiteY17" fmla="*/ 1082346 h 1531233"/>
                <a:gd name="connsiteX18" fmla="*/ 798034 w 1429802"/>
                <a:gd name="connsiteY18" fmla="*/ 1198724 h 1531233"/>
                <a:gd name="connsiteX19" fmla="*/ 847911 w 1429802"/>
                <a:gd name="connsiteY19" fmla="*/ 1215349 h 1531233"/>
                <a:gd name="connsiteX20" fmla="*/ 897787 w 1429802"/>
                <a:gd name="connsiteY20" fmla="*/ 1265226 h 1531233"/>
                <a:gd name="connsiteX21" fmla="*/ 947663 w 1429802"/>
                <a:gd name="connsiteY21" fmla="*/ 1281851 h 1531233"/>
                <a:gd name="connsiteX22" fmla="*/ 997540 w 1429802"/>
                <a:gd name="connsiteY22" fmla="*/ 1315102 h 1531233"/>
                <a:gd name="connsiteX23" fmla="*/ 1014165 w 1429802"/>
                <a:gd name="connsiteY23" fmla="*/ 1364978 h 1531233"/>
                <a:gd name="connsiteX24" fmla="*/ 1097292 w 1429802"/>
                <a:gd name="connsiteY24" fmla="*/ 1464731 h 1531233"/>
                <a:gd name="connsiteX25" fmla="*/ 1147169 w 1429802"/>
                <a:gd name="connsiteY25" fmla="*/ 1497982 h 1531233"/>
                <a:gd name="connsiteX26" fmla="*/ 1246922 w 1429802"/>
                <a:gd name="connsiteY26" fmla="*/ 1531233 h 1531233"/>
                <a:gd name="connsiteX27" fmla="*/ 1413176 w 1429802"/>
                <a:gd name="connsiteY27" fmla="*/ 1448106 h 1531233"/>
                <a:gd name="connsiteX28" fmla="*/ 1429802 w 1429802"/>
                <a:gd name="connsiteY28" fmla="*/ 1398229 h 1531233"/>
                <a:gd name="connsiteX29" fmla="*/ 1379925 w 1429802"/>
                <a:gd name="connsiteY29" fmla="*/ 1132222 h 1531233"/>
                <a:gd name="connsiteX30" fmla="*/ 1346674 w 1429802"/>
                <a:gd name="connsiteY30" fmla="*/ 1065720 h 1531233"/>
                <a:gd name="connsiteX31" fmla="*/ 1296798 w 1429802"/>
                <a:gd name="connsiteY31" fmla="*/ 1015844 h 1531233"/>
                <a:gd name="connsiteX32" fmla="*/ 1246922 w 1429802"/>
                <a:gd name="connsiteY32" fmla="*/ 882840 h 1531233"/>
                <a:gd name="connsiteX33" fmla="*/ 1213671 w 1429802"/>
                <a:gd name="connsiteY33" fmla="*/ 832964 h 1531233"/>
                <a:gd name="connsiteX34" fmla="*/ 1180420 w 1429802"/>
                <a:gd name="connsiteY34" fmla="*/ 733211 h 1531233"/>
                <a:gd name="connsiteX35" fmla="*/ 1163794 w 1429802"/>
                <a:gd name="connsiteY35" fmla="*/ 683335 h 1531233"/>
                <a:gd name="connsiteX36" fmla="*/ 1064042 w 1429802"/>
                <a:gd name="connsiteY36" fmla="*/ 600207 h 1531233"/>
                <a:gd name="connsiteX37" fmla="*/ 914412 w 1429802"/>
                <a:gd name="connsiteY37" fmla="*/ 533706 h 1531233"/>
                <a:gd name="connsiteX38" fmla="*/ 814660 w 1429802"/>
                <a:gd name="connsiteY38" fmla="*/ 417327 h 1531233"/>
                <a:gd name="connsiteX39" fmla="*/ 781409 w 1429802"/>
                <a:gd name="connsiteY39" fmla="*/ 367451 h 1531233"/>
                <a:gd name="connsiteX40" fmla="*/ 731532 w 1429802"/>
                <a:gd name="connsiteY40" fmla="*/ 317575 h 1531233"/>
                <a:gd name="connsiteX41" fmla="*/ 714907 w 1429802"/>
                <a:gd name="connsiteY41" fmla="*/ 267698 h 1531233"/>
                <a:gd name="connsiteX42" fmla="*/ 565278 w 1429802"/>
                <a:gd name="connsiteY42" fmla="*/ 151320 h 1531233"/>
                <a:gd name="connsiteX43" fmla="*/ 465525 w 1429802"/>
                <a:gd name="connsiteY43" fmla="*/ 51567 h 1531233"/>
                <a:gd name="connsiteX44" fmla="*/ 365772 w 1429802"/>
                <a:gd name="connsiteY44" fmla="*/ 34942 h 1531233"/>
                <a:gd name="connsiteX45" fmla="*/ 232769 w 1429802"/>
                <a:gd name="connsiteY45" fmla="*/ 1691 h 1531233"/>
                <a:gd name="connsiteX46" fmla="*/ 149642 w 1429802"/>
                <a:gd name="connsiteY46" fmla="*/ 18316 h 153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29802" h="1531233">
                  <a:moveTo>
                    <a:pt x="149642" y="18316"/>
                  </a:moveTo>
                  <a:cubicBezTo>
                    <a:pt x="133017" y="37712"/>
                    <a:pt x="149387" y="88601"/>
                    <a:pt x="133016" y="118069"/>
                  </a:cubicBezTo>
                  <a:cubicBezTo>
                    <a:pt x="119559" y="142291"/>
                    <a:pt x="87552" y="149913"/>
                    <a:pt x="66514" y="167946"/>
                  </a:cubicBezTo>
                  <a:cubicBezTo>
                    <a:pt x="48663" y="183247"/>
                    <a:pt x="33263" y="201197"/>
                    <a:pt x="16638" y="217822"/>
                  </a:cubicBezTo>
                  <a:cubicBezTo>
                    <a:pt x="11096" y="234447"/>
                    <a:pt x="12" y="250173"/>
                    <a:pt x="12" y="267698"/>
                  </a:cubicBezTo>
                  <a:cubicBezTo>
                    <a:pt x="12" y="356030"/>
                    <a:pt x="-2602" y="426232"/>
                    <a:pt x="66514" y="483829"/>
                  </a:cubicBezTo>
                  <a:cubicBezTo>
                    <a:pt x="79977" y="495048"/>
                    <a:pt x="99765" y="494913"/>
                    <a:pt x="116391" y="500455"/>
                  </a:cubicBezTo>
                  <a:cubicBezTo>
                    <a:pt x="121933" y="517080"/>
                    <a:pt x="122069" y="536647"/>
                    <a:pt x="133016" y="550331"/>
                  </a:cubicBezTo>
                  <a:cubicBezTo>
                    <a:pt x="156456" y="579631"/>
                    <a:pt x="199911" y="589255"/>
                    <a:pt x="232769" y="600207"/>
                  </a:cubicBezTo>
                  <a:cubicBezTo>
                    <a:pt x="328066" y="743154"/>
                    <a:pt x="213810" y="562290"/>
                    <a:pt x="282645" y="699960"/>
                  </a:cubicBezTo>
                  <a:cubicBezTo>
                    <a:pt x="291581" y="717832"/>
                    <a:pt x="306960" y="731964"/>
                    <a:pt x="315896" y="749836"/>
                  </a:cubicBezTo>
                  <a:cubicBezTo>
                    <a:pt x="323733" y="765511"/>
                    <a:pt x="324685" y="784038"/>
                    <a:pt x="332522" y="799713"/>
                  </a:cubicBezTo>
                  <a:cubicBezTo>
                    <a:pt x="346973" y="828615"/>
                    <a:pt x="363010" y="856989"/>
                    <a:pt x="382398" y="882840"/>
                  </a:cubicBezTo>
                  <a:cubicBezTo>
                    <a:pt x="404460" y="912256"/>
                    <a:pt x="448356" y="949069"/>
                    <a:pt x="482151" y="965967"/>
                  </a:cubicBezTo>
                  <a:cubicBezTo>
                    <a:pt x="497826" y="973804"/>
                    <a:pt x="515919" y="975690"/>
                    <a:pt x="532027" y="982593"/>
                  </a:cubicBezTo>
                  <a:cubicBezTo>
                    <a:pt x="554807" y="992356"/>
                    <a:pt x="577011" y="1003548"/>
                    <a:pt x="598529" y="1015844"/>
                  </a:cubicBezTo>
                  <a:cubicBezTo>
                    <a:pt x="615878" y="1025757"/>
                    <a:pt x="630146" y="1040980"/>
                    <a:pt x="648405" y="1049095"/>
                  </a:cubicBezTo>
                  <a:cubicBezTo>
                    <a:pt x="680434" y="1063330"/>
                    <a:pt x="748158" y="1082346"/>
                    <a:pt x="748158" y="1082346"/>
                  </a:cubicBezTo>
                  <a:cubicBezTo>
                    <a:pt x="758141" y="1122279"/>
                    <a:pt x="762155" y="1170021"/>
                    <a:pt x="798034" y="1198724"/>
                  </a:cubicBezTo>
                  <a:cubicBezTo>
                    <a:pt x="811719" y="1209672"/>
                    <a:pt x="831285" y="1209807"/>
                    <a:pt x="847911" y="1215349"/>
                  </a:cubicBezTo>
                  <a:cubicBezTo>
                    <a:pt x="864536" y="1231975"/>
                    <a:pt x="878224" y="1252184"/>
                    <a:pt x="897787" y="1265226"/>
                  </a:cubicBezTo>
                  <a:cubicBezTo>
                    <a:pt x="912368" y="1274947"/>
                    <a:pt x="931988" y="1274014"/>
                    <a:pt x="947663" y="1281851"/>
                  </a:cubicBezTo>
                  <a:cubicBezTo>
                    <a:pt x="965535" y="1290787"/>
                    <a:pt x="980914" y="1304018"/>
                    <a:pt x="997540" y="1315102"/>
                  </a:cubicBezTo>
                  <a:cubicBezTo>
                    <a:pt x="1003082" y="1331727"/>
                    <a:pt x="1006328" y="1349303"/>
                    <a:pt x="1014165" y="1364978"/>
                  </a:cubicBezTo>
                  <a:cubicBezTo>
                    <a:pt x="1032848" y="1402343"/>
                    <a:pt x="1065775" y="1438467"/>
                    <a:pt x="1097292" y="1464731"/>
                  </a:cubicBezTo>
                  <a:cubicBezTo>
                    <a:pt x="1112642" y="1477523"/>
                    <a:pt x="1128910" y="1489867"/>
                    <a:pt x="1147169" y="1497982"/>
                  </a:cubicBezTo>
                  <a:cubicBezTo>
                    <a:pt x="1179198" y="1512217"/>
                    <a:pt x="1246922" y="1531233"/>
                    <a:pt x="1246922" y="1531233"/>
                  </a:cubicBezTo>
                  <a:cubicBezTo>
                    <a:pt x="1428593" y="1511047"/>
                    <a:pt x="1380131" y="1563764"/>
                    <a:pt x="1413176" y="1448106"/>
                  </a:cubicBezTo>
                  <a:cubicBezTo>
                    <a:pt x="1417991" y="1431255"/>
                    <a:pt x="1424260" y="1414855"/>
                    <a:pt x="1429802" y="1398229"/>
                  </a:cubicBezTo>
                  <a:cubicBezTo>
                    <a:pt x="1415077" y="1250982"/>
                    <a:pt x="1427397" y="1250902"/>
                    <a:pt x="1379925" y="1132222"/>
                  </a:cubicBezTo>
                  <a:cubicBezTo>
                    <a:pt x="1370721" y="1109211"/>
                    <a:pt x="1361079" y="1085887"/>
                    <a:pt x="1346674" y="1065720"/>
                  </a:cubicBezTo>
                  <a:cubicBezTo>
                    <a:pt x="1333008" y="1046588"/>
                    <a:pt x="1313423" y="1032469"/>
                    <a:pt x="1296798" y="1015844"/>
                  </a:cubicBezTo>
                  <a:cubicBezTo>
                    <a:pt x="1282410" y="972681"/>
                    <a:pt x="1266798" y="922592"/>
                    <a:pt x="1246922" y="882840"/>
                  </a:cubicBezTo>
                  <a:cubicBezTo>
                    <a:pt x="1237986" y="864968"/>
                    <a:pt x="1221786" y="851223"/>
                    <a:pt x="1213671" y="832964"/>
                  </a:cubicBezTo>
                  <a:cubicBezTo>
                    <a:pt x="1199436" y="800935"/>
                    <a:pt x="1191504" y="766462"/>
                    <a:pt x="1180420" y="733211"/>
                  </a:cubicBezTo>
                  <a:cubicBezTo>
                    <a:pt x="1174878" y="716586"/>
                    <a:pt x="1176186" y="695727"/>
                    <a:pt x="1163794" y="683335"/>
                  </a:cubicBezTo>
                  <a:cubicBezTo>
                    <a:pt x="1132473" y="652013"/>
                    <a:pt x="1105706" y="618724"/>
                    <a:pt x="1064042" y="600207"/>
                  </a:cubicBezTo>
                  <a:cubicBezTo>
                    <a:pt x="970844" y="558785"/>
                    <a:pt x="978909" y="587453"/>
                    <a:pt x="914412" y="533706"/>
                  </a:cubicBezTo>
                  <a:cubicBezTo>
                    <a:pt x="871764" y="498166"/>
                    <a:pt x="847034" y="462651"/>
                    <a:pt x="814660" y="417327"/>
                  </a:cubicBezTo>
                  <a:cubicBezTo>
                    <a:pt x="803046" y="401068"/>
                    <a:pt x="794201" y="382801"/>
                    <a:pt x="781409" y="367451"/>
                  </a:cubicBezTo>
                  <a:cubicBezTo>
                    <a:pt x="766357" y="349389"/>
                    <a:pt x="748158" y="334200"/>
                    <a:pt x="731532" y="317575"/>
                  </a:cubicBezTo>
                  <a:cubicBezTo>
                    <a:pt x="725990" y="300949"/>
                    <a:pt x="724628" y="282280"/>
                    <a:pt x="714907" y="267698"/>
                  </a:cubicBezTo>
                  <a:cubicBezTo>
                    <a:pt x="668110" y="197501"/>
                    <a:pt x="631331" y="217373"/>
                    <a:pt x="565278" y="151320"/>
                  </a:cubicBezTo>
                  <a:cubicBezTo>
                    <a:pt x="532027" y="118069"/>
                    <a:pt x="511909" y="59297"/>
                    <a:pt x="465525" y="51567"/>
                  </a:cubicBezTo>
                  <a:cubicBezTo>
                    <a:pt x="432274" y="46025"/>
                    <a:pt x="398733" y="42005"/>
                    <a:pt x="365772" y="34942"/>
                  </a:cubicBezTo>
                  <a:cubicBezTo>
                    <a:pt x="321088" y="25367"/>
                    <a:pt x="277846" y="9204"/>
                    <a:pt x="232769" y="1691"/>
                  </a:cubicBezTo>
                  <a:cubicBezTo>
                    <a:pt x="210903" y="-1953"/>
                    <a:pt x="166267" y="-1080"/>
                    <a:pt x="149642" y="18316"/>
                  </a:cubicBez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7FE04A-E961-428C-AD79-4981C89B5314}"/>
                </a:ext>
              </a:extLst>
            </p:cNvPr>
            <p:cNvSpPr txBox="1"/>
            <p:nvPr/>
          </p:nvSpPr>
          <p:spPr>
            <a:xfrm>
              <a:off x="2926074" y="2365736"/>
              <a:ext cx="1217000" cy="461665"/>
            </a:xfrm>
            <a:prstGeom prst="rect">
              <a:avLst/>
            </a:prstGeom>
            <a:noFill/>
          </p:spPr>
          <p:txBody>
            <a:bodyPr wrap="none" rtlCol="0">
              <a:spAutoFit/>
            </a:bodyPr>
            <a:lstStyle/>
            <a:p>
              <a:r>
                <a:rPr lang="en-US" sz="2400" b="1"/>
                <a:t>Mesh m</a:t>
              </a:r>
            </a:p>
          </p:txBody>
        </p:sp>
      </p:grpSp>
    </p:spTree>
    <p:extLst>
      <p:ext uri="{BB962C8B-B14F-4D97-AF65-F5344CB8AC3E}">
        <p14:creationId xmlns:p14="http://schemas.microsoft.com/office/powerpoint/2010/main" val="168362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10190-CBE9-48D6-BAAE-CE5DD4DFF177}"/>
              </a:ext>
            </a:extLst>
          </p:cNvPr>
          <p:cNvSpPr>
            <a:spLocks noGrp="1"/>
          </p:cNvSpPr>
          <p:nvPr>
            <p:ph type="title"/>
          </p:nvPr>
        </p:nvSpPr>
        <p:spPr/>
        <p:txBody>
          <a:bodyPr/>
          <a:lstStyle/>
          <a:p>
            <a:r>
              <a:rPr lang="en-US"/>
              <a:t>Okay, back to building the model</a:t>
            </a:r>
          </a:p>
        </p:txBody>
      </p:sp>
      <p:sp>
        <p:nvSpPr>
          <p:cNvPr id="4" name="Content Placeholder 3">
            <a:extLst>
              <a:ext uri="{FF2B5EF4-FFF2-40B4-BE49-F238E27FC236}">
                <a16:creationId xmlns:a16="http://schemas.microsoft.com/office/drawing/2014/main" id="{7EAD3613-502D-4D05-B02B-BC3A33B510BF}"/>
              </a:ext>
            </a:extLst>
          </p:cNvPr>
          <p:cNvSpPr>
            <a:spLocks noGrp="1"/>
          </p:cNvSpPr>
          <p:nvPr>
            <p:ph idx="1"/>
          </p:nvPr>
        </p:nvSpPr>
        <p:spPr/>
        <p:txBody>
          <a:bodyPr/>
          <a:lstStyle/>
          <a:p>
            <a:pPr>
              <a:lnSpc>
                <a:spcPct val="100000"/>
              </a:lnSpc>
            </a:pPr>
            <a:r>
              <a:rPr lang="en-US"/>
              <a:t>We just saw some ways to navigate through the signatures.</a:t>
            </a:r>
          </a:p>
          <a:p>
            <a:pPr>
              <a:lnSpc>
                <a:spcPct val="100000"/>
              </a:lnSpc>
            </a:pPr>
            <a:r>
              <a:rPr lang="en-US"/>
              <a:t>Now let’s see what constraints are needed to have meaningful instances.</a:t>
            </a:r>
          </a:p>
        </p:txBody>
      </p:sp>
    </p:spTree>
    <p:extLst>
      <p:ext uri="{BB962C8B-B14F-4D97-AF65-F5344CB8AC3E}">
        <p14:creationId xmlns:p14="http://schemas.microsoft.com/office/powerpoint/2010/main" val="314258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AA3A6-53C8-4B42-95E3-7D9176FA6A5A}"/>
              </a:ext>
            </a:extLst>
          </p:cNvPr>
          <p:cNvSpPr>
            <a:spLocks noGrp="1"/>
          </p:cNvSpPr>
          <p:nvPr>
            <p:ph type="title"/>
          </p:nvPr>
        </p:nvSpPr>
        <p:spPr>
          <a:xfrm>
            <a:off x="838200" y="365125"/>
            <a:ext cx="10515600" cy="1679806"/>
          </a:xfrm>
        </p:spPr>
        <p:txBody>
          <a:bodyPr>
            <a:normAutofit/>
          </a:bodyPr>
          <a:lstStyle/>
          <a:p>
            <a:r>
              <a:rPr lang="en-US"/>
              <a:t>Other instances produced by Alloy may satisfy these signatures …</a:t>
            </a:r>
          </a:p>
        </p:txBody>
      </p:sp>
      <p:sp>
        <p:nvSpPr>
          <p:cNvPr id="3" name="Rectangle 2">
            <a:extLst>
              <a:ext uri="{FF2B5EF4-FFF2-40B4-BE49-F238E27FC236}">
                <a16:creationId xmlns:a16="http://schemas.microsoft.com/office/drawing/2014/main" id="{5FEDB0EF-2F18-49B6-B913-EFD4C4153792}"/>
              </a:ext>
            </a:extLst>
          </p:cNvPr>
          <p:cNvSpPr/>
          <p:nvPr/>
        </p:nvSpPr>
        <p:spPr>
          <a:xfrm>
            <a:off x="1518458" y="2330077"/>
            <a:ext cx="3519055" cy="1569660"/>
          </a:xfrm>
          <a:prstGeom prst="rect">
            <a:avLst/>
          </a:prstGeom>
          <a:ln>
            <a:solidFill>
              <a:schemeClr val="bg1">
                <a:lumMod val="65000"/>
              </a:schemeClr>
            </a:solidFill>
          </a:ln>
        </p:spPr>
        <p:txBody>
          <a:bodyPr wrap="square">
            <a:spAutoFit/>
          </a:bodyPr>
          <a:lstStyle/>
          <a:p>
            <a:r>
              <a:rPr lang="en-US" sz="2400" b="1"/>
              <a:t>sig</a:t>
            </a:r>
            <a:r>
              <a:rPr lang="en-US" sz="2400"/>
              <a:t> Mesh {</a:t>
            </a:r>
          </a:p>
          <a:p>
            <a:r>
              <a:rPr lang="en-US" sz="2400"/>
              <a:t>    triangles: </a:t>
            </a:r>
            <a:r>
              <a:rPr lang="en-US" sz="2400" b="1"/>
              <a:t>some</a:t>
            </a:r>
            <a:r>
              <a:rPr lang="en-US" sz="2400"/>
              <a:t> Triangle,</a:t>
            </a:r>
          </a:p>
          <a:p>
            <a:r>
              <a:rPr lang="en-US" sz="2400"/>
              <a:t>    adj: Triangle -&gt; Triangle</a:t>
            </a:r>
          </a:p>
          <a:p>
            <a:r>
              <a:rPr lang="en-US" sz="2400"/>
              <a:t>}</a:t>
            </a:r>
          </a:p>
        </p:txBody>
      </p:sp>
      <p:sp>
        <p:nvSpPr>
          <p:cNvPr id="4" name="Rectangle 3">
            <a:extLst>
              <a:ext uri="{FF2B5EF4-FFF2-40B4-BE49-F238E27FC236}">
                <a16:creationId xmlns:a16="http://schemas.microsoft.com/office/drawing/2014/main" id="{3B88626C-940E-4986-B185-EB0F079FF63E}"/>
              </a:ext>
            </a:extLst>
          </p:cNvPr>
          <p:cNvSpPr/>
          <p:nvPr/>
        </p:nvSpPr>
        <p:spPr>
          <a:xfrm>
            <a:off x="6240083" y="2330077"/>
            <a:ext cx="3435927" cy="1200329"/>
          </a:xfrm>
          <a:prstGeom prst="rect">
            <a:avLst/>
          </a:prstGeom>
          <a:ln>
            <a:solidFill>
              <a:schemeClr val="bg1">
                <a:lumMod val="65000"/>
              </a:schemeClr>
            </a:solidFill>
          </a:ln>
        </p:spPr>
        <p:txBody>
          <a:bodyPr wrap="square">
            <a:spAutoFit/>
          </a:bodyPr>
          <a:lstStyle/>
          <a:p>
            <a:r>
              <a:rPr lang="en-US" sz="2400" b="1"/>
              <a:t>sig</a:t>
            </a:r>
            <a:r>
              <a:rPr lang="en-US" sz="2400"/>
              <a:t> Triangle {</a:t>
            </a:r>
          </a:p>
          <a:p>
            <a:r>
              <a:rPr lang="en-US" sz="2400"/>
              <a:t>    edges: Vertex -&gt; Vertex</a:t>
            </a:r>
          </a:p>
          <a:p>
            <a:r>
              <a:rPr lang="en-US" sz="2400"/>
              <a:t>}</a:t>
            </a:r>
          </a:p>
        </p:txBody>
      </p:sp>
      <p:sp>
        <p:nvSpPr>
          <p:cNvPr id="5" name="Rectangle 4">
            <a:extLst>
              <a:ext uri="{FF2B5EF4-FFF2-40B4-BE49-F238E27FC236}">
                <a16:creationId xmlns:a16="http://schemas.microsoft.com/office/drawing/2014/main" id="{E8B9D78A-20C3-4A34-9582-7B02B2E599C9}"/>
              </a:ext>
            </a:extLst>
          </p:cNvPr>
          <p:cNvSpPr/>
          <p:nvPr/>
        </p:nvSpPr>
        <p:spPr>
          <a:xfrm>
            <a:off x="6240082" y="4411029"/>
            <a:ext cx="1839889" cy="461665"/>
          </a:xfrm>
          <a:prstGeom prst="rect">
            <a:avLst/>
          </a:prstGeom>
          <a:ln>
            <a:solidFill>
              <a:schemeClr val="bg1">
                <a:lumMod val="65000"/>
              </a:schemeClr>
            </a:solidFill>
          </a:ln>
        </p:spPr>
        <p:txBody>
          <a:bodyPr wrap="square">
            <a:spAutoFit/>
          </a:bodyPr>
          <a:lstStyle/>
          <a:p>
            <a:r>
              <a:rPr lang="en-US" sz="2400" b="1"/>
              <a:t>sig</a:t>
            </a:r>
            <a:r>
              <a:rPr lang="en-US" sz="2400"/>
              <a:t> Vertex {}</a:t>
            </a:r>
          </a:p>
        </p:txBody>
      </p:sp>
      <p:sp>
        <p:nvSpPr>
          <p:cNvPr id="6" name="Title 1">
            <a:extLst>
              <a:ext uri="{FF2B5EF4-FFF2-40B4-BE49-F238E27FC236}">
                <a16:creationId xmlns:a16="http://schemas.microsoft.com/office/drawing/2014/main" id="{DEFE14B0-4E68-46C1-A12B-AE954572D137}"/>
              </a:ext>
            </a:extLst>
          </p:cNvPr>
          <p:cNvSpPr txBox="1">
            <a:spLocks/>
          </p:cNvSpPr>
          <p:nvPr/>
        </p:nvSpPr>
        <p:spPr>
          <a:xfrm>
            <a:off x="838200" y="5171947"/>
            <a:ext cx="10515600" cy="137938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without having a valid interpretation, so we need to apply constraints.</a:t>
            </a:r>
          </a:p>
        </p:txBody>
      </p:sp>
    </p:spTree>
    <p:extLst>
      <p:ext uri="{BB962C8B-B14F-4D97-AF65-F5344CB8AC3E}">
        <p14:creationId xmlns:p14="http://schemas.microsoft.com/office/powerpoint/2010/main" val="334515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4875-AC3E-41EF-9534-72326BA65E6A}"/>
              </a:ext>
            </a:extLst>
          </p:cNvPr>
          <p:cNvSpPr>
            <a:spLocks noGrp="1"/>
          </p:cNvSpPr>
          <p:nvPr>
            <p:ph type="title"/>
          </p:nvPr>
        </p:nvSpPr>
        <p:spPr/>
        <p:txBody>
          <a:bodyPr/>
          <a:lstStyle/>
          <a:p>
            <a:r>
              <a:rPr lang="en-US"/>
              <a:t>What constraints do we want each mesh to satisfy?</a:t>
            </a:r>
          </a:p>
        </p:txBody>
      </p:sp>
      <p:pic>
        <p:nvPicPr>
          <p:cNvPr id="3" name="Picture 2">
            <a:extLst>
              <a:ext uri="{FF2B5EF4-FFF2-40B4-BE49-F238E27FC236}">
                <a16:creationId xmlns:a16="http://schemas.microsoft.com/office/drawing/2014/main" id="{CAD38508-3D49-4DC2-B351-3B85C5D9E766}"/>
              </a:ext>
            </a:extLst>
          </p:cNvPr>
          <p:cNvPicPr>
            <a:picLocks noChangeAspect="1"/>
          </p:cNvPicPr>
          <p:nvPr/>
        </p:nvPicPr>
        <p:blipFill rotWithShape="1">
          <a:blip r:embed="rId2"/>
          <a:srcRect l="53318" t="37358" r="30864" b="37743"/>
          <a:stretch/>
        </p:blipFill>
        <p:spPr>
          <a:xfrm>
            <a:off x="1097279" y="2061555"/>
            <a:ext cx="4853248" cy="4058319"/>
          </a:xfrm>
          <a:prstGeom prst="rect">
            <a:avLst/>
          </a:prstGeom>
        </p:spPr>
      </p:pic>
    </p:spTree>
    <p:extLst>
      <p:ext uri="{BB962C8B-B14F-4D97-AF65-F5344CB8AC3E}">
        <p14:creationId xmlns:p14="http://schemas.microsoft.com/office/powerpoint/2010/main" val="100471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A7C0-6018-47E5-A633-E20459D4F868}"/>
              </a:ext>
            </a:extLst>
          </p:cNvPr>
          <p:cNvSpPr>
            <a:spLocks noGrp="1"/>
          </p:cNvSpPr>
          <p:nvPr>
            <p:ph type="title"/>
          </p:nvPr>
        </p:nvSpPr>
        <p:spPr/>
        <p:txBody>
          <a:bodyPr/>
          <a:lstStyle/>
          <a:p>
            <a:r>
              <a:rPr lang="en-US"/>
              <a:t>Constraint 1: Every triangle must have three (directed) edges</a:t>
            </a:r>
          </a:p>
        </p:txBody>
      </p:sp>
      <p:pic>
        <p:nvPicPr>
          <p:cNvPr id="3" name="Picture 2">
            <a:extLst>
              <a:ext uri="{FF2B5EF4-FFF2-40B4-BE49-F238E27FC236}">
                <a16:creationId xmlns:a16="http://schemas.microsoft.com/office/drawing/2014/main" id="{F2D3EEBF-3FB0-46A6-9816-820531EA46BE}"/>
              </a:ext>
            </a:extLst>
          </p:cNvPr>
          <p:cNvPicPr>
            <a:picLocks noChangeAspect="1"/>
          </p:cNvPicPr>
          <p:nvPr/>
        </p:nvPicPr>
        <p:blipFill rotWithShape="1">
          <a:blip r:embed="rId2"/>
          <a:srcRect l="53318" t="37358" r="30864" b="37743"/>
          <a:stretch/>
        </p:blipFill>
        <p:spPr>
          <a:xfrm>
            <a:off x="1097279" y="2061555"/>
            <a:ext cx="4853248" cy="4058319"/>
          </a:xfrm>
          <a:prstGeom prst="rect">
            <a:avLst/>
          </a:prstGeom>
        </p:spPr>
      </p:pic>
      <p:cxnSp>
        <p:nvCxnSpPr>
          <p:cNvPr id="5" name="Straight Arrow Connector 4">
            <a:extLst>
              <a:ext uri="{FF2B5EF4-FFF2-40B4-BE49-F238E27FC236}">
                <a16:creationId xmlns:a16="http://schemas.microsoft.com/office/drawing/2014/main" id="{DA7704D7-4F49-465C-A913-9E0F4955C41A}"/>
              </a:ext>
            </a:extLst>
          </p:cNvPr>
          <p:cNvCxnSpPr/>
          <p:nvPr/>
        </p:nvCxnSpPr>
        <p:spPr>
          <a:xfrm flipH="1" flipV="1">
            <a:off x="3541222" y="4838006"/>
            <a:ext cx="847898" cy="31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EE97449-610A-4E4A-89CD-F3D61D62F534}"/>
              </a:ext>
            </a:extLst>
          </p:cNvPr>
          <p:cNvCxnSpPr/>
          <p:nvPr/>
        </p:nvCxnSpPr>
        <p:spPr>
          <a:xfrm flipH="1" flipV="1">
            <a:off x="3308465" y="4305993"/>
            <a:ext cx="1097280" cy="86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111260B-C376-46FA-A034-4BA8C6094B84}"/>
              </a:ext>
            </a:extLst>
          </p:cNvPr>
          <p:cNvCxnSpPr>
            <a:cxnSpLocks/>
          </p:cNvCxnSpPr>
          <p:nvPr/>
        </p:nvCxnSpPr>
        <p:spPr>
          <a:xfrm flipH="1" flipV="1">
            <a:off x="2443942" y="5120640"/>
            <a:ext cx="1961803" cy="49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DC477C-0B06-4F01-ADFE-F50AA9BD1B92}"/>
              </a:ext>
            </a:extLst>
          </p:cNvPr>
          <p:cNvSpPr txBox="1"/>
          <p:nvPr/>
        </p:nvSpPr>
        <p:spPr>
          <a:xfrm>
            <a:off x="4405745" y="4969224"/>
            <a:ext cx="3796296" cy="369332"/>
          </a:xfrm>
          <a:prstGeom prst="rect">
            <a:avLst/>
          </a:prstGeom>
          <a:noFill/>
        </p:spPr>
        <p:txBody>
          <a:bodyPr wrap="none" rtlCol="0">
            <a:spAutoFit/>
          </a:bodyPr>
          <a:lstStyle/>
          <a:p>
            <a:r>
              <a:rPr lang="en-US"/>
              <a:t>Triangle t</a:t>
            </a:r>
            <a:r>
              <a:rPr lang="en-US" baseline="-25000"/>
              <a:t>0</a:t>
            </a:r>
            <a:r>
              <a:rPr lang="en-US"/>
              <a:t> must have 3 directed edges</a:t>
            </a:r>
          </a:p>
        </p:txBody>
      </p:sp>
    </p:spTree>
    <p:extLst>
      <p:ext uri="{BB962C8B-B14F-4D97-AF65-F5344CB8AC3E}">
        <p14:creationId xmlns:p14="http://schemas.microsoft.com/office/powerpoint/2010/main" val="531780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81EA91-177D-48CD-B5CF-5F1221E57EB4}"/>
              </a:ext>
            </a:extLst>
          </p:cNvPr>
          <p:cNvSpPr/>
          <p:nvPr/>
        </p:nvSpPr>
        <p:spPr>
          <a:xfrm>
            <a:off x="2499360" y="2490693"/>
            <a:ext cx="6877396" cy="830997"/>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Every triangle must have three (directed) edges</a:t>
            </a:r>
          </a:p>
          <a:p>
            <a:r>
              <a:rPr lang="en-US" sz="2400" b="1"/>
              <a:t>fact</a:t>
            </a:r>
            <a:r>
              <a:rPr lang="en-US" sz="2400"/>
              <a:t> { </a:t>
            </a:r>
            <a:r>
              <a:rPr lang="en-US" sz="2400" b="1"/>
              <a:t>all</a:t>
            </a:r>
            <a:r>
              <a:rPr lang="en-US" sz="2400"/>
              <a:t> t: Triangle | #t.edges = 3 }</a:t>
            </a:r>
          </a:p>
        </p:txBody>
      </p:sp>
      <p:sp>
        <p:nvSpPr>
          <p:cNvPr id="7" name="Rectangle 6">
            <a:extLst>
              <a:ext uri="{FF2B5EF4-FFF2-40B4-BE49-F238E27FC236}">
                <a16:creationId xmlns:a16="http://schemas.microsoft.com/office/drawing/2014/main" id="{82D1268E-CD7D-4692-B6D4-B9D7A2FDC021}"/>
              </a:ext>
            </a:extLst>
          </p:cNvPr>
          <p:cNvSpPr/>
          <p:nvPr/>
        </p:nvSpPr>
        <p:spPr>
          <a:xfrm>
            <a:off x="110839" y="5523807"/>
            <a:ext cx="2238891" cy="954107"/>
          </a:xfrm>
          <a:prstGeom prst="rect">
            <a:avLst/>
          </a:prstGeom>
          <a:ln>
            <a:solidFill>
              <a:schemeClr val="bg1">
                <a:lumMod val="65000"/>
              </a:schemeClr>
            </a:solidFill>
          </a:ln>
        </p:spPr>
        <p:txBody>
          <a:bodyPr wrap="square">
            <a:spAutoFit/>
          </a:bodyPr>
          <a:lstStyle/>
          <a:p>
            <a:r>
              <a:rPr lang="en-US" sz="1400" b="1"/>
              <a:t>sig</a:t>
            </a:r>
            <a:r>
              <a:rPr lang="en-US" sz="1400"/>
              <a:t> Mesh {</a:t>
            </a:r>
          </a:p>
          <a:p>
            <a:r>
              <a:rPr lang="en-US" sz="1400"/>
              <a:t>    triangles: </a:t>
            </a:r>
            <a:r>
              <a:rPr lang="en-US" sz="1400" b="1"/>
              <a:t>some</a:t>
            </a:r>
            <a:r>
              <a:rPr lang="en-US" sz="1400"/>
              <a:t> Triangle,</a:t>
            </a:r>
          </a:p>
          <a:p>
            <a:r>
              <a:rPr lang="en-US" sz="1400"/>
              <a:t>    adj: Triangle -&gt; Triangle</a:t>
            </a:r>
          </a:p>
          <a:p>
            <a:r>
              <a:rPr lang="en-US" sz="1400"/>
              <a:t>}</a:t>
            </a:r>
          </a:p>
        </p:txBody>
      </p:sp>
      <p:sp>
        <p:nvSpPr>
          <p:cNvPr id="8" name="Rectangle 7">
            <a:extLst>
              <a:ext uri="{FF2B5EF4-FFF2-40B4-BE49-F238E27FC236}">
                <a16:creationId xmlns:a16="http://schemas.microsoft.com/office/drawing/2014/main" id="{7B71872D-6825-49BB-8529-29C474900209}"/>
              </a:ext>
            </a:extLst>
          </p:cNvPr>
          <p:cNvSpPr/>
          <p:nvPr/>
        </p:nvSpPr>
        <p:spPr>
          <a:xfrm>
            <a:off x="2499359" y="5523807"/>
            <a:ext cx="2089265" cy="738664"/>
          </a:xfrm>
          <a:prstGeom prst="rect">
            <a:avLst/>
          </a:prstGeom>
          <a:ln>
            <a:solidFill>
              <a:schemeClr val="bg1">
                <a:lumMod val="65000"/>
              </a:schemeClr>
            </a:solidFill>
          </a:ln>
        </p:spPr>
        <p:txBody>
          <a:bodyPr wrap="square">
            <a:spAutoFit/>
          </a:bodyPr>
          <a:lstStyle/>
          <a:p>
            <a:r>
              <a:rPr lang="en-US" sz="1400" b="1"/>
              <a:t>sig</a:t>
            </a:r>
            <a:r>
              <a:rPr lang="en-US" sz="1400"/>
              <a:t> Triangle {</a:t>
            </a:r>
          </a:p>
          <a:p>
            <a:r>
              <a:rPr lang="en-US" sz="1400"/>
              <a:t>    edges: Vertex -&gt; Vertex</a:t>
            </a:r>
          </a:p>
          <a:p>
            <a:r>
              <a:rPr lang="en-US" sz="1400"/>
              <a:t>}</a:t>
            </a:r>
          </a:p>
        </p:txBody>
      </p:sp>
      <p:sp>
        <p:nvSpPr>
          <p:cNvPr id="9" name="Rectangle 8">
            <a:extLst>
              <a:ext uri="{FF2B5EF4-FFF2-40B4-BE49-F238E27FC236}">
                <a16:creationId xmlns:a16="http://schemas.microsoft.com/office/drawing/2014/main" id="{9B167DB9-B61A-49F8-92DA-D63D9848E30A}"/>
              </a:ext>
            </a:extLst>
          </p:cNvPr>
          <p:cNvSpPr/>
          <p:nvPr/>
        </p:nvSpPr>
        <p:spPr>
          <a:xfrm>
            <a:off x="2499359" y="6339414"/>
            <a:ext cx="1158241" cy="307777"/>
          </a:xfrm>
          <a:prstGeom prst="rect">
            <a:avLst/>
          </a:prstGeom>
          <a:ln>
            <a:solidFill>
              <a:schemeClr val="bg1">
                <a:lumMod val="65000"/>
              </a:schemeClr>
            </a:solidFill>
          </a:ln>
        </p:spPr>
        <p:txBody>
          <a:bodyPr wrap="square">
            <a:spAutoFit/>
          </a:bodyPr>
          <a:lstStyle/>
          <a:p>
            <a:r>
              <a:rPr lang="en-US" sz="1400" b="1"/>
              <a:t>sig</a:t>
            </a:r>
            <a:r>
              <a:rPr lang="en-US" sz="1400"/>
              <a:t> Vertex {}</a:t>
            </a:r>
          </a:p>
        </p:txBody>
      </p:sp>
      <p:sp>
        <p:nvSpPr>
          <p:cNvPr id="10" name="Title 9">
            <a:extLst>
              <a:ext uri="{FF2B5EF4-FFF2-40B4-BE49-F238E27FC236}">
                <a16:creationId xmlns:a16="http://schemas.microsoft.com/office/drawing/2014/main" id="{ACF04003-78C4-456B-BFC1-74EA3E471C0A}"/>
              </a:ext>
            </a:extLst>
          </p:cNvPr>
          <p:cNvSpPr>
            <a:spLocks noGrp="1"/>
          </p:cNvSpPr>
          <p:nvPr>
            <p:ph type="title"/>
          </p:nvPr>
        </p:nvSpPr>
        <p:spPr/>
        <p:txBody>
          <a:bodyPr/>
          <a:lstStyle/>
          <a:p>
            <a:r>
              <a:rPr lang="en-US"/>
              <a:t>Alloy code for Constraint 1</a:t>
            </a:r>
          </a:p>
        </p:txBody>
      </p:sp>
    </p:spTree>
    <p:extLst>
      <p:ext uri="{BB962C8B-B14F-4D97-AF65-F5344CB8AC3E}">
        <p14:creationId xmlns:p14="http://schemas.microsoft.com/office/powerpoint/2010/main" val="1889275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1CE0-8C1C-47AD-834F-7818EAD1E6B0}"/>
              </a:ext>
            </a:extLst>
          </p:cNvPr>
          <p:cNvSpPr>
            <a:spLocks noGrp="1"/>
          </p:cNvSpPr>
          <p:nvPr>
            <p:ph type="title"/>
          </p:nvPr>
        </p:nvSpPr>
        <p:spPr/>
        <p:txBody>
          <a:bodyPr/>
          <a:lstStyle/>
          <a:p>
            <a:r>
              <a:rPr lang="en-US"/>
              <a:t>Constraint 2: The adjacency relation </a:t>
            </a:r>
            <a:r>
              <a:rPr lang="en-US" i="1"/>
              <a:t>m.adj</a:t>
            </a:r>
            <a:r>
              <a:rPr lang="en-US"/>
              <a:t> is defined over the mesh’s set of triangles</a:t>
            </a:r>
          </a:p>
        </p:txBody>
      </p:sp>
      <p:sp>
        <p:nvSpPr>
          <p:cNvPr id="4" name="Rectangle 3">
            <a:extLst>
              <a:ext uri="{FF2B5EF4-FFF2-40B4-BE49-F238E27FC236}">
                <a16:creationId xmlns:a16="http://schemas.microsoft.com/office/drawing/2014/main" id="{D205E274-08DA-4FBD-9F3E-361664942D01}"/>
              </a:ext>
            </a:extLst>
          </p:cNvPr>
          <p:cNvSpPr/>
          <p:nvPr/>
        </p:nvSpPr>
        <p:spPr>
          <a:xfrm>
            <a:off x="2948247" y="2662581"/>
            <a:ext cx="3519055" cy="1569660"/>
          </a:xfrm>
          <a:prstGeom prst="rect">
            <a:avLst/>
          </a:prstGeom>
          <a:ln>
            <a:solidFill>
              <a:schemeClr val="bg1">
                <a:lumMod val="65000"/>
              </a:schemeClr>
            </a:solidFill>
          </a:ln>
        </p:spPr>
        <p:txBody>
          <a:bodyPr wrap="square">
            <a:spAutoFit/>
          </a:bodyPr>
          <a:lstStyle/>
          <a:p>
            <a:r>
              <a:rPr lang="en-US" sz="2400" b="1"/>
              <a:t>sig</a:t>
            </a:r>
            <a:r>
              <a:rPr lang="en-US" sz="2400"/>
              <a:t> Mesh {</a:t>
            </a:r>
          </a:p>
          <a:p>
            <a:r>
              <a:rPr lang="en-US" sz="2400"/>
              <a:t>    triangles: </a:t>
            </a:r>
            <a:r>
              <a:rPr lang="en-US" sz="2400" b="1"/>
              <a:t>some</a:t>
            </a:r>
            <a:r>
              <a:rPr lang="en-US" sz="2400"/>
              <a:t> Triangle,</a:t>
            </a:r>
          </a:p>
          <a:p>
            <a:r>
              <a:rPr lang="en-US" sz="2400"/>
              <a:t>    adj: Triangle -&gt; Triangle</a:t>
            </a:r>
          </a:p>
          <a:p>
            <a:r>
              <a:rPr lang="en-US" sz="2400"/>
              <a:t>}</a:t>
            </a:r>
          </a:p>
        </p:txBody>
      </p:sp>
      <p:cxnSp>
        <p:nvCxnSpPr>
          <p:cNvPr id="6" name="Straight Arrow Connector 5">
            <a:extLst>
              <a:ext uri="{FF2B5EF4-FFF2-40B4-BE49-F238E27FC236}">
                <a16:creationId xmlns:a16="http://schemas.microsoft.com/office/drawing/2014/main" id="{FE21F8DF-3CE5-4EE6-A618-B03B492C4AF4}"/>
              </a:ext>
            </a:extLst>
          </p:cNvPr>
          <p:cNvCxnSpPr/>
          <p:nvPr/>
        </p:nvCxnSpPr>
        <p:spPr>
          <a:xfrm flipH="1" flipV="1">
            <a:off x="4272742" y="3873731"/>
            <a:ext cx="435032" cy="1064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2CEF628-20E8-4C7E-8E2E-38CB68F7316A}"/>
              </a:ext>
            </a:extLst>
          </p:cNvPr>
          <p:cNvCxnSpPr/>
          <p:nvPr/>
        </p:nvCxnSpPr>
        <p:spPr>
          <a:xfrm flipV="1">
            <a:off x="4707774" y="3807229"/>
            <a:ext cx="712124" cy="1130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CB4EB7-71FA-403E-9F35-37DC0ABAA20D}"/>
              </a:ext>
            </a:extLst>
          </p:cNvPr>
          <p:cNvSpPr txBox="1"/>
          <p:nvPr/>
        </p:nvSpPr>
        <p:spPr>
          <a:xfrm>
            <a:off x="4490258" y="4937760"/>
            <a:ext cx="2733249" cy="369332"/>
          </a:xfrm>
          <a:prstGeom prst="rect">
            <a:avLst/>
          </a:prstGeom>
          <a:noFill/>
        </p:spPr>
        <p:txBody>
          <a:bodyPr wrap="none" rtlCol="0">
            <a:spAutoFit/>
          </a:bodyPr>
          <a:lstStyle/>
          <a:p>
            <a:r>
              <a:rPr lang="en-US"/>
              <a:t>These must come from this</a:t>
            </a:r>
          </a:p>
        </p:txBody>
      </p:sp>
      <p:cxnSp>
        <p:nvCxnSpPr>
          <p:cNvPr id="11" name="Straight Connector 10">
            <a:extLst>
              <a:ext uri="{FF2B5EF4-FFF2-40B4-BE49-F238E27FC236}">
                <a16:creationId xmlns:a16="http://schemas.microsoft.com/office/drawing/2014/main" id="{FE389006-6562-4393-BA15-F8E85CE3D0D6}"/>
              </a:ext>
            </a:extLst>
          </p:cNvPr>
          <p:cNvCxnSpPr/>
          <p:nvPr/>
        </p:nvCxnSpPr>
        <p:spPr>
          <a:xfrm>
            <a:off x="6899564" y="5204134"/>
            <a:ext cx="0" cy="531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9D8D293-E508-4295-8248-655908D07C99}"/>
              </a:ext>
            </a:extLst>
          </p:cNvPr>
          <p:cNvCxnSpPr/>
          <p:nvPr/>
        </p:nvCxnSpPr>
        <p:spPr>
          <a:xfrm flipH="1">
            <a:off x="2177935" y="5719156"/>
            <a:ext cx="47382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444AC8-3C6C-4DB7-B119-1EBB7A8963B7}"/>
              </a:ext>
            </a:extLst>
          </p:cNvPr>
          <p:cNvCxnSpPr/>
          <p:nvPr/>
        </p:nvCxnSpPr>
        <p:spPr>
          <a:xfrm flipV="1">
            <a:off x="2161309" y="3308465"/>
            <a:ext cx="0" cy="2427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5CFED2-0483-47B8-A13C-E58ADD31F134}"/>
              </a:ext>
            </a:extLst>
          </p:cNvPr>
          <p:cNvCxnSpPr/>
          <p:nvPr/>
        </p:nvCxnSpPr>
        <p:spPr>
          <a:xfrm>
            <a:off x="2161310" y="3291840"/>
            <a:ext cx="1064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561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153D5D1-FFF9-4E3C-9E64-7194280F71A8}"/>
              </a:ext>
            </a:extLst>
          </p:cNvPr>
          <p:cNvSpPr/>
          <p:nvPr/>
        </p:nvSpPr>
        <p:spPr>
          <a:xfrm>
            <a:off x="2200101" y="2618201"/>
            <a:ext cx="7675418" cy="1200329"/>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The adjacency relation m.adj is defined over its </a:t>
            </a:r>
          </a:p>
          <a:p>
            <a:r>
              <a:rPr lang="en-US" sz="2400">
                <a:solidFill>
                  <a:schemeClr val="accent6">
                    <a:lumMod val="75000"/>
                  </a:schemeClr>
                </a:solidFill>
              </a:rPr>
              <a:t>// own set of triangles</a:t>
            </a:r>
          </a:p>
          <a:p>
            <a:r>
              <a:rPr lang="en-US" sz="2400" b="1"/>
              <a:t>fact</a:t>
            </a:r>
            <a:r>
              <a:rPr lang="en-US" sz="2400"/>
              <a:t> { </a:t>
            </a:r>
            <a:r>
              <a:rPr lang="en-US" sz="2400" b="1"/>
              <a:t>all</a:t>
            </a:r>
            <a:r>
              <a:rPr lang="en-US" sz="2400"/>
              <a:t> m: Mesh | dom[m.adj] + ran[m.adj] </a:t>
            </a:r>
            <a:r>
              <a:rPr lang="en-US" sz="2400" b="1"/>
              <a:t>in</a:t>
            </a:r>
            <a:r>
              <a:rPr lang="en-US" sz="2400"/>
              <a:t> m.triangles }</a:t>
            </a:r>
          </a:p>
        </p:txBody>
      </p:sp>
      <p:sp>
        <p:nvSpPr>
          <p:cNvPr id="4" name="TextBox 3">
            <a:extLst>
              <a:ext uri="{FF2B5EF4-FFF2-40B4-BE49-F238E27FC236}">
                <a16:creationId xmlns:a16="http://schemas.microsoft.com/office/drawing/2014/main" id="{CBD83339-0134-4AE7-894B-1E094CEDF12E}"/>
              </a:ext>
            </a:extLst>
          </p:cNvPr>
          <p:cNvSpPr txBox="1"/>
          <p:nvPr/>
        </p:nvSpPr>
        <p:spPr>
          <a:xfrm>
            <a:off x="3363883" y="4073237"/>
            <a:ext cx="5664692" cy="923330"/>
          </a:xfrm>
          <a:prstGeom prst="rect">
            <a:avLst/>
          </a:prstGeom>
          <a:noFill/>
        </p:spPr>
        <p:txBody>
          <a:bodyPr wrap="none" rtlCol="0">
            <a:spAutoFit/>
          </a:bodyPr>
          <a:lstStyle/>
          <a:p>
            <a:r>
              <a:rPr lang="en-US"/>
              <a:t>dom (domain) returns the first column in a binary relation.</a:t>
            </a:r>
          </a:p>
          <a:p>
            <a:r>
              <a:rPr lang="en-US"/>
              <a:t>ran (range) returns the second column in a binary relation.</a:t>
            </a:r>
          </a:p>
          <a:p>
            <a:r>
              <a:rPr lang="en-US"/>
              <a:t>They are functions (fun), provided by util/relations.</a:t>
            </a:r>
          </a:p>
        </p:txBody>
      </p:sp>
      <p:sp>
        <p:nvSpPr>
          <p:cNvPr id="8" name="Rectangle 7">
            <a:extLst>
              <a:ext uri="{FF2B5EF4-FFF2-40B4-BE49-F238E27FC236}">
                <a16:creationId xmlns:a16="http://schemas.microsoft.com/office/drawing/2014/main" id="{FBA559E8-46AA-4E31-A04A-CD354C2E2F5C}"/>
              </a:ext>
            </a:extLst>
          </p:cNvPr>
          <p:cNvSpPr/>
          <p:nvPr/>
        </p:nvSpPr>
        <p:spPr>
          <a:xfrm>
            <a:off x="110839" y="5523807"/>
            <a:ext cx="2238891" cy="954107"/>
          </a:xfrm>
          <a:prstGeom prst="rect">
            <a:avLst/>
          </a:prstGeom>
          <a:ln>
            <a:solidFill>
              <a:schemeClr val="bg1">
                <a:lumMod val="65000"/>
              </a:schemeClr>
            </a:solidFill>
          </a:ln>
        </p:spPr>
        <p:txBody>
          <a:bodyPr wrap="square">
            <a:spAutoFit/>
          </a:bodyPr>
          <a:lstStyle/>
          <a:p>
            <a:r>
              <a:rPr lang="en-US" sz="1400" b="1"/>
              <a:t>sig</a:t>
            </a:r>
            <a:r>
              <a:rPr lang="en-US" sz="1400"/>
              <a:t> Mesh {</a:t>
            </a:r>
          </a:p>
          <a:p>
            <a:r>
              <a:rPr lang="en-US" sz="1400"/>
              <a:t>    triangles: </a:t>
            </a:r>
            <a:r>
              <a:rPr lang="en-US" sz="1400" b="1"/>
              <a:t>some</a:t>
            </a:r>
            <a:r>
              <a:rPr lang="en-US" sz="1400"/>
              <a:t> Triangle,</a:t>
            </a:r>
          </a:p>
          <a:p>
            <a:r>
              <a:rPr lang="en-US" sz="1400"/>
              <a:t>    adj: Triangle -&gt; Triangle</a:t>
            </a:r>
          </a:p>
          <a:p>
            <a:r>
              <a:rPr lang="en-US" sz="1400"/>
              <a:t>}</a:t>
            </a:r>
          </a:p>
        </p:txBody>
      </p:sp>
      <p:sp>
        <p:nvSpPr>
          <p:cNvPr id="9" name="Rectangle 8">
            <a:extLst>
              <a:ext uri="{FF2B5EF4-FFF2-40B4-BE49-F238E27FC236}">
                <a16:creationId xmlns:a16="http://schemas.microsoft.com/office/drawing/2014/main" id="{955800E5-286A-46A7-8838-84C538262055}"/>
              </a:ext>
            </a:extLst>
          </p:cNvPr>
          <p:cNvSpPr/>
          <p:nvPr/>
        </p:nvSpPr>
        <p:spPr>
          <a:xfrm>
            <a:off x="2499359" y="5523807"/>
            <a:ext cx="2089265" cy="738664"/>
          </a:xfrm>
          <a:prstGeom prst="rect">
            <a:avLst/>
          </a:prstGeom>
          <a:ln>
            <a:solidFill>
              <a:schemeClr val="bg1">
                <a:lumMod val="65000"/>
              </a:schemeClr>
            </a:solidFill>
          </a:ln>
        </p:spPr>
        <p:txBody>
          <a:bodyPr wrap="square">
            <a:spAutoFit/>
          </a:bodyPr>
          <a:lstStyle/>
          <a:p>
            <a:r>
              <a:rPr lang="en-US" sz="1400" b="1"/>
              <a:t>sig</a:t>
            </a:r>
            <a:r>
              <a:rPr lang="en-US" sz="1400"/>
              <a:t> Triangle {</a:t>
            </a:r>
          </a:p>
          <a:p>
            <a:r>
              <a:rPr lang="en-US" sz="1400"/>
              <a:t>    edges: Vertex -&gt; Vertex</a:t>
            </a:r>
          </a:p>
          <a:p>
            <a:r>
              <a:rPr lang="en-US" sz="1400"/>
              <a:t>}</a:t>
            </a:r>
          </a:p>
        </p:txBody>
      </p:sp>
      <p:sp>
        <p:nvSpPr>
          <p:cNvPr id="10" name="Rectangle 9">
            <a:extLst>
              <a:ext uri="{FF2B5EF4-FFF2-40B4-BE49-F238E27FC236}">
                <a16:creationId xmlns:a16="http://schemas.microsoft.com/office/drawing/2014/main" id="{1CD52150-58D5-419D-B27F-D501208A948E}"/>
              </a:ext>
            </a:extLst>
          </p:cNvPr>
          <p:cNvSpPr/>
          <p:nvPr/>
        </p:nvSpPr>
        <p:spPr>
          <a:xfrm>
            <a:off x="2499359" y="6339414"/>
            <a:ext cx="1158241" cy="307777"/>
          </a:xfrm>
          <a:prstGeom prst="rect">
            <a:avLst/>
          </a:prstGeom>
          <a:ln>
            <a:solidFill>
              <a:schemeClr val="bg1">
                <a:lumMod val="65000"/>
              </a:schemeClr>
            </a:solidFill>
          </a:ln>
        </p:spPr>
        <p:txBody>
          <a:bodyPr wrap="square">
            <a:spAutoFit/>
          </a:bodyPr>
          <a:lstStyle/>
          <a:p>
            <a:r>
              <a:rPr lang="en-US" sz="1400" b="1"/>
              <a:t>sig</a:t>
            </a:r>
            <a:r>
              <a:rPr lang="en-US" sz="1400"/>
              <a:t> Vertex {}</a:t>
            </a:r>
          </a:p>
        </p:txBody>
      </p:sp>
      <p:sp>
        <p:nvSpPr>
          <p:cNvPr id="12" name="Title 11">
            <a:extLst>
              <a:ext uri="{FF2B5EF4-FFF2-40B4-BE49-F238E27FC236}">
                <a16:creationId xmlns:a16="http://schemas.microsoft.com/office/drawing/2014/main" id="{C5A9CE64-8DB3-4609-83A7-384E568EB13A}"/>
              </a:ext>
            </a:extLst>
          </p:cNvPr>
          <p:cNvSpPr>
            <a:spLocks noGrp="1"/>
          </p:cNvSpPr>
          <p:nvPr>
            <p:ph type="title"/>
          </p:nvPr>
        </p:nvSpPr>
        <p:spPr/>
        <p:txBody>
          <a:bodyPr/>
          <a:lstStyle/>
          <a:p>
            <a:r>
              <a:rPr lang="en-US"/>
              <a:t>Alloy code for Constraint 2</a:t>
            </a:r>
          </a:p>
        </p:txBody>
      </p:sp>
    </p:spTree>
    <p:extLst>
      <p:ext uri="{BB962C8B-B14F-4D97-AF65-F5344CB8AC3E}">
        <p14:creationId xmlns:p14="http://schemas.microsoft.com/office/powerpoint/2010/main" val="1743147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A7C0-6018-47E5-A633-E20459D4F868}"/>
              </a:ext>
            </a:extLst>
          </p:cNvPr>
          <p:cNvSpPr>
            <a:spLocks noGrp="1"/>
          </p:cNvSpPr>
          <p:nvPr>
            <p:ph type="title"/>
          </p:nvPr>
        </p:nvSpPr>
        <p:spPr/>
        <p:txBody>
          <a:bodyPr/>
          <a:lstStyle/>
          <a:p>
            <a:r>
              <a:rPr lang="en-US"/>
              <a:t>Constraint 3: Each triangle’s edge set forms a ring</a:t>
            </a:r>
          </a:p>
        </p:txBody>
      </p:sp>
      <p:pic>
        <p:nvPicPr>
          <p:cNvPr id="3" name="Picture 2">
            <a:extLst>
              <a:ext uri="{FF2B5EF4-FFF2-40B4-BE49-F238E27FC236}">
                <a16:creationId xmlns:a16="http://schemas.microsoft.com/office/drawing/2014/main" id="{F2D3EEBF-3FB0-46A6-9816-820531EA46BE}"/>
              </a:ext>
            </a:extLst>
          </p:cNvPr>
          <p:cNvPicPr>
            <a:picLocks noChangeAspect="1"/>
          </p:cNvPicPr>
          <p:nvPr/>
        </p:nvPicPr>
        <p:blipFill rotWithShape="1">
          <a:blip r:embed="rId2"/>
          <a:srcRect l="53318" t="37358" r="30864" b="37743"/>
          <a:stretch/>
        </p:blipFill>
        <p:spPr>
          <a:xfrm>
            <a:off x="1097279" y="2061555"/>
            <a:ext cx="4853248" cy="4058319"/>
          </a:xfrm>
          <a:prstGeom prst="rect">
            <a:avLst/>
          </a:prstGeom>
        </p:spPr>
      </p:pic>
      <p:cxnSp>
        <p:nvCxnSpPr>
          <p:cNvPr id="5" name="Straight Arrow Connector 4">
            <a:extLst>
              <a:ext uri="{FF2B5EF4-FFF2-40B4-BE49-F238E27FC236}">
                <a16:creationId xmlns:a16="http://schemas.microsoft.com/office/drawing/2014/main" id="{DA7704D7-4F49-465C-A913-9E0F4955C41A}"/>
              </a:ext>
            </a:extLst>
          </p:cNvPr>
          <p:cNvCxnSpPr/>
          <p:nvPr/>
        </p:nvCxnSpPr>
        <p:spPr>
          <a:xfrm flipH="1" flipV="1">
            <a:off x="3541222" y="4838006"/>
            <a:ext cx="847898" cy="31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EE97449-610A-4E4A-89CD-F3D61D62F534}"/>
              </a:ext>
            </a:extLst>
          </p:cNvPr>
          <p:cNvCxnSpPr/>
          <p:nvPr/>
        </p:nvCxnSpPr>
        <p:spPr>
          <a:xfrm flipH="1" flipV="1">
            <a:off x="3308465" y="4305993"/>
            <a:ext cx="1097280" cy="86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111260B-C376-46FA-A034-4BA8C6094B84}"/>
              </a:ext>
            </a:extLst>
          </p:cNvPr>
          <p:cNvCxnSpPr>
            <a:cxnSpLocks/>
          </p:cNvCxnSpPr>
          <p:nvPr/>
        </p:nvCxnSpPr>
        <p:spPr>
          <a:xfrm flipH="1" flipV="1">
            <a:off x="2443942" y="5120640"/>
            <a:ext cx="1961803" cy="49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DC477C-0B06-4F01-ADFE-F50AA9BD1B92}"/>
              </a:ext>
            </a:extLst>
          </p:cNvPr>
          <p:cNvSpPr txBox="1"/>
          <p:nvPr/>
        </p:nvSpPr>
        <p:spPr>
          <a:xfrm>
            <a:off x="4405745" y="4969224"/>
            <a:ext cx="3606180" cy="369332"/>
          </a:xfrm>
          <a:prstGeom prst="rect">
            <a:avLst/>
          </a:prstGeom>
          <a:noFill/>
        </p:spPr>
        <p:txBody>
          <a:bodyPr wrap="none" rtlCol="0">
            <a:spAutoFit/>
          </a:bodyPr>
          <a:lstStyle/>
          <a:p>
            <a:r>
              <a:rPr lang="en-US"/>
              <a:t>Triangle t</a:t>
            </a:r>
            <a:r>
              <a:rPr lang="en-US" baseline="-25000"/>
              <a:t>0</a:t>
            </a:r>
            <a:r>
              <a:rPr lang="en-US"/>
              <a:t>’s edges must form a ring</a:t>
            </a:r>
          </a:p>
        </p:txBody>
      </p:sp>
    </p:spTree>
    <p:extLst>
      <p:ext uri="{BB962C8B-B14F-4D97-AF65-F5344CB8AC3E}">
        <p14:creationId xmlns:p14="http://schemas.microsoft.com/office/powerpoint/2010/main" val="3652297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8209E-8000-4284-AB20-8C4C624819C7}"/>
              </a:ext>
            </a:extLst>
          </p:cNvPr>
          <p:cNvSpPr/>
          <p:nvPr/>
        </p:nvSpPr>
        <p:spPr>
          <a:xfrm>
            <a:off x="110839" y="5523807"/>
            <a:ext cx="2238891" cy="954107"/>
          </a:xfrm>
          <a:prstGeom prst="rect">
            <a:avLst/>
          </a:prstGeom>
          <a:ln>
            <a:solidFill>
              <a:schemeClr val="bg1">
                <a:lumMod val="65000"/>
              </a:schemeClr>
            </a:solidFill>
          </a:ln>
        </p:spPr>
        <p:txBody>
          <a:bodyPr wrap="square">
            <a:spAutoFit/>
          </a:bodyPr>
          <a:lstStyle/>
          <a:p>
            <a:r>
              <a:rPr lang="en-US" sz="1400" b="1"/>
              <a:t>sig</a:t>
            </a:r>
            <a:r>
              <a:rPr lang="en-US" sz="1400"/>
              <a:t> Mesh {</a:t>
            </a:r>
          </a:p>
          <a:p>
            <a:r>
              <a:rPr lang="en-US" sz="1400"/>
              <a:t>    triangles: </a:t>
            </a:r>
            <a:r>
              <a:rPr lang="en-US" sz="1400" b="1"/>
              <a:t>some</a:t>
            </a:r>
            <a:r>
              <a:rPr lang="en-US" sz="1400"/>
              <a:t> Triangle,</a:t>
            </a:r>
          </a:p>
          <a:p>
            <a:r>
              <a:rPr lang="en-US" sz="1400"/>
              <a:t>    adj: Triangle -&gt; Triangle</a:t>
            </a:r>
          </a:p>
          <a:p>
            <a:r>
              <a:rPr lang="en-US" sz="1400"/>
              <a:t>}</a:t>
            </a:r>
          </a:p>
        </p:txBody>
      </p:sp>
      <p:sp>
        <p:nvSpPr>
          <p:cNvPr id="5" name="Rectangle 4">
            <a:extLst>
              <a:ext uri="{FF2B5EF4-FFF2-40B4-BE49-F238E27FC236}">
                <a16:creationId xmlns:a16="http://schemas.microsoft.com/office/drawing/2014/main" id="{F8D90F84-050B-4D74-8E3E-0028A07EA316}"/>
              </a:ext>
            </a:extLst>
          </p:cNvPr>
          <p:cNvSpPr/>
          <p:nvPr/>
        </p:nvSpPr>
        <p:spPr>
          <a:xfrm>
            <a:off x="2499359" y="5523807"/>
            <a:ext cx="2089265" cy="738664"/>
          </a:xfrm>
          <a:prstGeom prst="rect">
            <a:avLst/>
          </a:prstGeom>
          <a:ln>
            <a:solidFill>
              <a:schemeClr val="bg1">
                <a:lumMod val="65000"/>
              </a:schemeClr>
            </a:solidFill>
          </a:ln>
        </p:spPr>
        <p:txBody>
          <a:bodyPr wrap="square">
            <a:spAutoFit/>
          </a:bodyPr>
          <a:lstStyle/>
          <a:p>
            <a:r>
              <a:rPr lang="en-US" sz="1400" b="1"/>
              <a:t>sig</a:t>
            </a:r>
            <a:r>
              <a:rPr lang="en-US" sz="1400"/>
              <a:t> Triangle {</a:t>
            </a:r>
          </a:p>
          <a:p>
            <a:r>
              <a:rPr lang="en-US" sz="1400"/>
              <a:t>    edges: Vertex -&gt; Vertex</a:t>
            </a:r>
          </a:p>
          <a:p>
            <a:r>
              <a:rPr lang="en-US" sz="1400"/>
              <a:t>}</a:t>
            </a:r>
          </a:p>
        </p:txBody>
      </p:sp>
      <p:sp>
        <p:nvSpPr>
          <p:cNvPr id="6" name="Rectangle 5">
            <a:extLst>
              <a:ext uri="{FF2B5EF4-FFF2-40B4-BE49-F238E27FC236}">
                <a16:creationId xmlns:a16="http://schemas.microsoft.com/office/drawing/2014/main" id="{3E68B064-138E-4CBF-A5AD-1F9B18543AE5}"/>
              </a:ext>
            </a:extLst>
          </p:cNvPr>
          <p:cNvSpPr/>
          <p:nvPr/>
        </p:nvSpPr>
        <p:spPr>
          <a:xfrm>
            <a:off x="2499359" y="6339414"/>
            <a:ext cx="1158241" cy="307777"/>
          </a:xfrm>
          <a:prstGeom prst="rect">
            <a:avLst/>
          </a:prstGeom>
          <a:ln>
            <a:solidFill>
              <a:schemeClr val="bg1">
                <a:lumMod val="65000"/>
              </a:schemeClr>
            </a:solidFill>
          </a:ln>
        </p:spPr>
        <p:txBody>
          <a:bodyPr wrap="square">
            <a:spAutoFit/>
          </a:bodyPr>
          <a:lstStyle/>
          <a:p>
            <a:r>
              <a:rPr lang="en-US" sz="1400" b="1"/>
              <a:t>sig</a:t>
            </a:r>
            <a:r>
              <a:rPr lang="en-US" sz="1400"/>
              <a:t> Vertex {}</a:t>
            </a:r>
          </a:p>
        </p:txBody>
      </p:sp>
      <p:sp>
        <p:nvSpPr>
          <p:cNvPr id="7" name="Rectangle 6">
            <a:extLst>
              <a:ext uri="{FF2B5EF4-FFF2-40B4-BE49-F238E27FC236}">
                <a16:creationId xmlns:a16="http://schemas.microsoft.com/office/drawing/2014/main" id="{4785F057-4AB1-44CC-A346-13D51344BE7D}"/>
              </a:ext>
            </a:extLst>
          </p:cNvPr>
          <p:cNvSpPr/>
          <p:nvPr/>
        </p:nvSpPr>
        <p:spPr>
          <a:xfrm>
            <a:off x="2881745" y="1060903"/>
            <a:ext cx="6096000" cy="830997"/>
          </a:xfrm>
          <a:prstGeom prst="rect">
            <a:avLst/>
          </a:prstGeom>
          <a:ln>
            <a:solidFill>
              <a:schemeClr val="bg1">
                <a:lumMod val="65000"/>
              </a:schemeClr>
            </a:solidFill>
          </a:ln>
        </p:spPr>
        <p:txBody>
          <a:bodyPr>
            <a:spAutoFit/>
          </a:bodyPr>
          <a:lstStyle/>
          <a:p>
            <a:r>
              <a:rPr lang="en-US" sz="2400">
                <a:solidFill>
                  <a:schemeClr val="accent6">
                    <a:lumMod val="75000"/>
                  </a:schemeClr>
                </a:solidFill>
              </a:rPr>
              <a:t>// Each triangle’s edge set forms a ring</a:t>
            </a:r>
          </a:p>
          <a:p>
            <a:r>
              <a:rPr lang="en-US" sz="2400" b="1"/>
              <a:t>fact</a:t>
            </a:r>
            <a:r>
              <a:rPr lang="en-US" sz="2400"/>
              <a:t> { </a:t>
            </a:r>
            <a:r>
              <a:rPr lang="en-US" sz="2400" b="1"/>
              <a:t>all</a:t>
            </a:r>
            <a:r>
              <a:rPr lang="en-US" sz="2400"/>
              <a:t> t: Triangle | ring[t.edges] }</a:t>
            </a:r>
          </a:p>
        </p:txBody>
      </p:sp>
      <p:sp>
        <p:nvSpPr>
          <p:cNvPr id="8" name="Rectangle 7">
            <a:extLst>
              <a:ext uri="{FF2B5EF4-FFF2-40B4-BE49-F238E27FC236}">
                <a16:creationId xmlns:a16="http://schemas.microsoft.com/office/drawing/2014/main" id="{50543950-CA7A-4822-90AD-EBFF1488F094}"/>
              </a:ext>
            </a:extLst>
          </p:cNvPr>
          <p:cNvSpPr/>
          <p:nvPr/>
        </p:nvSpPr>
        <p:spPr>
          <a:xfrm>
            <a:off x="639733" y="268377"/>
            <a:ext cx="2728824" cy="369332"/>
          </a:xfrm>
          <a:prstGeom prst="rect">
            <a:avLst/>
          </a:prstGeom>
        </p:spPr>
        <p:txBody>
          <a:bodyPr wrap="none">
            <a:spAutoFit/>
          </a:bodyPr>
          <a:lstStyle/>
          <a:p>
            <a:r>
              <a:rPr lang="en-US"/>
              <a:t>Alloy code for Constraint 3:</a:t>
            </a:r>
          </a:p>
        </p:txBody>
      </p:sp>
    </p:spTree>
    <p:extLst>
      <p:ext uri="{BB962C8B-B14F-4D97-AF65-F5344CB8AC3E}">
        <p14:creationId xmlns:p14="http://schemas.microsoft.com/office/powerpoint/2010/main" val="275036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7542-2829-4082-919B-6F45F126BAF2}"/>
              </a:ext>
            </a:extLst>
          </p:cNvPr>
          <p:cNvSpPr>
            <a:spLocks noGrp="1"/>
          </p:cNvSpPr>
          <p:nvPr>
            <p:ph type="title"/>
          </p:nvPr>
        </p:nvSpPr>
        <p:spPr/>
        <p:txBody>
          <a:bodyPr/>
          <a:lstStyle/>
          <a:p>
            <a:r>
              <a:rPr lang="en-US"/>
              <a:t>Discretize the continuous surface</a:t>
            </a:r>
          </a:p>
        </p:txBody>
      </p:sp>
      <p:sp>
        <p:nvSpPr>
          <p:cNvPr id="3" name="Rectangle 2">
            <a:extLst>
              <a:ext uri="{FF2B5EF4-FFF2-40B4-BE49-F238E27FC236}">
                <a16:creationId xmlns:a16="http://schemas.microsoft.com/office/drawing/2014/main" id="{927E64BD-0CB1-492D-8791-867E2D70C016}"/>
              </a:ext>
            </a:extLst>
          </p:cNvPr>
          <p:cNvSpPr/>
          <p:nvPr/>
        </p:nvSpPr>
        <p:spPr>
          <a:xfrm>
            <a:off x="1192875" y="5053764"/>
            <a:ext cx="10334106" cy="1754326"/>
          </a:xfrm>
          <a:prstGeom prst="rect">
            <a:avLst/>
          </a:prstGeom>
        </p:spPr>
        <p:txBody>
          <a:bodyPr wrap="square">
            <a:spAutoFit/>
          </a:bodyPr>
          <a:lstStyle/>
          <a:p>
            <a:r>
              <a:rPr lang="en-US"/>
              <a:t>Discretize time and space. Decompose land and seafloor surfaces into triangles. The land and seafloor surfaces are represented as a collection of contiguous, non-overlapping triangles. The resulting mesh of triangles and vertices can be thought of as a triangulation of a surface, with every vertice located in a 3-D space. While spatial attributes and physical quantities are important, we separate concerns here and begin with a representation of mesh topology alone—with triangles and vertices as basic components—that can later be embellished with other attributes.</a:t>
            </a:r>
          </a:p>
        </p:txBody>
      </p:sp>
      <p:pic>
        <p:nvPicPr>
          <p:cNvPr id="4" name="Picture 3">
            <a:extLst>
              <a:ext uri="{FF2B5EF4-FFF2-40B4-BE49-F238E27FC236}">
                <a16:creationId xmlns:a16="http://schemas.microsoft.com/office/drawing/2014/main" id="{8781E8EC-25DE-4806-A82E-3FC4AB62DDD5}"/>
              </a:ext>
            </a:extLst>
          </p:cNvPr>
          <p:cNvPicPr>
            <a:picLocks noChangeAspect="1"/>
          </p:cNvPicPr>
          <p:nvPr/>
        </p:nvPicPr>
        <p:blipFill rotWithShape="1">
          <a:blip r:embed="rId2"/>
          <a:srcRect l="32727" t="65080" r="52409" b="13359"/>
          <a:stretch/>
        </p:blipFill>
        <p:spPr>
          <a:xfrm>
            <a:off x="1681941" y="1640813"/>
            <a:ext cx="4256117" cy="3279945"/>
          </a:xfrm>
          <a:prstGeom prst="rect">
            <a:avLst/>
          </a:prstGeom>
        </p:spPr>
      </p:pic>
      <p:pic>
        <p:nvPicPr>
          <p:cNvPr id="5" name="Picture 4">
            <a:extLst>
              <a:ext uri="{FF2B5EF4-FFF2-40B4-BE49-F238E27FC236}">
                <a16:creationId xmlns:a16="http://schemas.microsoft.com/office/drawing/2014/main" id="{D2C34FBA-0383-4FA9-A862-0647662F7E95}"/>
              </a:ext>
            </a:extLst>
          </p:cNvPr>
          <p:cNvPicPr>
            <a:picLocks noChangeAspect="1"/>
          </p:cNvPicPr>
          <p:nvPr/>
        </p:nvPicPr>
        <p:blipFill rotWithShape="1">
          <a:blip r:embed="rId3"/>
          <a:srcRect l="43227" t="49679" r="44375" b="32097"/>
          <a:stretch/>
        </p:blipFill>
        <p:spPr>
          <a:xfrm>
            <a:off x="6781799" y="1640813"/>
            <a:ext cx="4257503" cy="3324832"/>
          </a:xfrm>
          <a:prstGeom prst="rect">
            <a:avLst/>
          </a:prstGeom>
        </p:spPr>
      </p:pic>
      <p:cxnSp>
        <p:nvCxnSpPr>
          <p:cNvPr id="7" name="Straight Connector 6">
            <a:extLst>
              <a:ext uri="{FF2B5EF4-FFF2-40B4-BE49-F238E27FC236}">
                <a16:creationId xmlns:a16="http://schemas.microsoft.com/office/drawing/2014/main" id="{30ECC7C7-5567-41CE-9625-9273B6B05C27}"/>
              </a:ext>
            </a:extLst>
          </p:cNvPr>
          <p:cNvCxnSpPr/>
          <p:nvPr/>
        </p:nvCxnSpPr>
        <p:spPr>
          <a:xfrm flipH="1">
            <a:off x="5938058" y="1640813"/>
            <a:ext cx="843741" cy="1883785"/>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C2CC288-45F8-4EA1-9557-59F8BE8BBB3F}"/>
              </a:ext>
            </a:extLst>
          </p:cNvPr>
          <p:cNvCxnSpPr/>
          <p:nvPr/>
        </p:nvCxnSpPr>
        <p:spPr>
          <a:xfrm flipH="1" flipV="1">
            <a:off x="5938058" y="3740729"/>
            <a:ext cx="843741" cy="1224916"/>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7818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C8503C-F4F2-442E-A6FE-5C9AD31B87F2}"/>
              </a:ext>
            </a:extLst>
          </p:cNvPr>
          <p:cNvSpPr/>
          <p:nvPr/>
        </p:nvSpPr>
        <p:spPr>
          <a:xfrm>
            <a:off x="2881745" y="1060903"/>
            <a:ext cx="6096000" cy="830997"/>
          </a:xfrm>
          <a:prstGeom prst="rect">
            <a:avLst/>
          </a:prstGeom>
          <a:ln>
            <a:solidFill>
              <a:schemeClr val="bg1">
                <a:lumMod val="65000"/>
              </a:schemeClr>
            </a:solidFill>
          </a:ln>
        </p:spPr>
        <p:txBody>
          <a:bodyPr>
            <a:spAutoFit/>
          </a:bodyPr>
          <a:lstStyle/>
          <a:p>
            <a:r>
              <a:rPr lang="en-US" sz="2400">
                <a:solidFill>
                  <a:schemeClr val="accent6">
                    <a:lumMod val="75000"/>
                  </a:schemeClr>
                </a:solidFill>
              </a:rPr>
              <a:t>// Each triangle’s edge set forms a ring</a:t>
            </a:r>
          </a:p>
          <a:p>
            <a:r>
              <a:rPr lang="en-US" sz="2400" b="1"/>
              <a:t>fact</a:t>
            </a:r>
            <a:r>
              <a:rPr lang="en-US" sz="2400"/>
              <a:t> { </a:t>
            </a:r>
            <a:r>
              <a:rPr lang="en-US" sz="2400" b="1"/>
              <a:t>all</a:t>
            </a:r>
            <a:r>
              <a:rPr lang="en-US" sz="2400"/>
              <a:t> t: Triangle | ring[t.edges] }</a:t>
            </a:r>
          </a:p>
        </p:txBody>
      </p:sp>
      <p:sp>
        <p:nvSpPr>
          <p:cNvPr id="2" name="Rectangle 1">
            <a:extLst>
              <a:ext uri="{FF2B5EF4-FFF2-40B4-BE49-F238E27FC236}">
                <a16:creationId xmlns:a16="http://schemas.microsoft.com/office/drawing/2014/main" id="{F39CC714-FCE5-44CE-A2A8-A3BA05E8463F}"/>
              </a:ext>
            </a:extLst>
          </p:cNvPr>
          <p:cNvSpPr/>
          <p:nvPr/>
        </p:nvSpPr>
        <p:spPr>
          <a:xfrm>
            <a:off x="2881745" y="2335568"/>
            <a:ext cx="6611389" cy="2677656"/>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The term v.e is the set of successors of v, and the</a:t>
            </a:r>
          </a:p>
          <a:p>
            <a:r>
              <a:rPr lang="en-US" sz="2400">
                <a:solidFill>
                  <a:schemeClr val="accent6">
                    <a:lumMod val="75000"/>
                  </a:schemeClr>
                </a:solidFill>
              </a:rPr>
              <a:t>// quantifier "one" requires that there be exactly</a:t>
            </a:r>
          </a:p>
          <a:p>
            <a:r>
              <a:rPr lang="en-US" sz="2400">
                <a:solidFill>
                  <a:schemeClr val="accent6">
                    <a:lumMod val="75000"/>
                  </a:schemeClr>
                </a:solidFill>
              </a:rPr>
              <a:t>// one such successor v. The term v.^e denotes all</a:t>
            </a:r>
          </a:p>
          <a:p>
            <a:r>
              <a:rPr lang="en-US" sz="2400">
                <a:solidFill>
                  <a:schemeClr val="accent6">
                    <a:lumMod val="75000"/>
                  </a:schemeClr>
                </a:solidFill>
              </a:rPr>
              <a:t>// the vertices reachable from v.</a:t>
            </a:r>
          </a:p>
          <a:p>
            <a:r>
              <a:rPr lang="en-US" sz="2400" b="1"/>
              <a:t>pred</a:t>
            </a:r>
            <a:r>
              <a:rPr lang="en-US" sz="2400"/>
              <a:t> ring [e: Vertex -&gt; Vertex] {</a:t>
            </a:r>
          </a:p>
          <a:p>
            <a:r>
              <a:rPr lang="en-US" sz="2400"/>
              <a:t>    </a:t>
            </a:r>
            <a:r>
              <a:rPr lang="en-US" sz="2400" b="1"/>
              <a:t>all</a:t>
            </a:r>
            <a:r>
              <a:rPr lang="en-US" sz="2400"/>
              <a:t> v: dom[e] | </a:t>
            </a:r>
            <a:r>
              <a:rPr lang="en-US" sz="2400" b="1"/>
              <a:t>one</a:t>
            </a:r>
            <a:r>
              <a:rPr lang="en-US" sz="2400"/>
              <a:t> v.e </a:t>
            </a:r>
            <a:r>
              <a:rPr lang="en-US" sz="2400" b="1"/>
              <a:t>and</a:t>
            </a:r>
            <a:r>
              <a:rPr lang="en-US" sz="2400"/>
              <a:t> dom[e] </a:t>
            </a:r>
            <a:r>
              <a:rPr lang="en-US" sz="2400" b="1"/>
              <a:t>in</a:t>
            </a:r>
            <a:r>
              <a:rPr lang="en-US" sz="2400"/>
              <a:t> v.^e</a:t>
            </a:r>
          </a:p>
          <a:p>
            <a:r>
              <a:rPr lang="en-US" sz="2400"/>
              <a:t>}</a:t>
            </a:r>
          </a:p>
        </p:txBody>
      </p:sp>
      <p:sp>
        <p:nvSpPr>
          <p:cNvPr id="4" name="Rectangle 3">
            <a:extLst>
              <a:ext uri="{FF2B5EF4-FFF2-40B4-BE49-F238E27FC236}">
                <a16:creationId xmlns:a16="http://schemas.microsoft.com/office/drawing/2014/main" id="{E3F1F993-288D-4443-90D1-FA07BD1C51C8}"/>
              </a:ext>
            </a:extLst>
          </p:cNvPr>
          <p:cNvSpPr/>
          <p:nvPr/>
        </p:nvSpPr>
        <p:spPr>
          <a:xfrm>
            <a:off x="110839" y="5523807"/>
            <a:ext cx="2238891" cy="954107"/>
          </a:xfrm>
          <a:prstGeom prst="rect">
            <a:avLst/>
          </a:prstGeom>
          <a:ln>
            <a:solidFill>
              <a:schemeClr val="bg1">
                <a:lumMod val="65000"/>
              </a:schemeClr>
            </a:solidFill>
          </a:ln>
        </p:spPr>
        <p:txBody>
          <a:bodyPr wrap="square">
            <a:spAutoFit/>
          </a:bodyPr>
          <a:lstStyle/>
          <a:p>
            <a:r>
              <a:rPr lang="en-US" sz="1400" b="1"/>
              <a:t>sig</a:t>
            </a:r>
            <a:r>
              <a:rPr lang="en-US" sz="1400"/>
              <a:t> Mesh {</a:t>
            </a:r>
          </a:p>
          <a:p>
            <a:r>
              <a:rPr lang="en-US" sz="1400"/>
              <a:t>    triangles: </a:t>
            </a:r>
            <a:r>
              <a:rPr lang="en-US" sz="1400" b="1"/>
              <a:t>some</a:t>
            </a:r>
            <a:r>
              <a:rPr lang="en-US" sz="1400"/>
              <a:t> Triangle,</a:t>
            </a:r>
          </a:p>
          <a:p>
            <a:r>
              <a:rPr lang="en-US" sz="1400"/>
              <a:t>    adj: Triangle -&gt; Triangle</a:t>
            </a:r>
          </a:p>
          <a:p>
            <a:r>
              <a:rPr lang="en-US" sz="1400"/>
              <a:t>}</a:t>
            </a:r>
          </a:p>
        </p:txBody>
      </p:sp>
      <p:sp>
        <p:nvSpPr>
          <p:cNvPr id="5" name="Rectangle 4">
            <a:extLst>
              <a:ext uri="{FF2B5EF4-FFF2-40B4-BE49-F238E27FC236}">
                <a16:creationId xmlns:a16="http://schemas.microsoft.com/office/drawing/2014/main" id="{D702AC6A-F290-4104-A7EC-4376DE3D7DA5}"/>
              </a:ext>
            </a:extLst>
          </p:cNvPr>
          <p:cNvSpPr/>
          <p:nvPr/>
        </p:nvSpPr>
        <p:spPr>
          <a:xfrm>
            <a:off x="2499360" y="5523807"/>
            <a:ext cx="1839888" cy="646331"/>
          </a:xfrm>
          <a:prstGeom prst="rect">
            <a:avLst/>
          </a:prstGeom>
          <a:ln>
            <a:solidFill>
              <a:schemeClr val="bg1">
                <a:lumMod val="65000"/>
              </a:schemeClr>
            </a:solidFill>
          </a:ln>
        </p:spPr>
        <p:txBody>
          <a:bodyPr wrap="square">
            <a:spAutoFit/>
          </a:bodyPr>
          <a:lstStyle/>
          <a:p>
            <a:r>
              <a:rPr lang="en-US" sz="1200" b="1"/>
              <a:t>sig</a:t>
            </a:r>
            <a:r>
              <a:rPr lang="en-US" sz="1200"/>
              <a:t> Triangle {</a:t>
            </a:r>
          </a:p>
          <a:p>
            <a:r>
              <a:rPr lang="en-US" sz="1200"/>
              <a:t>    edges: Vertex -&gt; Vertex</a:t>
            </a:r>
          </a:p>
          <a:p>
            <a:r>
              <a:rPr lang="en-US" sz="1200"/>
              <a:t>}</a:t>
            </a:r>
          </a:p>
        </p:txBody>
      </p:sp>
      <p:sp>
        <p:nvSpPr>
          <p:cNvPr id="6" name="Rectangle 5">
            <a:extLst>
              <a:ext uri="{FF2B5EF4-FFF2-40B4-BE49-F238E27FC236}">
                <a16:creationId xmlns:a16="http://schemas.microsoft.com/office/drawing/2014/main" id="{6F681BAF-CC0A-4578-8507-6ADCFAA24CC8}"/>
              </a:ext>
            </a:extLst>
          </p:cNvPr>
          <p:cNvSpPr/>
          <p:nvPr/>
        </p:nvSpPr>
        <p:spPr>
          <a:xfrm>
            <a:off x="2499360" y="6200915"/>
            <a:ext cx="1025237" cy="276999"/>
          </a:xfrm>
          <a:prstGeom prst="rect">
            <a:avLst/>
          </a:prstGeom>
          <a:ln>
            <a:solidFill>
              <a:schemeClr val="bg1">
                <a:lumMod val="65000"/>
              </a:schemeClr>
            </a:solidFill>
          </a:ln>
        </p:spPr>
        <p:txBody>
          <a:bodyPr wrap="square">
            <a:spAutoFit/>
          </a:bodyPr>
          <a:lstStyle/>
          <a:p>
            <a:r>
              <a:rPr lang="en-US" sz="1200" b="1"/>
              <a:t>sig</a:t>
            </a:r>
            <a:r>
              <a:rPr lang="en-US" sz="1200"/>
              <a:t> Vertex {}</a:t>
            </a:r>
          </a:p>
        </p:txBody>
      </p:sp>
      <p:sp>
        <p:nvSpPr>
          <p:cNvPr id="7" name="Rectangle 6">
            <a:extLst>
              <a:ext uri="{FF2B5EF4-FFF2-40B4-BE49-F238E27FC236}">
                <a16:creationId xmlns:a16="http://schemas.microsoft.com/office/drawing/2014/main" id="{8564EB3B-DAFF-4723-A797-E371B35355D8}"/>
              </a:ext>
            </a:extLst>
          </p:cNvPr>
          <p:cNvSpPr/>
          <p:nvPr/>
        </p:nvSpPr>
        <p:spPr>
          <a:xfrm>
            <a:off x="639733" y="268377"/>
            <a:ext cx="3394840" cy="369332"/>
          </a:xfrm>
          <a:prstGeom prst="rect">
            <a:avLst/>
          </a:prstGeom>
        </p:spPr>
        <p:txBody>
          <a:bodyPr wrap="none">
            <a:spAutoFit/>
          </a:bodyPr>
          <a:lstStyle/>
          <a:p>
            <a:r>
              <a:rPr lang="en-US"/>
              <a:t>Alloy code for Constraint 3 (cont.):</a:t>
            </a:r>
          </a:p>
        </p:txBody>
      </p:sp>
    </p:spTree>
    <p:extLst>
      <p:ext uri="{BB962C8B-B14F-4D97-AF65-F5344CB8AC3E}">
        <p14:creationId xmlns:p14="http://schemas.microsoft.com/office/powerpoint/2010/main" val="2365203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6271-F631-4134-9B92-BFB6315A3D91}"/>
              </a:ext>
            </a:extLst>
          </p:cNvPr>
          <p:cNvSpPr>
            <a:spLocks noGrp="1"/>
          </p:cNvSpPr>
          <p:nvPr>
            <p:ph type="title"/>
          </p:nvPr>
        </p:nvSpPr>
        <p:spPr/>
        <p:txBody>
          <a:bodyPr/>
          <a:lstStyle/>
          <a:p>
            <a:r>
              <a:rPr lang="en-US"/>
              <a:t>Constraint 4: No triangle lies on top of another triangle, i.e., each edge is unique</a:t>
            </a:r>
          </a:p>
        </p:txBody>
      </p:sp>
      <p:pic>
        <p:nvPicPr>
          <p:cNvPr id="3" name="Picture 2">
            <a:extLst>
              <a:ext uri="{FF2B5EF4-FFF2-40B4-BE49-F238E27FC236}">
                <a16:creationId xmlns:a16="http://schemas.microsoft.com/office/drawing/2014/main" id="{307974A7-2484-41BC-84AE-6E5BAB24BCA3}"/>
              </a:ext>
            </a:extLst>
          </p:cNvPr>
          <p:cNvPicPr>
            <a:picLocks noChangeAspect="1"/>
          </p:cNvPicPr>
          <p:nvPr/>
        </p:nvPicPr>
        <p:blipFill rotWithShape="1">
          <a:blip r:embed="rId2"/>
          <a:srcRect l="53318" t="37358" r="30864" b="37743"/>
          <a:stretch/>
        </p:blipFill>
        <p:spPr>
          <a:xfrm>
            <a:off x="1097279" y="2061555"/>
            <a:ext cx="4853248" cy="4058319"/>
          </a:xfrm>
          <a:prstGeom prst="rect">
            <a:avLst/>
          </a:prstGeom>
        </p:spPr>
      </p:pic>
    </p:spTree>
    <p:extLst>
      <p:ext uri="{BB962C8B-B14F-4D97-AF65-F5344CB8AC3E}">
        <p14:creationId xmlns:p14="http://schemas.microsoft.com/office/powerpoint/2010/main" val="156980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FDAFBD-055A-4FAC-8B87-91123E7236E8}"/>
              </a:ext>
            </a:extLst>
          </p:cNvPr>
          <p:cNvSpPr/>
          <p:nvPr/>
        </p:nvSpPr>
        <p:spPr>
          <a:xfrm>
            <a:off x="1850967" y="2679207"/>
            <a:ext cx="8506691" cy="1200329"/>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No triangle lies on top of another triangle, </a:t>
            </a:r>
          </a:p>
          <a:p>
            <a:r>
              <a:rPr lang="en-US" sz="2400">
                <a:solidFill>
                  <a:schemeClr val="accent6">
                    <a:lumMod val="75000"/>
                  </a:schemeClr>
                </a:solidFill>
              </a:rPr>
              <a:t>// i.e., each edge is unique</a:t>
            </a:r>
          </a:p>
          <a:p>
            <a:r>
              <a:rPr lang="en-US" sz="2400" b="1"/>
              <a:t>fact</a:t>
            </a:r>
            <a:r>
              <a:rPr lang="en-US" sz="2400"/>
              <a:t> { </a:t>
            </a:r>
            <a:r>
              <a:rPr lang="en-US" sz="2400" b="1"/>
              <a:t>all</a:t>
            </a:r>
            <a:r>
              <a:rPr lang="en-US" sz="2400"/>
              <a:t> m: Mesh | </a:t>
            </a:r>
            <a:r>
              <a:rPr lang="en-US" sz="2400" b="1"/>
              <a:t>all</a:t>
            </a:r>
            <a:r>
              <a:rPr lang="en-US" sz="2400"/>
              <a:t> </a:t>
            </a:r>
            <a:r>
              <a:rPr lang="en-US" sz="2400" b="1"/>
              <a:t>disj</a:t>
            </a:r>
            <a:r>
              <a:rPr lang="en-US" sz="2400"/>
              <a:t> t, t': m.triangles | </a:t>
            </a:r>
            <a:r>
              <a:rPr lang="en-US" sz="2400" b="1"/>
              <a:t>no</a:t>
            </a:r>
            <a:r>
              <a:rPr lang="en-US" sz="2400"/>
              <a:t> t.edges &amp; t'.edges }</a:t>
            </a:r>
          </a:p>
        </p:txBody>
      </p:sp>
      <p:sp>
        <p:nvSpPr>
          <p:cNvPr id="4" name="Rectangle 3">
            <a:extLst>
              <a:ext uri="{FF2B5EF4-FFF2-40B4-BE49-F238E27FC236}">
                <a16:creationId xmlns:a16="http://schemas.microsoft.com/office/drawing/2014/main" id="{8A60BCB7-CD8E-43C5-B984-C7FD7CD03D24}"/>
              </a:ext>
            </a:extLst>
          </p:cNvPr>
          <p:cNvSpPr/>
          <p:nvPr/>
        </p:nvSpPr>
        <p:spPr>
          <a:xfrm>
            <a:off x="110839" y="5523807"/>
            <a:ext cx="2238891" cy="954107"/>
          </a:xfrm>
          <a:prstGeom prst="rect">
            <a:avLst/>
          </a:prstGeom>
          <a:ln>
            <a:solidFill>
              <a:schemeClr val="bg1">
                <a:lumMod val="65000"/>
              </a:schemeClr>
            </a:solidFill>
          </a:ln>
        </p:spPr>
        <p:txBody>
          <a:bodyPr wrap="square">
            <a:spAutoFit/>
          </a:bodyPr>
          <a:lstStyle/>
          <a:p>
            <a:r>
              <a:rPr lang="en-US" sz="1400" b="1"/>
              <a:t>sig</a:t>
            </a:r>
            <a:r>
              <a:rPr lang="en-US" sz="1400"/>
              <a:t> Mesh {</a:t>
            </a:r>
          </a:p>
          <a:p>
            <a:r>
              <a:rPr lang="en-US" sz="1400"/>
              <a:t>    triangles: </a:t>
            </a:r>
            <a:r>
              <a:rPr lang="en-US" sz="1400" b="1"/>
              <a:t>some</a:t>
            </a:r>
            <a:r>
              <a:rPr lang="en-US" sz="1400"/>
              <a:t> Triangle,</a:t>
            </a:r>
          </a:p>
          <a:p>
            <a:r>
              <a:rPr lang="en-US" sz="1400"/>
              <a:t>    adj: Triangle -&gt; Triangle</a:t>
            </a:r>
          </a:p>
          <a:p>
            <a:r>
              <a:rPr lang="en-US" sz="1400"/>
              <a:t>}</a:t>
            </a:r>
          </a:p>
        </p:txBody>
      </p:sp>
      <p:sp>
        <p:nvSpPr>
          <p:cNvPr id="5" name="Rectangle 4">
            <a:extLst>
              <a:ext uri="{FF2B5EF4-FFF2-40B4-BE49-F238E27FC236}">
                <a16:creationId xmlns:a16="http://schemas.microsoft.com/office/drawing/2014/main" id="{5F0909CF-2834-4C76-92F8-5593724CB0CD}"/>
              </a:ext>
            </a:extLst>
          </p:cNvPr>
          <p:cNvSpPr/>
          <p:nvPr/>
        </p:nvSpPr>
        <p:spPr>
          <a:xfrm>
            <a:off x="2499359" y="5523807"/>
            <a:ext cx="2089265" cy="738664"/>
          </a:xfrm>
          <a:prstGeom prst="rect">
            <a:avLst/>
          </a:prstGeom>
          <a:ln>
            <a:solidFill>
              <a:schemeClr val="bg1">
                <a:lumMod val="65000"/>
              </a:schemeClr>
            </a:solidFill>
          </a:ln>
        </p:spPr>
        <p:txBody>
          <a:bodyPr wrap="square">
            <a:spAutoFit/>
          </a:bodyPr>
          <a:lstStyle/>
          <a:p>
            <a:r>
              <a:rPr lang="en-US" sz="1400" b="1"/>
              <a:t>sig</a:t>
            </a:r>
            <a:r>
              <a:rPr lang="en-US" sz="1400"/>
              <a:t> Triangle {</a:t>
            </a:r>
          </a:p>
          <a:p>
            <a:r>
              <a:rPr lang="en-US" sz="1400"/>
              <a:t>    edges: Vertex -&gt; Vertex</a:t>
            </a:r>
          </a:p>
          <a:p>
            <a:r>
              <a:rPr lang="en-US" sz="1400"/>
              <a:t>}</a:t>
            </a:r>
          </a:p>
        </p:txBody>
      </p:sp>
      <p:sp>
        <p:nvSpPr>
          <p:cNvPr id="6" name="Rectangle 5">
            <a:extLst>
              <a:ext uri="{FF2B5EF4-FFF2-40B4-BE49-F238E27FC236}">
                <a16:creationId xmlns:a16="http://schemas.microsoft.com/office/drawing/2014/main" id="{C5312160-16EA-4542-98D0-2BB92488A173}"/>
              </a:ext>
            </a:extLst>
          </p:cNvPr>
          <p:cNvSpPr/>
          <p:nvPr/>
        </p:nvSpPr>
        <p:spPr>
          <a:xfrm>
            <a:off x="2499359" y="6339414"/>
            <a:ext cx="1158241" cy="307777"/>
          </a:xfrm>
          <a:prstGeom prst="rect">
            <a:avLst/>
          </a:prstGeom>
          <a:ln>
            <a:solidFill>
              <a:schemeClr val="bg1">
                <a:lumMod val="65000"/>
              </a:schemeClr>
            </a:solidFill>
          </a:ln>
        </p:spPr>
        <p:txBody>
          <a:bodyPr wrap="square">
            <a:spAutoFit/>
          </a:bodyPr>
          <a:lstStyle/>
          <a:p>
            <a:r>
              <a:rPr lang="en-US" sz="1400" b="1"/>
              <a:t>sig</a:t>
            </a:r>
            <a:r>
              <a:rPr lang="en-US" sz="1400"/>
              <a:t> Vertex {}</a:t>
            </a:r>
          </a:p>
        </p:txBody>
      </p:sp>
      <p:sp>
        <p:nvSpPr>
          <p:cNvPr id="8" name="Title 7">
            <a:extLst>
              <a:ext uri="{FF2B5EF4-FFF2-40B4-BE49-F238E27FC236}">
                <a16:creationId xmlns:a16="http://schemas.microsoft.com/office/drawing/2014/main" id="{D0CBC946-9D7C-44B2-AC7E-D5EA804F30D9}"/>
              </a:ext>
            </a:extLst>
          </p:cNvPr>
          <p:cNvSpPr>
            <a:spLocks noGrp="1"/>
          </p:cNvSpPr>
          <p:nvPr>
            <p:ph type="title"/>
          </p:nvPr>
        </p:nvSpPr>
        <p:spPr/>
        <p:txBody>
          <a:bodyPr/>
          <a:lstStyle/>
          <a:p>
            <a:r>
              <a:rPr lang="en-US"/>
              <a:t>Alloy code for Constraint 4</a:t>
            </a:r>
          </a:p>
        </p:txBody>
      </p:sp>
    </p:spTree>
    <p:extLst>
      <p:ext uri="{BB962C8B-B14F-4D97-AF65-F5344CB8AC3E}">
        <p14:creationId xmlns:p14="http://schemas.microsoft.com/office/powerpoint/2010/main" val="4017707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F740-FEF9-4AEC-93E4-BE2D41EDEA82}"/>
              </a:ext>
            </a:extLst>
          </p:cNvPr>
          <p:cNvSpPr>
            <a:spLocks noGrp="1"/>
          </p:cNvSpPr>
          <p:nvPr>
            <p:ph type="title"/>
          </p:nvPr>
        </p:nvSpPr>
        <p:spPr/>
        <p:txBody>
          <a:bodyPr/>
          <a:lstStyle/>
          <a:p>
            <a:r>
              <a:rPr lang="en-US"/>
              <a:t>Triangles = basic building blocks</a:t>
            </a:r>
          </a:p>
        </p:txBody>
      </p:sp>
      <p:sp>
        <p:nvSpPr>
          <p:cNvPr id="3" name="Content Placeholder 2">
            <a:extLst>
              <a:ext uri="{FF2B5EF4-FFF2-40B4-BE49-F238E27FC236}">
                <a16:creationId xmlns:a16="http://schemas.microsoft.com/office/drawing/2014/main" id="{B94CAAF8-FC80-4B06-8831-6B3B5B03C219}"/>
              </a:ext>
            </a:extLst>
          </p:cNvPr>
          <p:cNvSpPr>
            <a:spLocks noGrp="1"/>
          </p:cNvSpPr>
          <p:nvPr>
            <p:ph idx="1"/>
          </p:nvPr>
        </p:nvSpPr>
        <p:spPr/>
        <p:txBody>
          <a:bodyPr/>
          <a:lstStyle/>
          <a:p>
            <a:pPr>
              <a:lnSpc>
                <a:spcPct val="100000"/>
              </a:lnSpc>
            </a:pPr>
            <a:r>
              <a:rPr lang="en-US"/>
              <a:t>Triangles are the basic building blocks of a mesh.</a:t>
            </a:r>
          </a:p>
          <a:p>
            <a:pPr>
              <a:lnSpc>
                <a:spcPct val="100000"/>
              </a:lnSpc>
            </a:pPr>
            <a:r>
              <a:rPr lang="en-US"/>
              <a:t>The triangles are glued together edge-to-edge, and the edges point in opposite directions (</a:t>
            </a:r>
            <a:r>
              <a:rPr lang="en-US" i="1"/>
              <a:t>anti-parallel</a:t>
            </a:r>
            <a:r>
              <a:rPr lang="en-US"/>
              <a:t> edges).</a:t>
            </a:r>
          </a:p>
        </p:txBody>
      </p:sp>
    </p:spTree>
    <p:extLst>
      <p:ext uri="{BB962C8B-B14F-4D97-AF65-F5344CB8AC3E}">
        <p14:creationId xmlns:p14="http://schemas.microsoft.com/office/powerpoint/2010/main" val="3166962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6271-F631-4134-9B92-BFB6315A3D91}"/>
              </a:ext>
            </a:extLst>
          </p:cNvPr>
          <p:cNvSpPr>
            <a:spLocks noGrp="1"/>
          </p:cNvSpPr>
          <p:nvPr>
            <p:ph type="title"/>
          </p:nvPr>
        </p:nvSpPr>
        <p:spPr>
          <a:xfrm>
            <a:off x="838200" y="365125"/>
            <a:ext cx="10515600" cy="1696430"/>
          </a:xfrm>
        </p:spPr>
        <p:txBody>
          <a:bodyPr>
            <a:normAutofit fontScale="90000"/>
          </a:bodyPr>
          <a:lstStyle/>
          <a:p>
            <a:r>
              <a:rPr lang="en-US"/>
              <a:t>Constraint 5: Triangles t and t' are adjacent if and only if they share a common edge pointing in opposite directions (</a:t>
            </a:r>
            <a:r>
              <a:rPr lang="en-US" i="1"/>
              <a:t>anti-parallel</a:t>
            </a:r>
            <a:r>
              <a:rPr lang="en-US"/>
              <a:t> edges)</a:t>
            </a:r>
          </a:p>
        </p:txBody>
      </p:sp>
      <p:pic>
        <p:nvPicPr>
          <p:cNvPr id="3" name="Picture 2">
            <a:extLst>
              <a:ext uri="{FF2B5EF4-FFF2-40B4-BE49-F238E27FC236}">
                <a16:creationId xmlns:a16="http://schemas.microsoft.com/office/drawing/2014/main" id="{307974A7-2484-41BC-84AE-6E5BAB24BCA3}"/>
              </a:ext>
            </a:extLst>
          </p:cNvPr>
          <p:cNvPicPr>
            <a:picLocks noChangeAspect="1"/>
          </p:cNvPicPr>
          <p:nvPr/>
        </p:nvPicPr>
        <p:blipFill rotWithShape="1">
          <a:blip r:embed="rId2"/>
          <a:srcRect l="53318" t="37358" r="30864" b="37743"/>
          <a:stretch/>
        </p:blipFill>
        <p:spPr>
          <a:xfrm>
            <a:off x="1097279" y="2061555"/>
            <a:ext cx="4853248" cy="4058319"/>
          </a:xfrm>
          <a:prstGeom prst="rect">
            <a:avLst/>
          </a:prstGeom>
        </p:spPr>
      </p:pic>
      <p:cxnSp>
        <p:nvCxnSpPr>
          <p:cNvPr id="5" name="Straight Arrow Connector 4">
            <a:extLst>
              <a:ext uri="{FF2B5EF4-FFF2-40B4-BE49-F238E27FC236}">
                <a16:creationId xmlns:a16="http://schemas.microsoft.com/office/drawing/2014/main" id="{EC5829BC-B45D-4958-B81F-1BC902D22701}"/>
              </a:ext>
            </a:extLst>
          </p:cNvPr>
          <p:cNvCxnSpPr/>
          <p:nvPr/>
        </p:nvCxnSpPr>
        <p:spPr>
          <a:xfrm flipH="1" flipV="1">
            <a:off x="2975956" y="4272742"/>
            <a:ext cx="1496291" cy="93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DE06087-7396-48FE-9B84-A9F096F56916}"/>
              </a:ext>
            </a:extLst>
          </p:cNvPr>
          <p:cNvCxnSpPr/>
          <p:nvPr/>
        </p:nvCxnSpPr>
        <p:spPr>
          <a:xfrm flipH="1" flipV="1">
            <a:off x="3391593" y="4073236"/>
            <a:ext cx="1097280"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4221AB-5AC8-4922-BB78-32C91109F469}"/>
              </a:ext>
            </a:extLst>
          </p:cNvPr>
          <p:cNvSpPr txBox="1"/>
          <p:nvPr/>
        </p:nvSpPr>
        <p:spPr>
          <a:xfrm>
            <a:off x="4588625" y="5020887"/>
            <a:ext cx="5320146" cy="923330"/>
          </a:xfrm>
          <a:prstGeom prst="rect">
            <a:avLst/>
          </a:prstGeom>
          <a:noFill/>
        </p:spPr>
        <p:txBody>
          <a:bodyPr wrap="square" rtlCol="0">
            <a:spAutoFit/>
          </a:bodyPr>
          <a:lstStyle/>
          <a:p>
            <a:r>
              <a:rPr lang="en-US"/>
              <a:t>t</a:t>
            </a:r>
            <a:r>
              <a:rPr lang="en-US" baseline="-25000"/>
              <a:t>0</a:t>
            </a:r>
            <a:r>
              <a:rPr lang="en-US"/>
              <a:t> and t</a:t>
            </a:r>
            <a:r>
              <a:rPr lang="en-US" baseline="-25000"/>
              <a:t>1</a:t>
            </a:r>
            <a:r>
              <a:rPr lang="en-US"/>
              <a:t> are adjacent iff they share one edge and the arrows point in opposite directions (the transpose of t</a:t>
            </a:r>
            <a:r>
              <a:rPr lang="en-US" baseline="-25000"/>
              <a:t>0</a:t>
            </a:r>
            <a:r>
              <a:rPr lang="en-US"/>
              <a:t>’s edge equals t</a:t>
            </a:r>
            <a:r>
              <a:rPr lang="en-US" baseline="-25000"/>
              <a:t>1</a:t>
            </a:r>
            <a:r>
              <a:rPr lang="en-US"/>
              <a:t>’s edge).</a:t>
            </a:r>
          </a:p>
        </p:txBody>
      </p:sp>
    </p:spTree>
    <p:extLst>
      <p:ext uri="{BB962C8B-B14F-4D97-AF65-F5344CB8AC3E}">
        <p14:creationId xmlns:p14="http://schemas.microsoft.com/office/powerpoint/2010/main" val="965888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FDAFBD-055A-4FAC-8B87-91123E7236E8}"/>
              </a:ext>
            </a:extLst>
          </p:cNvPr>
          <p:cNvSpPr/>
          <p:nvPr/>
        </p:nvSpPr>
        <p:spPr>
          <a:xfrm>
            <a:off x="1019695" y="1978912"/>
            <a:ext cx="9919855" cy="1200329"/>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Triangle t is adjacent to t’ iff they have one common</a:t>
            </a:r>
          </a:p>
          <a:p>
            <a:r>
              <a:rPr lang="en-US" sz="2400">
                <a:solidFill>
                  <a:schemeClr val="accent6">
                    <a:lumMod val="75000"/>
                  </a:schemeClr>
                </a:solidFill>
              </a:rPr>
              <a:t>// edge pointing in opposite directions (anti-parallel edges)</a:t>
            </a:r>
          </a:p>
          <a:p>
            <a:r>
              <a:rPr lang="en-US" sz="2400" b="1"/>
              <a:t>fact</a:t>
            </a:r>
            <a:r>
              <a:rPr lang="en-US" sz="2400"/>
              <a:t> { </a:t>
            </a:r>
            <a:r>
              <a:rPr lang="en-US" sz="2400" b="1"/>
              <a:t>all</a:t>
            </a:r>
            <a:r>
              <a:rPr lang="en-US" sz="2400"/>
              <a:t> m: Mesh, t, t': m.triangles | t </a:t>
            </a:r>
            <a:r>
              <a:rPr lang="en-US" sz="2400" b="1"/>
              <a:t>in</a:t>
            </a:r>
            <a:r>
              <a:rPr lang="en-US" sz="2400"/>
              <a:t> m.adj[t'] </a:t>
            </a:r>
            <a:r>
              <a:rPr lang="en-US" sz="2400" b="1"/>
              <a:t>iff</a:t>
            </a:r>
            <a:r>
              <a:rPr lang="en-US" sz="2400"/>
              <a:t> </a:t>
            </a:r>
            <a:r>
              <a:rPr lang="en-US" sz="2400" b="1"/>
              <a:t>one</a:t>
            </a:r>
            <a:r>
              <a:rPr lang="en-US" sz="2400"/>
              <a:t> ~(t.edges) &amp; t'.edges }</a:t>
            </a:r>
          </a:p>
        </p:txBody>
      </p:sp>
      <p:sp>
        <p:nvSpPr>
          <p:cNvPr id="4" name="Rectangle 3">
            <a:extLst>
              <a:ext uri="{FF2B5EF4-FFF2-40B4-BE49-F238E27FC236}">
                <a16:creationId xmlns:a16="http://schemas.microsoft.com/office/drawing/2014/main" id="{05D4E886-1E6F-4E1E-9E6D-5325314E0269}"/>
              </a:ext>
            </a:extLst>
          </p:cNvPr>
          <p:cNvSpPr/>
          <p:nvPr/>
        </p:nvSpPr>
        <p:spPr>
          <a:xfrm>
            <a:off x="110839" y="5523807"/>
            <a:ext cx="2238891" cy="954107"/>
          </a:xfrm>
          <a:prstGeom prst="rect">
            <a:avLst/>
          </a:prstGeom>
          <a:ln>
            <a:solidFill>
              <a:schemeClr val="bg1">
                <a:lumMod val="65000"/>
              </a:schemeClr>
            </a:solidFill>
          </a:ln>
        </p:spPr>
        <p:txBody>
          <a:bodyPr wrap="square">
            <a:spAutoFit/>
          </a:bodyPr>
          <a:lstStyle/>
          <a:p>
            <a:r>
              <a:rPr lang="en-US" sz="1400" b="1"/>
              <a:t>sig</a:t>
            </a:r>
            <a:r>
              <a:rPr lang="en-US" sz="1400"/>
              <a:t> Mesh {</a:t>
            </a:r>
          </a:p>
          <a:p>
            <a:r>
              <a:rPr lang="en-US" sz="1400"/>
              <a:t>    triangles: </a:t>
            </a:r>
            <a:r>
              <a:rPr lang="en-US" sz="1400" b="1"/>
              <a:t>some</a:t>
            </a:r>
            <a:r>
              <a:rPr lang="en-US" sz="1400"/>
              <a:t> Triangle,</a:t>
            </a:r>
          </a:p>
          <a:p>
            <a:r>
              <a:rPr lang="en-US" sz="1400"/>
              <a:t>    adj: Triangle -&gt; Triangle</a:t>
            </a:r>
          </a:p>
          <a:p>
            <a:r>
              <a:rPr lang="en-US" sz="1400"/>
              <a:t>}</a:t>
            </a:r>
          </a:p>
        </p:txBody>
      </p:sp>
      <p:sp>
        <p:nvSpPr>
          <p:cNvPr id="5" name="Rectangle 4">
            <a:extLst>
              <a:ext uri="{FF2B5EF4-FFF2-40B4-BE49-F238E27FC236}">
                <a16:creationId xmlns:a16="http://schemas.microsoft.com/office/drawing/2014/main" id="{0AF15907-D816-45CD-BBC6-959AC581FBF4}"/>
              </a:ext>
            </a:extLst>
          </p:cNvPr>
          <p:cNvSpPr/>
          <p:nvPr/>
        </p:nvSpPr>
        <p:spPr>
          <a:xfrm>
            <a:off x="2499359" y="5523807"/>
            <a:ext cx="2089265" cy="738664"/>
          </a:xfrm>
          <a:prstGeom prst="rect">
            <a:avLst/>
          </a:prstGeom>
          <a:ln>
            <a:solidFill>
              <a:schemeClr val="bg1">
                <a:lumMod val="65000"/>
              </a:schemeClr>
            </a:solidFill>
          </a:ln>
        </p:spPr>
        <p:txBody>
          <a:bodyPr wrap="square">
            <a:spAutoFit/>
          </a:bodyPr>
          <a:lstStyle/>
          <a:p>
            <a:r>
              <a:rPr lang="en-US" sz="1400" b="1"/>
              <a:t>sig</a:t>
            </a:r>
            <a:r>
              <a:rPr lang="en-US" sz="1400"/>
              <a:t> Triangle {</a:t>
            </a:r>
          </a:p>
          <a:p>
            <a:r>
              <a:rPr lang="en-US" sz="1400"/>
              <a:t>    edges: Vertex -&gt; Vertex</a:t>
            </a:r>
          </a:p>
          <a:p>
            <a:r>
              <a:rPr lang="en-US" sz="1400"/>
              <a:t>}</a:t>
            </a:r>
          </a:p>
        </p:txBody>
      </p:sp>
      <p:sp>
        <p:nvSpPr>
          <p:cNvPr id="6" name="Rectangle 5">
            <a:extLst>
              <a:ext uri="{FF2B5EF4-FFF2-40B4-BE49-F238E27FC236}">
                <a16:creationId xmlns:a16="http://schemas.microsoft.com/office/drawing/2014/main" id="{A6890855-2382-443D-A28E-BB657B6E9305}"/>
              </a:ext>
            </a:extLst>
          </p:cNvPr>
          <p:cNvSpPr/>
          <p:nvPr/>
        </p:nvSpPr>
        <p:spPr>
          <a:xfrm>
            <a:off x="2499359" y="6339414"/>
            <a:ext cx="1158241" cy="307777"/>
          </a:xfrm>
          <a:prstGeom prst="rect">
            <a:avLst/>
          </a:prstGeom>
          <a:ln>
            <a:solidFill>
              <a:schemeClr val="bg1">
                <a:lumMod val="65000"/>
              </a:schemeClr>
            </a:solidFill>
          </a:ln>
        </p:spPr>
        <p:txBody>
          <a:bodyPr wrap="square">
            <a:spAutoFit/>
          </a:bodyPr>
          <a:lstStyle/>
          <a:p>
            <a:r>
              <a:rPr lang="en-US" sz="1400" b="1"/>
              <a:t>sig</a:t>
            </a:r>
            <a:r>
              <a:rPr lang="en-US" sz="1400"/>
              <a:t> Vertex {}</a:t>
            </a:r>
          </a:p>
        </p:txBody>
      </p:sp>
      <p:sp>
        <p:nvSpPr>
          <p:cNvPr id="2" name="Left Brace 1">
            <a:extLst>
              <a:ext uri="{FF2B5EF4-FFF2-40B4-BE49-F238E27FC236}">
                <a16:creationId xmlns:a16="http://schemas.microsoft.com/office/drawing/2014/main" id="{92E7586D-0F6B-4522-A3D8-0660D90CDE14}"/>
              </a:ext>
            </a:extLst>
          </p:cNvPr>
          <p:cNvSpPr/>
          <p:nvPr/>
        </p:nvSpPr>
        <p:spPr>
          <a:xfrm rot="16200000">
            <a:off x="7890112" y="960728"/>
            <a:ext cx="731520" cy="53673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664C50C-9E30-4B1D-ACED-85B0D5BF746F}"/>
              </a:ext>
            </a:extLst>
          </p:cNvPr>
          <p:cNvSpPr txBox="1"/>
          <p:nvPr/>
        </p:nvSpPr>
        <p:spPr>
          <a:xfrm>
            <a:off x="5578339" y="4213935"/>
            <a:ext cx="5577341" cy="646331"/>
          </a:xfrm>
          <a:prstGeom prst="rect">
            <a:avLst/>
          </a:prstGeom>
          <a:noFill/>
        </p:spPr>
        <p:txBody>
          <a:bodyPr wrap="square" rtlCol="0">
            <a:spAutoFit/>
          </a:bodyPr>
          <a:lstStyle/>
          <a:p>
            <a:r>
              <a:rPr lang="en-US"/>
              <a:t>triangle t is in the triangle t’ adjacency list iff t and t’ have one edge that is the same (after transposing t.edge)</a:t>
            </a:r>
          </a:p>
        </p:txBody>
      </p:sp>
      <p:sp>
        <p:nvSpPr>
          <p:cNvPr id="10" name="Title 9">
            <a:extLst>
              <a:ext uri="{FF2B5EF4-FFF2-40B4-BE49-F238E27FC236}">
                <a16:creationId xmlns:a16="http://schemas.microsoft.com/office/drawing/2014/main" id="{5862C435-2B77-4FB3-AC61-F425706770B8}"/>
              </a:ext>
            </a:extLst>
          </p:cNvPr>
          <p:cNvSpPr>
            <a:spLocks noGrp="1"/>
          </p:cNvSpPr>
          <p:nvPr>
            <p:ph type="title"/>
          </p:nvPr>
        </p:nvSpPr>
        <p:spPr>
          <a:xfrm>
            <a:off x="838200" y="677041"/>
            <a:ext cx="6318781" cy="701731"/>
          </a:xfrm>
          <a:prstGeom prst="rect">
            <a:avLst/>
          </a:prstGeom>
        </p:spPr>
        <p:txBody>
          <a:bodyPr wrap="none">
            <a:spAutoFit/>
          </a:bodyPr>
          <a:lstStyle/>
          <a:p>
            <a:r>
              <a:rPr lang="en-US"/>
              <a:t>Alloy code for Constraint 5:</a:t>
            </a:r>
          </a:p>
        </p:txBody>
      </p:sp>
    </p:spTree>
    <p:extLst>
      <p:ext uri="{BB962C8B-B14F-4D97-AF65-F5344CB8AC3E}">
        <p14:creationId xmlns:p14="http://schemas.microsoft.com/office/powerpoint/2010/main" val="2052826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407C-277E-424A-91AC-3ADDE10C2916}"/>
              </a:ext>
            </a:extLst>
          </p:cNvPr>
          <p:cNvSpPr>
            <a:spLocks noGrp="1"/>
          </p:cNvSpPr>
          <p:nvPr>
            <p:ph type="title"/>
          </p:nvPr>
        </p:nvSpPr>
        <p:spPr/>
        <p:txBody>
          <a:bodyPr/>
          <a:lstStyle/>
          <a:p>
            <a:r>
              <a:rPr lang="en-US" i="1"/>
              <a:t>m.adj </a:t>
            </a:r>
            <a:r>
              <a:rPr lang="en-US"/>
              <a:t>is a binary relation</a:t>
            </a:r>
          </a:p>
        </p:txBody>
      </p:sp>
      <p:pic>
        <p:nvPicPr>
          <p:cNvPr id="4" name="Picture 3">
            <a:extLst>
              <a:ext uri="{FF2B5EF4-FFF2-40B4-BE49-F238E27FC236}">
                <a16:creationId xmlns:a16="http://schemas.microsoft.com/office/drawing/2014/main" id="{4907BF61-585E-43E9-A27A-C454B616233B}"/>
              </a:ext>
            </a:extLst>
          </p:cNvPr>
          <p:cNvPicPr>
            <a:picLocks noChangeAspect="1"/>
          </p:cNvPicPr>
          <p:nvPr/>
        </p:nvPicPr>
        <p:blipFill rotWithShape="1">
          <a:blip r:embed="rId2"/>
          <a:srcRect l="53318" t="37358" r="30864" b="37743"/>
          <a:stretch/>
        </p:blipFill>
        <p:spPr>
          <a:xfrm>
            <a:off x="1097279" y="2061555"/>
            <a:ext cx="4853248" cy="4058319"/>
          </a:xfrm>
          <a:prstGeom prst="rect">
            <a:avLst/>
          </a:prstGeom>
        </p:spPr>
      </p:pic>
      <p:sp>
        <p:nvSpPr>
          <p:cNvPr id="5" name="Rectangle 4">
            <a:extLst>
              <a:ext uri="{FF2B5EF4-FFF2-40B4-BE49-F238E27FC236}">
                <a16:creationId xmlns:a16="http://schemas.microsoft.com/office/drawing/2014/main" id="{48AA94CF-FA0A-46F5-A349-DF7F7CA81793}"/>
              </a:ext>
            </a:extLst>
          </p:cNvPr>
          <p:cNvSpPr/>
          <p:nvPr/>
        </p:nvSpPr>
        <p:spPr>
          <a:xfrm>
            <a:off x="7148945" y="2277687"/>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6" name="Rectangle 5">
            <a:extLst>
              <a:ext uri="{FF2B5EF4-FFF2-40B4-BE49-F238E27FC236}">
                <a16:creationId xmlns:a16="http://schemas.microsoft.com/office/drawing/2014/main" id="{A871FA8C-7812-4AFE-8E2A-397639E38A84}"/>
              </a:ext>
            </a:extLst>
          </p:cNvPr>
          <p:cNvSpPr/>
          <p:nvPr/>
        </p:nvSpPr>
        <p:spPr>
          <a:xfrm>
            <a:off x="8063345" y="227768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7" name="Rectangle 6">
            <a:extLst>
              <a:ext uri="{FF2B5EF4-FFF2-40B4-BE49-F238E27FC236}">
                <a16:creationId xmlns:a16="http://schemas.microsoft.com/office/drawing/2014/main" id="{D26263CE-154D-4D8A-A27C-D10D46BF3364}"/>
              </a:ext>
            </a:extLst>
          </p:cNvPr>
          <p:cNvSpPr/>
          <p:nvPr/>
        </p:nvSpPr>
        <p:spPr>
          <a:xfrm>
            <a:off x="7148945" y="2793076"/>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8" name="Rectangle 7">
            <a:extLst>
              <a:ext uri="{FF2B5EF4-FFF2-40B4-BE49-F238E27FC236}">
                <a16:creationId xmlns:a16="http://schemas.microsoft.com/office/drawing/2014/main" id="{EDD22F82-1292-4B97-80D2-E6A7EF405EFD}"/>
              </a:ext>
            </a:extLst>
          </p:cNvPr>
          <p:cNvSpPr/>
          <p:nvPr/>
        </p:nvSpPr>
        <p:spPr>
          <a:xfrm>
            <a:off x="8063345" y="279307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0</a:t>
            </a:r>
          </a:p>
        </p:txBody>
      </p:sp>
      <p:sp>
        <p:nvSpPr>
          <p:cNvPr id="9" name="Rectangle 8">
            <a:extLst>
              <a:ext uri="{FF2B5EF4-FFF2-40B4-BE49-F238E27FC236}">
                <a16:creationId xmlns:a16="http://schemas.microsoft.com/office/drawing/2014/main" id="{31059CED-A16C-48D9-9D1B-B2593689757E}"/>
              </a:ext>
            </a:extLst>
          </p:cNvPr>
          <p:cNvSpPr/>
          <p:nvPr/>
        </p:nvSpPr>
        <p:spPr>
          <a:xfrm>
            <a:off x="7148945" y="330846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10" name="Rectangle 9">
            <a:extLst>
              <a:ext uri="{FF2B5EF4-FFF2-40B4-BE49-F238E27FC236}">
                <a16:creationId xmlns:a16="http://schemas.microsoft.com/office/drawing/2014/main" id="{40B4BF41-68A9-47D2-8052-AE746D59B282}"/>
              </a:ext>
            </a:extLst>
          </p:cNvPr>
          <p:cNvSpPr/>
          <p:nvPr/>
        </p:nvSpPr>
        <p:spPr>
          <a:xfrm>
            <a:off x="8063345" y="330846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11" name="Rectangle 10">
            <a:extLst>
              <a:ext uri="{FF2B5EF4-FFF2-40B4-BE49-F238E27FC236}">
                <a16:creationId xmlns:a16="http://schemas.microsoft.com/office/drawing/2014/main" id="{832D58BB-727B-430F-8550-4C77B8D02584}"/>
              </a:ext>
            </a:extLst>
          </p:cNvPr>
          <p:cNvSpPr/>
          <p:nvPr/>
        </p:nvSpPr>
        <p:spPr>
          <a:xfrm>
            <a:off x="7148945" y="3779085"/>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2</a:t>
            </a:r>
          </a:p>
        </p:txBody>
      </p:sp>
      <p:sp>
        <p:nvSpPr>
          <p:cNvPr id="12" name="Rectangle 11">
            <a:extLst>
              <a:ext uri="{FF2B5EF4-FFF2-40B4-BE49-F238E27FC236}">
                <a16:creationId xmlns:a16="http://schemas.microsoft.com/office/drawing/2014/main" id="{B55869F1-9A65-46AE-9078-2697DB6EE5C3}"/>
              </a:ext>
            </a:extLst>
          </p:cNvPr>
          <p:cNvSpPr/>
          <p:nvPr/>
        </p:nvSpPr>
        <p:spPr>
          <a:xfrm>
            <a:off x="8063345" y="3779084"/>
            <a:ext cx="914400" cy="515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a:t>
            </a:r>
            <a:r>
              <a:rPr lang="en-US" sz="2400" baseline="-25000">
                <a:solidFill>
                  <a:schemeClr val="tx1"/>
                </a:solidFill>
              </a:rPr>
              <a:t>1</a:t>
            </a:r>
          </a:p>
        </p:txBody>
      </p:sp>
      <p:sp>
        <p:nvSpPr>
          <p:cNvPr id="13" name="TextBox 12">
            <a:extLst>
              <a:ext uri="{FF2B5EF4-FFF2-40B4-BE49-F238E27FC236}">
                <a16:creationId xmlns:a16="http://schemas.microsoft.com/office/drawing/2014/main" id="{A89D7F4A-6550-4449-A068-8974B4B81A56}"/>
              </a:ext>
            </a:extLst>
          </p:cNvPr>
          <p:cNvSpPr txBox="1"/>
          <p:nvPr/>
        </p:nvSpPr>
        <p:spPr>
          <a:xfrm>
            <a:off x="7607130" y="1860790"/>
            <a:ext cx="912429" cy="461665"/>
          </a:xfrm>
          <a:prstGeom prst="rect">
            <a:avLst/>
          </a:prstGeom>
          <a:noFill/>
        </p:spPr>
        <p:txBody>
          <a:bodyPr wrap="none" rtlCol="0">
            <a:spAutoFit/>
          </a:bodyPr>
          <a:lstStyle/>
          <a:p>
            <a:r>
              <a:rPr lang="en-US" sz="2400"/>
              <a:t>m.adj</a:t>
            </a:r>
          </a:p>
        </p:txBody>
      </p:sp>
      <p:sp>
        <p:nvSpPr>
          <p:cNvPr id="14" name="Rectangle 13">
            <a:extLst>
              <a:ext uri="{FF2B5EF4-FFF2-40B4-BE49-F238E27FC236}">
                <a16:creationId xmlns:a16="http://schemas.microsoft.com/office/drawing/2014/main" id="{36E8AE90-19C0-4CC8-8FB1-2787B9AA4C0B}"/>
              </a:ext>
            </a:extLst>
          </p:cNvPr>
          <p:cNvSpPr/>
          <p:nvPr/>
        </p:nvSpPr>
        <p:spPr>
          <a:xfrm>
            <a:off x="5608320" y="4657669"/>
            <a:ext cx="6096000" cy="923330"/>
          </a:xfrm>
          <a:prstGeom prst="rect">
            <a:avLst/>
          </a:prstGeom>
        </p:spPr>
        <p:txBody>
          <a:bodyPr>
            <a:spAutoFit/>
          </a:bodyPr>
          <a:lstStyle/>
          <a:p>
            <a:r>
              <a:rPr lang="en-US"/>
              <a:t>Certain properties of binary relations are so frequently encountered that they have been given names, including </a:t>
            </a:r>
            <a:r>
              <a:rPr lang="en-US" i="1"/>
              <a:t>reflexive</a:t>
            </a:r>
            <a:r>
              <a:rPr lang="en-US"/>
              <a:t>, </a:t>
            </a:r>
            <a:r>
              <a:rPr lang="en-US" i="1"/>
              <a:t>symmetric</a:t>
            </a:r>
            <a:r>
              <a:rPr lang="en-US"/>
              <a:t>, </a:t>
            </a:r>
            <a:r>
              <a:rPr lang="en-US" i="1"/>
              <a:t>transitive</a:t>
            </a:r>
            <a:r>
              <a:rPr lang="en-US"/>
              <a:t>, and </a:t>
            </a:r>
            <a:r>
              <a:rPr lang="en-US" i="1"/>
              <a:t>connected</a:t>
            </a:r>
            <a:r>
              <a:rPr lang="en-US"/>
              <a:t>.</a:t>
            </a:r>
          </a:p>
        </p:txBody>
      </p:sp>
    </p:spTree>
    <p:extLst>
      <p:ext uri="{BB962C8B-B14F-4D97-AF65-F5344CB8AC3E}">
        <p14:creationId xmlns:p14="http://schemas.microsoft.com/office/powerpoint/2010/main" val="4036895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4D04D7B-FEA2-40B5-AB98-A84214A3B316}"/>
              </a:ext>
            </a:extLst>
          </p:cNvPr>
          <p:cNvGrpSpPr/>
          <p:nvPr/>
        </p:nvGrpSpPr>
        <p:grpSpPr>
          <a:xfrm>
            <a:off x="168242" y="832370"/>
            <a:ext cx="1610772" cy="1639753"/>
            <a:chOff x="5995702" y="1416572"/>
            <a:chExt cx="1610772" cy="1639753"/>
          </a:xfrm>
        </p:grpSpPr>
        <p:grpSp>
          <p:nvGrpSpPr>
            <p:cNvPr id="4" name="Group 3">
              <a:extLst>
                <a:ext uri="{FF2B5EF4-FFF2-40B4-BE49-F238E27FC236}">
                  <a16:creationId xmlns:a16="http://schemas.microsoft.com/office/drawing/2014/main" id="{849C7096-9D56-42DE-BE64-3837E10BF1A0}"/>
                </a:ext>
              </a:extLst>
            </p:cNvPr>
            <p:cNvGrpSpPr/>
            <p:nvPr/>
          </p:nvGrpSpPr>
          <p:grpSpPr>
            <a:xfrm>
              <a:off x="6154190" y="1762298"/>
              <a:ext cx="1399309" cy="883920"/>
              <a:chOff x="2842953" y="1629295"/>
              <a:chExt cx="1399309" cy="883920"/>
            </a:xfrm>
          </p:grpSpPr>
          <p:sp>
            <p:nvSpPr>
              <p:cNvPr id="8" name="Oval 7">
                <a:extLst>
                  <a:ext uri="{FF2B5EF4-FFF2-40B4-BE49-F238E27FC236}">
                    <a16:creationId xmlns:a16="http://schemas.microsoft.com/office/drawing/2014/main" id="{E0EC9A79-D86D-43BD-BA4D-414063D216C6}"/>
                  </a:ext>
                </a:extLst>
              </p:cNvPr>
              <p:cNvSpPr/>
              <p:nvPr/>
            </p:nvSpPr>
            <p:spPr>
              <a:xfrm>
                <a:off x="2842953" y="162929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9" name="Oval 8">
                <a:extLst>
                  <a:ext uri="{FF2B5EF4-FFF2-40B4-BE49-F238E27FC236}">
                    <a16:creationId xmlns:a16="http://schemas.microsoft.com/office/drawing/2014/main" id="{91A6D6E8-31D5-40FD-8BDE-2C41E78413E4}"/>
                  </a:ext>
                </a:extLst>
              </p:cNvPr>
              <p:cNvSpPr/>
              <p:nvPr/>
            </p:nvSpPr>
            <p:spPr>
              <a:xfrm>
                <a:off x="3926379" y="162929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10" name="Oval 9">
                <a:extLst>
                  <a:ext uri="{FF2B5EF4-FFF2-40B4-BE49-F238E27FC236}">
                    <a16:creationId xmlns:a16="http://schemas.microsoft.com/office/drawing/2014/main" id="{753DCDDF-3675-4909-ACFB-1AC03D4683F0}"/>
                  </a:ext>
                </a:extLst>
              </p:cNvPr>
              <p:cNvSpPr/>
              <p:nvPr/>
            </p:nvSpPr>
            <p:spPr>
              <a:xfrm>
                <a:off x="3394364" y="2247208"/>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cxnSp>
            <p:nvCxnSpPr>
              <p:cNvPr id="11" name="Straight Arrow Connector 10">
                <a:extLst>
                  <a:ext uri="{FF2B5EF4-FFF2-40B4-BE49-F238E27FC236}">
                    <a16:creationId xmlns:a16="http://schemas.microsoft.com/office/drawing/2014/main" id="{BAC3673A-69FD-44D9-8128-7DD77B6F5287}"/>
                  </a:ext>
                </a:extLst>
              </p:cNvPr>
              <p:cNvCxnSpPr>
                <a:stCxn id="8" idx="6"/>
                <a:endCxn id="9" idx="2"/>
              </p:cNvCxnSpPr>
              <p:nvPr/>
            </p:nvCxnSpPr>
            <p:spPr>
              <a:xfrm>
                <a:off x="3158836" y="1762299"/>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FFDBC49-CD76-4EE1-9679-601BB2284D77}"/>
                  </a:ext>
                </a:extLst>
              </p:cNvPr>
              <p:cNvCxnSpPr>
                <a:cxnSpLocks/>
                <a:stCxn id="9" idx="3"/>
                <a:endCxn id="10" idx="7"/>
              </p:cNvCxnSpPr>
              <p:nvPr/>
            </p:nvCxnSpPr>
            <p:spPr>
              <a:xfrm flipH="1">
                <a:off x="3663987" y="1856346"/>
                <a:ext cx="308652" cy="429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BF29408-8555-418F-94CA-F3BFCF2B463C}"/>
                  </a:ext>
                </a:extLst>
              </p:cNvPr>
              <p:cNvCxnSpPr>
                <a:stCxn id="10" idx="1"/>
                <a:endCxn id="8" idx="5"/>
              </p:cNvCxnSpPr>
              <p:nvPr/>
            </p:nvCxnSpPr>
            <p:spPr>
              <a:xfrm flipH="1" flipV="1">
                <a:off x="3112576" y="1856346"/>
                <a:ext cx="328048" cy="429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reeform: Shape 4">
              <a:extLst>
                <a:ext uri="{FF2B5EF4-FFF2-40B4-BE49-F238E27FC236}">
                  <a16:creationId xmlns:a16="http://schemas.microsoft.com/office/drawing/2014/main" id="{895E0559-C42C-4E14-86D3-A7E03860398D}"/>
                </a:ext>
              </a:extLst>
            </p:cNvPr>
            <p:cNvSpPr/>
            <p:nvPr/>
          </p:nvSpPr>
          <p:spPr>
            <a:xfrm>
              <a:off x="5995702" y="1416602"/>
              <a:ext cx="376699" cy="393147"/>
            </a:xfrm>
            <a:custGeom>
              <a:avLst/>
              <a:gdLst>
                <a:gd name="connsiteX0" fmla="*/ 183760 w 376817"/>
                <a:gd name="connsiteY0" fmla="*/ 378802 h 378802"/>
                <a:gd name="connsiteX1" fmla="*/ 86129 w 376817"/>
                <a:gd name="connsiteY1" fmla="*/ 307365 h 378802"/>
                <a:gd name="connsiteX2" fmla="*/ 2785 w 376817"/>
                <a:gd name="connsiteY2" fmla="*/ 209733 h 378802"/>
                <a:gd name="connsiteX3" fmla="*/ 31360 w 376817"/>
                <a:gd name="connsiteY3" fmla="*/ 64477 h 378802"/>
                <a:gd name="connsiteX4" fmla="*/ 143279 w 376817"/>
                <a:gd name="connsiteY4" fmla="*/ 9708 h 378802"/>
                <a:gd name="connsiteX5" fmla="*/ 269485 w 376817"/>
                <a:gd name="connsiteY5" fmla="*/ 2565 h 378802"/>
                <a:gd name="connsiteX6" fmla="*/ 338541 w 376817"/>
                <a:gd name="connsiteY6" fmla="*/ 38283 h 378802"/>
                <a:gd name="connsiteX7" fmla="*/ 374260 w 376817"/>
                <a:gd name="connsiteY7" fmla="*/ 107340 h 378802"/>
                <a:gd name="connsiteX8" fmla="*/ 371879 w 376817"/>
                <a:gd name="connsiteY8" fmla="*/ 169252 h 378802"/>
                <a:gd name="connsiteX9" fmla="*/ 355210 w 376817"/>
                <a:gd name="connsiteY9" fmla="*/ 324033 h 378802"/>
                <a:gd name="connsiteX0" fmla="*/ 183642 w 376699"/>
                <a:gd name="connsiteY0" fmla="*/ 387739 h 387739"/>
                <a:gd name="connsiteX1" fmla="*/ 86011 w 376699"/>
                <a:gd name="connsiteY1" fmla="*/ 316302 h 387739"/>
                <a:gd name="connsiteX2" fmla="*/ 2667 w 376699"/>
                <a:gd name="connsiteY2" fmla="*/ 218670 h 387739"/>
                <a:gd name="connsiteX3" fmla="*/ 31242 w 376699"/>
                <a:gd name="connsiteY3" fmla="*/ 73414 h 387739"/>
                <a:gd name="connsiteX4" fmla="*/ 136017 w 376699"/>
                <a:gd name="connsiteY4" fmla="*/ 4358 h 387739"/>
                <a:gd name="connsiteX5" fmla="*/ 269367 w 376699"/>
                <a:gd name="connsiteY5" fmla="*/ 11502 h 387739"/>
                <a:gd name="connsiteX6" fmla="*/ 338423 w 376699"/>
                <a:gd name="connsiteY6" fmla="*/ 47220 h 387739"/>
                <a:gd name="connsiteX7" fmla="*/ 374142 w 376699"/>
                <a:gd name="connsiteY7" fmla="*/ 116277 h 387739"/>
                <a:gd name="connsiteX8" fmla="*/ 371761 w 376699"/>
                <a:gd name="connsiteY8" fmla="*/ 178189 h 387739"/>
                <a:gd name="connsiteX9" fmla="*/ 355092 w 376699"/>
                <a:gd name="connsiteY9" fmla="*/ 332970 h 387739"/>
                <a:gd name="connsiteX0" fmla="*/ 183642 w 376699"/>
                <a:gd name="connsiteY0" fmla="*/ 393147 h 393147"/>
                <a:gd name="connsiteX1" fmla="*/ 86011 w 376699"/>
                <a:gd name="connsiteY1" fmla="*/ 321710 h 393147"/>
                <a:gd name="connsiteX2" fmla="*/ 2667 w 376699"/>
                <a:gd name="connsiteY2" fmla="*/ 224078 h 393147"/>
                <a:gd name="connsiteX3" fmla="*/ 31242 w 376699"/>
                <a:gd name="connsiteY3" fmla="*/ 78822 h 393147"/>
                <a:gd name="connsiteX4" fmla="*/ 136017 w 376699"/>
                <a:gd name="connsiteY4" fmla="*/ 9766 h 393147"/>
                <a:gd name="connsiteX5" fmla="*/ 269367 w 376699"/>
                <a:gd name="connsiteY5" fmla="*/ 5004 h 393147"/>
                <a:gd name="connsiteX6" fmla="*/ 338423 w 376699"/>
                <a:gd name="connsiteY6" fmla="*/ 52628 h 393147"/>
                <a:gd name="connsiteX7" fmla="*/ 374142 w 376699"/>
                <a:gd name="connsiteY7" fmla="*/ 121685 h 393147"/>
                <a:gd name="connsiteX8" fmla="*/ 371761 w 376699"/>
                <a:gd name="connsiteY8" fmla="*/ 183597 h 393147"/>
                <a:gd name="connsiteX9" fmla="*/ 355092 w 376699"/>
                <a:gd name="connsiteY9" fmla="*/ 338378 h 39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699" h="393147">
                  <a:moveTo>
                    <a:pt x="183642" y="393147"/>
                  </a:moveTo>
                  <a:cubicBezTo>
                    <a:pt x="149907" y="371517"/>
                    <a:pt x="116173" y="349888"/>
                    <a:pt x="86011" y="321710"/>
                  </a:cubicBezTo>
                  <a:cubicBezTo>
                    <a:pt x="55849" y="293532"/>
                    <a:pt x="11795" y="264559"/>
                    <a:pt x="2667" y="224078"/>
                  </a:cubicBezTo>
                  <a:cubicBezTo>
                    <a:pt x="-6461" y="183597"/>
                    <a:pt x="9017" y="114541"/>
                    <a:pt x="31242" y="78822"/>
                  </a:cubicBezTo>
                  <a:cubicBezTo>
                    <a:pt x="53467" y="43103"/>
                    <a:pt x="96330" y="22069"/>
                    <a:pt x="136017" y="9766"/>
                  </a:cubicBezTo>
                  <a:cubicBezTo>
                    <a:pt x="175704" y="-2537"/>
                    <a:pt x="235633" y="-2140"/>
                    <a:pt x="269367" y="5004"/>
                  </a:cubicBezTo>
                  <a:cubicBezTo>
                    <a:pt x="303101" y="12148"/>
                    <a:pt x="320961" y="33181"/>
                    <a:pt x="338423" y="52628"/>
                  </a:cubicBezTo>
                  <a:cubicBezTo>
                    <a:pt x="355885" y="72075"/>
                    <a:pt x="368586" y="99857"/>
                    <a:pt x="374142" y="121685"/>
                  </a:cubicBezTo>
                  <a:cubicBezTo>
                    <a:pt x="379698" y="143513"/>
                    <a:pt x="374936" y="147482"/>
                    <a:pt x="371761" y="183597"/>
                  </a:cubicBezTo>
                  <a:cubicBezTo>
                    <a:pt x="368586" y="219712"/>
                    <a:pt x="361839" y="279045"/>
                    <a:pt x="355092" y="338378"/>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700F6334-F8D1-482B-BDA1-5AF477214B7B}"/>
                </a:ext>
              </a:extLst>
            </p:cNvPr>
            <p:cNvSpPr/>
            <p:nvPr/>
          </p:nvSpPr>
          <p:spPr>
            <a:xfrm>
              <a:off x="7286466" y="1416572"/>
              <a:ext cx="320008" cy="371748"/>
            </a:xfrm>
            <a:custGeom>
              <a:avLst/>
              <a:gdLst>
                <a:gd name="connsiteX0" fmla="*/ 57274 w 319973"/>
                <a:gd name="connsiteY0" fmla="*/ 350762 h 372193"/>
                <a:gd name="connsiteX1" fmla="*/ 21555 w 319973"/>
                <a:gd name="connsiteY1" fmla="*/ 276943 h 372193"/>
                <a:gd name="connsiteX2" fmla="*/ 124 w 319973"/>
                <a:gd name="connsiteY2" fmla="*/ 181693 h 372193"/>
                <a:gd name="connsiteX3" fmla="*/ 14412 w 319973"/>
                <a:gd name="connsiteY3" fmla="*/ 88824 h 372193"/>
                <a:gd name="connsiteX4" fmla="*/ 47749 w 319973"/>
                <a:gd name="connsiteY4" fmla="*/ 24530 h 372193"/>
                <a:gd name="connsiteX5" fmla="*/ 176337 w 319973"/>
                <a:gd name="connsiteY5" fmla="*/ 718 h 372193"/>
                <a:gd name="connsiteX6" fmla="*/ 285874 w 319973"/>
                <a:gd name="connsiteY6" fmla="*/ 48343 h 372193"/>
                <a:gd name="connsiteX7" fmla="*/ 316830 w 319973"/>
                <a:gd name="connsiteY7" fmla="*/ 150737 h 372193"/>
                <a:gd name="connsiteX8" fmla="*/ 221580 w 319973"/>
                <a:gd name="connsiteY8" fmla="*/ 372193 h 372193"/>
                <a:gd name="connsiteX0" fmla="*/ 57309 w 320008"/>
                <a:gd name="connsiteY0" fmla="*/ 350317 h 371748"/>
                <a:gd name="connsiteX1" fmla="*/ 21590 w 320008"/>
                <a:gd name="connsiteY1" fmla="*/ 276498 h 371748"/>
                <a:gd name="connsiteX2" fmla="*/ 159 w 320008"/>
                <a:gd name="connsiteY2" fmla="*/ 181248 h 371748"/>
                <a:gd name="connsiteX3" fmla="*/ 14447 w 320008"/>
                <a:gd name="connsiteY3" fmla="*/ 88379 h 371748"/>
                <a:gd name="connsiteX4" fmla="*/ 59690 w 320008"/>
                <a:gd name="connsiteY4" fmla="*/ 31229 h 371748"/>
                <a:gd name="connsiteX5" fmla="*/ 176372 w 320008"/>
                <a:gd name="connsiteY5" fmla="*/ 273 h 371748"/>
                <a:gd name="connsiteX6" fmla="*/ 285909 w 320008"/>
                <a:gd name="connsiteY6" fmla="*/ 47898 h 371748"/>
                <a:gd name="connsiteX7" fmla="*/ 316865 w 320008"/>
                <a:gd name="connsiteY7" fmla="*/ 150292 h 371748"/>
                <a:gd name="connsiteX8" fmla="*/ 221615 w 320008"/>
                <a:gd name="connsiteY8" fmla="*/ 371748 h 3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08" h="371748">
                  <a:moveTo>
                    <a:pt x="57309" y="350317"/>
                  </a:moveTo>
                  <a:cubicBezTo>
                    <a:pt x="44212" y="327496"/>
                    <a:pt x="31115" y="304676"/>
                    <a:pt x="21590" y="276498"/>
                  </a:cubicBezTo>
                  <a:cubicBezTo>
                    <a:pt x="12065" y="248320"/>
                    <a:pt x="1349" y="212601"/>
                    <a:pt x="159" y="181248"/>
                  </a:cubicBezTo>
                  <a:cubicBezTo>
                    <a:pt x="-1031" y="149895"/>
                    <a:pt x="4525" y="113382"/>
                    <a:pt x="14447" y="88379"/>
                  </a:cubicBezTo>
                  <a:cubicBezTo>
                    <a:pt x="24369" y="63376"/>
                    <a:pt x="32703" y="45913"/>
                    <a:pt x="59690" y="31229"/>
                  </a:cubicBezTo>
                  <a:cubicBezTo>
                    <a:pt x="86677" y="16545"/>
                    <a:pt x="138669" y="-2505"/>
                    <a:pt x="176372" y="273"/>
                  </a:cubicBezTo>
                  <a:cubicBezTo>
                    <a:pt x="214075" y="3051"/>
                    <a:pt x="262493" y="22895"/>
                    <a:pt x="285909" y="47898"/>
                  </a:cubicBezTo>
                  <a:cubicBezTo>
                    <a:pt x="309325" y="72901"/>
                    <a:pt x="327581" y="96317"/>
                    <a:pt x="316865" y="150292"/>
                  </a:cubicBezTo>
                  <a:cubicBezTo>
                    <a:pt x="306149" y="204267"/>
                    <a:pt x="263882" y="288007"/>
                    <a:pt x="221615" y="371748"/>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4248C511-1B5B-4E64-99F4-46E36C48C255}"/>
                </a:ext>
              </a:extLst>
            </p:cNvPr>
            <p:cNvSpPr/>
            <p:nvPr/>
          </p:nvSpPr>
          <p:spPr>
            <a:xfrm>
              <a:off x="6644875" y="2600325"/>
              <a:ext cx="383977" cy="456000"/>
            </a:xfrm>
            <a:custGeom>
              <a:avLst/>
              <a:gdLst>
                <a:gd name="connsiteX0" fmla="*/ 103588 w 383977"/>
                <a:gd name="connsiteY0" fmla="*/ 0 h 456000"/>
                <a:gd name="connsiteX1" fmla="*/ 39294 w 383977"/>
                <a:gd name="connsiteY1" fmla="*/ 92869 h 456000"/>
                <a:gd name="connsiteX2" fmla="*/ 1194 w 383977"/>
                <a:gd name="connsiteY2" fmla="*/ 245269 h 456000"/>
                <a:gd name="connsiteX3" fmla="*/ 25006 w 383977"/>
                <a:gd name="connsiteY3" fmla="*/ 388144 h 456000"/>
                <a:gd name="connsiteX4" fmla="*/ 167881 w 383977"/>
                <a:gd name="connsiteY4" fmla="*/ 452438 h 456000"/>
                <a:gd name="connsiteX5" fmla="*/ 296469 w 383977"/>
                <a:gd name="connsiteY5" fmla="*/ 433388 h 456000"/>
                <a:gd name="connsiteX6" fmla="*/ 365525 w 383977"/>
                <a:gd name="connsiteY6" fmla="*/ 314325 h 456000"/>
                <a:gd name="connsiteX7" fmla="*/ 382194 w 383977"/>
                <a:gd name="connsiteY7" fmla="*/ 192881 h 456000"/>
                <a:gd name="connsiteX8" fmla="*/ 332188 w 383977"/>
                <a:gd name="connsiteY8" fmla="*/ 14288 h 4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977" h="456000">
                  <a:moveTo>
                    <a:pt x="103588" y="0"/>
                  </a:moveTo>
                  <a:cubicBezTo>
                    <a:pt x="79974" y="25995"/>
                    <a:pt x="56360" y="51991"/>
                    <a:pt x="39294" y="92869"/>
                  </a:cubicBezTo>
                  <a:cubicBezTo>
                    <a:pt x="22228" y="133747"/>
                    <a:pt x="3575" y="196057"/>
                    <a:pt x="1194" y="245269"/>
                  </a:cubicBezTo>
                  <a:cubicBezTo>
                    <a:pt x="-1187" y="294481"/>
                    <a:pt x="-2775" y="353616"/>
                    <a:pt x="25006" y="388144"/>
                  </a:cubicBezTo>
                  <a:cubicBezTo>
                    <a:pt x="52787" y="422672"/>
                    <a:pt x="122637" y="444897"/>
                    <a:pt x="167881" y="452438"/>
                  </a:cubicBezTo>
                  <a:cubicBezTo>
                    <a:pt x="213125" y="459979"/>
                    <a:pt x="263528" y="456407"/>
                    <a:pt x="296469" y="433388"/>
                  </a:cubicBezTo>
                  <a:cubicBezTo>
                    <a:pt x="329410" y="410369"/>
                    <a:pt x="351238" y="354409"/>
                    <a:pt x="365525" y="314325"/>
                  </a:cubicBezTo>
                  <a:cubicBezTo>
                    <a:pt x="379812" y="274241"/>
                    <a:pt x="387750" y="242887"/>
                    <a:pt x="382194" y="192881"/>
                  </a:cubicBezTo>
                  <a:cubicBezTo>
                    <a:pt x="376638" y="142875"/>
                    <a:pt x="354413" y="78581"/>
                    <a:pt x="332188" y="14288"/>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AEEFCB20-5D59-411B-8239-7FA2C9B8FE9C}"/>
              </a:ext>
            </a:extLst>
          </p:cNvPr>
          <p:cNvSpPr txBox="1"/>
          <p:nvPr/>
        </p:nvSpPr>
        <p:spPr>
          <a:xfrm>
            <a:off x="506839" y="262009"/>
            <a:ext cx="1024063" cy="369332"/>
          </a:xfrm>
          <a:prstGeom prst="rect">
            <a:avLst/>
          </a:prstGeom>
          <a:noFill/>
        </p:spPr>
        <p:txBody>
          <a:bodyPr wrap="none" rtlCol="0">
            <a:spAutoFit/>
          </a:bodyPr>
          <a:lstStyle/>
          <a:p>
            <a:r>
              <a:rPr lang="en-US"/>
              <a:t>Reflexive</a:t>
            </a:r>
          </a:p>
        </p:txBody>
      </p:sp>
      <p:sp>
        <p:nvSpPr>
          <p:cNvPr id="22" name="TextBox 21">
            <a:extLst>
              <a:ext uri="{FF2B5EF4-FFF2-40B4-BE49-F238E27FC236}">
                <a16:creationId xmlns:a16="http://schemas.microsoft.com/office/drawing/2014/main" id="{3B94291A-4517-4898-A3B0-A7C39744F257}"/>
              </a:ext>
            </a:extLst>
          </p:cNvPr>
          <p:cNvSpPr txBox="1"/>
          <p:nvPr/>
        </p:nvSpPr>
        <p:spPr>
          <a:xfrm>
            <a:off x="3459601" y="298598"/>
            <a:ext cx="1080296" cy="369332"/>
          </a:xfrm>
          <a:prstGeom prst="rect">
            <a:avLst/>
          </a:prstGeom>
          <a:noFill/>
        </p:spPr>
        <p:txBody>
          <a:bodyPr wrap="none" rtlCol="0">
            <a:spAutoFit/>
          </a:bodyPr>
          <a:lstStyle/>
          <a:p>
            <a:r>
              <a:rPr lang="en-US"/>
              <a:t>Transitive</a:t>
            </a:r>
          </a:p>
        </p:txBody>
      </p:sp>
      <p:grpSp>
        <p:nvGrpSpPr>
          <p:cNvPr id="23" name="Group 22">
            <a:extLst>
              <a:ext uri="{FF2B5EF4-FFF2-40B4-BE49-F238E27FC236}">
                <a16:creationId xmlns:a16="http://schemas.microsoft.com/office/drawing/2014/main" id="{1C65CD4C-4E88-4186-8195-A39042592C49}"/>
              </a:ext>
            </a:extLst>
          </p:cNvPr>
          <p:cNvGrpSpPr/>
          <p:nvPr/>
        </p:nvGrpSpPr>
        <p:grpSpPr>
          <a:xfrm>
            <a:off x="6225902" y="852733"/>
            <a:ext cx="2482581" cy="297112"/>
            <a:chOff x="4682065" y="264364"/>
            <a:chExt cx="2482581" cy="297112"/>
          </a:xfrm>
        </p:grpSpPr>
        <p:sp>
          <p:nvSpPr>
            <p:cNvPr id="24" name="Oval 23">
              <a:extLst>
                <a:ext uri="{FF2B5EF4-FFF2-40B4-BE49-F238E27FC236}">
                  <a16:creationId xmlns:a16="http://schemas.microsoft.com/office/drawing/2014/main" id="{B8C3522C-9905-41C1-AD73-6BD0D86B7171}"/>
                </a:ext>
              </a:extLst>
            </p:cNvPr>
            <p:cNvSpPr/>
            <p:nvPr/>
          </p:nvSpPr>
          <p:spPr>
            <a:xfrm>
              <a:off x="4682065" y="295469"/>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25" name="Oval 24">
              <a:extLst>
                <a:ext uri="{FF2B5EF4-FFF2-40B4-BE49-F238E27FC236}">
                  <a16:creationId xmlns:a16="http://schemas.microsoft.com/office/drawing/2014/main" id="{ED1EBD67-C0DA-40C5-BEC8-19A3E8DF206E}"/>
                </a:ext>
              </a:extLst>
            </p:cNvPr>
            <p:cNvSpPr/>
            <p:nvPr/>
          </p:nvSpPr>
          <p:spPr>
            <a:xfrm>
              <a:off x="5765491" y="295469"/>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26" name="Oval 25">
              <a:extLst>
                <a:ext uri="{FF2B5EF4-FFF2-40B4-BE49-F238E27FC236}">
                  <a16:creationId xmlns:a16="http://schemas.microsoft.com/office/drawing/2014/main" id="{1E9CB268-0955-43C4-9737-12D315164347}"/>
                </a:ext>
              </a:extLst>
            </p:cNvPr>
            <p:cNvSpPr/>
            <p:nvPr/>
          </p:nvSpPr>
          <p:spPr>
            <a:xfrm>
              <a:off x="6848763" y="26436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cxnSp>
          <p:nvCxnSpPr>
            <p:cNvPr id="27" name="Straight Arrow Connector 26">
              <a:extLst>
                <a:ext uri="{FF2B5EF4-FFF2-40B4-BE49-F238E27FC236}">
                  <a16:creationId xmlns:a16="http://schemas.microsoft.com/office/drawing/2014/main" id="{0466C333-E607-4B60-933B-457EC63124C4}"/>
                </a:ext>
              </a:extLst>
            </p:cNvPr>
            <p:cNvCxnSpPr>
              <a:cxnSpLocks/>
            </p:cNvCxnSpPr>
            <p:nvPr/>
          </p:nvCxnSpPr>
          <p:spPr>
            <a:xfrm>
              <a:off x="4997948" y="387287"/>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EFCA5EF-BB85-4811-83B0-4E0907AC45F9}"/>
                </a:ext>
              </a:extLst>
            </p:cNvPr>
            <p:cNvCxnSpPr/>
            <p:nvPr/>
          </p:nvCxnSpPr>
          <p:spPr>
            <a:xfrm>
              <a:off x="6081220" y="373152"/>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AE5985A-0082-4A20-892A-F9816CC82B46}"/>
                </a:ext>
              </a:extLst>
            </p:cNvPr>
            <p:cNvCxnSpPr/>
            <p:nvPr/>
          </p:nvCxnSpPr>
          <p:spPr>
            <a:xfrm>
              <a:off x="6074083" y="470287"/>
              <a:ext cx="76754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A25077-D529-4AEA-902E-B70ACB42B2EB}"/>
                </a:ext>
              </a:extLst>
            </p:cNvPr>
            <p:cNvCxnSpPr/>
            <p:nvPr/>
          </p:nvCxnSpPr>
          <p:spPr>
            <a:xfrm>
              <a:off x="4997948" y="474550"/>
              <a:ext cx="76754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C87D6A5E-EA2C-43F9-AD2C-1D1DB5A6DE45}"/>
              </a:ext>
            </a:extLst>
          </p:cNvPr>
          <p:cNvSpPr txBox="1"/>
          <p:nvPr/>
        </p:nvSpPr>
        <p:spPr>
          <a:xfrm>
            <a:off x="6921395" y="288512"/>
            <a:ext cx="1182503" cy="369332"/>
          </a:xfrm>
          <a:prstGeom prst="rect">
            <a:avLst/>
          </a:prstGeom>
          <a:noFill/>
        </p:spPr>
        <p:txBody>
          <a:bodyPr wrap="none" rtlCol="0">
            <a:spAutoFit/>
          </a:bodyPr>
          <a:lstStyle/>
          <a:p>
            <a:r>
              <a:rPr lang="en-US"/>
              <a:t>Symmetric</a:t>
            </a:r>
          </a:p>
        </p:txBody>
      </p:sp>
      <p:grpSp>
        <p:nvGrpSpPr>
          <p:cNvPr id="32" name="Group 31">
            <a:extLst>
              <a:ext uri="{FF2B5EF4-FFF2-40B4-BE49-F238E27FC236}">
                <a16:creationId xmlns:a16="http://schemas.microsoft.com/office/drawing/2014/main" id="{BFEBBCBC-E68C-4C9D-B8F2-CD112466641B}"/>
              </a:ext>
            </a:extLst>
          </p:cNvPr>
          <p:cNvGrpSpPr/>
          <p:nvPr/>
        </p:nvGrpSpPr>
        <p:grpSpPr>
          <a:xfrm>
            <a:off x="9084453" y="774238"/>
            <a:ext cx="2254132" cy="2043542"/>
            <a:chOff x="1803860" y="846517"/>
            <a:chExt cx="2254132" cy="2043542"/>
          </a:xfrm>
        </p:grpSpPr>
        <p:sp>
          <p:nvSpPr>
            <p:cNvPr id="33" name="Oval 32">
              <a:extLst>
                <a:ext uri="{FF2B5EF4-FFF2-40B4-BE49-F238E27FC236}">
                  <a16:creationId xmlns:a16="http://schemas.microsoft.com/office/drawing/2014/main" id="{790C422B-2CA8-4265-8CE5-B48FCAB7900E}"/>
                </a:ext>
              </a:extLst>
            </p:cNvPr>
            <p:cNvSpPr/>
            <p:nvPr/>
          </p:nvSpPr>
          <p:spPr>
            <a:xfrm>
              <a:off x="1961802" y="964276"/>
              <a:ext cx="1961803" cy="1792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2A17A65-5053-4F46-A651-7946C4861269}"/>
                </a:ext>
              </a:extLst>
            </p:cNvPr>
            <p:cNvSpPr/>
            <p:nvPr/>
          </p:nvSpPr>
          <p:spPr>
            <a:xfrm>
              <a:off x="2769520" y="846517"/>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35" name="Oval 34">
              <a:extLst>
                <a:ext uri="{FF2B5EF4-FFF2-40B4-BE49-F238E27FC236}">
                  <a16:creationId xmlns:a16="http://schemas.microsoft.com/office/drawing/2014/main" id="{83109F7A-3763-4709-BC1D-A76DB66A29EE}"/>
                </a:ext>
              </a:extLst>
            </p:cNvPr>
            <p:cNvSpPr/>
            <p:nvPr/>
          </p:nvSpPr>
          <p:spPr>
            <a:xfrm>
              <a:off x="3426226" y="1064028"/>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36" name="Oval 35">
              <a:extLst>
                <a:ext uri="{FF2B5EF4-FFF2-40B4-BE49-F238E27FC236}">
                  <a16:creationId xmlns:a16="http://schemas.microsoft.com/office/drawing/2014/main" id="{0B843E90-DA12-4CA4-98B4-819F428FDE30}"/>
                </a:ext>
              </a:extLst>
            </p:cNvPr>
            <p:cNvSpPr/>
            <p:nvPr/>
          </p:nvSpPr>
          <p:spPr>
            <a:xfrm>
              <a:off x="3742109" y="1727662"/>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sp>
          <p:nvSpPr>
            <p:cNvPr id="37" name="Oval 36">
              <a:extLst>
                <a:ext uri="{FF2B5EF4-FFF2-40B4-BE49-F238E27FC236}">
                  <a16:creationId xmlns:a16="http://schemas.microsoft.com/office/drawing/2014/main" id="{3C70D63C-7C4C-4E83-B640-A83DA5E72CD0}"/>
                </a:ext>
              </a:extLst>
            </p:cNvPr>
            <p:cNvSpPr/>
            <p:nvPr/>
          </p:nvSpPr>
          <p:spPr>
            <a:xfrm>
              <a:off x="3426226" y="2391296"/>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4</a:t>
              </a:r>
            </a:p>
          </p:txBody>
        </p:sp>
        <p:sp>
          <p:nvSpPr>
            <p:cNvPr id="38" name="Oval 37">
              <a:extLst>
                <a:ext uri="{FF2B5EF4-FFF2-40B4-BE49-F238E27FC236}">
                  <a16:creationId xmlns:a16="http://schemas.microsoft.com/office/drawing/2014/main" id="{C036E7C6-1F7C-4725-9789-BF0BD960E0C6}"/>
                </a:ext>
              </a:extLst>
            </p:cNvPr>
            <p:cNvSpPr/>
            <p:nvPr/>
          </p:nvSpPr>
          <p:spPr>
            <a:xfrm>
              <a:off x="2761208" y="2624052"/>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5</a:t>
              </a:r>
            </a:p>
          </p:txBody>
        </p:sp>
        <p:sp>
          <p:nvSpPr>
            <p:cNvPr id="39" name="Oval 38">
              <a:extLst>
                <a:ext uri="{FF2B5EF4-FFF2-40B4-BE49-F238E27FC236}">
                  <a16:creationId xmlns:a16="http://schemas.microsoft.com/office/drawing/2014/main" id="{4D3AB39F-DAF7-407F-8968-F376663A343D}"/>
                </a:ext>
              </a:extLst>
            </p:cNvPr>
            <p:cNvSpPr/>
            <p:nvPr/>
          </p:nvSpPr>
          <p:spPr>
            <a:xfrm>
              <a:off x="2080948" y="235804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6</a:t>
              </a:r>
            </a:p>
          </p:txBody>
        </p:sp>
        <p:sp>
          <p:nvSpPr>
            <p:cNvPr id="40" name="Oval 39">
              <a:extLst>
                <a:ext uri="{FF2B5EF4-FFF2-40B4-BE49-F238E27FC236}">
                  <a16:creationId xmlns:a16="http://schemas.microsoft.com/office/drawing/2014/main" id="{82F991BC-B7E8-4523-94E0-F28CDD69B140}"/>
                </a:ext>
              </a:extLst>
            </p:cNvPr>
            <p:cNvSpPr/>
            <p:nvPr/>
          </p:nvSpPr>
          <p:spPr>
            <a:xfrm>
              <a:off x="1803860" y="171034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7</a:t>
              </a:r>
            </a:p>
          </p:txBody>
        </p:sp>
        <p:sp>
          <p:nvSpPr>
            <p:cNvPr id="41" name="Oval 40">
              <a:extLst>
                <a:ext uri="{FF2B5EF4-FFF2-40B4-BE49-F238E27FC236}">
                  <a16:creationId xmlns:a16="http://schemas.microsoft.com/office/drawing/2014/main" id="{21B0D114-5AC8-497F-B4D9-118883C38793}"/>
                </a:ext>
              </a:extLst>
            </p:cNvPr>
            <p:cNvSpPr/>
            <p:nvPr/>
          </p:nvSpPr>
          <p:spPr>
            <a:xfrm>
              <a:off x="2114196" y="1046713"/>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8</a:t>
              </a:r>
            </a:p>
          </p:txBody>
        </p:sp>
        <p:cxnSp>
          <p:nvCxnSpPr>
            <p:cNvPr id="42" name="Straight Connector 41">
              <a:extLst>
                <a:ext uri="{FF2B5EF4-FFF2-40B4-BE49-F238E27FC236}">
                  <a16:creationId xmlns:a16="http://schemas.microsoft.com/office/drawing/2014/main" id="{D675C56E-20B4-4FC7-8FE6-F32A8BF83C1A}"/>
                </a:ext>
              </a:extLst>
            </p:cNvPr>
            <p:cNvCxnSpPr>
              <a:stCxn id="41" idx="6"/>
              <a:endCxn id="35" idx="2"/>
            </p:cNvCxnSpPr>
            <p:nvPr/>
          </p:nvCxnSpPr>
          <p:spPr>
            <a:xfrm>
              <a:off x="2430079" y="1179717"/>
              <a:ext cx="996147" cy="17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62C6D2-3684-4010-B53C-30D1D9B52737}"/>
                </a:ext>
              </a:extLst>
            </p:cNvPr>
            <p:cNvCxnSpPr>
              <a:stCxn id="41" idx="5"/>
              <a:endCxn id="36" idx="1"/>
            </p:cNvCxnSpPr>
            <p:nvPr/>
          </p:nvCxnSpPr>
          <p:spPr>
            <a:xfrm>
              <a:off x="2383819" y="1273764"/>
              <a:ext cx="1404550" cy="492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452C5CA-37AF-4A40-A3A8-E6E75486F40E}"/>
                </a:ext>
              </a:extLst>
            </p:cNvPr>
            <p:cNvCxnSpPr>
              <a:stCxn id="41" idx="4"/>
              <a:endCxn id="37" idx="1"/>
            </p:cNvCxnSpPr>
            <p:nvPr/>
          </p:nvCxnSpPr>
          <p:spPr>
            <a:xfrm>
              <a:off x="2272138" y="1312720"/>
              <a:ext cx="1200348" cy="11175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2C598D-6403-4FDC-8784-65782831EAF9}"/>
                </a:ext>
              </a:extLst>
            </p:cNvPr>
            <p:cNvCxnSpPr>
              <a:stCxn id="41" idx="4"/>
              <a:endCxn id="38" idx="1"/>
            </p:cNvCxnSpPr>
            <p:nvPr/>
          </p:nvCxnSpPr>
          <p:spPr>
            <a:xfrm>
              <a:off x="2272138" y="1312720"/>
              <a:ext cx="535330" cy="1350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4AA3A5-C71D-4A55-9453-D0BE42057F5F}"/>
                </a:ext>
              </a:extLst>
            </p:cNvPr>
            <p:cNvCxnSpPr>
              <a:stCxn id="41" idx="3"/>
              <a:endCxn id="39" idx="0"/>
            </p:cNvCxnSpPr>
            <p:nvPr/>
          </p:nvCxnSpPr>
          <p:spPr>
            <a:xfrm>
              <a:off x="2160456" y="1273764"/>
              <a:ext cx="78434" cy="1084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37C74BE-C9A2-4F39-AC75-1418B8429E41}"/>
                </a:ext>
              </a:extLst>
            </p:cNvPr>
            <p:cNvCxnSpPr>
              <a:cxnSpLocks/>
              <a:stCxn id="34" idx="5"/>
              <a:endCxn id="36" idx="0"/>
            </p:cNvCxnSpPr>
            <p:nvPr/>
          </p:nvCxnSpPr>
          <p:spPr>
            <a:xfrm>
              <a:off x="3039143" y="1073568"/>
              <a:ext cx="860908" cy="654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BE0CF8C-8A16-41AE-AF5B-C31B39555529}"/>
                </a:ext>
              </a:extLst>
            </p:cNvPr>
            <p:cNvCxnSpPr>
              <a:stCxn id="34" idx="4"/>
              <a:endCxn id="37" idx="0"/>
            </p:cNvCxnSpPr>
            <p:nvPr/>
          </p:nvCxnSpPr>
          <p:spPr>
            <a:xfrm>
              <a:off x="2927462" y="1112524"/>
              <a:ext cx="656706" cy="1278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5976F92-0894-43CC-B6A7-8BF0D9C3CED5}"/>
                </a:ext>
              </a:extLst>
            </p:cNvPr>
            <p:cNvCxnSpPr>
              <a:stCxn id="34" idx="4"/>
              <a:endCxn id="38" idx="0"/>
            </p:cNvCxnSpPr>
            <p:nvPr/>
          </p:nvCxnSpPr>
          <p:spPr>
            <a:xfrm flipH="1">
              <a:off x="2919150" y="1112524"/>
              <a:ext cx="8312" cy="15115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8436A3-D3C8-4159-822D-C7A342A91E45}"/>
                </a:ext>
              </a:extLst>
            </p:cNvPr>
            <p:cNvCxnSpPr>
              <a:stCxn id="34" idx="3"/>
              <a:endCxn id="39" idx="7"/>
            </p:cNvCxnSpPr>
            <p:nvPr/>
          </p:nvCxnSpPr>
          <p:spPr>
            <a:xfrm flipH="1">
              <a:off x="2350571" y="1073568"/>
              <a:ext cx="465209" cy="1323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089E5F3-0CEF-479C-98C7-96F41D6D3127}"/>
                </a:ext>
              </a:extLst>
            </p:cNvPr>
            <p:cNvCxnSpPr>
              <a:stCxn id="34" idx="2"/>
              <a:endCxn id="40" idx="7"/>
            </p:cNvCxnSpPr>
            <p:nvPr/>
          </p:nvCxnSpPr>
          <p:spPr>
            <a:xfrm flipH="1">
              <a:off x="2073483" y="979521"/>
              <a:ext cx="696037" cy="769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26BC003-ADE8-40B3-99D5-56070C8A8B14}"/>
                </a:ext>
              </a:extLst>
            </p:cNvPr>
            <p:cNvCxnSpPr>
              <a:stCxn id="35" idx="4"/>
              <a:endCxn id="37" idx="7"/>
            </p:cNvCxnSpPr>
            <p:nvPr/>
          </p:nvCxnSpPr>
          <p:spPr>
            <a:xfrm>
              <a:off x="3584168" y="1330035"/>
              <a:ext cx="111681" cy="1100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5D59643-4509-41E5-B0C8-0567BFA3EC42}"/>
                </a:ext>
              </a:extLst>
            </p:cNvPr>
            <p:cNvCxnSpPr>
              <a:stCxn id="35" idx="3"/>
              <a:endCxn id="38" idx="0"/>
            </p:cNvCxnSpPr>
            <p:nvPr/>
          </p:nvCxnSpPr>
          <p:spPr>
            <a:xfrm flipH="1">
              <a:off x="2919150" y="1291079"/>
              <a:ext cx="553336" cy="1332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C2083B9-9A0A-45A9-8A67-18129F9D9387}"/>
                </a:ext>
              </a:extLst>
            </p:cNvPr>
            <p:cNvCxnSpPr>
              <a:stCxn id="35" idx="2"/>
              <a:endCxn id="39" idx="6"/>
            </p:cNvCxnSpPr>
            <p:nvPr/>
          </p:nvCxnSpPr>
          <p:spPr>
            <a:xfrm flipH="1">
              <a:off x="2396831" y="1197032"/>
              <a:ext cx="1029395" cy="1294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67CBE21-7F7C-4DC3-ADAF-E5C55A417FED}"/>
                </a:ext>
              </a:extLst>
            </p:cNvPr>
            <p:cNvCxnSpPr>
              <a:stCxn id="35" idx="2"/>
              <a:endCxn id="40" idx="6"/>
            </p:cNvCxnSpPr>
            <p:nvPr/>
          </p:nvCxnSpPr>
          <p:spPr>
            <a:xfrm flipH="1">
              <a:off x="2119743" y="1197032"/>
              <a:ext cx="1306483" cy="646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DE3128B3-2B2E-4322-8B95-4F394B840B0C}"/>
              </a:ext>
            </a:extLst>
          </p:cNvPr>
          <p:cNvSpPr txBox="1"/>
          <p:nvPr/>
        </p:nvSpPr>
        <p:spPr>
          <a:xfrm>
            <a:off x="9600507" y="298598"/>
            <a:ext cx="1198470" cy="369332"/>
          </a:xfrm>
          <a:prstGeom prst="rect">
            <a:avLst/>
          </a:prstGeom>
          <a:noFill/>
        </p:spPr>
        <p:txBody>
          <a:bodyPr wrap="none" rtlCol="0">
            <a:spAutoFit/>
          </a:bodyPr>
          <a:lstStyle/>
          <a:p>
            <a:r>
              <a:rPr lang="en-US"/>
              <a:t>Connected</a:t>
            </a:r>
          </a:p>
        </p:txBody>
      </p:sp>
      <p:grpSp>
        <p:nvGrpSpPr>
          <p:cNvPr id="57" name="Group 56">
            <a:extLst>
              <a:ext uri="{FF2B5EF4-FFF2-40B4-BE49-F238E27FC236}">
                <a16:creationId xmlns:a16="http://schemas.microsoft.com/office/drawing/2014/main" id="{68148DC7-85C7-4198-ADB0-245A7CD2C4E2}"/>
              </a:ext>
            </a:extLst>
          </p:cNvPr>
          <p:cNvGrpSpPr/>
          <p:nvPr/>
        </p:nvGrpSpPr>
        <p:grpSpPr>
          <a:xfrm>
            <a:off x="309940" y="3117125"/>
            <a:ext cx="1452284" cy="1639753"/>
            <a:chOff x="8945769" y="1188572"/>
            <a:chExt cx="1452284" cy="1639753"/>
          </a:xfrm>
        </p:grpSpPr>
        <p:grpSp>
          <p:nvGrpSpPr>
            <p:cNvPr id="58" name="Group 57">
              <a:extLst>
                <a:ext uri="{FF2B5EF4-FFF2-40B4-BE49-F238E27FC236}">
                  <a16:creationId xmlns:a16="http://schemas.microsoft.com/office/drawing/2014/main" id="{04F795A8-AF99-42E2-A1FA-C8B0B2078819}"/>
                </a:ext>
              </a:extLst>
            </p:cNvPr>
            <p:cNvGrpSpPr/>
            <p:nvPr/>
          </p:nvGrpSpPr>
          <p:grpSpPr>
            <a:xfrm>
              <a:off x="8945769" y="1534298"/>
              <a:ext cx="1399309" cy="883920"/>
              <a:chOff x="2842953" y="1629295"/>
              <a:chExt cx="1399309" cy="883920"/>
            </a:xfrm>
          </p:grpSpPr>
          <p:sp>
            <p:nvSpPr>
              <p:cNvPr id="61" name="Oval 60">
                <a:extLst>
                  <a:ext uri="{FF2B5EF4-FFF2-40B4-BE49-F238E27FC236}">
                    <a16:creationId xmlns:a16="http://schemas.microsoft.com/office/drawing/2014/main" id="{B0681E74-310F-49DD-8EDC-8D4531D82384}"/>
                  </a:ext>
                </a:extLst>
              </p:cNvPr>
              <p:cNvSpPr/>
              <p:nvPr/>
            </p:nvSpPr>
            <p:spPr>
              <a:xfrm>
                <a:off x="2842953" y="162929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62" name="Oval 61">
                <a:extLst>
                  <a:ext uri="{FF2B5EF4-FFF2-40B4-BE49-F238E27FC236}">
                    <a16:creationId xmlns:a16="http://schemas.microsoft.com/office/drawing/2014/main" id="{B430B6D6-3EFB-474E-AE0C-0A90CE48F19A}"/>
                  </a:ext>
                </a:extLst>
              </p:cNvPr>
              <p:cNvSpPr/>
              <p:nvPr/>
            </p:nvSpPr>
            <p:spPr>
              <a:xfrm>
                <a:off x="3926379" y="162929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63" name="Oval 62">
                <a:extLst>
                  <a:ext uri="{FF2B5EF4-FFF2-40B4-BE49-F238E27FC236}">
                    <a16:creationId xmlns:a16="http://schemas.microsoft.com/office/drawing/2014/main" id="{AA1E4495-0D09-42CE-99D3-1AAB2F64ED0A}"/>
                  </a:ext>
                </a:extLst>
              </p:cNvPr>
              <p:cNvSpPr/>
              <p:nvPr/>
            </p:nvSpPr>
            <p:spPr>
              <a:xfrm>
                <a:off x="3394364" y="2247208"/>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cxnSp>
            <p:nvCxnSpPr>
              <p:cNvPr id="64" name="Straight Arrow Connector 63">
                <a:extLst>
                  <a:ext uri="{FF2B5EF4-FFF2-40B4-BE49-F238E27FC236}">
                    <a16:creationId xmlns:a16="http://schemas.microsoft.com/office/drawing/2014/main" id="{669697A0-5073-4BB8-B6DB-9696B17114DC}"/>
                  </a:ext>
                </a:extLst>
              </p:cNvPr>
              <p:cNvCxnSpPr>
                <a:stCxn id="61" idx="6"/>
                <a:endCxn id="62" idx="2"/>
              </p:cNvCxnSpPr>
              <p:nvPr/>
            </p:nvCxnSpPr>
            <p:spPr>
              <a:xfrm>
                <a:off x="3158836" y="1762299"/>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F95F8A3-1CE2-41E7-9118-FFB05EF26908}"/>
                  </a:ext>
                </a:extLst>
              </p:cNvPr>
              <p:cNvCxnSpPr>
                <a:cxnSpLocks/>
                <a:stCxn id="62" idx="3"/>
                <a:endCxn id="63" idx="7"/>
              </p:cNvCxnSpPr>
              <p:nvPr/>
            </p:nvCxnSpPr>
            <p:spPr>
              <a:xfrm flipH="1">
                <a:off x="3663987" y="1856346"/>
                <a:ext cx="308652" cy="429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DD86FD2-73CE-41D8-9271-2D388C059C45}"/>
                  </a:ext>
                </a:extLst>
              </p:cNvPr>
              <p:cNvCxnSpPr>
                <a:stCxn id="63" idx="1"/>
                <a:endCxn id="61" idx="5"/>
              </p:cNvCxnSpPr>
              <p:nvPr/>
            </p:nvCxnSpPr>
            <p:spPr>
              <a:xfrm flipH="1" flipV="1">
                <a:off x="3112576" y="1856346"/>
                <a:ext cx="328048" cy="429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Freeform: Shape 58">
              <a:extLst>
                <a:ext uri="{FF2B5EF4-FFF2-40B4-BE49-F238E27FC236}">
                  <a16:creationId xmlns:a16="http://schemas.microsoft.com/office/drawing/2014/main" id="{E5AA61DD-1D0D-4A89-A8CE-3E7C2AD7DF1C}"/>
                </a:ext>
              </a:extLst>
            </p:cNvPr>
            <p:cNvSpPr/>
            <p:nvPr/>
          </p:nvSpPr>
          <p:spPr>
            <a:xfrm>
              <a:off x="10078045" y="1188572"/>
              <a:ext cx="320008" cy="371748"/>
            </a:xfrm>
            <a:custGeom>
              <a:avLst/>
              <a:gdLst>
                <a:gd name="connsiteX0" fmla="*/ 57274 w 319973"/>
                <a:gd name="connsiteY0" fmla="*/ 350762 h 372193"/>
                <a:gd name="connsiteX1" fmla="*/ 21555 w 319973"/>
                <a:gd name="connsiteY1" fmla="*/ 276943 h 372193"/>
                <a:gd name="connsiteX2" fmla="*/ 124 w 319973"/>
                <a:gd name="connsiteY2" fmla="*/ 181693 h 372193"/>
                <a:gd name="connsiteX3" fmla="*/ 14412 w 319973"/>
                <a:gd name="connsiteY3" fmla="*/ 88824 h 372193"/>
                <a:gd name="connsiteX4" fmla="*/ 47749 w 319973"/>
                <a:gd name="connsiteY4" fmla="*/ 24530 h 372193"/>
                <a:gd name="connsiteX5" fmla="*/ 176337 w 319973"/>
                <a:gd name="connsiteY5" fmla="*/ 718 h 372193"/>
                <a:gd name="connsiteX6" fmla="*/ 285874 w 319973"/>
                <a:gd name="connsiteY6" fmla="*/ 48343 h 372193"/>
                <a:gd name="connsiteX7" fmla="*/ 316830 w 319973"/>
                <a:gd name="connsiteY7" fmla="*/ 150737 h 372193"/>
                <a:gd name="connsiteX8" fmla="*/ 221580 w 319973"/>
                <a:gd name="connsiteY8" fmla="*/ 372193 h 372193"/>
                <a:gd name="connsiteX0" fmla="*/ 57309 w 320008"/>
                <a:gd name="connsiteY0" fmla="*/ 350317 h 371748"/>
                <a:gd name="connsiteX1" fmla="*/ 21590 w 320008"/>
                <a:gd name="connsiteY1" fmla="*/ 276498 h 371748"/>
                <a:gd name="connsiteX2" fmla="*/ 159 w 320008"/>
                <a:gd name="connsiteY2" fmla="*/ 181248 h 371748"/>
                <a:gd name="connsiteX3" fmla="*/ 14447 w 320008"/>
                <a:gd name="connsiteY3" fmla="*/ 88379 h 371748"/>
                <a:gd name="connsiteX4" fmla="*/ 59690 w 320008"/>
                <a:gd name="connsiteY4" fmla="*/ 31229 h 371748"/>
                <a:gd name="connsiteX5" fmla="*/ 176372 w 320008"/>
                <a:gd name="connsiteY5" fmla="*/ 273 h 371748"/>
                <a:gd name="connsiteX6" fmla="*/ 285909 w 320008"/>
                <a:gd name="connsiteY6" fmla="*/ 47898 h 371748"/>
                <a:gd name="connsiteX7" fmla="*/ 316865 w 320008"/>
                <a:gd name="connsiteY7" fmla="*/ 150292 h 371748"/>
                <a:gd name="connsiteX8" fmla="*/ 221615 w 320008"/>
                <a:gd name="connsiteY8" fmla="*/ 371748 h 3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08" h="371748">
                  <a:moveTo>
                    <a:pt x="57309" y="350317"/>
                  </a:moveTo>
                  <a:cubicBezTo>
                    <a:pt x="44212" y="327496"/>
                    <a:pt x="31115" y="304676"/>
                    <a:pt x="21590" y="276498"/>
                  </a:cubicBezTo>
                  <a:cubicBezTo>
                    <a:pt x="12065" y="248320"/>
                    <a:pt x="1349" y="212601"/>
                    <a:pt x="159" y="181248"/>
                  </a:cubicBezTo>
                  <a:cubicBezTo>
                    <a:pt x="-1031" y="149895"/>
                    <a:pt x="4525" y="113382"/>
                    <a:pt x="14447" y="88379"/>
                  </a:cubicBezTo>
                  <a:cubicBezTo>
                    <a:pt x="24369" y="63376"/>
                    <a:pt x="32703" y="45913"/>
                    <a:pt x="59690" y="31229"/>
                  </a:cubicBezTo>
                  <a:cubicBezTo>
                    <a:pt x="86677" y="16545"/>
                    <a:pt x="138669" y="-2505"/>
                    <a:pt x="176372" y="273"/>
                  </a:cubicBezTo>
                  <a:cubicBezTo>
                    <a:pt x="214075" y="3051"/>
                    <a:pt x="262493" y="22895"/>
                    <a:pt x="285909" y="47898"/>
                  </a:cubicBezTo>
                  <a:cubicBezTo>
                    <a:pt x="309325" y="72901"/>
                    <a:pt x="327581" y="96317"/>
                    <a:pt x="316865" y="150292"/>
                  </a:cubicBezTo>
                  <a:cubicBezTo>
                    <a:pt x="306149" y="204267"/>
                    <a:pt x="263882" y="288007"/>
                    <a:pt x="221615" y="371748"/>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73138A5-2B5D-433D-BF2D-7011884C5926}"/>
                </a:ext>
              </a:extLst>
            </p:cNvPr>
            <p:cNvSpPr/>
            <p:nvPr/>
          </p:nvSpPr>
          <p:spPr>
            <a:xfrm>
              <a:off x="9436454" y="2372325"/>
              <a:ext cx="383977" cy="456000"/>
            </a:xfrm>
            <a:custGeom>
              <a:avLst/>
              <a:gdLst>
                <a:gd name="connsiteX0" fmla="*/ 103588 w 383977"/>
                <a:gd name="connsiteY0" fmla="*/ 0 h 456000"/>
                <a:gd name="connsiteX1" fmla="*/ 39294 w 383977"/>
                <a:gd name="connsiteY1" fmla="*/ 92869 h 456000"/>
                <a:gd name="connsiteX2" fmla="*/ 1194 w 383977"/>
                <a:gd name="connsiteY2" fmla="*/ 245269 h 456000"/>
                <a:gd name="connsiteX3" fmla="*/ 25006 w 383977"/>
                <a:gd name="connsiteY3" fmla="*/ 388144 h 456000"/>
                <a:gd name="connsiteX4" fmla="*/ 167881 w 383977"/>
                <a:gd name="connsiteY4" fmla="*/ 452438 h 456000"/>
                <a:gd name="connsiteX5" fmla="*/ 296469 w 383977"/>
                <a:gd name="connsiteY5" fmla="*/ 433388 h 456000"/>
                <a:gd name="connsiteX6" fmla="*/ 365525 w 383977"/>
                <a:gd name="connsiteY6" fmla="*/ 314325 h 456000"/>
                <a:gd name="connsiteX7" fmla="*/ 382194 w 383977"/>
                <a:gd name="connsiteY7" fmla="*/ 192881 h 456000"/>
                <a:gd name="connsiteX8" fmla="*/ 332188 w 383977"/>
                <a:gd name="connsiteY8" fmla="*/ 14288 h 4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977" h="456000">
                  <a:moveTo>
                    <a:pt x="103588" y="0"/>
                  </a:moveTo>
                  <a:cubicBezTo>
                    <a:pt x="79974" y="25995"/>
                    <a:pt x="56360" y="51991"/>
                    <a:pt x="39294" y="92869"/>
                  </a:cubicBezTo>
                  <a:cubicBezTo>
                    <a:pt x="22228" y="133747"/>
                    <a:pt x="3575" y="196057"/>
                    <a:pt x="1194" y="245269"/>
                  </a:cubicBezTo>
                  <a:cubicBezTo>
                    <a:pt x="-1187" y="294481"/>
                    <a:pt x="-2775" y="353616"/>
                    <a:pt x="25006" y="388144"/>
                  </a:cubicBezTo>
                  <a:cubicBezTo>
                    <a:pt x="52787" y="422672"/>
                    <a:pt x="122637" y="444897"/>
                    <a:pt x="167881" y="452438"/>
                  </a:cubicBezTo>
                  <a:cubicBezTo>
                    <a:pt x="213125" y="459979"/>
                    <a:pt x="263528" y="456407"/>
                    <a:pt x="296469" y="433388"/>
                  </a:cubicBezTo>
                  <a:cubicBezTo>
                    <a:pt x="329410" y="410369"/>
                    <a:pt x="351238" y="354409"/>
                    <a:pt x="365525" y="314325"/>
                  </a:cubicBezTo>
                  <a:cubicBezTo>
                    <a:pt x="379812" y="274241"/>
                    <a:pt x="387750" y="242887"/>
                    <a:pt x="382194" y="192881"/>
                  </a:cubicBezTo>
                  <a:cubicBezTo>
                    <a:pt x="376638" y="142875"/>
                    <a:pt x="354413" y="78581"/>
                    <a:pt x="332188" y="14288"/>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a:extLst>
              <a:ext uri="{FF2B5EF4-FFF2-40B4-BE49-F238E27FC236}">
                <a16:creationId xmlns:a16="http://schemas.microsoft.com/office/drawing/2014/main" id="{4F3843E4-FDD3-4813-96F3-80AD097F49FE}"/>
              </a:ext>
            </a:extLst>
          </p:cNvPr>
          <p:cNvSpPr txBox="1"/>
          <p:nvPr/>
        </p:nvSpPr>
        <p:spPr>
          <a:xfrm>
            <a:off x="406074" y="2707018"/>
            <a:ext cx="1372940" cy="369332"/>
          </a:xfrm>
          <a:prstGeom prst="rect">
            <a:avLst/>
          </a:prstGeom>
          <a:noFill/>
        </p:spPr>
        <p:txBody>
          <a:bodyPr wrap="none" rtlCol="0">
            <a:spAutoFit/>
          </a:bodyPr>
          <a:lstStyle/>
          <a:p>
            <a:r>
              <a:rPr lang="en-US"/>
              <a:t>Nonreflexive</a:t>
            </a:r>
          </a:p>
        </p:txBody>
      </p:sp>
      <p:grpSp>
        <p:nvGrpSpPr>
          <p:cNvPr id="68" name="Group 67">
            <a:extLst>
              <a:ext uri="{FF2B5EF4-FFF2-40B4-BE49-F238E27FC236}">
                <a16:creationId xmlns:a16="http://schemas.microsoft.com/office/drawing/2014/main" id="{FF049EF6-D80F-4E9F-8BF4-E75C2A118EEC}"/>
              </a:ext>
            </a:extLst>
          </p:cNvPr>
          <p:cNvGrpSpPr/>
          <p:nvPr/>
        </p:nvGrpSpPr>
        <p:grpSpPr>
          <a:xfrm>
            <a:off x="224746" y="5465823"/>
            <a:ext cx="1399309" cy="883920"/>
            <a:chOff x="2842953" y="1629295"/>
            <a:chExt cx="1399309" cy="883920"/>
          </a:xfrm>
        </p:grpSpPr>
        <p:sp>
          <p:nvSpPr>
            <p:cNvPr id="69" name="Oval 68">
              <a:extLst>
                <a:ext uri="{FF2B5EF4-FFF2-40B4-BE49-F238E27FC236}">
                  <a16:creationId xmlns:a16="http://schemas.microsoft.com/office/drawing/2014/main" id="{F457975D-AF67-4FC6-AECD-F3DFDE85B233}"/>
                </a:ext>
              </a:extLst>
            </p:cNvPr>
            <p:cNvSpPr/>
            <p:nvPr/>
          </p:nvSpPr>
          <p:spPr>
            <a:xfrm>
              <a:off x="2842953" y="162929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70" name="Oval 69">
              <a:extLst>
                <a:ext uri="{FF2B5EF4-FFF2-40B4-BE49-F238E27FC236}">
                  <a16:creationId xmlns:a16="http://schemas.microsoft.com/office/drawing/2014/main" id="{47DC6000-E030-4BFD-B58E-F7A5BA480127}"/>
                </a:ext>
              </a:extLst>
            </p:cNvPr>
            <p:cNvSpPr/>
            <p:nvPr/>
          </p:nvSpPr>
          <p:spPr>
            <a:xfrm>
              <a:off x="3926379" y="162929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71" name="Oval 70">
              <a:extLst>
                <a:ext uri="{FF2B5EF4-FFF2-40B4-BE49-F238E27FC236}">
                  <a16:creationId xmlns:a16="http://schemas.microsoft.com/office/drawing/2014/main" id="{F0E700CB-7574-418B-95C0-C973E2B2D191}"/>
                </a:ext>
              </a:extLst>
            </p:cNvPr>
            <p:cNvSpPr/>
            <p:nvPr/>
          </p:nvSpPr>
          <p:spPr>
            <a:xfrm>
              <a:off x="3394364" y="2247208"/>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cxnSp>
          <p:nvCxnSpPr>
            <p:cNvPr id="72" name="Straight Arrow Connector 71">
              <a:extLst>
                <a:ext uri="{FF2B5EF4-FFF2-40B4-BE49-F238E27FC236}">
                  <a16:creationId xmlns:a16="http://schemas.microsoft.com/office/drawing/2014/main" id="{7B677FCC-419A-4B1C-BDA2-91D0EE803D9E}"/>
                </a:ext>
              </a:extLst>
            </p:cNvPr>
            <p:cNvCxnSpPr>
              <a:stCxn id="69" idx="6"/>
              <a:endCxn id="70" idx="2"/>
            </p:cNvCxnSpPr>
            <p:nvPr/>
          </p:nvCxnSpPr>
          <p:spPr>
            <a:xfrm>
              <a:off x="3158836" y="1762299"/>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5382776-21E9-491D-B895-7242ECAE33A8}"/>
                </a:ext>
              </a:extLst>
            </p:cNvPr>
            <p:cNvCxnSpPr>
              <a:cxnSpLocks/>
              <a:stCxn id="70" idx="3"/>
              <a:endCxn id="71" idx="7"/>
            </p:cNvCxnSpPr>
            <p:nvPr/>
          </p:nvCxnSpPr>
          <p:spPr>
            <a:xfrm flipH="1">
              <a:off x="3663987" y="1856346"/>
              <a:ext cx="308652" cy="429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6C6CAAE-C819-4E1F-BFB2-C6CAFAC0F152}"/>
                </a:ext>
              </a:extLst>
            </p:cNvPr>
            <p:cNvCxnSpPr>
              <a:stCxn id="71" idx="1"/>
              <a:endCxn id="69" idx="5"/>
            </p:cNvCxnSpPr>
            <p:nvPr/>
          </p:nvCxnSpPr>
          <p:spPr>
            <a:xfrm flipH="1" flipV="1">
              <a:off x="3112576" y="1856346"/>
              <a:ext cx="328048" cy="429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95DB68AB-D4BA-4138-AF62-11085B1B3D6A}"/>
              </a:ext>
            </a:extLst>
          </p:cNvPr>
          <p:cNvSpPr txBox="1"/>
          <p:nvPr/>
        </p:nvSpPr>
        <p:spPr>
          <a:xfrm>
            <a:off x="406517" y="5019614"/>
            <a:ext cx="1118063" cy="369332"/>
          </a:xfrm>
          <a:prstGeom prst="rect">
            <a:avLst/>
          </a:prstGeom>
          <a:noFill/>
        </p:spPr>
        <p:txBody>
          <a:bodyPr wrap="none" rtlCol="0">
            <a:spAutoFit/>
          </a:bodyPr>
          <a:lstStyle/>
          <a:p>
            <a:r>
              <a:rPr lang="en-US"/>
              <a:t>Irreflexive</a:t>
            </a:r>
          </a:p>
        </p:txBody>
      </p:sp>
      <p:grpSp>
        <p:nvGrpSpPr>
          <p:cNvPr id="76" name="Group 75">
            <a:extLst>
              <a:ext uri="{FF2B5EF4-FFF2-40B4-BE49-F238E27FC236}">
                <a16:creationId xmlns:a16="http://schemas.microsoft.com/office/drawing/2014/main" id="{A8E572B1-924B-4D63-B9AB-57F671C3F484}"/>
              </a:ext>
            </a:extLst>
          </p:cNvPr>
          <p:cNvGrpSpPr/>
          <p:nvPr/>
        </p:nvGrpSpPr>
        <p:grpSpPr>
          <a:xfrm>
            <a:off x="2266367" y="816204"/>
            <a:ext cx="3565853" cy="519941"/>
            <a:chOff x="620597" y="1114475"/>
            <a:chExt cx="3565853" cy="519941"/>
          </a:xfrm>
        </p:grpSpPr>
        <p:sp>
          <p:nvSpPr>
            <p:cNvPr id="77" name="Oval 76">
              <a:extLst>
                <a:ext uri="{FF2B5EF4-FFF2-40B4-BE49-F238E27FC236}">
                  <a16:creationId xmlns:a16="http://schemas.microsoft.com/office/drawing/2014/main" id="{B382DEB3-12A2-4002-AC47-1895A1FB54BF}"/>
                </a:ext>
              </a:extLst>
            </p:cNvPr>
            <p:cNvSpPr/>
            <p:nvPr/>
          </p:nvSpPr>
          <p:spPr>
            <a:xfrm>
              <a:off x="620597" y="1145580"/>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78" name="Oval 77">
              <a:extLst>
                <a:ext uri="{FF2B5EF4-FFF2-40B4-BE49-F238E27FC236}">
                  <a16:creationId xmlns:a16="http://schemas.microsoft.com/office/drawing/2014/main" id="{0687FDD7-9626-47F7-9414-DFF478393826}"/>
                </a:ext>
              </a:extLst>
            </p:cNvPr>
            <p:cNvSpPr/>
            <p:nvPr/>
          </p:nvSpPr>
          <p:spPr>
            <a:xfrm>
              <a:off x="1704023" y="1145580"/>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79" name="Oval 78">
              <a:extLst>
                <a:ext uri="{FF2B5EF4-FFF2-40B4-BE49-F238E27FC236}">
                  <a16:creationId xmlns:a16="http://schemas.microsoft.com/office/drawing/2014/main" id="{303581C0-3D09-4FC8-881B-1661706F4C87}"/>
                </a:ext>
              </a:extLst>
            </p:cNvPr>
            <p:cNvSpPr/>
            <p:nvPr/>
          </p:nvSpPr>
          <p:spPr>
            <a:xfrm>
              <a:off x="2787295" y="111447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cxnSp>
          <p:nvCxnSpPr>
            <p:cNvPr id="80" name="Straight Arrow Connector 79">
              <a:extLst>
                <a:ext uri="{FF2B5EF4-FFF2-40B4-BE49-F238E27FC236}">
                  <a16:creationId xmlns:a16="http://schemas.microsoft.com/office/drawing/2014/main" id="{2791C2D2-D384-4BC8-90B1-902281FC3395}"/>
                </a:ext>
              </a:extLst>
            </p:cNvPr>
            <p:cNvCxnSpPr>
              <a:stCxn id="77" idx="6"/>
              <a:endCxn id="78" idx="2"/>
            </p:cNvCxnSpPr>
            <p:nvPr/>
          </p:nvCxnSpPr>
          <p:spPr>
            <a:xfrm>
              <a:off x="936480" y="1278584"/>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432C4CA6-2E8C-4AF7-9718-F8D18ABE8843}"/>
                </a:ext>
              </a:extLst>
            </p:cNvPr>
            <p:cNvCxnSpPr/>
            <p:nvPr/>
          </p:nvCxnSpPr>
          <p:spPr>
            <a:xfrm>
              <a:off x="2019752" y="1278583"/>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Freeform: Shape 81">
              <a:extLst>
                <a:ext uri="{FF2B5EF4-FFF2-40B4-BE49-F238E27FC236}">
                  <a16:creationId xmlns:a16="http://schemas.microsoft.com/office/drawing/2014/main" id="{0B2F11A5-0BB5-49DA-833B-F8B613D4422C}"/>
                </a:ext>
              </a:extLst>
            </p:cNvPr>
            <p:cNvSpPr/>
            <p:nvPr/>
          </p:nvSpPr>
          <p:spPr>
            <a:xfrm>
              <a:off x="766069" y="1407660"/>
              <a:ext cx="2128058" cy="226756"/>
            </a:xfrm>
            <a:custGeom>
              <a:avLst/>
              <a:gdLst>
                <a:gd name="connsiteX0" fmla="*/ 0 w 2128058"/>
                <a:gd name="connsiteY0" fmla="*/ 0 h 226756"/>
                <a:gd name="connsiteX1" fmla="*/ 498764 w 2128058"/>
                <a:gd name="connsiteY1" fmla="*/ 182880 h 226756"/>
                <a:gd name="connsiteX2" fmla="*/ 1512916 w 2128058"/>
                <a:gd name="connsiteY2" fmla="*/ 216131 h 226756"/>
                <a:gd name="connsiteX3" fmla="*/ 2128058 w 2128058"/>
                <a:gd name="connsiteY3" fmla="*/ 33251 h 226756"/>
              </a:gdLst>
              <a:ahLst/>
              <a:cxnLst>
                <a:cxn ang="0">
                  <a:pos x="connsiteX0" y="connsiteY0"/>
                </a:cxn>
                <a:cxn ang="0">
                  <a:pos x="connsiteX1" y="connsiteY1"/>
                </a:cxn>
                <a:cxn ang="0">
                  <a:pos x="connsiteX2" y="connsiteY2"/>
                </a:cxn>
                <a:cxn ang="0">
                  <a:pos x="connsiteX3" y="connsiteY3"/>
                </a:cxn>
              </a:cxnLst>
              <a:rect l="l" t="t" r="r" b="b"/>
              <a:pathLst>
                <a:path w="2128058" h="226756">
                  <a:moveTo>
                    <a:pt x="0" y="0"/>
                  </a:moveTo>
                  <a:cubicBezTo>
                    <a:pt x="123305" y="73429"/>
                    <a:pt x="246611" y="146858"/>
                    <a:pt x="498764" y="182880"/>
                  </a:cubicBezTo>
                  <a:cubicBezTo>
                    <a:pt x="750917" y="218902"/>
                    <a:pt x="1241367" y="241069"/>
                    <a:pt x="1512916" y="216131"/>
                  </a:cubicBezTo>
                  <a:cubicBezTo>
                    <a:pt x="1784465" y="191193"/>
                    <a:pt x="1956261" y="112222"/>
                    <a:pt x="2128058" y="3325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8DC76DD-4B6E-417F-AE61-8188B7238B16}"/>
                </a:ext>
              </a:extLst>
            </p:cNvPr>
            <p:cNvSpPr/>
            <p:nvPr/>
          </p:nvSpPr>
          <p:spPr>
            <a:xfrm>
              <a:off x="3870567" y="111447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4</a:t>
              </a:r>
            </a:p>
          </p:txBody>
        </p:sp>
        <p:cxnSp>
          <p:nvCxnSpPr>
            <p:cNvPr id="84" name="Straight Arrow Connector 83">
              <a:extLst>
                <a:ext uri="{FF2B5EF4-FFF2-40B4-BE49-F238E27FC236}">
                  <a16:creationId xmlns:a16="http://schemas.microsoft.com/office/drawing/2014/main" id="{0DEBB84D-B663-4ECE-A434-E45DE6265B1E}"/>
                </a:ext>
              </a:extLst>
            </p:cNvPr>
            <p:cNvCxnSpPr/>
            <p:nvPr/>
          </p:nvCxnSpPr>
          <p:spPr>
            <a:xfrm>
              <a:off x="3103024" y="1278583"/>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Shape 84">
              <a:extLst>
                <a:ext uri="{FF2B5EF4-FFF2-40B4-BE49-F238E27FC236}">
                  <a16:creationId xmlns:a16="http://schemas.microsoft.com/office/drawing/2014/main" id="{454BF74A-4BC3-4367-8CD5-639295BFCAF1}"/>
                </a:ext>
              </a:extLst>
            </p:cNvPr>
            <p:cNvSpPr/>
            <p:nvPr/>
          </p:nvSpPr>
          <p:spPr>
            <a:xfrm>
              <a:off x="1868569" y="1407660"/>
              <a:ext cx="2128058" cy="226756"/>
            </a:xfrm>
            <a:custGeom>
              <a:avLst/>
              <a:gdLst>
                <a:gd name="connsiteX0" fmla="*/ 0 w 2128058"/>
                <a:gd name="connsiteY0" fmla="*/ 0 h 226756"/>
                <a:gd name="connsiteX1" fmla="*/ 498764 w 2128058"/>
                <a:gd name="connsiteY1" fmla="*/ 182880 h 226756"/>
                <a:gd name="connsiteX2" fmla="*/ 1512916 w 2128058"/>
                <a:gd name="connsiteY2" fmla="*/ 216131 h 226756"/>
                <a:gd name="connsiteX3" fmla="*/ 2128058 w 2128058"/>
                <a:gd name="connsiteY3" fmla="*/ 33251 h 226756"/>
              </a:gdLst>
              <a:ahLst/>
              <a:cxnLst>
                <a:cxn ang="0">
                  <a:pos x="connsiteX0" y="connsiteY0"/>
                </a:cxn>
                <a:cxn ang="0">
                  <a:pos x="connsiteX1" y="connsiteY1"/>
                </a:cxn>
                <a:cxn ang="0">
                  <a:pos x="connsiteX2" y="connsiteY2"/>
                </a:cxn>
                <a:cxn ang="0">
                  <a:pos x="connsiteX3" y="connsiteY3"/>
                </a:cxn>
              </a:cxnLst>
              <a:rect l="l" t="t" r="r" b="b"/>
              <a:pathLst>
                <a:path w="2128058" h="226756">
                  <a:moveTo>
                    <a:pt x="0" y="0"/>
                  </a:moveTo>
                  <a:cubicBezTo>
                    <a:pt x="123305" y="73429"/>
                    <a:pt x="246611" y="146858"/>
                    <a:pt x="498764" y="182880"/>
                  </a:cubicBezTo>
                  <a:cubicBezTo>
                    <a:pt x="750917" y="218902"/>
                    <a:pt x="1241367" y="241069"/>
                    <a:pt x="1512916" y="216131"/>
                  </a:cubicBezTo>
                  <a:cubicBezTo>
                    <a:pt x="1784465" y="191193"/>
                    <a:pt x="1956261" y="112222"/>
                    <a:pt x="2128058" y="3325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34050F84-9007-40E3-A4C1-8FA48444A6E5}"/>
              </a:ext>
            </a:extLst>
          </p:cNvPr>
          <p:cNvGrpSpPr/>
          <p:nvPr/>
        </p:nvGrpSpPr>
        <p:grpSpPr>
          <a:xfrm>
            <a:off x="2266367" y="3076840"/>
            <a:ext cx="3565853" cy="519941"/>
            <a:chOff x="620597" y="1114475"/>
            <a:chExt cx="3565853" cy="519941"/>
          </a:xfrm>
        </p:grpSpPr>
        <p:sp>
          <p:nvSpPr>
            <p:cNvPr id="87" name="Oval 86">
              <a:extLst>
                <a:ext uri="{FF2B5EF4-FFF2-40B4-BE49-F238E27FC236}">
                  <a16:creationId xmlns:a16="http://schemas.microsoft.com/office/drawing/2014/main" id="{5C71BBAD-B710-4045-8377-38ADD6EF2BBD}"/>
                </a:ext>
              </a:extLst>
            </p:cNvPr>
            <p:cNvSpPr/>
            <p:nvPr/>
          </p:nvSpPr>
          <p:spPr>
            <a:xfrm>
              <a:off x="620597" y="1145580"/>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88" name="Oval 87">
              <a:extLst>
                <a:ext uri="{FF2B5EF4-FFF2-40B4-BE49-F238E27FC236}">
                  <a16:creationId xmlns:a16="http://schemas.microsoft.com/office/drawing/2014/main" id="{050D70D2-FF8E-4FF5-85C8-0267AABB5A35}"/>
                </a:ext>
              </a:extLst>
            </p:cNvPr>
            <p:cNvSpPr/>
            <p:nvPr/>
          </p:nvSpPr>
          <p:spPr>
            <a:xfrm>
              <a:off x="1704023" y="1145580"/>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89" name="Oval 88">
              <a:extLst>
                <a:ext uri="{FF2B5EF4-FFF2-40B4-BE49-F238E27FC236}">
                  <a16:creationId xmlns:a16="http://schemas.microsoft.com/office/drawing/2014/main" id="{30C302E0-97F6-4350-B9B1-22AA1702A852}"/>
                </a:ext>
              </a:extLst>
            </p:cNvPr>
            <p:cNvSpPr/>
            <p:nvPr/>
          </p:nvSpPr>
          <p:spPr>
            <a:xfrm>
              <a:off x="2787295" y="111447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cxnSp>
          <p:nvCxnSpPr>
            <p:cNvPr id="90" name="Straight Arrow Connector 89">
              <a:extLst>
                <a:ext uri="{FF2B5EF4-FFF2-40B4-BE49-F238E27FC236}">
                  <a16:creationId xmlns:a16="http://schemas.microsoft.com/office/drawing/2014/main" id="{7FD88919-0CD8-4E77-8120-6117899F27B2}"/>
                </a:ext>
              </a:extLst>
            </p:cNvPr>
            <p:cNvCxnSpPr>
              <a:stCxn id="87" idx="6"/>
              <a:endCxn id="88" idx="2"/>
            </p:cNvCxnSpPr>
            <p:nvPr/>
          </p:nvCxnSpPr>
          <p:spPr>
            <a:xfrm>
              <a:off x="936480" y="1278584"/>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E53A416-824E-4AAA-8637-527E6AA0423D}"/>
                </a:ext>
              </a:extLst>
            </p:cNvPr>
            <p:cNvCxnSpPr/>
            <p:nvPr/>
          </p:nvCxnSpPr>
          <p:spPr>
            <a:xfrm>
              <a:off x="2019752" y="1278583"/>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Freeform: Shape 91">
              <a:extLst>
                <a:ext uri="{FF2B5EF4-FFF2-40B4-BE49-F238E27FC236}">
                  <a16:creationId xmlns:a16="http://schemas.microsoft.com/office/drawing/2014/main" id="{AA1887FD-92A6-4F3A-BAE3-89C8A20C004F}"/>
                </a:ext>
              </a:extLst>
            </p:cNvPr>
            <p:cNvSpPr/>
            <p:nvPr/>
          </p:nvSpPr>
          <p:spPr>
            <a:xfrm>
              <a:off x="766069" y="1407660"/>
              <a:ext cx="2128058" cy="226756"/>
            </a:xfrm>
            <a:custGeom>
              <a:avLst/>
              <a:gdLst>
                <a:gd name="connsiteX0" fmla="*/ 0 w 2128058"/>
                <a:gd name="connsiteY0" fmla="*/ 0 h 226756"/>
                <a:gd name="connsiteX1" fmla="*/ 498764 w 2128058"/>
                <a:gd name="connsiteY1" fmla="*/ 182880 h 226756"/>
                <a:gd name="connsiteX2" fmla="*/ 1512916 w 2128058"/>
                <a:gd name="connsiteY2" fmla="*/ 216131 h 226756"/>
                <a:gd name="connsiteX3" fmla="*/ 2128058 w 2128058"/>
                <a:gd name="connsiteY3" fmla="*/ 33251 h 226756"/>
              </a:gdLst>
              <a:ahLst/>
              <a:cxnLst>
                <a:cxn ang="0">
                  <a:pos x="connsiteX0" y="connsiteY0"/>
                </a:cxn>
                <a:cxn ang="0">
                  <a:pos x="connsiteX1" y="connsiteY1"/>
                </a:cxn>
                <a:cxn ang="0">
                  <a:pos x="connsiteX2" y="connsiteY2"/>
                </a:cxn>
                <a:cxn ang="0">
                  <a:pos x="connsiteX3" y="connsiteY3"/>
                </a:cxn>
              </a:cxnLst>
              <a:rect l="l" t="t" r="r" b="b"/>
              <a:pathLst>
                <a:path w="2128058" h="226756">
                  <a:moveTo>
                    <a:pt x="0" y="0"/>
                  </a:moveTo>
                  <a:cubicBezTo>
                    <a:pt x="123305" y="73429"/>
                    <a:pt x="246611" y="146858"/>
                    <a:pt x="498764" y="182880"/>
                  </a:cubicBezTo>
                  <a:cubicBezTo>
                    <a:pt x="750917" y="218902"/>
                    <a:pt x="1241367" y="241069"/>
                    <a:pt x="1512916" y="216131"/>
                  </a:cubicBezTo>
                  <a:cubicBezTo>
                    <a:pt x="1784465" y="191193"/>
                    <a:pt x="1956261" y="112222"/>
                    <a:pt x="2128058" y="3325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034BB8A-E582-4CA2-8950-BB3F5AB07C1A}"/>
                </a:ext>
              </a:extLst>
            </p:cNvPr>
            <p:cNvSpPr/>
            <p:nvPr/>
          </p:nvSpPr>
          <p:spPr>
            <a:xfrm>
              <a:off x="3870567" y="111447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4</a:t>
              </a:r>
            </a:p>
          </p:txBody>
        </p:sp>
        <p:cxnSp>
          <p:nvCxnSpPr>
            <p:cNvPr id="94" name="Straight Arrow Connector 93">
              <a:extLst>
                <a:ext uri="{FF2B5EF4-FFF2-40B4-BE49-F238E27FC236}">
                  <a16:creationId xmlns:a16="http://schemas.microsoft.com/office/drawing/2014/main" id="{6E4DF69E-4D92-4C54-9C39-C5E27BC340D7}"/>
                </a:ext>
              </a:extLst>
            </p:cNvPr>
            <p:cNvCxnSpPr/>
            <p:nvPr/>
          </p:nvCxnSpPr>
          <p:spPr>
            <a:xfrm>
              <a:off x="3103024" y="1278583"/>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0DECFD6C-974C-4210-91E4-BCFFEBBBB669}"/>
              </a:ext>
            </a:extLst>
          </p:cNvPr>
          <p:cNvGrpSpPr/>
          <p:nvPr/>
        </p:nvGrpSpPr>
        <p:grpSpPr>
          <a:xfrm>
            <a:off x="2216822" y="5368799"/>
            <a:ext cx="3565853" cy="297112"/>
            <a:chOff x="620597" y="1114475"/>
            <a:chExt cx="3565853" cy="297112"/>
          </a:xfrm>
        </p:grpSpPr>
        <p:sp>
          <p:nvSpPr>
            <p:cNvPr id="96" name="Oval 95">
              <a:extLst>
                <a:ext uri="{FF2B5EF4-FFF2-40B4-BE49-F238E27FC236}">
                  <a16:creationId xmlns:a16="http://schemas.microsoft.com/office/drawing/2014/main" id="{FF18DA3E-44E3-4178-AA17-C5AF6747CC8F}"/>
                </a:ext>
              </a:extLst>
            </p:cNvPr>
            <p:cNvSpPr/>
            <p:nvPr/>
          </p:nvSpPr>
          <p:spPr>
            <a:xfrm>
              <a:off x="620597" y="1145580"/>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97" name="Oval 96">
              <a:extLst>
                <a:ext uri="{FF2B5EF4-FFF2-40B4-BE49-F238E27FC236}">
                  <a16:creationId xmlns:a16="http://schemas.microsoft.com/office/drawing/2014/main" id="{831ACA8D-6D3C-4C00-9CBC-418DA5A601FA}"/>
                </a:ext>
              </a:extLst>
            </p:cNvPr>
            <p:cNvSpPr/>
            <p:nvPr/>
          </p:nvSpPr>
          <p:spPr>
            <a:xfrm>
              <a:off x="1704023" y="1145580"/>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98" name="Oval 97">
              <a:extLst>
                <a:ext uri="{FF2B5EF4-FFF2-40B4-BE49-F238E27FC236}">
                  <a16:creationId xmlns:a16="http://schemas.microsoft.com/office/drawing/2014/main" id="{5FDEDA2E-FB85-4D61-B348-7921723F70EB}"/>
                </a:ext>
              </a:extLst>
            </p:cNvPr>
            <p:cNvSpPr/>
            <p:nvPr/>
          </p:nvSpPr>
          <p:spPr>
            <a:xfrm>
              <a:off x="2787295" y="111447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cxnSp>
          <p:nvCxnSpPr>
            <p:cNvPr id="99" name="Straight Arrow Connector 98">
              <a:extLst>
                <a:ext uri="{FF2B5EF4-FFF2-40B4-BE49-F238E27FC236}">
                  <a16:creationId xmlns:a16="http://schemas.microsoft.com/office/drawing/2014/main" id="{B647105D-448F-45CA-A750-6F1E22559857}"/>
                </a:ext>
              </a:extLst>
            </p:cNvPr>
            <p:cNvCxnSpPr>
              <a:stCxn id="96" idx="6"/>
              <a:endCxn id="97" idx="2"/>
            </p:cNvCxnSpPr>
            <p:nvPr/>
          </p:nvCxnSpPr>
          <p:spPr>
            <a:xfrm>
              <a:off x="936480" y="1278584"/>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23D25E4-5B66-4F2A-BD29-25F9F21A57F7}"/>
                </a:ext>
              </a:extLst>
            </p:cNvPr>
            <p:cNvCxnSpPr/>
            <p:nvPr/>
          </p:nvCxnSpPr>
          <p:spPr>
            <a:xfrm>
              <a:off x="2019752" y="1278583"/>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24D4AE26-EF3C-4424-933E-F5A8EE58B9AE}"/>
                </a:ext>
              </a:extLst>
            </p:cNvPr>
            <p:cNvSpPr/>
            <p:nvPr/>
          </p:nvSpPr>
          <p:spPr>
            <a:xfrm>
              <a:off x="3870567" y="111447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4</a:t>
              </a:r>
            </a:p>
          </p:txBody>
        </p:sp>
        <p:cxnSp>
          <p:nvCxnSpPr>
            <p:cNvPr id="102" name="Straight Arrow Connector 101">
              <a:extLst>
                <a:ext uri="{FF2B5EF4-FFF2-40B4-BE49-F238E27FC236}">
                  <a16:creationId xmlns:a16="http://schemas.microsoft.com/office/drawing/2014/main" id="{10F0CCF5-6A87-4908-86C5-830BADF3C650}"/>
                </a:ext>
              </a:extLst>
            </p:cNvPr>
            <p:cNvCxnSpPr/>
            <p:nvPr/>
          </p:nvCxnSpPr>
          <p:spPr>
            <a:xfrm>
              <a:off x="3103024" y="1278583"/>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1754A39C-3D73-4129-8D77-DFC5A0F7815F}"/>
              </a:ext>
            </a:extLst>
          </p:cNvPr>
          <p:cNvSpPr txBox="1"/>
          <p:nvPr/>
        </p:nvSpPr>
        <p:spPr>
          <a:xfrm>
            <a:off x="3459601" y="2656559"/>
            <a:ext cx="1449949" cy="369332"/>
          </a:xfrm>
          <a:prstGeom prst="rect">
            <a:avLst/>
          </a:prstGeom>
          <a:noFill/>
        </p:spPr>
        <p:txBody>
          <a:bodyPr wrap="none" rtlCol="0">
            <a:spAutoFit/>
          </a:bodyPr>
          <a:lstStyle/>
          <a:p>
            <a:r>
              <a:rPr lang="en-US"/>
              <a:t>Nontransitive</a:t>
            </a:r>
          </a:p>
        </p:txBody>
      </p:sp>
      <p:sp>
        <p:nvSpPr>
          <p:cNvPr id="104" name="TextBox 103">
            <a:extLst>
              <a:ext uri="{FF2B5EF4-FFF2-40B4-BE49-F238E27FC236}">
                <a16:creationId xmlns:a16="http://schemas.microsoft.com/office/drawing/2014/main" id="{ABAF5C1D-C398-4E5D-8687-517FCA4AAAD9}"/>
              </a:ext>
            </a:extLst>
          </p:cNvPr>
          <p:cNvSpPr txBox="1"/>
          <p:nvPr/>
        </p:nvSpPr>
        <p:spPr>
          <a:xfrm>
            <a:off x="3514339" y="4867177"/>
            <a:ext cx="1236749" cy="369332"/>
          </a:xfrm>
          <a:prstGeom prst="rect">
            <a:avLst/>
          </a:prstGeom>
          <a:noFill/>
        </p:spPr>
        <p:txBody>
          <a:bodyPr wrap="none" rtlCol="0">
            <a:spAutoFit/>
          </a:bodyPr>
          <a:lstStyle/>
          <a:p>
            <a:r>
              <a:rPr lang="en-US"/>
              <a:t>Intransitive</a:t>
            </a:r>
          </a:p>
        </p:txBody>
      </p:sp>
      <p:cxnSp>
        <p:nvCxnSpPr>
          <p:cNvPr id="106" name="Straight Connector 105">
            <a:extLst>
              <a:ext uri="{FF2B5EF4-FFF2-40B4-BE49-F238E27FC236}">
                <a16:creationId xmlns:a16="http://schemas.microsoft.com/office/drawing/2014/main" id="{74BBFC6C-61D7-416A-B5AA-70CD2FD99D8B}"/>
              </a:ext>
            </a:extLst>
          </p:cNvPr>
          <p:cNvCxnSpPr/>
          <p:nvPr/>
        </p:nvCxnSpPr>
        <p:spPr>
          <a:xfrm>
            <a:off x="1995055" y="165074"/>
            <a:ext cx="0" cy="6567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3A1F3B5-8499-4417-ACFE-B1F1550DDF75}"/>
              </a:ext>
            </a:extLst>
          </p:cNvPr>
          <p:cNvCxnSpPr/>
          <p:nvPr/>
        </p:nvCxnSpPr>
        <p:spPr>
          <a:xfrm>
            <a:off x="6054436" y="165074"/>
            <a:ext cx="0" cy="6567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86D18E0-2EA9-4A23-BF6D-5C793C565C77}"/>
              </a:ext>
            </a:extLst>
          </p:cNvPr>
          <p:cNvCxnSpPr/>
          <p:nvPr/>
        </p:nvCxnSpPr>
        <p:spPr>
          <a:xfrm>
            <a:off x="8933410" y="179323"/>
            <a:ext cx="0" cy="6567055"/>
          </a:xfrm>
          <a:prstGeom prst="line">
            <a:avLst/>
          </a:prstGeom>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7587B94-5534-4FAB-AB48-E1A31365FE47}"/>
              </a:ext>
            </a:extLst>
          </p:cNvPr>
          <p:cNvGrpSpPr/>
          <p:nvPr/>
        </p:nvGrpSpPr>
        <p:grpSpPr>
          <a:xfrm>
            <a:off x="6215727" y="3092392"/>
            <a:ext cx="2482581" cy="297112"/>
            <a:chOff x="4682065" y="264364"/>
            <a:chExt cx="2482581" cy="297112"/>
          </a:xfrm>
        </p:grpSpPr>
        <p:sp>
          <p:nvSpPr>
            <p:cNvPr id="110" name="Oval 109">
              <a:extLst>
                <a:ext uri="{FF2B5EF4-FFF2-40B4-BE49-F238E27FC236}">
                  <a16:creationId xmlns:a16="http://schemas.microsoft.com/office/drawing/2014/main" id="{96977AEE-8C63-460F-81CE-9CEBF98A7B95}"/>
                </a:ext>
              </a:extLst>
            </p:cNvPr>
            <p:cNvSpPr/>
            <p:nvPr/>
          </p:nvSpPr>
          <p:spPr>
            <a:xfrm>
              <a:off x="4682065" y="295469"/>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111" name="Oval 110">
              <a:extLst>
                <a:ext uri="{FF2B5EF4-FFF2-40B4-BE49-F238E27FC236}">
                  <a16:creationId xmlns:a16="http://schemas.microsoft.com/office/drawing/2014/main" id="{BBA69DD8-F91A-46B0-9EF6-B9078188E912}"/>
                </a:ext>
              </a:extLst>
            </p:cNvPr>
            <p:cNvSpPr/>
            <p:nvPr/>
          </p:nvSpPr>
          <p:spPr>
            <a:xfrm>
              <a:off x="5765491" y="295469"/>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112" name="Oval 111">
              <a:extLst>
                <a:ext uri="{FF2B5EF4-FFF2-40B4-BE49-F238E27FC236}">
                  <a16:creationId xmlns:a16="http://schemas.microsoft.com/office/drawing/2014/main" id="{754E7D7E-D413-4C3A-9C43-B436C073212E}"/>
                </a:ext>
              </a:extLst>
            </p:cNvPr>
            <p:cNvSpPr/>
            <p:nvPr/>
          </p:nvSpPr>
          <p:spPr>
            <a:xfrm>
              <a:off x="6848763" y="26436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cxnSp>
          <p:nvCxnSpPr>
            <p:cNvPr id="113" name="Straight Arrow Connector 112">
              <a:extLst>
                <a:ext uri="{FF2B5EF4-FFF2-40B4-BE49-F238E27FC236}">
                  <a16:creationId xmlns:a16="http://schemas.microsoft.com/office/drawing/2014/main" id="{9644CA74-EBE5-4B3D-B0E0-FC152DF2CD96}"/>
                </a:ext>
              </a:extLst>
            </p:cNvPr>
            <p:cNvCxnSpPr>
              <a:cxnSpLocks/>
            </p:cNvCxnSpPr>
            <p:nvPr/>
          </p:nvCxnSpPr>
          <p:spPr>
            <a:xfrm>
              <a:off x="4997948" y="387287"/>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EAA25AB-389C-4F69-BA17-FB7EAADD3C05}"/>
                </a:ext>
              </a:extLst>
            </p:cNvPr>
            <p:cNvCxnSpPr/>
            <p:nvPr/>
          </p:nvCxnSpPr>
          <p:spPr>
            <a:xfrm>
              <a:off x="6081220" y="373152"/>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926030E-5C77-45AA-A484-D1C27B793248}"/>
                </a:ext>
              </a:extLst>
            </p:cNvPr>
            <p:cNvCxnSpPr/>
            <p:nvPr/>
          </p:nvCxnSpPr>
          <p:spPr>
            <a:xfrm>
              <a:off x="4997948" y="474550"/>
              <a:ext cx="76754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7CAEC3F7-D67B-4802-8A8E-491DE1B2CBC4}"/>
              </a:ext>
            </a:extLst>
          </p:cNvPr>
          <p:cNvGrpSpPr/>
          <p:nvPr/>
        </p:nvGrpSpPr>
        <p:grpSpPr>
          <a:xfrm>
            <a:off x="6240257" y="5388946"/>
            <a:ext cx="2482581" cy="297112"/>
            <a:chOff x="4682065" y="264364"/>
            <a:chExt cx="2482581" cy="297112"/>
          </a:xfrm>
        </p:grpSpPr>
        <p:sp>
          <p:nvSpPr>
            <p:cNvPr id="117" name="Oval 116">
              <a:extLst>
                <a:ext uri="{FF2B5EF4-FFF2-40B4-BE49-F238E27FC236}">
                  <a16:creationId xmlns:a16="http://schemas.microsoft.com/office/drawing/2014/main" id="{8CED4CA5-E151-4947-A2D4-9F193CEA9DC8}"/>
                </a:ext>
              </a:extLst>
            </p:cNvPr>
            <p:cNvSpPr/>
            <p:nvPr/>
          </p:nvSpPr>
          <p:spPr>
            <a:xfrm>
              <a:off x="4682065" y="295469"/>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118" name="Oval 117">
              <a:extLst>
                <a:ext uri="{FF2B5EF4-FFF2-40B4-BE49-F238E27FC236}">
                  <a16:creationId xmlns:a16="http://schemas.microsoft.com/office/drawing/2014/main" id="{4167BD3D-E692-42FF-899F-2C1CF087D163}"/>
                </a:ext>
              </a:extLst>
            </p:cNvPr>
            <p:cNvSpPr/>
            <p:nvPr/>
          </p:nvSpPr>
          <p:spPr>
            <a:xfrm>
              <a:off x="5765491" y="295469"/>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119" name="Oval 118">
              <a:extLst>
                <a:ext uri="{FF2B5EF4-FFF2-40B4-BE49-F238E27FC236}">
                  <a16:creationId xmlns:a16="http://schemas.microsoft.com/office/drawing/2014/main" id="{56B84824-2C3C-4080-993A-5200C25E56DB}"/>
                </a:ext>
              </a:extLst>
            </p:cNvPr>
            <p:cNvSpPr/>
            <p:nvPr/>
          </p:nvSpPr>
          <p:spPr>
            <a:xfrm>
              <a:off x="6848763" y="26436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cxnSp>
          <p:nvCxnSpPr>
            <p:cNvPr id="120" name="Straight Arrow Connector 119">
              <a:extLst>
                <a:ext uri="{FF2B5EF4-FFF2-40B4-BE49-F238E27FC236}">
                  <a16:creationId xmlns:a16="http://schemas.microsoft.com/office/drawing/2014/main" id="{256F725D-7A62-45DE-AFC6-24BA08E70C9B}"/>
                </a:ext>
              </a:extLst>
            </p:cNvPr>
            <p:cNvCxnSpPr>
              <a:cxnSpLocks/>
            </p:cNvCxnSpPr>
            <p:nvPr/>
          </p:nvCxnSpPr>
          <p:spPr>
            <a:xfrm>
              <a:off x="4997948" y="387287"/>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96D62890-BBCD-4E8C-B32D-2836E665981A}"/>
                </a:ext>
              </a:extLst>
            </p:cNvPr>
            <p:cNvCxnSpPr/>
            <p:nvPr/>
          </p:nvCxnSpPr>
          <p:spPr>
            <a:xfrm>
              <a:off x="6081220" y="373152"/>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TextBox 123">
            <a:extLst>
              <a:ext uri="{FF2B5EF4-FFF2-40B4-BE49-F238E27FC236}">
                <a16:creationId xmlns:a16="http://schemas.microsoft.com/office/drawing/2014/main" id="{DDA89CCE-6AA1-4641-95CE-8E00879DF158}"/>
              </a:ext>
            </a:extLst>
          </p:cNvPr>
          <p:cNvSpPr txBox="1"/>
          <p:nvPr/>
        </p:nvSpPr>
        <p:spPr>
          <a:xfrm>
            <a:off x="6846126" y="2601273"/>
            <a:ext cx="1557862" cy="369332"/>
          </a:xfrm>
          <a:prstGeom prst="rect">
            <a:avLst/>
          </a:prstGeom>
          <a:noFill/>
        </p:spPr>
        <p:txBody>
          <a:bodyPr wrap="none" rtlCol="0">
            <a:spAutoFit/>
          </a:bodyPr>
          <a:lstStyle/>
          <a:p>
            <a:r>
              <a:rPr lang="en-US"/>
              <a:t>Nonsymmetric</a:t>
            </a:r>
          </a:p>
        </p:txBody>
      </p:sp>
      <p:sp>
        <p:nvSpPr>
          <p:cNvPr id="125" name="TextBox 124">
            <a:extLst>
              <a:ext uri="{FF2B5EF4-FFF2-40B4-BE49-F238E27FC236}">
                <a16:creationId xmlns:a16="http://schemas.microsoft.com/office/drawing/2014/main" id="{94EA829F-05CD-4AB1-979B-2DB500961D9A}"/>
              </a:ext>
            </a:extLst>
          </p:cNvPr>
          <p:cNvSpPr txBox="1"/>
          <p:nvPr/>
        </p:nvSpPr>
        <p:spPr>
          <a:xfrm>
            <a:off x="6751110" y="4897319"/>
            <a:ext cx="1298176" cy="369332"/>
          </a:xfrm>
          <a:prstGeom prst="rect">
            <a:avLst/>
          </a:prstGeom>
          <a:noFill/>
        </p:spPr>
        <p:txBody>
          <a:bodyPr wrap="none" rtlCol="0">
            <a:spAutoFit/>
          </a:bodyPr>
          <a:lstStyle/>
          <a:p>
            <a:r>
              <a:rPr lang="en-US"/>
              <a:t>Asymmetric</a:t>
            </a:r>
          </a:p>
        </p:txBody>
      </p:sp>
      <p:grpSp>
        <p:nvGrpSpPr>
          <p:cNvPr id="126" name="Group 125">
            <a:extLst>
              <a:ext uri="{FF2B5EF4-FFF2-40B4-BE49-F238E27FC236}">
                <a16:creationId xmlns:a16="http://schemas.microsoft.com/office/drawing/2014/main" id="{47B3EB2D-864A-40C2-9031-79DF214EBEE9}"/>
              </a:ext>
            </a:extLst>
          </p:cNvPr>
          <p:cNvGrpSpPr/>
          <p:nvPr/>
        </p:nvGrpSpPr>
        <p:grpSpPr>
          <a:xfrm>
            <a:off x="9132231" y="3487764"/>
            <a:ext cx="2254132" cy="2043542"/>
            <a:chOff x="1803860" y="846517"/>
            <a:chExt cx="2254132" cy="2043542"/>
          </a:xfrm>
        </p:grpSpPr>
        <p:sp>
          <p:nvSpPr>
            <p:cNvPr id="127" name="Oval 126">
              <a:extLst>
                <a:ext uri="{FF2B5EF4-FFF2-40B4-BE49-F238E27FC236}">
                  <a16:creationId xmlns:a16="http://schemas.microsoft.com/office/drawing/2014/main" id="{217E6A5E-75AA-435D-918C-22305E9EC183}"/>
                </a:ext>
              </a:extLst>
            </p:cNvPr>
            <p:cNvSpPr/>
            <p:nvPr/>
          </p:nvSpPr>
          <p:spPr>
            <a:xfrm>
              <a:off x="1961802" y="964276"/>
              <a:ext cx="1961803" cy="1792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0136A1B2-AF3A-42C0-96DB-7E0ECDC48164}"/>
                </a:ext>
              </a:extLst>
            </p:cNvPr>
            <p:cNvSpPr/>
            <p:nvPr/>
          </p:nvSpPr>
          <p:spPr>
            <a:xfrm>
              <a:off x="2769520" y="846517"/>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129" name="Oval 128">
              <a:extLst>
                <a:ext uri="{FF2B5EF4-FFF2-40B4-BE49-F238E27FC236}">
                  <a16:creationId xmlns:a16="http://schemas.microsoft.com/office/drawing/2014/main" id="{99EBE852-ECA4-49AB-B159-4302B34C6B1D}"/>
                </a:ext>
              </a:extLst>
            </p:cNvPr>
            <p:cNvSpPr/>
            <p:nvPr/>
          </p:nvSpPr>
          <p:spPr>
            <a:xfrm>
              <a:off x="3426226" y="1064028"/>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sp>
          <p:nvSpPr>
            <p:cNvPr id="130" name="Oval 129">
              <a:extLst>
                <a:ext uri="{FF2B5EF4-FFF2-40B4-BE49-F238E27FC236}">
                  <a16:creationId xmlns:a16="http://schemas.microsoft.com/office/drawing/2014/main" id="{9915B6DF-A29B-41F2-81B7-CC187B28D480}"/>
                </a:ext>
              </a:extLst>
            </p:cNvPr>
            <p:cNvSpPr/>
            <p:nvPr/>
          </p:nvSpPr>
          <p:spPr>
            <a:xfrm>
              <a:off x="3742109" y="1727662"/>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sp>
          <p:nvSpPr>
            <p:cNvPr id="131" name="Oval 130">
              <a:extLst>
                <a:ext uri="{FF2B5EF4-FFF2-40B4-BE49-F238E27FC236}">
                  <a16:creationId xmlns:a16="http://schemas.microsoft.com/office/drawing/2014/main" id="{DC276CFD-FF83-4654-9680-0D590B24DBEB}"/>
                </a:ext>
              </a:extLst>
            </p:cNvPr>
            <p:cNvSpPr/>
            <p:nvPr/>
          </p:nvSpPr>
          <p:spPr>
            <a:xfrm>
              <a:off x="3426226" y="2391296"/>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4</a:t>
              </a:r>
            </a:p>
          </p:txBody>
        </p:sp>
        <p:sp>
          <p:nvSpPr>
            <p:cNvPr id="132" name="Oval 131">
              <a:extLst>
                <a:ext uri="{FF2B5EF4-FFF2-40B4-BE49-F238E27FC236}">
                  <a16:creationId xmlns:a16="http://schemas.microsoft.com/office/drawing/2014/main" id="{0FC62B8D-B562-4ADA-B2DC-FF4B528DFFDF}"/>
                </a:ext>
              </a:extLst>
            </p:cNvPr>
            <p:cNvSpPr/>
            <p:nvPr/>
          </p:nvSpPr>
          <p:spPr>
            <a:xfrm>
              <a:off x="2761208" y="2624052"/>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5</a:t>
              </a:r>
            </a:p>
          </p:txBody>
        </p:sp>
        <p:sp>
          <p:nvSpPr>
            <p:cNvPr id="133" name="Oval 132">
              <a:extLst>
                <a:ext uri="{FF2B5EF4-FFF2-40B4-BE49-F238E27FC236}">
                  <a16:creationId xmlns:a16="http://schemas.microsoft.com/office/drawing/2014/main" id="{86D48497-2504-476C-A6CD-EC8246580B7C}"/>
                </a:ext>
              </a:extLst>
            </p:cNvPr>
            <p:cNvSpPr/>
            <p:nvPr/>
          </p:nvSpPr>
          <p:spPr>
            <a:xfrm>
              <a:off x="2080948" y="235804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6</a:t>
              </a:r>
            </a:p>
          </p:txBody>
        </p:sp>
        <p:sp>
          <p:nvSpPr>
            <p:cNvPr id="134" name="Oval 133">
              <a:extLst>
                <a:ext uri="{FF2B5EF4-FFF2-40B4-BE49-F238E27FC236}">
                  <a16:creationId xmlns:a16="http://schemas.microsoft.com/office/drawing/2014/main" id="{14376962-59E3-492D-AC5B-1609BDCB51B2}"/>
                </a:ext>
              </a:extLst>
            </p:cNvPr>
            <p:cNvSpPr/>
            <p:nvPr/>
          </p:nvSpPr>
          <p:spPr>
            <a:xfrm>
              <a:off x="1803860" y="1710345"/>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7</a:t>
              </a:r>
            </a:p>
          </p:txBody>
        </p:sp>
        <p:sp>
          <p:nvSpPr>
            <p:cNvPr id="135" name="Oval 134">
              <a:extLst>
                <a:ext uri="{FF2B5EF4-FFF2-40B4-BE49-F238E27FC236}">
                  <a16:creationId xmlns:a16="http://schemas.microsoft.com/office/drawing/2014/main" id="{358543F6-22F1-4254-990E-ADAA74235A7E}"/>
                </a:ext>
              </a:extLst>
            </p:cNvPr>
            <p:cNvSpPr/>
            <p:nvPr/>
          </p:nvSpPr>
          <p:spPr>
            <a:xfrm>
              <a:off x="2114196" y="1046713"/>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8</a:t>
              </a:r>
            </a:p>
          </p:txBody>
        </p:sp>
        <p:cxnSp>
          <p:nvCxnSpPr>
            <p:cNvPr id="136" name="Straight Connector 135">
              <a:extLst>
                <a:ext uri="{FF2B5EF4-FFF2-40B4-BE49-F238E27FC236}">
                  <a16:creationId xmlns:a16="http://schemas.microsoft.com/office/drawing/2014/main" id="{E463D453-FBD0-4EB5-8AA8-FCA3B95A20CF}"/>
                </a:ext>
              </a:extLst>
            </p:cNvPr>
            <p:cNvCxnSpPr>
              <a:cxnSpLocks/>
              <a:stCxn id="135" idx="6"/>
              <a:endCxn id="129" idx="2"/>
            </p:cNvCxnSpPr>
            <p:nvPr/>
          </p:nvCxnSpPr>
          <p:spPr>
            <a:xfrm>
              <a:off x="2430079" y="1179717"/>
              <a:ext cx="996147" cy="17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F36D13A-8FCD-41D6-95BA-949CA107E9E0}"/>
                </a:ext>
              </a:extLst>
            </p:cNvPr>
            <p:cNvCxnSpPr>
              <a:cxnSpLocks/>
              <a:stCxn id="135" idx="5"/>
              <a:endCxn id="130" idx="1"/>
            </p:cNvCxnSpPr>
            <p:nvPr/>
          </p:nvCxnSpPr>
          <p:spPr>
            <a:xfrm>
              <a:off x="2383819" y="1273764"/>
              <a:ext cx="1404550" cy="492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4AE37F-ADDE-4E27-A865-D2148FABA60D}"/>
                </a:ext>
              </a:extLst>
            </p:cNvPr>
            <p:cNvCxnSpPr>
              <a:cxnSpLocks/>
              <a:stCxn id="135" idx="3"/>
              <a:endCxn id="133" idx="0"/>
            </p:cNvCxnSpPr>
            <p:nvPr/>
          </p:nvCxnSpPr>
          <p:spPr>
            <a:xfrm>
              <a:off x="2160456" y="1273764"/>
              <a:ext cx="78434" cy="1084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1E533D-95FE-401C-ACC3-3B4A3C99B17C}"/>
                </a:ext>
              </a:extLst>
            </p:cNvPr>
            <p:cNvCxnSpPr>
              <a:cxnSpLocks/>
              <a:stCxn id="128" idx="5"/>
              <a:endCxn id="130" idx="0"/>
            </p:cNvCxnSpPr>
            <p:nvPr/>
          </p:nvCxnSpPr>
          <p:spPr>
            <a:xfrm>
              <a:off x="3039143" y="1073568"/>
              <a:ext cx="860908" cy="654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836D762-389C-4FED-8FB9-69D6915BC777}"/>
                </a:ext>
              </a:extLst>
            </p:cNvPr>
            <p:cNvCxnSpPr>
              <a:cxnSpLocks/>
              <a:stCxn id="128" idx="4"/>
              <a:endCxn id="131" idx="0"/>
            </p:cNvCxnSpPr>
            <p:nvPr/>
          </p:nvCxnSpPr>
          <p:spPr>
            <a:xfrm>
              <a:off x="2927462" y="1112524"/>
              <a:ext cx="656706" cy="1278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70FBE4E-B63E-4EF5-8C36-48C906BEAE2F}"/>
                </a:ext>
              </a:extLst>
            </p:cNvPr>
            <p:cNvCxnSpPr>
              <a:cxnSpLocks/>
              <a:stCxn id="128" idx="2"/>
              <a:endCxn id="134" idx="7"/>
            </p:cNvCxnSpPr>
            <p:nvPr/>
          </p:nvCxnSpPr>
          <p:spPr>
            <a:xfrm flipH="1">
              <a:off x="2073483" y="979521"/>
              <a:ext cx="696037" cy="769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686210F-3141-4DCC-AB1B-86E71203BD33}"/>
                </a:ext>
              </a:extLst>
            </p:cNvPr>
            <p:cNvCxnSpPr>
              <a:cxnSpLocks/>
              <a:stCxn id="129" idx="4"/>
              <a:endCxn id="131" idx="7"/>
            </p:cNvCxnSpPr>
            <p:nvPr/>
          </p:nvCxnSpPr>
          <p:spPr>
            <a:xfrm>
              <a:off x="3584168" y="1330035"/>
              <a:ext cx="111681" cy="1100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1C30DF8-8013-4BE6-8E08-A2449F7D4388}"/>
                </a:ext>
              </a:extLst>
            </p:cNvPr>
            <p:cNvCxnSpPr>
              <a:cxnSpLocks/>
              <a:stCxn id="129" idx="2"/>
              <a:endCxn id="134" idx="6"/>
            </p:cNvCxnSpPr>
            <p:nvPr/>
          </p:nvCxnSpPr>
          <p:spPr>
            <a:xfrm flipH="1">
              <a:off x="2119743" y="1197032"/>
              <a:ext cx="1306483" cy="646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TextBox 149">
            <a:extLst>
              <a:ext uri="{FF2B5EF4-FFF2-40B4-BE49-F238E27FC236}">
                <a16:creationId xmlns:a16="http://schemas.microsoft.com/office/drawing/2014/main" id="{0894F53C-4F7E-49AA-AC6B-1EE1525981A4}"/>
              </a:ext>
            </a:extLst>
          </p:cNvPr>
          <p:cNvSpPr txBox="1"/>
          <p:nvPr/>
        </p:nvSpPr>
        <p:spPr>
          <a:xfrm>
            <a:off x="9648285" y="3012124"/>
            <a:ext cx="1563633" cy="369332"/>
          </a:xfrm>
          <a:prstGeom prst="rect">
            <a:avLst/>
          </a:prstGeom>
          <a:noFill/>
        </p:spPr>
        <p:txBody>
          <a:bodyPr wrap="none" rtlCol="0">
            <a:spAutoFit/>
          </a:bodyPr>
          <a:lstStyle/>
          <a:p>
            <a:r>
              <a:rPr lang="en-US"/>
              <a:t>Nonconnected</a:t>
            </a:r>
          </a:p>
        </p:txBody>
      </p:sp>
    </p:spTree>
    <p:extLst>
      <p:ext uri="{BB962C8B-B14F-4D97-AF65-F5344CB8AC3E}">
        <p14:creationId xmlns:p14="http://schemas.microsoft.com/office/powerpoint/2010/main" val="2833302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1C76-F18B-4921-BC10-99AF2736024D}"/>
              </a:ext>
            </a:extLst>
          </p:cNvPr>
          <p:cNvSpPr>
            <a:spLocks noGrp="1"/>
          </p:cNvSpPr>
          <p:nvPr>
            <p:ph type="title"/>
          </p:nvPr>
        </p:nvSpPr>
        <p:spPr/>
        <p:txBody>
          <a:bodyPr/>
          <a:lstStyle/>
          <a:p>
            <a:r>
              <a:rPr lang="en-US"/>
              <a:t>Constraint 6: The m.adj binary relation must have these properties</a:t>
            </a:r>
          </a:p>
        </p:txBody>
      </p:sp>
      <p:sp>
        <p:nvSpPr>
          <p:cNvPr id="3" name="Content Placeholder 2">
            <a:extLst>
              <a:ext uri="{FF2B5EF4-FFF2-40B4-BE49-F238E27FC236}">
                <a16:creationId xmlns:a16="http://schemas.microsoft.com/office/drawing/2014/main" id="{C335749E-76C7-4AAE-A3D4-4C440CC22BFA}"/>
              </a:ext>
            </a:extLst>
          </p:cNvPr>
          <p:cNvSpPr>
            <a:spLocks noGrp="1"/>
          </p:cNvSpPr>
          <p:nvPr>
            <p:ph idx="1"/>
          </p:nvPr>
        </p:nvSpPr>
        <p:spPr/>
        <p:txBody>
          <a:bodyPr/>
          <a:lstStyle/>
          <a:p>
            <a:pPr>
              <a:lnSpc>
                <a:spcPct val="100000"/>
              </a:lnSpc>
            </a:pPr>
            <a:r>
              <a:rPr lang="en-US"/>
              <a:t>If triangle t is adjacent to triangle t’, then triangle t’ is adjacent to triangle t. Therefore, the m.adj binary relation must have the </a:t>
            </a:r>
            <a:r>
              <a:rPr lang="en-US" b="1"/>
              <a:t>symmetric property</a:t>
            </a:r>
            <a:r>
              <a:rPr lang="en-US"/>
              <a:t>.</a:t>
            </a:r>
          </a:p>
          <a:p>
            <a:pPr>
              <a:lnSpc>
                <a:spcPct val="100000"/>
              </a:lnSpc>
            </a:pPr>
            <a:r>
              <a:rPr lang="en-US"/>
              <a:t>Triangle t cannot be adjacent to itself. Therefore, the m.adj binary relation must have the </a:t>
            </a:r>
            <a:r>
              <a:rPr lang="en-US" b="1"/>
              <a:t>irreflexive property</a:t>
            </a:r>
            <a:r>
              <a:rPr lang="en-US"/>
              <a:t>.</a:t>
            </a:r>
          </a:p>
          <a:p>
            <a:pPr>
              <a:lnSpc>
                <a:spcPct val="100000"/>
              </a:lnSpc>
            </a:pPr>
            <a:r>
              <a:rPr lang="en-US"/>
              <a:t>Triangle t can reach (via m.adj) all other triangles in the mesh. Therefore, the m.adj binary relation must have the </a:t>
            </a:r>
            <a:r>
              <a:rPr lang="en-US" b="1"/>
              <a:t>strongly connected property</a:t>
            </a:r>
            <a:r>
              <a:rPr lang="en-US"/>
              <a:t>.</a:t>
            </a:r>
          </a:p>
        </p:txBody>
      </p:sp>
    </p:spTree>
    <p:extLst>
      <p:ext uri="{BB962C8B-B14F-4D97-AF65-F5344CB8AC3E}">
        <p14:creationId xmlns:p14="http://schemas.microsoft.com/office/powerpoint/2010/main" val="743068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FDAFBD-055A-4FAC-8B87-91123E7236E8}"/>
              </a:ext>
            </a:extLst>
          </p:cNvPr>
          <p:cNvSpPr/>
          <p:nvPr/>
        </p:nvSpPr>
        <p:spPr>
          <a:xfrm>
            <a:off x="1169325" y="1824633"/>
            <a:ext cx="9919855" cy="2308324"/>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The m.adj binary relation must have the symmetric</a:t>
            </a:r>
          </a:p>
          <a:p>
            <a:r>
              <a:rPr lang="en-US" sz="2400">
                <a:solidFill>
                  <a:schemeClr val="accent6">
                    <a:lumMod val="75000"/>
                  </a:schemeClr>
                </a:solidFill>
              </a:rPr>
              <a:t>// property, the irreflexive property, and the strongly</a:t>
            </a:r>
          </a:p>
          <a:p>
            <a:r>
              <a:rPr lang="en-US" sz="2400">
                <a:solidFill>
                  <a:schemeClr val="accent6">
                    <a:lumMod val="75000"/>
                  </a:schemeClr>
                </a:solidFill>
              </a:rPr>
              <a:t>// connected property</a:t>
            </a:r>
          </a:p>
          <a:p>
            <a:r>
              <a:rPr lang="en-US" sz="2400" b="1"/>
              <a:t>fact</a:t>
            </a:r>
            <a:r>
              <a:rPr lang="en-US" sz="2400"/>
              <a:t> { </a:t>
            </a:r>
            <a:r>
              <a:rPr lang="en-US" sz="2400" b="1"/>
              <a:t>all</a:t>
            </a:r>
            <a:r>
              <a:rPr lang="en-US" sz="2400"/>
              <a:t> m: Mesh |</a:t>
            </a:r>
          </a:p>
          <a:p>
            <a:r>
              <a:rPr lang="en-US" sz="2400"/>
              <a:t>               </a:t>
            </a:r>
            <a:r>
              <a:rPr lang="en-US" sz="2400" b="1"/>
              <a:t>let</a:t>
            </a:r>
            <a:r>
              <a:rPr lang="en-US" sz="2400"/>
              <a:t> r = m.adj, s = m.triangle |        </a:t>
            </a:r>
          </a:p>
          <a:p>
            <a:r>
              <a:rPr lang="en-US" sz="2400"/>
              <a:t>                   symmetric[r] </a:t>
            </a:r>
            <a:r>
              <a:rPr lang="en-US" sz="2400" b="1"/>
              <a:t>and</a:t>
            </a:r>
            <a:r>
              <a:rPr lang="en-US" sz="2400"/>
              <a:t> irreflexive[r] </a:t>
            </a:r>
            <a:r>
              <a:rPr lang="en-US" sz="2400" b="1"/>
              <a:t>and</a:t>
            </a:r>
            <a:r>
              <a:rPr lang="en-US" sz="2400"/>
              <a:t> stronglyConnected[r, s] }</a:t>
            </a:r>
          </a:p>
        </p:txBody>
      </p:sp>
      <p:sp>
        <p:nvSpPr>
          <p:cNvPr id="4" name="Rectangle 3">
            <a:extLst>
              <a:ext uri="{FF2B5EF4-FFF2-40B4-BE49-F238E27FC236}">
                <a16:creationId xmlns:a16="http://schemas.microsoft.com/office/drawing/2014/main" id="{05D4E886-1E6F-4E1E-9E6D-5325314E0269}"/>
              </a:ext>
            </a:extLst>
          </p:cNvPr>
          <p:cNvSpPr/>
          <p:nvPr/>
        </p:nvSpPr>
        <p:spPr>
          <a:xfrm>
            <a:off x="110839" y="5523807"/>
            <a:ext cx="2238891" cy="954107"/>
          </a:xfrm>
          <a:prstGeom prst="rect">
            <a:avLst/>
          </a:prstGeom>
          <a:ln>
            <a:solidFill>
              <a:schemeClr val="bg1">
                <a:lumMod val="65000"/>
              </a:schemeClr>
            </a:solidFill>
          </a:ln>
        </p:spPr>
        <p:txBody>
          <a:bodyPr wrap="square">
            <a:spAutoFit/>
          </a:bodyPr>
          <a:lstStyle/>
          <a:p>
            <a:r>
              <a:rPr lang="en-US" sz="1400" b="1"/>
              <a:t>sig</a:t>
            </a:r>
            <a:r>
              <a:rPr lang="en-US" sz="1400"/>
              <a:t> Mesh {</a:t>
            </a:r>
          </a:p>
          <a:p>
            <a:r>
              <a:rPr lang="en-US" sz="1400"/>
              <a:t>    triangles: </a:t>
            </a:r>
            <a:r>
              <a:rPr lang="en-US" sz="1400" b="1"/>
              <a:t>some</a:t>
            </a:r>
            <a:r>
              <a:rPr lang="en-US" sz="1400"/>
              <a:t> Triangle,</a:t>
            </a:r>
          </a:p>
          <a:p>
            <a:r>
              <a:rPr lang="en-US" sz="1400"/>
              <a:t>    adj: Triangle -&gt; Triangle</a:t>
            </a:r>
          </a:p>
          <a:p>
            <a:r>
              <a:rPr lang="en-US" sz="1400"/>
              <a:t>}</a:t>
            </a:r>
          </a:p>
        </p:txBody>
      </p:sp>
      <p:sp>
        <p:nvSpPr>
          <p:cNvPr id="5" name="Rectangle 4">
            <a:extLst>
              <a:ext uri="{FF2B5EF4-FFF2-40B4-BE49-F238E27FC236}">
                <a16:creationId xmlns:a16="http://schemas.microsoft.com/office/drawing/2014/main" id="{0AF15907-D816-45CD-BBC6-959AC581FBF4}"/>
              </a:ext>
            </a:extLst>
          </p:cNvPr>
          <p:cNvSpPr/>
          <p:nvPr/>
        </p:nvSpPr>
        <p:spPr>
          <a:xfrm>
            <a:off x="2499359" y="5523807"/>
            <a:ext cx="2089265" cy="738664"/>
          </a:xfrm>
          <a:prstGeom prst="rect">
            <a:avLst/>
          </a:prstGeom>
          <a:ln>
            <a:solidFill>
              <a:schemeClr val="bg1">
                <a:lumMod val="65000"/>
              </a:schemeClr>
            </a:solidFill>
          </a:ln>
        </p:spPr>
        <p:txBody>
          <a:bodyPr wrap="square">
            <a:spAutoFit/>
          </a:bodyPr>
          <a:lstStyle/>
          <a:p>
            <a:r>
              <a:rPr lang="en-US" sz="1400" b="1"/>
              <a:t>sig</a:t>
            </a:r>
            <a:r>
              <a:rPr lang="en-US" sz="1400"/>
              <a:t> Triangle {</a:t>
            </a:r>
          </a:p>
          <a:p>
            <a:r>
              <a:rPr lang="en-US" sz="1400"/>
              <a:t>    edges: Vertex -&gt; Vertex</a:t>
            </a:r>
          </a:p>
          <a:p>
            <a:r>
              <a:rPr lang="en-US" sz="1400"/>
              <a:t>}</a:t>
            </a:r>
          </a:p>
        </p:txBody>
      </p:sp>
      <p:sp>
        <p:nvSpPr>
          <p:cNvPr id="6" name="Rectangle 5">
            <a:extLst>
              <a:ext uri="{FF2B5EF4-FFF2-40B4-BE49-F238E27FC236}">
                <a16:creationId xmlns:a16="http://schemas.microsoft.com/office/drawing/2014/main" id="{A6890855-2382-443D-A28E-BB657B6E9305}"/>
              </a:ext>
            </a:extLst>
          </p:cNvPr>
          <p:cNvSpPr/>
          <p:nvPr/>
        </p:nvSpPr>
        <p:spPr>
          <a:xfrm>
            <a:off x="2499359" y="6339414"/>
            <a:ext cx="1158241" cy="307777"/>
          </a:xfrm>
          <a:prstGeom prst="rect">
            <a:avLst/>
          </a:prstGeom>
          <a:ln>
            <a:solidFill>
              <a:schemeClr val="bg1">
                <a:lumMod val="65000"/>
              </a:schemeClr>
            </a:solidFill>
          </a:ln>
        </p:spPr>
        <p:txBody>
          <a:bodyPr wrap="square">
            <a:spAutoFit/>
          </a:bodyPr>
          <a:lstStyle/>
          <a:p>
            <a:r>
              <a:rPr lang="en-US" sz="1400" b="1"/>
              <a:t>sig</a:t>
            </a:r>
            <a:r>
              <a:rPr lang="en-US" sz="1400"/>
              <a:t> Vertex {}</a:t>
            </a:r>
          </a:p>
        </p:txBody>
      </p:sp>
      <p:cxnSp>
        <p:nvCxnSpPr>
          <p:cNvPr id="9" name="Straight Arrow Connector 8">
            <a:extLst>
              <a:ext uri="{FF2B5EF4-FFF2-40B4-BE49-F238E27FC236}">
                <a16:creationId xmlns:a16="http://schemas.microsoft.com/office/drawing/2014/main" id="{BED492AF-6012-470F-BA11-7F8B1DDDC66C}"/>
              </a:ext>
            </a:extLst>
          </p:cNvPr>
          <p:cNvCxnSpPr>
            <a:cxnSpLocks/>
          </p:cNvCxnSpPr>
          <p:nvPr/>
        </p:nvCxnSpPr>
        <p:spPr>
          <a:xfrm flipH="1" flipV="1">
            <a:off x="3467188" y="4028721"/>
            <a:ext cx="489671" cy="679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A4B04FA-2509-4E2F-A156-697CC4978238}"/>
              </a:ext>
            </a:extLst>
          </p:cNvPr>
          <p:cNvCxnSpPr>
            <a:cxnSpLocks/>
          </p:cNvCxnSpPr>
          <p:nvPr/>
        </p:nvCxnSpPr>
        <p:spPr>
          <a:xfrm flipV="1">
            <a:off x="3956859" y="4028721"/>
            <a:ext cx="1005754" cy="679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A6487E4-F238-406B-9CA3-CD6027906A5A}"/>
              </a:ext>
            </a:extLst>
          </p:cNvPr>
          <p:cNvSpPr txBox="1"/>
          <p:nvPr/>
        </p:nvSpPr>
        <p:spPr>
          <a:xfrm>
            <a:off x="3510741" y="4708613"/>
            <a:ext cx="4751685" cy="369332"/>
          </a:xfrm>
          <a:prstGeom prst="rect">
            <a:avLst/>
          </a:prstGeom>
          <a:noFill/>
        </p:spPr>
        <p:txBody>
          <a:bodyPr wrap="none" rtlCol="0">
            <a:spAutoFit/>
          </a:bodyPr>
          <a:lstStyle/>
          <a:p>
            <a:r>
              <a:rPr lang="en-US"/>
              <a:t>Already implemented in the util/relation module</a:t>
            </a:r>
          </a:p>
        </p:txBody>
      </p:sp>
      <p:sp>
        <p:nvSpPr>
          <p:cNvPr id="17" name="Title 16">
            <a:extLst>
              <a:ext uri="{FF2B5EF4-FFF2-40B4-BE49-F238E27FC236}">
                <a16:creationId xmlns:a16="http://schemas.microsoft.com/office/drawing/2014/main" id="{B1215ABB-22F0-4B22-A80D-3DAB3A572966}"/>
              </a:ext>
            </a:extLst>
          </p:cNvPr>
          <p:cNvSpPr>
            <a:spLocks noGrp="1"/>
          </p:cNvSpPr>
          <p:nvPr>
            <p:ph type="title"/>
          </p:nvPr>
        </p:nvSpPr>
        <p:spPr>
          <a:xfrm>
            <a:off x="838200" y="677041"/>
            <a:ext cx="6318781" cy="701731"/>
          </a:xfrm>
          <a:prstGeom prst="rect">
            <a:avLst/>
          </a:prstGeom>
        </p:spPr>
        <p:txBody>
          <a:bodyPr wrap="none">
            <a:spAutoFit/>
          </a:bodyPr>
          <a:lstStyle/>
          <a:p>
            <a:r>
              <a:rPr lang="en-US"/>
              <a:t>Alloy code for Constraint 6:</a:t>
            </a:r>
          </a:p>
        </p:txBody>
      </p:sp>
    </p:spTree>
    <p:extLst>
      <p:ext uri="{BB962C8B-B14F-4D97-AF65-F5344CB8AC3E}">
        <p14:creationId xmlns:p14="http://schemas.microsoft.com/office/powerpoint/2010/main" val="219549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B0EEAD-8DFA-4C7C-A91E-0AD32D719960}"/>
              </a:ext>
            </a:extLst>
          </p:cNvPr>
          <p:cNvSpPr>
            <a:spLocks noGrp="1"/>
          </p:cNvSpPr>
          <p:nvPr>
            <p:ph type="title"/>
          </p:nvPr>
        </p:nvSpPr>
        <p:spPr/>
        <p:txBody>
          <a:bodyPr/>
          <a:lstStyle/>
          <a:p>
            <a:r>
              <a:rPr lang="en-US"/>
              <a:t>Finite Element Analysis</a:t>
            </a:r>
          </a:p>
        </p:txBody>
      </p:sp>
      <p:sp>
        <p:nvSpPr>
          <p:cNvPr id="4" name="Content Placeholder 3">
            <a:extLst>
              <a:ext uri="{FF2B5EF4-FFF2-40B4-BE49-F238E27FC236}">
                <a16:creationId xmlns:a16="http://schemas.microsoft.com/office/drawing/2014/main" id="{83601B01-0F25-4166-A6C3-84ED84024C3B}"/>
              </a:ext>
            </a:extLst>
          </p:cNvPr>
          <p:cNvSpPr>
            <a:spLocks noGrp="1"/>
          </p:cNvSpPr>
          <p:nvPr>
            <p:ph idx="1"/>
          </p:nvPr>
        </p:nvSpPr>
        <p:spPr/>
        <p:txBody>
          <a:bodyPr/>
          <a:lstStyle/>
          <a:p>
            <a:pPr>
              <a:lnSpc>
                <a:spcPct val="100000"/>
              </a:lnSpc>
            </a:pPr>
            <a:r>
              <a:rPr lang="en-US"/>
              <a:t>Finite Element Analysis is a field of study in which you take a continuous thing and decide how to decompose it into a collection of things.</a:t>
            </a:r>
          </a:p>
          <a:p>
            <a:pPr>
              <a:lnSpc>
                <a:spcPct val="100000"/>
              </a:lnSpc>
            </a:pPr>
            <a:r>
              <a:rPr lang="en-US"/>
              <a:t>“To solve the problem, it [Finite Element Analysis] subdivides a large problem into smaller, simpler parts that are called finite elements. The simple equations that model these finite elements are then assembled into a larger system of equations that models the entire problem.” [</a:t>
            </a:r>
            <a:r>
              <a:rPr lang="en-US">
                <a:hlinkClick r:id="rId2"/>
              </a:rPr>
              <a:t>Wikipedia</a:t>
            </a:r>
            <a:r>
              <a:rPr lang="en-US"/>
              <a:t>]</a:t>
            </a:r>
          </a:p>
        </p:txBody>
      </p:sp>
    </p:spTree>
    <p:extLst>
      <p:ext uri="{BB962C8B-B14F-4D97-AF65-F5344CB8AC3E}">
        <p14:creationId xmlns:p14="http://schemas.microsoft.com/office/powerpoint/2010/main" val="1245944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AB4BD-B7DD-4046-A642-B912080022D2}"/>
              </a:ext>
            </a:extLst>
          </p:cNvPr>
          <p:cNvSpPr/>
          <p:nvPr/>
        </p:nvSpPr>
        <p:spPr>
          <a:xfrm>
            <a:off x="1269077" y="833781"/>
            <a:ext cx="9919855" cy="2308324"/>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The m.adj binary relation must have the symmetric</a:t>
            </a:r>
          </a:p>
          <a:p>
            <a:r>
              <a:rPr lang="en-US" sz="2400">
                <a:solidFill>
                  <a:schemeClr val="accent6">
                    <a:lumMod val="75000"/>
                  </a:schemeClr>
                </a:solidFill>
              </a:rPr>
              <a:t>// property, the irreflexive property, and the strongly</a:t>
            </a:r>
          </a:p>
          <a:p>
            <a:r>
              <a:rPr lang="en-US" sz="2400">
                <a:solidFill>
                  <a:schemeClr val="accent6">
                    <a:lumMod val="75000"/>
                  </a:schemeClr>
                </a:solidFill>
              </a:rPr>
              <a:t>// connected property</a:t>
            </a:r>
          </a:p>
          <a:p>
            <a:r>
              <a:rPr lang="en-US" sz="2400" b="1"/>
              <a:t>fact</a:t>
            </a:r>
            <a:r>
              <a:rPr lang="en-US" sz="2400"/>
              <a:t> { </a:t>
            </a:r>
            <a:r>
              <a:rPr lang="en-US" sz="2400" b="1"/>
              <a:t>all</a:t>
            </a:r>
            <a:r>
              <a:rPr lang="en-US" sz="2400"/>
              <a:t> m: Mesh |</a:t>
            </a:r>
          </a:p>
          <a:p>
            <a:r>
              <a:rPr lang="en-US" sz="2400"/>
              <a:t>               </a:t>
            </a:r>
            <a:r>
              <a:rPr lang="en-US" sz="2400" b="1"/>
              <a:t>let</a:t>
            </a:r>
            <a:r>
              <a:rPr lang="en-US" sz="2400"/>
              <a:t> r = m.adj, s = m.triangles |        </a:t>
            </a:r>
          </a:p>
          <a:p>
            <a:r>
              <a:rPr lang="en-US" sz="2400"/>
              <a:t>                   symmetric[r] </a:t>
            </a:r>
            <a:r>
              <a:rPr lang="en-US" sz="2400" b="1"/>
              <a:t>and</a:t>
            </a:r>
            <a:r>
              <a:rPr lang="en-US" sz="2400"/>
              <a:t> irreflexive[r] </a:t>
            </a:r>
            <a:r>
              <a:rPr lang="en-US" sz="2400" b="1"/>
              <a:t>and</a:t>
            </a:r>
            <a:r>
              <a:rPr lang="en-US" sz="2400"/>
              <a:t> stronglyConnected[r, s] }</a:t>
            </a:r>
          </a:p>
        </p:txBody>
      </p:sp>
      <p:sp>
        <p:nvSpPr>
          <p:cNvPr id="3" name="Rectangle 2">
            <a:extLst>
              <a:ext uri="{FF2B5EF4-FFF2-40B4-BE49-F238E27FC236}">
                <a16:creationId xmlns:a16="http://schemas.microsoft.com/office/drawing/2014/main" id="{62DC8981-284D-468E-B3C6-71A4869AABB0}"/>
              </a:ext>
            </a:extLst>
          </p:cNvPr>
          <p:cNvSpPr/>
          <p:nvPr/>
        </p:nvSpPr>
        <p:spPr>
          <a:xfrm>
            <a:off x="1269076" y="3962138"/>
            <a:ext cx="9919855" cy="2308324"/>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A strongly connected digraph is a directed graph in which it is</a:t>
            </a:r>
          </a:p>
          <a:p>
            <a:r>
              <a:rPr lang="en-US" sz="2400">
                <a:solidFill>
                  <a:schemeClr val="accent6">
                    <a:lumMod val="75000"/>
                  </a:schemeClr>
                </a:solidFill>
              </a:rPr>
              <a:t>// possible to reach any node starting from any other node by traversing</a:t>
            </a:r>
          </a:p>
          <a:p>
            <a:r>
              <a:rPr lang="en-US" sz="2400">
                <a:solidFill>
                  <a:schemeClr val="accent6">
                    <a:lumMod val="75000"/>
                  </a:schemeClr>
                </a:solidFill>
              </a:rPr>
              <a:t>// edges in the direction(s) in which they point.</a:t>
            </a:r>
          </a:p>
          <a:p>
            <a:r>
              <a:rPr lang="en-US" sz="2400" b="1"/>
              <a:t>pred</a:t>
            </a:r>
            <a:r>
              <a:rPr lang="en-US" sz="2400"/>
              <a:t> stronglyConnected[r: univ -&gt; univ, s: set univ] {</a:t>
            </a:r>
          </a:p>
          <a:p>
            <a:r>
              <a:rPr lang="en-US" sz="2400"/>
              <a:t>  </a:t>
            </a:r>
            <a:r>
              <a:rPr lang="en-US" sz="2400" b="1"/>
              <a:t>all</a:t>
            </a:r>
            <a:r>
              <a:rPr lang="en-US" sz="2400"/>
              <a:t> x, y: s | x </a:t>
            </a:r>
            <a:r>
              <a:rPr lang="en-US" sz="2400" b="1"/>
              <a:t>in</a:t>
            </a:r>
            <a:r>
              <a:rPr lang="en-US" sz="2400"/>
              <a:t> y.*r</a:t>
            </a:r>
          </a:p>
          <a:p>
            <a:r>
              <a:rPr lang="en-US" sz="2400"/>
              <a:t>}</a:t>
            </a:r>
          </a:p>
        </p:txBody>
      </p:sp>
      <p:cxnSp>
        <p:nvCxnSpPr>
          <p:cNvPr id="12" name="Straight Connector 11">
            <a:extLst>
              <a:ext uri="{FF2B5EF4-FFF2-40B4-BE49-F238E27FC236}">
                <a16:creationId xmlns:a16="http://schemas.microsoft.com/office/drawing/2014/main" id="{E171AB76-2C21-4040-96E9-5296CDF136D6}"/>
              </a:ext>
            </a:extLst>
          </p:cNvPr>
          <p:cNvCxnSpPr>
            <a:cxnSpLocks/>
          </p:cNvCxnSpPr>
          <p:nvPr/>
        </p:nvCxnSpPr>
        <p:spPr>
          <a:xfrm>
            <a:off x="7381702" y="3042355"/>
            <a:ext cx="0" cy="432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2E0C5B-826F-4B00-8141-F3D574E1AF35}"/>
              </a:ext>
            </a:extLst>
          </p:cNvPr>
          <p:cNvCxnSpPr/>
          <p:nvPr/>
        </p:nvCxnSpPr>
        <p:spPr>
          <a:xfrm flipH="1">
            <a:off x="2211185" y="3474723"/>
            <a:ext cx="51705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A04EE9-F987-4323-92B9-C23B7B39AD63}"/>
              </a:ext>
            </a:extLst>
          </p:cNvPr>
          <p:cNvCxnSpPr/>
          <p:nvPr/>
        </p:nvCxnSpPr>
        <p:spPr>
          <a:xfrm>
            <a:off x="2194560" y="3474723"/>
            <a:ext cx="0" cy="487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241F49F-7EBC-44F8-81B7-301010B4DF26}"/>
              </a:ext>
            </a:extLst>
          </p:cNvPr>
          <p:cNvSpPr/>
          <p:nvPr/>
        </p:nvSpPr>
        <p:spPr>
          <a:xfrm>
            <a:off x="639733" y="268377"/>
            <a:ext cx="3394840" cy="369332"/>
          </a:xfrm>
          <a:prstGeom prst="rect">
            <a:avLst/>
          </a:prstGeom>
        </p:spPr>
        <p:txBody>
          <a:bodyPr wrap="none">
            <a:spAutoFit/>
          </a:bodyPr>
          <a:lstStyle/>
          <a:p>
            <a:r>
              <a:rPr lang="en-US"/>
              <a:t>Alloy code for Constraint 6 (cont.):</a:t>
            </a:r>
          </a:p>
        </p:txBody>
      </p:sp>
    </p:spTree>
    <p:extLst>
      <p:ext uri="{BB962C8B-B14F-4D97-AF65-F5344CB8AC3E}">
        <p14:creationId xmlns:p14="http://schemas.microsoft.com/office/powerpoint/2010/main" val="3159947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1098-59E6-4EC5-9399-1D8EBE4BBFFE}"/>
              </a:ext>
            </a:extLst>
          </p:cNvPr>
          <p:cNvSpPr>
            <a:spLocks noGrp="1"/>
          </p:cNvSpPr>
          <p:nvPr>
            <p:ph type="title"/>
          </p:nvPr>
        </p:nvSpPr>
        <p:spPr/>
        <p:txBody>
          <a:bodyPr/>
          <a:lstStyle/>
          <a:p>
            <a:r>
              <a:rPr lang="en-US"/>
              <a:t>Constraint 7: The triangles must lie flat (planar), not loop around</a:t>
            </a:r>
          </a:p>
        </p:txBody>
      </p:sp>
      <p:sp>
        <p:nvSpPr>
          <p:cNvPr id="21" name="Rectangle 20">
            <a:extLst>
              <a:ext uri="{FF2B5EF4-FFF2-40B4-BE49-F238E27FC236}">
                <a16:creationId xmlns:a16="http://schemas.microsoft.com/office/drawing/2014/main" id="{4A5C41A0-9AEB-4137-A928-8B40700616BA}"/>
              </a:ext>
            </a:extLst>
          </p:cNvPr>
          <p:cNvSpPr/>
          <p:nvPr/>
        </p:nvSpPr>
        <p:spPr>
          <a:xfrm>
            <a:off x="4982622" y="1803980"/>
            <a:ext cx="6096000" cy="3693319"/>
          </a:xfrm>
          <a:prstGeom prst="rect">
            <a:avLst/>
          </a:prstGeom>
          <a:ln>
            <a:solidFill>
              <a:schemeClr val="bg1">
                <a:lumMod val="75000"/>
              </a:schemeClr>
            </a:solidFill>
          </a:ln>
        </p:spPr>
        <p:txBody>
          <a:bodyPr>
            <a:spAutoFit/>
          </a:bodyPr>
          <a:lstStyle/>
          <a:p>
            <a:r>
              <a:rPr lang="en-US">
                <a:latin typeface="Calibri" panose="020F0502020204030204" pitchFamily="34" charset="0"/>
                <a:ea typeface="Calibri" panose="020F0502020204030204" pitchFamily="34" charset="0"/>
              </a:rPr>
              <a:t>Imagine printing out the figure to the left, and then cutting along lines AB, BC, CD, and DA to form a little strip of paper that can be looped around to form a little bracelet.  This can be done by making lines AB and CD meet together and taping them.  The little bracelet satisfies all of the other constraints in the model (note, e.g., that for a counterclockwise orientation, edge (A, B) and edge (C, D) are anti-parallel), but it doesn't satisfy Euler's formula (i.e., the Euler characteristic is no longer 1).</a:t>
            </a:r>
          </a:p>
          <a:p>
            <a:r>
              <a:rPr lang="en-US">
                <a:latin typeface="Calibri" panose="020F0502020204030204" pitchFamily="34" charset="0"/>
                <a:ea typeface="Calibri" panose="020F0502020204030204" pitchFamily="34" charset="0"/>
              </a:rPr>
              <a:t> </a:t>
            </a:r>
          </a:p>
          <a:p>
            <a:r>
              <a:rPr lang="en-US">
                <a:latin typeface="Calibri" panose="020F0502020204030204" pitchFamily="34" charset="0"/>
                <a:ea typeface="Calibri" panose="020F0502020204030204" pitchFamily="34" charset="0"/>
              </a:rPr>
              <a:t>So if you comment out Euler's formula, you'll get instances like the little bracelet (and many others) that don't have a planar embedding.</a:t>
            </a:r>
            <a:endParaRPr lang="en-US"/>
          </a:p>
        </p:txBody>
      </p:sp>
      <p:sp>
        <p:nvSpPr>
          <p:cNvPr id="22" name="TextBox 21">
            <a:extLst>
              <a:ext uri="{FF2B5EF4-FFF2-40B4-BE49-F238E27FC236}">
                <a16:creationId xmlns:a16="http://schemas.microsoft.com/office/drawing/2014/main" id="{D6BC253C-762E-44DA-BC7F-6616BD2B9D6D}"/>
              </a:ext>
            </a:extLst>
          </p:cNvPr>
          <p:cNvSpPr txBox="1"/>
          <p:nvPr/>
        </p:nvSpPr>
        <p:spPr>
          <a:xfrm>
            <a:off x="9027621" y="5610591"/>
            <a:ext cx="1265090" cy="369332"/>
          </a:xfrm>
          <a:prstGeom prst="rect">
            <a:avLst/>
          </a:prstGeom>
          <a:noFill/>
        </p:spPr>
        <p:txBody>
          <a:bodyPr wrap="none" rtlCol="0">
            <a:spAutoFit/>
          </a:bodyPr>
          <a:lstStyle/>
          <a:p>
            <a:r>
              <a:rPr lang="en-US"/>
              <a:t>John Baugh</a:t>
            </a:r>
          </a:p>
        </p:txBody>
      </p:sp>
      <p:grpSp>
        <p:nvGrpSpPr>
          <p:cNvPr id="30" name="Group 29">
            <a:extLst>
              <a:ext uri="{FF2B5EF4-FFF2-40B4-BE49-F238E27FC236}">
                <a16:creationId xmlns:a16="http://schemas.microsoft.com/office/drawing/2014/main" id="{A5DAF48E-4AF7-4871-8D7F-F6BE0053D74E}"/>
              </a:ext>
            </a:extLst>
          </p:cNvPr>
          <p:cNvGrpSpPr/>
          <p:nvPr/>
        </p:nvGrpSpPr>
        <p:grpSpPr>
          <a:xfrm>
            <a:off x="838200" y="2275900"/>
            <a:ext cx="3076763" cy="1374739"/>
            <a:chOff x="974834" y="2460567"/>
            <a:chExt cx="3076763" cy="1374739"/>
          </a:xfrm>
        </p:grpSpPr>
        <p:cxnSp>
          <p:nvCxnSpPr>
            <p:cNvPr id="31" name="Straight Connector 30">
              <a:extLst>
                <a:ext uri="{FF2B5EF4-FFF2-40B4-BE49-F238E27FC236}">
                  <a16:creationId xmlns:a16="http://schemas.microsoft.com/office/drawing/2014/main" id="{A8562B1A-D441-4115-AC67-56D0D92D8B23}"/>
                </a:ext>
              </a:extLst>
            </p:cNvPr>
            <p:cNvCxnSpPr>
              <a:cxnSpLocks/>
            </p:cNvCxnSpPr>
            <p:nvPr/>
          </p:nvCxnSpPr>
          <p:spPr>
            <a:xfrm>
              <a:off x="1263534" y="2743200"/>
              <a:ext cx="21854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08DF39-CEE5-4AFA-9400-3910897D478B}"/>
                </a:ext>
              </a:extLst>
            </p:cNvPr>
            <p:cNvCxnSpPr>
              <a:cxnSpLocks/>
            </p:cNvCxnSpPr>
            <p:nvPr/>
          </p:nvCxnSpPr>
          <p:spPr>
            <a:xfrm>
              <a:off x="1582190" y="3494116"/>
              <a:ext cx="2180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42EA8EE-F866-4FE1-B594-D272E34A9180}"/>
                </a:ext>
              </a:extLst>
            </p:cNvPr>
            <p:cNvCxnSpPr/>
            <p:nvPr/>
          </p:nvCxnSpPr>
          <p:spPr>
            <a:xfrm>
              <a:off x="1263535" y="2743200"/>
              <a:ext cx="318655" cy="750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71FD052-3942-455B-873F-6550002C3258}"/>
                </a:ext>
              </a:extLst>
            </p:cNvPr>
            <p:cNvCxnSpPr/>
            <p:nvPr/>
          </p:nvCxnSpPr>
          <p:spPr>
            <a:xfrm>
              <a:off x="3444241" y="2743200"/>
              <a:ext cx="318655" cy="750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33844BD-D870-4099-ADE8-3C17D2FA605A}"/>
                </a:ext>
              </a:extLst>
            </p:cNvPr>
            <p:cNvSpPr txBox="1"/>
            <p:nvPr/>
          </p:nvSpPr>
          <p:spPr>
            <a:xfrm>
              <a:off x="974834" y="2460567"/>
              <a:ext cx="317716" cy="369332"/>
            </a:xfrm>
            <a:prstGeom prst="rect">
              <a:avLst/>
            </a:prstGeom>
            <a:noFill/>
          </p:spPr>
          <p:txBody>
            <a:bodyPr wrap="none" rtlCol="0">
              <a:spAutoFit/>
            </a:bodyPr>
            <a:lstStyle/>
            <a:p>
              <a:r>
                <a:rPr lang="en-US"/>
                <a:t>A</a:t>
              </a:r>
            </a:p>
          </p:txBody>
        </p:sp>
        <p:sp>
          <p:nvSpPr>
            <p:cNvPr id="36" name="TextBox 35">
              <a:extLst>
                <a:ext uri="{FF2B5EF4-FFF2-40B4-BE49-F238E27FC236}">
                  <a16:creationId xmlns:a16="http://schemas.microsoft.com/office/drawing/2014/main" id="{4E92F513-D625-4FBD-A6F5-2F69CBA12D7F}"/>
                </a:ext>
              </a:extLst>
            </p:cNvPr>
            <p:cNvSpPr txBox="1"/>
            <p:nvPr/>
          </p:nvSpPr>
          <p:spPr>
            <a:xfrm>
              <a:off x="1348494" y="3465974"/>
              <a:ext cx="309700" cy="369332"/>
            </a:xfrm>
            <a:prstGeom prst="rect">
              <a:avLst/>
            </a:prstGeom>
            <a:noFill/>
          </p:spPr>
          <p:txBody>
            <a:bodyPr wrap="none" rtlCol="0">
              <a:spAutoFit/>
            </a:bodyPr>
            <a:lstStyle/>
            <a:p>
              <a:r>
                <a:rPr lang="en-US"/>
                <a:t>B</a:t>
              </a:r>
            </a:p>
          </p:txBody>
        </p:sp>
        <p:sp>
          <p:nvSpPr>
            <p:cNvPr id="37" name="TextBox 36">
              <a:extLst>
                <a:ext uri="{FF2B5EF4-FFF2-40B4-BE49-F238E27FC236}">
                  <a16:creationId xmlns:a16="http://schemas.microsoft.com/office/drawing/2014/main" id="{A290BAF6-E526-48CB-A9F9-92BA456A93E0}"/>
                </a:ext>
              </a:extLst>
            </p:cNvPr>
            <p:cNvSpPr txBox="1"/>
            <p:nvPr/>
          </p:nvSpPr>
          <p:spPr>
            <a:xfrm>
              <a:off x="3435562" y="2460567"/>
              <a:ext cx="327334" cy="369332"/>
            </a:xfrm>
            <a:prstGeom prst="rect">
              <a:avLst/>
            </a:prstGeom>
            <a:noFill/>
          </p:spPr>
          <p:txBody>
            <a:bodyPr wrap="none" rtlCol="0">
              <a:spAutoFit/>
            </a:bodyPr>
            <a:lstStyle/>
            <a:p>
              <a:r>
                <a:rPr lang="en-US"/>
                <a:t>D</a:t>
              </a:r>
            </a:p>
          </p:txBody>
        </p:sp>
        <p:sp>
          <p:nvSpPr>
            <p:cNvPr id="38" name="TextBox 37">
              <a:extLst>
                <a:ext uri="{FF2B5EF4-FFF2-40B4-BE49-F238E27FC236}">
                  <a16:creationId xmlns:a16="http://schemas.microsoft.com/office/drawing/2014/main" id="{6F99CE59-661B-4F1E-BB59-E333C17D1591}"/>
                </a:ext>
              </a:extLst>
            </p:cNvPr>
            <p:cNvSpPr txBox="1"/>
            <p:nvPr/>
          </p:nvSpPr>
          <p:spPr>
            <a:xfrm>
              <a:off x="3743499" y="3465974"/>
              <a:ext cx="308098" cy="369332"/>
            </a:xfrm>
            <a:prstGeom prst="rect">
              <a:avLst/>
            </a:prstGeom>
            <a:noFill/>
          </p:spPr>
          <p:txBody>
            <a:bodyPr wrap="none" rtlCol="0">
              <a:spAutoFit/>
            </a:bodyPr>
            <a:lstStyle/>
            <a:p>
              <a:r>
                <a:rPr lang="en-US"/>
                <a:t>C</a:t>
              </a:r>
            </a:p>
          </p:txBody>
        </p:sp>
        <p:cxnSp>
          <p:nvCxnSpPr>
            <p:cNvPr id="39" name="Straight Connector 38">
              <a:extLst>
                <a:ext uri="{FF2B5EF4-FFF2-40B4-BE49-F238E27FC236}">
                  <a16:creationId xmlns:a16="http://schemas.microsoft.com/office/drawing/2014/main" id="{8BD14845-C1B5-45FD-9FAB-8D6F76E79B9A}"/>
                </a:ext>
              </a:extLst>
            </p:cNvPr>
            <p:cNvCxnSpPr>
              <a:cxnSpLocks/>
            </p:cNvCxnSpPr>
            <p:nvPr/>
          </p:nvCxnSpPr>
          <p:spPr>
            <a:xfrm flipV="1">
              <a:off x="1587469" y="2751603"/>
              <a:ext cx="532643" cy="728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DBE0C1A-1AEC-4D33-ABAA-272854996D16}"/>
                </a:ext>
              </a:extLst>
            </p:cNvPr>
            <p:cNvCxnSpPr>
              <a:cxnSpLocks/>
            </p:cNvCxnSpPr>
            <p:nvPr/>
          </p:nvCxnSpPr>
          <p:spPr>
            <a:xfrm>
              <a:off x="2120112" y="2743199"/>
              <a:ext cx="542732" cy="750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EFED03-740E-467B-BE28-3D36B1ADB150}"/>
                </a:ext>
              </a:extLst>
            </p:cNvPr>
            <p:cNvCxnSpPr>
              <a:cxnSpLocks/>
            </p:cNvCxnSpPr>
            <p:nvPr/>
          </p:nvCxnSpPr>
          <p:spPr>
            <a:xfrm flipV="1">
              <a:off x="2662844" y="2757272"/>
              <a:ext cx="781397" cy="736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1D980C-ADF0-40E9-8B93-FB15FF95CB9C}"/>
                </a:ext>
              </a:extLst>
            </p:cNvPr>
            <p:cNvCxnSpPr>
              <a:cxnSpLocks/>
            </p:cNvCxnSpPr>
            <p:nvPr/>
          </p:nvCxnSpPr>
          <p:spPr>
            <a:xfrm>
              <a:off x="2672543" y="3494115"/>
              <a:ext cx="108065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26" name="Picture 2" descr="4874de4f-14f7-465d-aed7-b8d9c1e36845@namprd09">
            <a:extLst>
              <a:ext uri="{FF2B5EF4-FFF2-40B4-BE49-F238E27FC236}">
                <a16:creationId xmlns:a16="http://schemas.microsoft.com/office/drawing/2014/main" id="{E666D725-F9E1-44B5-93F3-FDCABDAAB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26" y="3990930"/>
            <a:ext cx="2766635" cy="223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 name="Straight Arrow Connector 43">
            <a:extLst>
              <a:ext uri="{FF2B5EF4-FFF2-40B4-BE49-F238E27FC236}">
                <a16:creationId xmlns:a16="http://schemas.microsoft.com/office/drawing/2014/main" id="{2C1C17FB-930A-4549-934D-3625ECEE15D2}"/>
              </a:ext>
            </a:extLst>
          </p:cNvPr>
          <p:cNvCxnSpPr>
            <a:cxnSpLocks/>
            <a:stCxn id="45" idx="1"/>
          </p:cNvCxnSpPr>
          <p:nvPr/>
        </p:nvCxnSpPr>
        <p:spPr>
          <a:xfrm flipH="1" flipV="1">
            <a:off x="3760914" y="5795257"/>
            <a:ext cx="1170522" cy="7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0A6D540-DB82-4E5A-A9E2-2469E43D4331}"/>
              </a:ext>
            </a:extLst>
          </p:cNvPr>
          <p:cNvSpPr txBox="1"/>
          <p:nvPr/>
        </p:nvSpPr>
        <p:spPr>
          <a:xfrm>
            <a:off x="4931436" y="6344003"/>
            <a:ext cx="4361643" cy="369332"/>
          </a:xfrm>
          <a:prstGeom prst="rect">
            <a:avLst/>
          </a:prstGeom>
          <a:noFill/>
        </p:spPr>
        <p:txBody>
          <a:bodyPr wrap="none" rtlCol="0">
            <a:spAutoFit/>
          </a:bodyPr>
          <a:lstStyle/>
          <a:p>
            <a:r>
              <a:rPr lang="en-US"/>
              <a:t>Don’t want triangles to loop around like this.</a:t>
            </a:r>
          </a:p>
        </p:txBody>
      </p:sp>
    </p:spTree>
    <p:extLst>
      <p:ext uri="{BB962C8B-B14F-4D97-AF65-F5344CB8AC3E}">
        <p14:creationId xmlns:p14="http://schemas.microsoft.com/office/powerpoint/2010/main" val="1732279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9661-ADD8-4B2D-BF46-51582B6C16D0}"/>
              </a:ext>
            </a:extLst>
          </p:cNvPr>
          <p:cNvSpPr>
            <a:spLocks noGrp="1"/>
          </p:cNvSpPr>
          <p:nvPr>
            <p:ph type="title"/>
          </p:nvPr>
        </p:nvSpPr>
        <p:spPr/>
        <p:txBody>
          <a:bodyPr/>
          <a:lstStyle/>
          <a:p>
            <a:r>
              <a:rPr lang="en-US"/>
              <a:t>Euler’s formula</a:t>
            </a:r>
          </a:p>
        </p:txBody>
      </p:sp>
      <p:sp>
        <p:nvSpPr>
          <p:cNvPr id="3" name="Content Placeholder 2">
            <a:extLst>
              <a:ext uri="{FF2B5EF4-FFF2-40B4-BE49-F238E27FC236}">
                <a16:creationId xmlns:a16="http://schemas.microsoft.com/office/drawing/2014/main" id="{72F865DA-C0B5-4DD9-BF7D-40DE999A2549}"/>
              </a:ext>
            </a:extLst>
          </p:cNvPr>
          <p:cNvSpPr>
            <a:spLocks noGrp="1"/>
          </p:cNvSpPr>
          <p:nvPr>
            <p:ph idx="1"/>
          </p:nvPr>
        </p:nvSpPr>
        <p:spPr>
          <a:xfrm>
            <a:off x="838200" y="1825624"/>
            <a:ext cx="10515600" cy="2314113"/>
          </a:xfrm>
        </p:spPr>
        <p:txBody>
          <a:bodyPr>
            <a:normAutofit/>
          </a:bodyPr>
          <a:lstStyle/>
          <a:p>
            <a:pPr>
              <a:lnSpc>
                <a:spcPct val="100000"/>
              </a:lnSpc>
            </a:pPr>
            <a:r>
              <a:rPr lang="en-US"/>
              <a:t>Euler’s Formula: The number of vertices (V) and faces (T) together is exactly one more than the number of (undirected) edges (E). </a:t>
            </a:r>
          </a:p>
        </p:txBody>
      </p:sp>
      <p:sp>
        <p:nvSpPr>
          <p:cNvPr id="4" name="TextBox 3">
            <a:extLst>
              <a:ext uri="{FF2B5EF4-FFF2-40B4-BE49-F238E27FC236}">
                <a16:creationId xmlns:a16="http://schemas.microsoft.com/office/drawing/2014/main" id="{F99EC444-ADC7-4ADB-B410-21F86BD6EB58}"/>
              </a:ext>
            </a:extLst>
          </p:cNvPr>
          <p:cNvSpPr txBox="1"/>
          <p:nvPr/>
        </p:nvSpPr>
        <p:spPr>
          <a:xfrm>
            <a:off x="3358342" y="3275214"/>
            <a:ext cx="2953053" cy="769441"/>
          </a:xfrm>
          <a:prstGeom prst="rect">
            <a:avLst/>
          </a:prstGeom>
          <a:noFill/>
        </p:spPr>
        <p:txBody>
          <a:bodyPr wrap="none" rtlCol="0">
            <a:spAutoFit/>
          </a:bodyPr>
          <a:lstStyle/>
          <a:p>
            <a:r>
              <a:rPr lang="en-US" sz="4400"/>
              <a:t>V + T = 1 + E</a:t>
            </a:r>
          </a:p>
        </p:txBody>
      </p:sp>
    </p:spTree>
    <p:extLst>
      <p:ext uri="{BB962C8B-B14F-4D97-AF65-F5344CB8AC3E}">
        <p14:creationId xmlns:p14="http://schemas.microsoft.com/office/powerpoint/2010/main" val="3533894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8199-3C32-4EB3-BAB4-CE3802E47292}"/>
              </a:ext>
            </a:extLst>
          </p:cNvPr>
          <p:cNvSpPr>
            <a:spLocks noGrp="1"/>
          </p:cNvSpPr>
          <p:nvPr>
            <p:ph type="title"/>
          </p:nvPr>
        </p:nvSpPr>
        <p:spPr/>
        <p:txBody>
          <a:bodyPr/>
          <a:lstStyle/>
          <a:p>
            <a:r>
              <a:rPr lang="en-US"/>
              <a:t>Euler’s formula applies to undirected edges</a:t>
            </a:r>
          </a:p>
        </p:txBody>
      </p:sp>
      <p:pic>
        <p:nvPicPr>
          <p:cNvPr id="3" name="Picture 2">
            <a:extLst>
              <a:ext uri="{FF2B5EF4-FFF2-40B4-BE49-F238E27FC236}">
                <a16:creationId xmlns:a16="http://schemas.microsoft.com/office/drawing/2014/main" id="{B7F1A1E2-6E53-4545-B498-24CC29C15F52}"/>
              </a:ext>
            </a:extLst>
          </p:cNvPr>
          <p:cNvPicPr>
            <a:picLocks noChangeAspect="1"/>
          </p:cNvPicPr>
          <p:nvPr/>
        </p:nvPicPr>
        <p:blipFill rotWithShape="1">
          <a:blip r:embed="rId2"/>
          <a:srcRect l="53318" t="37358" r="30864" b="37743"/>
          <a:stretch/>
        </p:blipFill>
        <p:spPr>
          <a:xfrm>
            <a:off x="838200" y="2323477"/>
            <a:ext cx="4853248" cy="4058319"/>
          </a:xfrm>
          <a:prstGeom prst="rect">
            <a:avLst/>
          </a:prstGeom>
        </p:spPr>
      </p:pic>
      <p:grpSp>
        <p:nvGrpSpPr>
          <p:cNvPr id="42" name="Group 41">
            <a:extLst>
              <a:ext uri="{FF2B5EF4-FFF2-40B4-BE49-F238E27FC236}">
                <a16:creationId xmlns:a16="http://schemas.microsoft.com/office/drawing/2014/main" id="{127B8465-CF83-40F1-B47D-201E4EBB5AAF}"/>
              </a:ext>
            </a:extLst>
          </p:cNvPr>
          <p:cNvGrpSpPr/>
          <p:nvPr/>
        </p:nvGrpSpPr>
        <p:grpSpPr>
          <a:xfrm>
            <a:off x="6009618" y="2323477"/>
            <a:ext cx="4461361" cy="3814373"/>
            <a:chOff x="5507777" y="2112215"/>
            <a:chExt cx="4461361" cy="3814373"/>
          </a:xfrm>
        </p:grpSpPr>
        <p:cxnSp>
          <p:nvCxnSpPr>
            <p:cNvPr id="5" name="Straight Connector 4">
              <a:extLst>
                <a:ext uri="{FF2B5EF4-FFF2-40B4-BE49-F238E27FC236}">
                  <a16:creationId xmlns:a16="http://schemas.microsoft.com/office/drawing/2014/main" id="{5C2B1E1B-6654-4F2E-9B30-8944EA0F8B25}"/>
                </a:ext>
              </a:extLst>
            </p:cNvPr>
            <p:cNvCxnSpPr/>
            <p:nvPr/>
          </p:nvCxnSpPr>
          <p:spPr>
            <a:xfrm>
              <a:off x="7198824" y="2643447"/>
              <a:ext cx="234418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6A75658-565A-4C7B-A4F1-8B951AAC4CFB}"/>
                </a:ext>
              </a:extLst>
            </p:cNvPr>
            <p:cNvCxnSpPr>
              <a:cxnSpLocks/>
            </p:cNvCxnSpPr>
            <p:nvPr/>
          </p:nvCxnSpPr>
          <p:spPr>
            <a:xfrm flipV="1">
              <a:off x="8362606" y="2643447"/>
              <a:ext cx="1180407" cy="14131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2799C7-303E-4F52-AD33-F02A1F3C36FF}"/>
                </a:ext>
              </a:extLst>
            </p:cNvPr>
            <p:cNvCxnSpPr>
              <a:cxnSpLocks/>
            </p:cNvCxnSpPr>
            <p:nvPr/>
          </p:nvCxnSpPr>
          <p:spPr>
            <a:xfrm>
              <a:off x="7190511" y="2662843"/>
              <a:ext cx="1172095" cy="139376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044C69-05A6-4AB9-9409-C46FD42756DD}"/>
                </a:ext>
              </a:extLst>
            </p:cNvPr>
            <p:cNvCxnSpPr>
              <a:cxnSpLocks/>
            </p:cNvCxnSpPr>
            <p:nvPr/>
          </p:nvCxnSpPr>
          <p:spPr>
            <a:xfrm flipV="1">
              <a:off x="5980316" y="2624053"/>
              <a:ext cx="1218508" cy="1432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259AFE-59C7-44DC-8FC7-342BBCA1DC7C}"/>
                </a:ext>
              </a:extLst>
            </p:cNvPr>
            <p:cNvCxnSpPr>
              <a:cxnSpLocks/>
            </p:cNvCxnSpPr>
            <p:nvPr/>
          </p:nvCxnSpPr>
          <p:spPr>
            <a:xfrm>
              <a:off x="5980316" y="4056611"/>
              <a:ext cx="238229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A1159D-1618-4574-8AC7-47080BC33A76}"/>
                </a:ext>
              </a:extLst>
            </p:cNvPr>
            <p:cNvCxnSpPr>
              <a:cxnSpLocks/>
            </p:cNvCxnSpPr>
            <p:nvPr/>
          </p:nvCxnSpPr>
          <p:spPr>
            <a:xfrm>
              <a:off x="5980316" y="4062151"/>
              <a:ext cx="1172095" cy="1443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A36B19-9ABA-4E19-AD18-814F9FB32E71}"/>
                </a:ext>
              </a:extLst>
            </p:cNvPr>
            <p:cNvCxnSpPr>
              <a:cxnSpLocks/>
            </p:cNvCxnSpPr>
            <p:nvPr/>
          </p:nvCxnSpPr>
          <p:spPr>
            <a:xfrm flipV="1">
              <a:off x="7152411" y="4062151"/>
              <a:ext cx="1177637" cy="144364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DDE6AF0-1181-4A32-9D4D-2B5331E403B2}"/>
                </a:ext>
              </a:extLst>
            </p:cNvPr>
            <p:cNvSpPr txBox="1"/>
            <p:nvPr/>
          </p:nvSpPr>
          <p:spPr>
            <a:xfrm>
              <a:off x="9526388" y="2217898"/>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4</a:t>
              </a:r>
            </a:p>
          </p:txBody>
        </p:sp>
        <p:sp>
          <p:nvSpPr>
            <p:cNvPr id="29" name="TextBox 28">
              <a:extLst>
                <a:ext uri="{FF2B5EF4-FFF2-40B4-BE49-F238E27FC236}">
                  <a16:creationId xmlns:a16="http://schemas.microsoft.com/office/drawing/2014/main" id="{F7C949D6-A80D-463D-B5B4-897708443206}"/>
                </a:ext>
              </a:extLst>
            </p:cNvPr>
            <p:cNvSpPr txBox="1"/>
            <p:nvPr/>
          </p:nvSpPr>
          <p:spPr>
            <a:xfrm>
              <a:off x="8438808" y="3844492"/>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2</a:t>
              </a:r>
            </a:p>
          </p:txBody>
        </p:sp>
        <p:sp>
          <p:nvSpPr>
            <p:cNvPr id="30" name="TextBox 29">
              <a:extLst>
                <a:ext uri="{FF2B5EF4-FFF2-40B4-BE49-F238E27FC236}">
                  <a16:creationId xmlns:a16="http://schemas.microsoft.com/office/drawing/2014/main" id="{6CA3662E-490F-47EE-983B-D2A05EDA11F0}"/>
                </a:ext>
              </a:extLst>
            </p:cNvPr>
            <p:cNvSpPr txBox="1"/>
            <p:nvPr/>
          </p:nvSpPr>
          <p:spPr>
            <a:xfrm>
              <a:off x="6892934" y="2112215"/>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3</a:t>
              </a:r>
            </a:p>
          </p:txBody>
        </p:sp>
        <p:sp>
          <p:nvSpPr>
            <p:cNvPr id="31" name="TextBox 30">
              <a:extLst>
                <a:ext uri="{FF2B5EF4-FFF2-40B4-BE49-F238E27FC236}">
                  <a16:creationId xmlns:a16="http://schemas.microsoft.com/office/drawing/2014/main" id="{87C46D5F-A1E2-4486-BAD7-A3E725183186}"/>
                </a:ext>
              </a:extLst>
            </p:cNvPr>
            <p:cNvSpPr txBox="1"/>
            <p:nvPr/>
          </p:nvSpPr>
          <p:spPr>
            <a:xfrm>
              <a:off x="5507777" y="3710639"/>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1</a:t>
              </a:r>
            </a:p>
          </p:txBody>
        </p:sp>
        <p:sp>
          <p:nvSpPr>
            <p:cNvPr id="32" name="TextBox 31">
              <a:extLst>
                <a:ext uri="{FF2B5EF4-FFF2-40B4-BE49-F238E27FC236}">
                  <a16:creationId xmlns:a16="http://schemas.microsoft.com/office/drawing/2014/main" id="{386A9105-95EB-43CD-8958-D2843B4A95A5}"/>
                </a:ext>
              </a:extLst>
            </p:cNvPr>
            <p:cNvSpPr txBox="1"/>
            <p:nvPr/>
          </p:nvSpPr>
          <p:spPr>
            <a:xfrm>
              <a:off x="6969136" y="5434145"/>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0</a:t>
              </a:r>
            </a:p>
          </p:txBody>
        </p:sp>
        <p:sp>
          <p:nvSpPr>
            <p:cNvPr id="33" name="TextBox 32">
              <a:extLst>
                <a:ext uri="{FF2B5EF4-FFF2-40B4-BE49-F238E27FC236}">
                  <a16:creationId xmlns:a16="http://schemas.microsoft.com/office/drawing/2014/main" id="{70D1325C-CB9A-43A9-B194-756BAFFB0B4B}"/>
                </a:ext>
              </a:extLst>
            </p:cNvPr>
            <p:cNvSpPr txBox="1"/>
            <p:nvPr/>
          </p:nvSpPr>
          <p:spPr>
            <a:xfrm>
              <a:off x="6914857" y="4270749"/>
              <a:ext cx="388248"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t</a:t>
              </a:r>
              <a:r>
                <a:rPr lang="en-US" sz="2600" i="1" baseline="-25000">
                  <a:latin typeface="Times New Roman" panose="02020603050405020304" pitchFamily="18" charset="0"/>
                  <a:cs typeface="Times New Roman" panose="02020603050405020304" pitchFamily="18" charset="0"/>
                </a:rPr>
                <a:t>0</a:t>
              </a:r>
            </a:p>
          </p:txBody>
        </p:sp>
        <p:sp>
          <p:nvSpPr>
            <p:cNvPr id="34" name="TextBox 33">
              <a:extLst>
                <a:ext uri="{FF2B5EF4-FFF2-40B4-BE49-F238E27FC236}">
                  <a16:creationId xmlns:a16="http://schemas.microsoft.com/office/drawing/2014/main" id="{06675D92-45B5-44BD-9C8C-D31F788E0FC2}"/>
                </a:ext>
              </a:extLst>
            </p:cNvPr>
            <p:cNvSpPr txBox="1"/>
            <p:nvPr/>
          </p:nvSpPr>
          <p:spPr>
            <a:xfrm>
              <a:off x="6969136" y="3182566"/>
              <a:ext cx="388248"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t</a:t>
              </a:r>
              <a:r>
                <a:rPr lang="en-US" sz="2600" i="1" baseline="-25000">
                  <a:latin typeface="Times New Roman" panose="02020603050405020304" pitchFamily="18" charset="0"/>
                  <a:cs typeface="Times New Roman" panose="02020603050405020304" pitchFamily="18" charset="0"/>
                </a:rPr>
                <a:t>1</a:t>
              </a:r>
            </a:p>
          </p:txBody>
        </p:sp>
        <p:sp>
          <p:nvSpPr>
            <p:cNvPr id="35" name="TextBox 34">
              <a:extLst>
                <a:ext uri="{FF2B5EF4-FFF2-40B4-BE49-F238E27FC236}">
                  <a16:creationId xmlns:a16="http://schemas.microsoft.com/office/drawing/2014/main" id="{A0FC3829-CA3D-4A80-88E2-B790A47EAE97}"/>
                </a:ext>
              </a:extLst>
            </p:cNvPr>
            <p:cNvSpPr txBox="1"/>
            <p:nvPr/>
          </p:nvSpPr>
          <p:spPr>
            <a:xfrm>
              <a:off x="8179332" y="2822775"/>
              <a:ext cx="388248"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t</a:t>
              </a:r>
              <a:r>
                <a:rPr lang="en-US" sz="2600" i="1" baseline="-25000">
                  <a:latin typeface="Times New Roman" panose="02020603050405020304" pitchFamily="18" charset="0"/>
                  <a:cs typeface="Times New Roman" panose="02020603050405020304" pitchFamily="18" charset="0"/>
                </a:rPr>
                <a:t>2</a:t>
              </a:r>
            </a:p>
          </p:txBody>
        </p:sp>
        <p:cxnSp>
          <p:nvCxnSpPr>
            <p:cNvPr id="37" name="Straight Arrow Connector 36">
              <a:extLst>
                <a:ext uri="{FF2B5EF4-FFF2-40B4-BE49-F238E27FC236}">
                  <a16:creationId xmlns:a16="http://schemas.microsoft.com/office/drawing/2014/main" id="{D71BD83F-4936-4E21-9389-DE74A081B37F}"/>
                </a:ext>
              </a:extLst>
            </p:cNvPr>
            <p:cNvCxnSpPr/>
            <p:nvPr/>
          </p:nvCxnSpPr>
          <p:spPr>
            <a:xfrm>
              <a:off x="7108981" y="3710639"/>
              <a:ext cx="0" cy="626296"/>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C409CF4-08A0-4923-AB2B-0EE0A31DABFA}"/>
                </a:ext>
              </a:extLst>
            </p:cNvPr>
            <p:cNvCxnSpPr>
              <a:cxnSpLocks/>
            </p:cNvCxnSpPr>
            <p:nvPr/>
          </p:nvCxnSpPr>
          <p:spPr>
            <a:xfrm flipH="1">
              <a:off x="7335684" y="3190719"/>
              <a:ext cx="818161" cy="238068"/>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0C48A77-E5C2-4F8B-8B83-A951D3BF2062}"/>
              </a:ext>
            </a:extLst>
          </p:cNvPr>
          <p:cNvSpPr txBox="1"/>
          <p:nvPr/>
        </p:nvSpPr>
        <p:spPr>
          <a:xfrm>
            <a:off x="2209503" y="1724179"/>
            <a:ext cx="2069156" cy="461665"/>
          </a:xfrm>
          <a:prstGeom prst="rect">
            <a:avLst/>
          </a:prstGeom>
          <a:noFill/>
        </p:spPr>
        <p:txBody>
          <a:bodyPr wrap="none" rtlCol="0">
            <a:spAutoFit/>
          </a:bodyPr>
          <a:lstStyle/>
          <a:p>
            <a:r>
              <a:rPr lang="en-US" sz="2400" b="1"/>
              <a:t>Directed Edges</a:t>
            </a:r>
          </a:p>
        </p:txBody>
      </p:sp>
      <p:sp>
        <p:nvSpPr>
          <p:cNvPr id="44" name="TextBox 43">
            <a:extLst>
              <a:ext uri="{FF2B5EF4-FFF2-40B4-BE49-F238E27FC236}">
                <a16:creationId xmlns:a16="http://schemas.microsoft.com/office/drawing/2014/main" id="{3C0056CE-91F6-4865-BBFD-0CF4ABE731AC}"/>
              </a:ext>
            </a:extLst>
          </p:cNvPr>
          <p:cNvSpPr txBox="1"/>
          <p:nvPr/>
        </p:nvSpPr>
        <p:spPr>
          <a:xfrm>
            <a:off x="7394775" y="1690688"/>
            <a:ext cx="2405787" cy="461665"/>
          </a:xfrm>
          <a:prstGeom prst="rect">
            <a:avLst/>
          </a:prstGeom>
          <a:noFill/>
        </p:spPr>
        <p:txBody>
          <a:bodyPr wrap="none" rtlCol="0">
            <a:spAutoFit/>
          </a:bodyPr>
          <a:lstStyle/>
          <a:p>
            <a:r>
              <a:rPr lang="en-US" sz="2400" b="1"/>
              <a:t>Undirected Edges</a:t>
            </a:r>
          </a:p>
        </p:txBody>
      </p:sp>
    </p:spTree>
    <p:extLst>
      <p:ext uri="{BB962C8B-B14F-4D97-AF65-F5344CB8AC3E}">
        <p14:creationId xmlns:p14="http://schemas.microsoft.com/office/powerpoint/2010/main" val="1044619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F64F33C0-EE9A-4DBF-B5C9-5D4848E187AC}"/>
              </a:ext>
            </a:extLst>
          </p:cNvPr>
          <p:cNvCxnSpPr/>
          <p:nvPr/>
        </p:nvCxnSpPr>
        <p:spPr>
          <a:xfrm flipH="1" flipV="1">
            <a:off x="3491345" y="3491345"/>
            <a:ext cx="2227811" cy="33251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1A0932-9F1F-484F-8837-645B3BE12E37}"/>
              </a:ext>
            </a:extLst>
          </p:cNvPr>
          <p:cNvCxnSpPr>
            <a:cxnSpLocks/>
          </p:cNvCxnSpPr>
          <p:nvPr/>
        </p:nvCxnSpPr>
        <p:spPr>
          <a:xfrm flipH="1" flipV="1">
            <a:off x="3740727" y="2593572"/>
            <a:ext cx="1978429" cy="12302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53B3AFA-C1B6-4F30-928F-147F087B5285}"/>
              </a:ext>
            </a:extLst>
          </p:cNvPr>
          <p:cNvCxnSpPr/>
          <p:nvPr/>
        </p:nvCxnSpPr>
        <p:spPr>
          <a:xfrm flipH="1" flipV="1">
            <a:off x="5004262" y="1778924"/>
            <a:ext cx="714894" cy="204493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5FA8DC8-B00D-47D6-BE69-CA82C9E49704}"/>
              </a:ext>
            </a:extLst>
          </p:cNvPr>
          <p:cNvSpPr txBox="1"/>
          <p:nvPr/>
        </p:nvSpPr>
        <p:spPr>
          <a:xfrm flipH="1">
            <a:off x="5902036" y="3491345"/>
            <a:ext cx="2277688" cy="830997"/>
          </a:xfrm>
          <a:prstGeom prst="rect">
            <a:avLst/>
          </a:prstGeom>
          <a:noFill/>
        </p:spPr>
        <p:txBody>
          <a:bodyPr wrap="square" rtlCol="0">
            <a:spAutoFit/>
          </a:bodyPr>
          <a:lstStyle/>
          <a:p>
            <a:r>
              <a:rPr lang="en-US" sz="2400"/>
              <a:t>Each triangle is a </a:t>
            </a:r>
            <a:r>
              <a:rPr lang="en-US" sz="2400" i="1"/>
              <a:t>face</a:t>
            </a:r>
            <a:r>
              <a:rPr lang="en-US" sz="2400"/>
              <a:t>.</a:t>
            </a:r>
          </a:p>
        </p:txBody>
      </p:sp>
      <p:grpSp>
        <p:nvGrpSpPr>
          <p:cNvPr id="13" name="Group 12">
            <a:extLst>
              <a:ext uri="{FF2B5EF4-FFF2-40B4-BE49-F238E27FC236}">
                <a16:creationId xmlns:a16="http://schemas.microsoft.com/office/drawing/2014/main" id="{ECB18599-A2BE-4695-A446-6A20F16204FC}"/>
              </a:ext>
            </a:extLst>
          </p:cNvPr>
          <p:cNvGrpSpPr/>
          <p:nvPr/>
        </p:nvGrpSpPr>
        <p:grpSpPr>
          <a:xfrm>
            <a:off x="1638795" y="1014934"/>
            <a:ext cx="4461361" cy="3814373"/>
            <a:chOff x="5507777" y="2112215"/>
            <a:chExt cx="4461361" cy="3814373"/>
          </a:xfrm>
        </p:grpSpPr>
        <p:cxnSp>
          <p:nvCxnSpPr>
            <p:cNvPr id="14" name="Straight Connector 13">
              <a:extLst>
                <a:ext uri="{FF2B5EF4-FFF2-40B4-BE49-F238E27FC236}">
                  <a16:creationId xmlns:a16="http://schemas.microsoft.com/office/drawing/2014/main" id="{9AD04193-A97E-4A17-B1E1-9697B1C24C74}"/>
                </a:ext>
              </a:extLst>
            </p:cNvPr>
            <p:cNvCxnSpPr/>
            <p:nvPr/>
          </p:nvCxnSpPr>
          <p:spPr>
            <a:xfrm>
              <a:off x="7198824" y="2643447"/>
              <a:ext cx="234418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0D48E9-2C8C-4EDA-9884-585910403CD3}"/>
                </a:ext>
              </a:extLst>
            </p:cNvPr>
            <p:cNvCxnSpPr>
              <a:cxnSpLocks/>
            </p:cNvCxnSpPr>
            <p:nvPr/>
          </p:nvCxnSpPr>
          <p:spPr>
            <a:xfrm flipV="1">
              <a:off x="8362606" y="2643447"/>
              <a:ext cx="1180407" cy="14131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9585BC-AACA-46AB-A5A9-7FAAB366849D}"/>
                </a:ext>
              </a:extLst>
            </p:cNvPr>
            <p:cNvCxnSpPr>
              <a:cxnSpLocks/>
            </p:cNvCxnSpPr>
            <p:nvPr/>
          </p:nvCxnSpPr>
          <p:spPr>
            <a:xfrm>
              <a:off x="7190511" y="2662843"/>
              <a:ext cx="1172095" cy="139376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EB7E40-00FF-4548-B7C1-1F16D0D4417A}"/>
                </a:ext>
              </a:extLst>
            </p:cNvPr>
            <p:cNvCxnSpPr>
              <a:cxnSpLocks/>
            </p:cNvCxnSpPr>
            <p:nvPr/>
          </p:nvCxnSpPr>
          <p:spPr>
            <a:xfrm flipV="1">
              <a:off x="5980316" y="2624053"/>
              <a:ext cx="1218508" cy="1432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5B3F10-ED41-46A5-80EC-1E7E7AD1960A}"/>
                </a:ext>
              </a:extLst>
            </p:cNvPr>
            <p:cNvCxnSpPr>
              <a:cxnSpLocks/>
            </p:cNvCxnSpPr>
            <p:nvPr/>
          </p:nvCxnSpPr>
          <p:spPr>
            <a:xfrm>
              <a:off x="5980316" y="4056611"/>
              <a:ext cx="238229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DB1135-6A98-4EBA-897A-5A24333063DB}"/>
                </a:ext>
              </a:extLst>
            </p:cNvPr>
            <p:cNvCxnSpPr>
              <a:cxnSpLocks/>
            </p:cNvCxnSpPr>
            <p:nvPr/>
          </p:nvCxnSpPr>
          <p:spPr>
            <a:xfrm>
              <a:off x="5980316" y="4062151"/>
              <a:ext cx="1172095" cy="1443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F3B8FD9-267D-46DB-BADF-3B2F96B1A86D}"/>
                </a:ext>
              </a:extLst>
            </p:cNvPr>
            <p:cNvCxnSpPr>
              <a:cxnSpLocks/>
            </p:cNvCxnSpPr>
            <p:nvPr/>
          </p:nvCxnSpPr>
          <p:spPr>
            <a:xfrm flipV="1">
              <a:off x="7152411" y="4062151"/>
              <a:ext cx="1177637" cy="144364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4E2155C-FCBA-4228-92A9-9D3E0AE1036C}"/>
                </a:ext>
              </a:extLst>
            </p:cNvPr>
            <p:cNvSpPr txBox="1"/>
            <p:nvPr/>
          </p:nvSpPr>
          <p:spPr>
            <a:xfrm>
              <a:off x="9526388" y="2217898"/>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4</a:t>
              </a:r>
            </a:p>
          </p:txBody>
        </p:sp>
        <p:sp>
          <p:nvSpPr>
            <p:cNvPr id="22" name="TextBox 21">
              <a:extLst>
                <a:ext uri="{FF2B5EF4-FFF2-40B4-BE49-F238E27FC236}">
                  <a16:creationId xmlns:a16="http://schemas.microsoft.com/office/drawing/2014/main" id="{BC22C322-8CB1-41E6-9FDC-BE46A00C53DD}"/>
                </a:ext>
              </a:extLst>
            </p:cNvPr>
            <p:cNvSpPr txBox="1"/>
            <p:nvPr/>
          </p:nvSpPr>
          <p:spPr>
            <a:xfrm>
              <a:off x="8438808" y="3844492"/>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2</a:t>
              </a:r>
            </a:p>
          </p:txBody>
        </p:sp>
        <p:sp>
          <p:nvSpPr>
            <p:cNvPr id="23" name="TextBox 22">
              <a:extLst>
                <a:ext uri="{FF2B5EF4-FFF2-40B4-BE49-F238E27FC236}">
                  <a16:creationId xmlns:a16="http://schemas.microsoft.com/office/drawing/2014/main" id="{837EAA06-A1F5-4C0A-ABF2-060BE86A7EB3}"/>
                </a:ext>
              </a:extLst>
            </p:cNvPr>
            <p:cNvSpPr txBox="1"/>
            <p:nvPr/>
          </p:nvSpPr>
          <p:spPr>
            <a:xfrm>
              <a:off x="6892934" y="2112215"/>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3</a:t>
              </a:r>
            </a:p>
          </p:txBody>
        </p:sp>
        <p:sp>
          <p:nvSpPr>
            <p:cNvPr id="24" name="TextBox 23">
              <a:extLst>
                <a:ext uri="{FF2B5EF4-FFF2-40B4-BE49-F238E27FC236}">
                  <a16:creationId xmlns:a16="http://schemas.microsoft.com/office/drawing/2014/main" id="{6C1ED660-FFCF-4FF3-9A24-8EF727AC8BA8}"/>
                </a:ext>
              </a:extLst>
            </p:cNvPr>
            <p:cNvSpPr txBox="1"/>
            <p:nvPr/>
          </p:nvSpPr>
          <p:spPr>
            <a:xfrm>
              <a:off x="5507777" y="3710639"/>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1</a:t>
              </a:r>
            </a:p>
          </p:txBody>
        </p:sp>
        <p:sp>
          <p:nvSpPr>
            <p:cNvPr id="25" name="TextBox 24">
              <a:extLst>
                <a:ext uri="{FF2B5EF4-FFF2-40B4-BE49-F238E27FC236}">
                  <a16:creationId xmlns:a16="http://schemas.microsoft.com/office/drawing/2014/main" id="{41FF392E-77C3-46D7-B55F-4773C5CB707F}"/>
                </a:ext>
              </a:extLst>
            </p:cNvPr>
            <p:cNvSpPr txBox="1"/>
            <p:nvPr/>
          </p:nvSpPr>
          <p:spPr>
            <a:xfrm>
              <a:off x="6969136" y="5434145"/>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D2959A89-543A-407C-96A6-9161943DB3CA}"/>
                </a:ext>
              </a:extLst>
            </p:cNvPr>
            <p:cNvSpPr txBox="1"/>
            <p:nvPr/>
          </p:nvSpPr>
          <p:spPr>
            <a:xfrm>
              <a:off x="6914857" y="4270749"/>
              <a:ext cx="388248"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t</a:t>
              </a:r>
              <a:r>
                <a:rPr lang="en-US" sz="2600" i="1" baseline="-25000">
                  <a:latin typeface="Times New Roman" panose="02020603050405020304" pitchFamily="18" charset="0"/>
                  <a:cs typeface="Times New Roman" panose="02020603050405020304" pitchFamily="18" charset="0"/>
                </a:rPr>
                <a:t>0</a:t>
              </a:r>
            </a:p>
          </p:txBody>
        </p:sp>
        <p:sp>
          <p:nvSpPr>
            <p:cNvPr id="27" name="TextBox 26">
              <a:extLst>
                <a:ext uri="{FF2B5EF4-FFF2-40B4-BE49-F238E27FC236}">
                  <a16:creationId xmlns:a16="http://schemas.microsoft.com/office/drawing/2014/main" id="{1F99B541-3E3A-4993-A683-C985C1E8D974}"/>
                </a:ext>
              </a:extLst>
            </p:cNvPr>
            <p:cNvSpPr txBox="1"/>
            <p:nvPr/>
          </p:nvSpPr>
          <p:spPr>
            <a:xfrm>
              <a:off x="6969136" y="3182566"/>
              <a:ext cx="388248"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t</a:t>
              </a:r>
              <a:r>
                <a:rPr lang="en-US" sz="2600" i="1" baseline="-25000">
                  <a:latin typeface="Times New Roman" panose="02020603050405020304" pitchFamily="18" charset="0"/>
                  <a:cs typeface="Times New Roman" panose="02020603050405020304" pitchFamily="18" charset="0"/>
                </a:rPr>
                <a:t>1</a:t>
              </a:r>
            </a:p>
          </p:txBody>
        </p:sp>
        <p:sp>
          <p:nvSpPr>
            <p:cNvPr id="28" name="TextBox 27">
              <a:extLst>
                <a:ext uri="{FF2B5EF4-FFF2-40B4-BE49-F238E27FC236}">
                  <a16:creationId xmlns:a16="http://schemas.microsoft.com/office/drawing/2014/main" id="{5F1A769B-458C-465B-8A9F-7BE725759E55}"/>
                </a:ext>
              </a:extLst>
            </p:cNvPr>
            <p:cNvSpPr txBox="1"/>
            <p:nvPr/>
          </p:nvSpPr>
          <p:spPr>
            <a:xfrm>
              <a:off x="8179332" y="2822775"/>
              <a:ext cx="388248"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t</a:t>
              </a:r>
              <a:r>
                <a:rPr lang="en-US" sz="2600" i="1" baseline="-25000">
                  <a:latin typeface="Times New Roman" panose="02020603050405020304" pitchFamily="18" charset="0"/>
                  <a:cs typeface="Times New Roman" panose="02020603050405020304" pitchFamily="18" charset="0"/>
                </a:rPr>
                <a:t>2</a:t>
              </a:r>
            </a:p>
          </p:txBody>
        </p:sp>
        <p:cxnSp>
          <p:nvCxnSpPr>
            <p:cNvPr id="29" name="Straight Arrow Connector 28">
              <a:extLst>
                <a:ext uri="{FF2B5EF4-FFF2-40B4-BE49-F238E27FC236}">
                  <a16:creationId xmlns:a16="http://schemas.microsoft.com/office/drawing/2014/main" id="{A37830EC-5243-479C-9CAE-C573094CFE4D}"/>
                </a:ext>
              </a:extLst>
            </p:cNvPr>
            <p:cNvCxnSpPr/>
            <p:nvPr/>
          </p:nvCxnSpPr>
          <p:spPr>
            <a:xfrm>
              <a:off x="7108981" y="3710639"/>
              <a:ext cx="0" cy="626296"/>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C3541B-C790-49E7-AED6-BBD6CDC5231F}"/>
                </a:ext>
              </a:extLst>
            </p:cNvPr>
            <p:cNvCxnSpPr>
              <a:cxnSpLocks/>
            </p:cNvCxnSpPr>
            <p:nvPr/>
          </p:nvCxnSpPr>
          <p:spPr>
            <a:xfrm flipH="1">
              <a:off x="7335684" y="3190719"/>
              <a:ext cx="818161" cy="238068"/>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8667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50FA99-1285-4A14-ADD4-63DE367119B1}"/>
              </a:ext>
            </a:extLst>
          </p:cNvPr>
          <p:cNvSpPr txBox="1"/>
          <p:nvPr/>
        </p:nvSpPr>
        <p:spPr>
          <a:xfrm>
            <a:off x="6316287" y="2593571"/>
            <a:ext cx="3735510" cy="1569660"/>
          </a:xfrm>
          <a:prstGeom prst="rect">
            <a:avLst/>
          </a:prstGeom>
          <a:noFill/>
        </p:spPr>
        <p:txBody>
          <a:bodyPr wrap="none" rtlCol="0">
            <a:spAutoFit/>
          </a:bodyPr>
          <a:lstStyle/>
          <a:p>
            <a:r>
              <a:rPr lang="en-US" sz="2400"/>
              <a:t>For this mesh:</a:t>
            </a:r>
          </a:p>
          <a:p>
            <a:r>
              <a:rPr lang="en-US" sz="2400"/>
              <a:t>    Number of faces (T) = 3</a:t>
            </a:r>
          </a:p>
          <a:p>
            <a:r>
              <a:rPr lang="en-US" sz="2400"/>
              <a:t>    Number of vertices (V) = 5</a:t>
            </a:r>
          </a:p>
          <a:p>
            <a:r>
              <a:rPr lang="en-US" sz="2400"/>
              <a:t>    Number of edges (E) = 7</a:t>
            </a:r>
          </a:p>
        </p:txBody>
      </p:sp>
      <p:sp>
        <p:nvSpPr>
          <p:cNvPr id="9" name="TextBox 8">
            <a:extLst>
              <a:ext uri="{FF2B5EF4-FFF2-40B4-BE49-F238E27FC236}">
                <a16:creationId xmlns:a16="http://schemas.microsoft.com/office/drawing/2014/main" id="{63043874-8B49-4422-90F6-1A8A88FB215C}"/>
              </a:ext>
            </a:extLst>
          </p:cNvPr>
          <p:cNvSpPr txBox="1"/>
          <p:nvPr/>
        </p:nvSpPr>
        <p:spPr>
          <a:xfrm>
            <a:off x="6632169" y="4152206"/>
            <a:ext cx="1691489" cy="1200329"/>
          </a:xfrm>
          <a:prstGeom prst="rect">
            <a:avLst/>
          </a:prstGeom>
          <a:solidFill>
            <a:schemeClr val="bg1">
              <a:lumMod val="85000"/>
            </a:schemeClr>
          </a:solidFill>
        </p:spPr>
        <p:txBody>
          <a:bodyPr wrap="none" rtlCol="0">
            <a:spAutoFit/>
          </a:bodyPr>
          <a:lstStyle/>
          <a:p>
            <a:r>
              <a:rPr lang="en-US" sz="2400"/>
              <a:t>V + T = 1 + E</a:t>
            </a:r>
          </a:p>
          <a:p>
            <a:r>
              <a:rPr lang="en-US" sz="2400"/>
              <a:t>5 + 3 = 1 + 7</a:t>
            </a:r>
          </a:p>
          <a:p>
            <a:r>
              <a:rPr lang="en-US" sz="2400"/>
              <a:t>8 = 8</a:t>
            </a:r>
          </a:p>
        </p:txBody>
      </p:sp>
      <p:grpSp>
        <p:nvGrpSpPr>
          <p:cNvPr id="11" name="Group 10">
            <a:extLst>
              <a:ext uri="{FF2B5EF4-FFF2-40B4-BE49-F238E27FC236}">
                <a16:creationId xmlns:a16="http://schemas.microsoft.com/office/drawing/2014/main" id="{4ED28921-ABB8-4C47-A4FD-2E7E1CB033CC}"/>
              </a:ext>
            </a:extLst>
          </p:cNvPr>
          <p:cNvGrpSpPr/>
          <p:nvPr/>
        </p:nvGrpSpPr>
        <p:grpSpPr>
          <a:xfrm>
            <a:off x="1721923" y="1480448"/>
            <a:ext cx="4461361" cy="3814373"/>
            <a:chOff x="5507777" y="2112215"/>
            <a:chExt cx="4461361" cy="3814373"/>
          </a:xfrm>
        </p:grpSpPr>
        <p:cxnSp>
          <p:nvCxnSpPr>
            <p:cNvPr id="13" name="Straight Connector 12">
              <a:extLst>
                <a:ext uri="{FF2B5EF4-FFF2-40B4-BE49-F238E27FC236}">
                  <a16:creationId xmlns:a16="http://schemas.microsoft.com/office/drawing/2014/main" id="{A43DBA11-55A7-4A3B-A384-C883CFC13B9F}"/>
                </a:ext>
              </a:extLst>
            </p:cNvPr>
            <p:cNvCxnSpPr/>
            <p:nvPr/>
          </p:nvCxnSpPr>
          <p:spPr>
            <a:xfrm>
              <a:off x="7198824" y="2643447"/>
              <a:ext cx="234418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1C236D0-5B48-4B2D-A897-94E238AF94D7}"/>
                </a:ext>
              </a:extLst>
            </p:cNvPr>
            <p:cNvCxnSpPr>
              <a:cxnSpLocks/>
            </p:cNvCxnSpPr>
            <p:nvPr/>
          </p:nvCxnSpPr>
          <p:spPr>
            <a:xfrm flipV="1">
              <a:off x="8362606" y="2643447"/>
              <a:ext cx="1180407" cy="14131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ADC22EC-C8F3-4ED2-8EAE-51E4BA7D998E}"/>
                </a:ext>
              </a:extLst>
            </p:cNvPr>
            <p:cNvCxnSpPr>
              <a:cxnSpLocks/>
            </p:cNvCxnSpPr>
            <p:nvPr/>
          </p:nvCxnSpPr>
          <p:spPr>
            <a:xfrm>
              <a:off x="7190511" y="2662843"/>
              <a:ext cx="1172095" cy="139376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095A77E-7918-448A-BF45-89B615BBD1AD}"/>
                </a:ext>
              </a:extLst>
            </p:cNvPr>
            <p:cNvCxnSpPr>
              <a:cxnSpLocks/>
            </p:cNvCxnSpPr>
            <p:nvPr/>
          </p:nvCxnSpPr>
          <p:spPr>
            <a:xfrm flipV="1">
              <a:off x="5980316" y="2624053"/>
              <a:ext cx="1218508" cy="1432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8260BF-5286-4CA8-93DB-19E8B008A9D9}"/>
                </a:ext>
              </a:extLst>
            </p:cNvPr>
            <p:cNvCxnSpPr>
              <a:cxnSpLocks/>
            </p:cNvCxnSpPr>
            <p:nvPr/>
          </p:nvCxnSpPr>
          <p:spPr>
            <a:xfrm>
              <a:off x="5980316" y="4056611"/>
              <a:ext cx="238229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41A609B-4A3A-48FC-939A-9E2F2A97D804}"/>
                </a:ext>
              </a:extLst>
            </p:cNvPr>
            <p:cNvCxnSpPr>
              <a:cxnSpLocks/>
            </p:cNvCxnSpPr>
            <p:nvPr/>
          </p:nvCxnSpPr>
          <p:spPr>
            <a:xfrm>
              <a:off x="5980316" y="4062151"/>
              <a:ext cx="1172095" cy="1443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178ECD2-0820-4A57-B6BA-6F229D88F586}"/>
                </a:ext>
              </a:extLst>
            </p:cNvPr>
            <p:cNvCxnSpPr>
              <a:cxnSpLocks/>
            </p:cNvCxnSpPr>
            <p:nvPr/>
          </p:nvCxnSpPr>
          <p:spPr>
            <a:xfrm flipV="1">
              <a:off x="7152411" y="4062151"/>
              <a:ext cx="1177637" cy="144364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4D774BD-EDB2-4893-BC6C-C8DBF6D63741}"/>
                </a:ext>
              </a:extLst>
            </p:cNvPr>
            <p:cNvSpPr txBox="1"/>
            <p:nvPr/>
          </p:nvSpPr>
          <p:spPr>
            <a:xfrm>
              <a:off x="9526388" y="2217898"/>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4</a:t>
              </a:r>
            </a:p>
          </p:txBody>
        </p:sp>
        <p:sp>
          <p:nvSpPr>
            <p:cNvPr id="21" name="TextBox 20">
              <a:extLst>
                <a:ext uri="{FF2B5EF4-FFF2-40B4-BE49-F238E27FC236}">
                  <a16:creationId xmlns:a16="http://schemas.microsoft.com/office/drawing/2014/main" id="{EBEAAF4E-FCC1-4E3F-A227-734A2E5C9198}"/>
                </a:ext>
              </a:extLst>
            </p:cNvPr>
            <p:cNvSpPr txBox="1"/>
            <p:nvPr/>
          </p:nvSpPr>
          <p:spPr>
            <a:xfrm>
              <a:off x="8438808" y="3844492"/>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2</a:t>
              </a:r>
            </a:p>
          </p:txBody>
        </p:sp>
        <p:sp>
          <p:nvSpPr>
            <p:cNvPr id="22" name="TextBox 21">
              <a:extLst>
                <a:ext uri="{FF2B5EF4-FFF2-40B4-BE49-F238E27FC236}">
                  <a16:creationId xmlns:a16="http://schemas.microsoft.com/office/drawing/2014/main" id="{E54A7276-2D7B-46C2-95F7-26AC155C433F}"/>
                </a:ext>
              </a:extLst>
            </p:cNvPr>
            <p:cNvSpPr txBox="1"/>
            <p:nvPr/>
          </p:nvSpPr>
          <p:spPr>
            <a:xfrm>
              <a:off x="6892934" y="2112215"/>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3</a:t>
              </a:r>
            </a:p>
          </p:txBody>
        </p:sp>
        <p:sp>
          <p:nvSpPr>
            <p:cNvPr id="23" name="TextBox 22">
              <a:extLst>
                <a:ext uri="{FF2B5EF4-FFF2-40B4-BE49-F238E27FC236}">
                  <a16:creationId xmlns:a16="http://schemas.microsoft.com/office/drawing/2014/main" id="{40262600-0C88-4DC2-99C3-5DD4DE82007D}"/>
                </a:ext>
              </a:extLst>
            </p:cNvPr>
            <p:cNvSpPr txBox="1"/>
            <p:nvPr/>
          </p:nvSpPr>
          <p:spPr>
            <a:xfrm>
              <a:off x="5507777" y="3710639"/>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6B5037AF-12BA-41BD-88BC-E5B7D6FF363C}"/>
                </a:ext>
              </a:extLst>
            </p:cNvPr>
            <p:cNvSpPr txBox="1"/>
            <p:nvPr/>
          </p:nvSpPr>
          <p:spPr>
            <a:xfrm>
              <a:off x="6969136" y="5434145"/>
              <a:ext cx="442750"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v</a:t>
              </a:r>
              <a:r>
                <a:rPr lang="en-US" sz="2600" i="1" baseline="-2500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37E558DD-FCE7-4384-BF0D-7EC323BB9EE7}"/>
                </a:ext>
              </a:extLst>
            </p:cNvPr>
            <p:cNvSpPr txBox="1"/>
            <p:nvPr/>
          </p:nvSpPr>
          <p:spPr>
            <a:xfrm>
              <a:off x="6914857" y="4270749"/>
              <a:ext cx="388248"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t</a:t>
              </a:r>
              <a:r>
                <a:rPr lang="en-US" sz="2600" i="1" baseline="-2500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FB241A24-53B8-444F-B7A3-C200CBD329FB}"/>
                </a:ext>
              </a:extLst>
            </p:cNvPr>
            <p:cNvSpPr txBox="1"/>
            <p:nvPr/>
          </p:nvSpPr>
          <p:spPr>
            <a:xfrm>
              <a:off x="6969136" y="3182566"/>
              <a:ext cx="388248"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t</a:t>
              </a:r>
              <a:r>
                <a:rPr lang="en-US" sz="2600" i="1" baseline="-2500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A7FA230B-A7D9-4D4C-B03E-25A6458F33B0}"/>
                </a:ext>
              </a:extLst>
            </p:cNvPr>
            <p:cNvSpPr txBox="1"/>
            <p:nvPr/>
          </p:nvSpPr>
          <p:spPr>
            <a:xfrm>
              <a:off x="8179332" y="2822775"/>
              <a:ext cx="388248" cy="492443"/>
            </a:xfrm>
            <a:prstGeom prst="rect">
              <a:avLst/>
            </a:prstGeom>
            <a:noFill/>
          </p:spPr>
          <p:txBody>
            <a:bodyPr wrap="none" rtlCol="0">
              <a:spAutoFit/>
            </a:bodyPr>
            <a:lstStyle/>
            <a:p>
              <a:r>
                <a:rPr lang="en-US" sz="2600" i="1">
                  <a:latin typeface="Times New Roman" panose="02020603050405020304" pitchFamily="18" charset="0"/>
                  <a:cs typeface="Times New Roman" panose="02020603050405020304" pitchFamily="18" charset="0"/>
                </a:rPr>
                <a:t>t</a:t>
              </a:r>
              <a:r>
                <a:rPr lang="en-US" sz="2600" i="1" baseline="-25000">
                  <a:latin typeface="Times New Roman" panose="02020603050405020304" pitchFamily="18" charset="0"/>
                  <a:cs typeface="Times New Roman" panose="02020603050405020304" pitchFamily="18" charset="0"/>
                </a:rPr>
                <a:t>2</a:t>
              </a:r>
            </a:p>
          </p:txBody>
        </p:sp>
        <p:cxnSp>
          <p:nvCxnSpPr>
            <p:cNvPr id="28" name="Straight Arrow Connector 27">
              <a:extLst>
                <a:ext uri="{FF2B5EF4-FFF2-40B4-BE49-F238E27FC236}">
                  <a16:creationId xmlns:a16="http://schemas.microsoft.com/office/drawing/2014/main" id="{60F97E1E-FF90-4B32-ACAC-36C33DABABB4}"/>
                </a:ext>
              </a:extLst>
            </p:cNvPr>
            <p:cNvCxnSpPr/>
            <p:nvPr/>
          </p:nvCxnSpPr>
          <p:spPr>
            <a:xfrm>
              <a:off x="7108981" y="3710639"/>
              <a:ext cx="0" cy="626296"/>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F6B6900-973E-4572-992F-D43A9EA4872C}"/>
                </a:ext>
              </a:extLst>
            </p:cNvPr>
            <p:cNvCxnSpPr>
              <a:cxnSpLocks/>
            </p:cNvCxnSpPr>
            <p:nvPr/>
          </p:nvCxnSpPr>
          <p:spPr>
            <a:xfrm flipH="1">
              <a:off x="7335684" y="3190719"/>
              <a:ext cx="818161" cy="238068"/>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77341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D4E886-1E6F-4E1E-9E6D-5325314E0269}"/>
              </a:ext>
            </a:extLst>
          </p:cNvPr>
          <p:cNvSpPr/>
          <p:nvPr/>
        </p:nvSpPr>
        <p:spPr>
          <a:xfrm>
            <a:off x="110839" y="5523807"/>
            <a:ext cx="2238891" cy="954107"/>
          </a:xfrm>
          <a:prstGeom prst="rect">
            <a:avLst/>
          </a:prstGeom>
          <a:ln>
            <a:solidFill>
              <a:schemeClr val="bg1">
                <a:lumMod val="65000"/>
              </a:schemeClr>
            </a:solidFill>
          </a:ln>
        </p:spPr>
        <p:txBody>
          <a:bodyPr wrap="square">
            <a:spAutoFit/>
          </a:bodyPr>
          <a:lstStyle/>
          <a:p>
            <a:r>
              <a:rPr lang="en-US" sz="1400" b="1"/>
              <a:t>sig</a:t>
            </a:r>
            <a:r>
              <a:rPr lang="en-US" sz="1400"/>
              <a:t> Mesh {</a:t>
            </a:r>
          </a:p>
          <a:p>
            <a:r>
              <a:rPr lang="en-US" sz="1400"/>
              <a:t>    triangles: </a:t>
            </a:r>
            <a:r>
              <a:rPr lang="en-US" sz="1400" b="1"/>
              <a:t>some</a:t>
            </a:r>
            <a:r>
              <a:rPr lang="en-US" sz="1400"/>
              <a:t> Triangle,</a:t>
            </a:r>
          </a:p>
          <a:p>
            <a:r>
              <a:rPr lang="en-US" sz="1400"/>
              <a:t>    adj: Triangle -&gt; Triangle</a:t>
            </a:r>
          </a:p>
          <a:p>
            <a:r>
              <a:rPr lang="en-US" sz="1400"/>
              <a:t>}</a:t>
            </a:r>
          </a:p>
        </p:txBody>
      </p:sp>
      <p:sp>
        <p:nvSpPr>
          <p:cNvPr id="5" name="Rectangle 4">
            <a:extLst>
              <a:ext uri="{FF2B5EF4-FFF2-40B4-BE49-F238E27FC236}">
                <a16:creationId xmlns:a16="http://schemas.microsoft.com/office/drawing/2014/main" id="{0AF15907-D816-45CD-BBC6-959AC581FBF4}"/>
              </a:ext>
            </a:extLst>
          </p:cNvPr>
          <p:cNvSpPr/>
          <p:nvPr/>
        </p:nvSpPr>
        <p:spPr>
          <a:xfrm>
            <a:off x="2499359" y="5523807"/>
            <a:ext cx="2089265" cy="738664"/>
          </a:xfrm>
          <a:prstGeom prst="rect">
            <a:avLst/>
          </a:prstGeom>
          <a:ln>
            <a:solidFill>
              <a:schemeClr val="bg1">
                <a:lumMod val="65000"/>
              </a:schemeClr>
            </a:solidFill>
          </a:ln>
        </p:spPr>
        <p:txBody>
          <a:bodyPr wrap="square">
            <a:spAutoFit/>
          </a:bodyPr>
          <a:lstStyle/>
          <a:p>
            <a:r>
              <a:rPr lang="en-US" sz="1400" b="1"/>
              <a:t>sig</a:t>
            </a:r>
            <a:r>
              <a:rPr lang="en-US" sz="1400"/>
              <a:t> Triangle {</a:t>
            </a:r>
          </a:p>
          <a:p>
            <a:r>
              <a:rPr lang="en-US" sz="1400"/>
              <a:t>    edges: Vertex -&gt; Vertex</a:t>
            </a:r>
          </a:p>
          <a:p>
            <a:r>
              <a:rPr lang="en-US" sz="1400"/>
              <a:t>}</a:t>
            </a:r>
          </a:p>
        </p:txBody>
      </p:sp>
      <p:sp>
        <p:nvSpPr>
          <p:cNvPr id="6" name="Rectangle 5">
            <a:extLst>
              <a:ext uri="{FF2B5EF4-FFF2-40B4-BE49-F238E27FC236}">
                <a16:creationId xmlns:a16="http://schemas.microsoft.com/office/drawing/2014/main" id="{A6890855-2382-443D-A28E-BB657B6E9305}"/>
              </a:ext>
            </a:extLst>
          </p:cNvPr>
          <p:cNvSpPr/>
          <p:nvPr/>
        </p:nvSpPr>
        <p:spPr>
          <a:xfrm>
            <a:off x="2499359" y="6339414"/>
            <a:ext cx="1158241" cy="307777"/>
          </a:xfrm>
          <a:prstGeom prst="rect">
            <a:avLst/>
          </a:prstGeom>
          <a:ln>
            <a:solidFill>
              <a:schemeClr val="bg1">
                <a:lumMod val="65000"/>
              </a:schemeClr>
            </a:solidFill>
          </a:ln>
        </p:spPr>
        <p:txBody>
          <a:bodyPr wrap="square">
            <a:spAutoFit/>
          </a:bodyPr>
          <a:lstStyle/>
          <a:p>
            <a:r>
              <a:rPr lang="en-US" sz="1400" b="1"/>
              <a:t>sig</a:t>
            </a:r>
            <a:r>
              <a:rPr lang="en-US" sz="1400"/>
              <a:t> Vertex {}</a:t>
            </a:r>
          </a:p>
        </p:txBody>
      </p:sp>
      <p:sp>
        <p:nvSpPr>
          <p:cNvPr id="10" name="Rectangle 9">
            <a:extLst>
              <a:ext uri="{FF2B5EF4-FFF2-40B4-BE49-F238E27FC236}">
                <a16:creationId xmlns:a16="http://schemas.microsoft.com/office/drawing/2014/main" id="{0192E000-4C1E-45A9-BAC7-72924ACAD93F}"/>
              </a:ext>
            </a:extLst>
          </p:cNvPr>
          <p:cNvSpPr/>
          <p:nvPr/>
        </p:nvSpPr>
        <p:spPr>
          <a:xfrm>
            <a:off x="2732734" y="2242788"/>
            <a:ext cx="7741302" cy="1938992"/>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The number of undirected edges is the number of edges</a:t>
            </a:r>
          </a:p>
          <a:p>
            <a:r>
              <a:rPr lang="en-US" sz="2400">
                <a:solidFill>
                  <a:schemeClr val="accent6">
                    <a:lumMod val="75000"/>
                  </a:schemeClr>
                </a:solidFill>
              </a:rPr>
              <a:t>//minus the number of internal edges.</a:t>
            </a:r>
          </a:p>
          <a:p>
            <a:r>
              <a:rPr lang="en-US" sz="2400" b="1"/>
              <a:t>fun</a:t>
            </a:r>
            <a:r>
              <a:rPr lang="en-US" sz="2400"/>
              <a:t> undirectedEdges [m: Mesh]: </a:t>
            </a:r>
            <a:r>
              <a:rPr lang="en-US" sz="2400" b="1"/>
              <a:t>Int</a:t>
            </a:r>
            <a:r>
              <a:rPr lang="en-US" sz="2400"/>
              <a:t> {</a:t>
            </a:r>
          </a:p>
          <a:p>
            <a:r>
              <a:rPr lang="en-US" sz="2400"/>
              <a:t>    </a:t>
            </a:r>
            <a:r>
              <a:rPr lang="en-US" sz="2400" b="1"/>
              <a:t>let</a:t>
            </a:r>
            <a:r>
              <a:rPr lang="en-US" sz="2400"/>
              <a:t> e = m.triangles.edges | </a:t>
            </a:r>
            <a:r>
              <a:rPr lang="en-US" sz="2400" b="1"/>
              <a:t>minus</a:t>
            </a:r>
            <a:r>
              <a:rPr lang="en-US" sz="2400"/>
              <a:t>[#e, </a:t>
            </a:r>
            <a:r>
              <a:rPr lang="en-US" sz="2400" b="1"/>
              <a:t>div</a:t>
            </a:r>
            <a:r>
              <a:rPr lang="en-US" sz="2400"/>
              <a:t>[#(~e &amp; e), 2]]</a:t>
            </a:r>
          </a:p>
          <a:p>
            <a:r>
              <a:rPr lang="en-US" sz="2400"/>
              <a:t>}</a:t>
            </a:r>
          </a:p>
        </p:txBody>
      </p:sp>
      <p:sp>
        <p:nvSpPr>
          <p:cNvPr id="12" name="Title 11">
            <a:extLst>
              <a:ext uri="{FF2B5EF4-FFF2-40B4-BE49-F238E27FC236}">
                <a16:creationId xmlns:a16="http://schemas.microsoft.com/office/drawing/2014/main" id="{32221CA4-EC94-40A7-A97E-7DE1A0C4B74B}"/>
              </a:ext>
            </a:extLst>
          </p:cNvPr>
          <p:cNvSpPr>
            <a:spLocks noGrp="1"/>
          </p:cNvSpPr>
          <p:nvPr>
            <p:ph type="title"/>
          </p:nvPr>
        </p:nvSpPr>
        <p:spPr>
          <a:xfrm>
            <a:off x="838200" y="677041"/>
            <a:ext cx="6318781" cy="701731"/>
          </a:xfrm>
          <a:prstGeom prst="rect">
            <a:avLst/>
          </a:prstGeom>
        </p:spPr>
        <p:txBody>
          <a:bodyPr wrap="none">
            <a:spAutoFit/>
          </a:bodyPr>
          <a:lstStyle/>
          <a:p>
            <a:r>
              <a:rPr lang="en-US"/>
              <a:t>Alloy code for Constraint 7:</a:t>
            </a:r>
          </a:p>
        </p:txBody>
      </p:sp>
    </p:spTree>
    <p:extLst>
      <p:ext uri="{BB962C8B-B14F-4D97-AF65-F5344CB8AC3E}">
        <p14:creationId xmlns:p14="http://schemas.microsoft.com/office/powerpoint/2010/main" val="13899682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FE05BE-D7BB-4E1B-AF1F-84E4E0D28A6E}"/>
              </a:ext>
            </a:extLst>
          </p:cNvPr>
          <p:cNvSpPr/>
          <p:nvPr/>
        </p:nvSpPr>
        <p:spPr>
          <a:xfrm>
            <a:off x="770312" y="1615453"/>
            <a:ext cx="10684625" cy="3416320"/>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The triangles must lie on a plane - they must not</a:t>
            </a:r>
          </a:p>
          <a:p>
            <a:r>
              <a:rPr lang="en-US" sz="2400">
                <a:solidFill>
                  <a:schemeClr val="accent6">
                    <a:lumMod val="75000"/>
                  </a:schemeClr>
                </a:solidFill>
              </a:rPr>
              <a:t>// loop around and connect one edge to another.</a:t>
            </a:r>
          </a:p>
          <a:p>
            <a:r>
              <a:rPr lang="en-US" sz="2400">
                <a:solidFill>
                  <a:schemeClr val="accent6">
                    <a:lumMod val="75000"/>
                  </a:schemeClr>
                </a:solidFill>
              </a:rPr>
              <a:t>// Euler's formula prevents the triangles from looping</a:t>
            </a:r>
          </a:p>
          <a:p>
            <a:r>
              <a:rPr lang="en-US" sz="2400">
                <a:solidFill>
                  <a:schemeClr val="accent6">
                    <a:lumMod val="75000"/>
                  </a:schemeClr>
                </a:solidFill>
              </a:rPr>
              <a:t>// around. Euler’s Formula: The number of vertices (V)</a:t>
            </a:r>
          </a:p>
          <a:p>
            <a:r>
              <a:rPr lang="en-US" sz="2400">
                <a:solidFill>
                  <a:schemeClr val="accent6">
                    <a:lumMod val="75000"/>
                  </a:schemeClr>
                </a:solidFill>
              </a:rPr>
              <a:t>// and faces (T) together is exactly one more than the</a:t>
            </a:r>
          </a:p>
          <a:p>
            <a:r>
              <a:rPr lang="en-US" sz="2400">
                <a:solidFill>
                  <a:schemeClr val="accent6">
                    <a:lumMod val="75000"/>
                  </a:schemeClr>
                </a:solidFill>
              </a:rPr>
              <a:t>// number of (undirected) edges (E).</a:t>
            </a:r>
          </a:p>
          <a:p>
            <a:r>
              <a:rPr lang="en-US" sz="2400" b="1"/>
              <a:t>fact</a:t>
            </a:r>
            <a:r>
              <a:rPr lang="en-US" sz="2400"/>
              <a:t> { </a:t>
            </a:r>
            <a:r>
              <a:rPr lang="en-US" sz="2400" b="1"/>
              <a:t>all</a:t>
            </a:r>
            <a:r>
              <a:rPr lang="en-US" sz="2400"/>
              <a:t> m: Mesh |</a:t>
            </a:r>
          </a:p>
          <a:p>
            <a:r>
              <a:rPr lang="en-US" sz="2400"/>
              <a:t>               </a:t>
            </a:r>
            <a:r>
              <a:rPr lang="en-US" sz="2400" b="1"/>
              <a:t>let</a:t>
            </a:r>
            <a:r>
              <a:rPr lang="en-US" sz="2400"/>
              <a:t> T = #m.triangles, E = undirectedEdges[m], V = #dom[m.triangles.edges] |</a:t>
            </a:r>
          </a:p>
          <a:p>
            <a:r>
              <a:rPr lang="en-US" sz="2400"/>
              <a:t>                   </a:t>
            </a:r>
            <a:r>
              <a:rPr lang="en-US" sz="2400" b="1"/>
              <a:t>minus</a:t>
            </a:r>
            <a:r>
              <a:rPr lang="en-US" sz="2400"/>
              <a:t>[T, 1] = </a:t>
            </a:r>
            <a:r>
              <a:rPr lang="en-US" sz="2400" b="1"/>
              <a:t>minus</a:t>
            </a:r>
            <a:r>
              <a:rPr lang="en-US" sz="2400"/>
              <a:t>[E, V] }</a:t>
            </a:r>
          </a:p>
        </p:txBody>
      </p:sp>
      <p:sp>
        <p:nvSpPr>
          <p:cNvPr id="3" name="Rectangle 2">
            <a:extLst>
              <a:ext uri="{FF2B5EF4-FFF2-40B4-BE49-F238E27FC236}">
                <a16:creationId xmlns:a16="http://schemas.microsoft.com/office/drawing/2014/main" id="{79955A46-C748-46ED-B2DF-C46494FC1B55}"/>
              </a:ext>
            </a:extLst>
          </p:cNvPr>
          <p:cNvSpPr/>
          <p:nvPr/>
        </p:nvSpPr>
        <p:spPr>
          <a:xfrm>
            <a:off x="639733" y="268377"/>
            <a:ext cx="3394840" cy="369332"/>
          </a:xfrm>
          <a:prstGeom prst="rect">
            <a:avLst/>
          </a:prstGeom>
        </p:spPr>
        <p:txBody>
          <a:bodyPr wrap="none">
            <a:spAutoFit/>
          </a:bodyPr>
          <a:lstStyle/>
          <a:p>
            <a:r>
              <a:rPr lang="en-US"/>
              <a:t>Alloy code for Constraint 7 (cont.):</a:t>
            </a:r>
          </a:p>
        </p:txBody>
      </p:sp>
    </p:spTree>
    <p:extLst>
      <p:ext uri="{BB962C8B-B14F-4D97-AF65-F5344CB8AC3E}">
        <p14:creationId xmlns:p14="http://schemas.microsoft.com/office/powerpoint/2010/main" val="2064196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6508-34E5-4907-B809-24EC7A4CBE75}"/>
              </a:ext>
            </a:extLst>
          </p:cNvPr>
          <p:cNvSpPr>
            <a:spLocks noGrp="1"/>
          </p:cNvSpPr>
          <p:nvPr>
            <p:ph type="title"/>
          </p:nvPr>
        </p:nvSpPr>
        <p:spPr/>
        <p:txBody>
          <a:bodyPr/>
          <a:lstStyle/>
          <a:p>
            <a:r>
              <a:rPr lang="en-US"/>
              <a:t>Summary of the constraints</a:t>
            </a:r>
          </a:p>
        </p:txBody>
      </p:sp>
      <p:sp>
        <p:nvSpPr>
          <p:cNvPr id="3" name="Content Placeholder 2">
            <a:extLst>
              <a:ext uri="{FF2B5EF4-FFF2-40B4-BE49-F238E27FC236}">
                <a16:creationId xmlns:a16="http://schemas.microsoft.com/office/drawing/2014/main" id="{4313DC1F-C0C2-4E28-B2E1-B78DA7E897FE}"/>
              </a:ext>
            </a:extLst>
          </p:cNvPr>
          <p:cNvSpPr>
            <a:spLocks noGrp="1"/>
          </p:cNvSpPr>
          <p:nvPr>
            <p:ph idx="1"/>
          </p:nvPr>
        </p:nvSpPr>
        <p:spPr/>
        <p:txBody>
          <a:bodyPr>
            <a:normAutofit fontScale="77500" lnSpcReduction="20000"/>
          </a:bodyPr>
          <a:lstStyle/>
          <a:p>
            <a:pPr>
              <a:lnSpc>
                <a:spcPct val="120000"/>
              </a:lnSpc>
            </a:pPr>
            <a:r>
              <a:rPr lang="en-US"/>
              <a:t>Constraint 1: Every triangle must have three (directed) edges</a:t>
            </a:r>
          </a:p>
          <a:p>
            <a:pPr>
              <a:lnSpc>
                <a:spcPct val="120000"/>
              </a:lnSpc>
            </a:pPr>
            <a:r>
              <a:rPr lang="en-US"/>
              <a:t>Constraint 2: The adjacency relation </a:t>
            </a:r>
            <a:r>
              <a:rPr lang="en-US" i="1"/>
              <a:t>m.adj</a:t>
            </a:r>
            <a:r>
              <a:rPr lang="en-US"/>
              <a:t> is defined over the mesh’s set of triangles</a:t>
            </a:r>
          </a:p>
          <a:p>
            <a:pPr>
              <a:lnSpc>
                <a:spcPct val="120000"/>
              </a:lnSpc>
            </a:pPr>
            <a:r>
              <a:rPr lang="en-US"/>
              <a:t>Constraint 3: Each triangle’s edge set forms a ring</a:t>
            </a:r>
          </a:p>
          <a:p>
            <a:pPr>
              <a:lnSpc>
                <a:spcPct val="120000"/>
              </a:lnSpc>
            </a:pPr>
            <a:r>
              <a:rPr lang="en-US"/>
              <a:t>Constraint 4: No triangle lies on top of another triangle, i.e., each edge is unique</a:t>
            </a:r>
          </a:p>
          <a:p>
            <a:pPr>
              <a:lnSpc>
                <a:spcPct val="120000"/>
              </a:lnSpc>
            </a:pPr>
            <a:r>
              <a:rPr lang="en-US"/>
              <a:t>Constraint 5: Triangles t and t' are adjacent if and only if they share a common edge pointing in opposite directions (</a:t>
            </a:r>
            <a:r>
              <a:rPr lang="en-US" i="1"/>
              <a:t>anti-parallel</a:t>
            </a:r>
            <a:r>
              <a:rPr lang="en-US"/>
              <a:t> edges)</a:t>
            </a:r>
          </a:p>
          <a:p>
            <a:pPr>
              <a:lnSpc>
                <a:spcPct val="120000"/>
              </a:lnSpc>
            </a:pPr>
            <a:r>
              <a:rPr lang="en-US"/>
              <a:t>Constraint 6: The m.adj binary relation must have the symmetric and irreflexive properties and must be strongly connected</a:t>
            </a:r>
          </a:p>
          <a:p>
            <a:pPr>
              <a:lnSpc>
                <a:spcPct val="120000"/>
              </a:lnSpc>
            </a:pPr>
            <a:r>
              <a:rPr lang="en-US"/>
              <a:t>Constraint 7: The triangles must lie flat (planar), not loop around (i.e., must conform to Euler’s formula)</a:t>
            </a:r>
          </a:p>
        </p:txBody>
      </p:sp>
    </p:spTree>
    <p:extLst>
      <p:ext uri="{BB962C8B-B14F-4D97-AF65-F5344CB8AC3E}">
        <p14:creationId xmlns:p14="http://schemas.microsoft.com/office/powerpoint/2010/main" val="2608028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E732-D08B-46FE-AC96-66E085169C3E}"/>
              </a:ext>
            </a:extLst>
          </p:cNvPr>
          <p:cNvSpPr>
            <a:spLocks noGrp="1"/>
          </p:cNvSpPr>
          <p:nvPr>
            <p:ph type="title"/>
          </p:nvPr>
        </p:nvSpPr>
        <p:spPr/>
        <p:txBody>
          <a:bodyPr/>
          <a:lstStyle/>
          <a:p>
            <a:r>
              <a:rPr lang="en-US"/>
              <a:t>Let’s run the model</a:t>
            </a:r>
          </a:p>
        </p:txBody>
      </p:sp>
      <p:sp>
        <p:nvSpPr>
          <p:cNvPr id="3" name="Content Placeholder 2">
            <a:extLst>
              <a:ext uri="{FF2B5EF4-FFF2-40B4-BE49-F238E27FC236}">
                <a16:creationId xmlns:a16="http://schemas.microsoft.com/office/drawing/2014/main" id="{8A370F1A-E255-4504-AD0C-D3D059ECA828}"/>
              </a:ext>
            </a:extLst>
          </p:cNvPr>
          <p:cNvSpPr>
            <a:spLocks noGrp="1"/>
          </p:cNvSpPr>
          <p:nvPr>
            <p:ph idx="1"/>
          </p:nvPr>
        </p:nvSpPr>
        <p:spPr>
          <a:xfrm>
            <a:off x="838200" y="1825625"/>
            <a:ext cx="10515600" cy="2945880"/>
          </a:xfrm>
        </p:spPr>
        <p:txBody>
          <a:bodyPr>
            <a:normAutofit lnSpcReduction="10000"/>
          </a:bodyPr>
          <a:lstStyle/>
          <a:p>
            <a:pPr>
              <a:lnSpc>
                <a:spcPct val="100000"/>
              </a:lnSpc>
            </a:pPr>
            <a:r>
              <a:rPr lang="en-US"/>
              <a:t>The model counts the number of items in various sets, e.g.,</a:t>
            </a:r>
            <a:br>
              <a:rPr lang="en-US"/>
            </a:br>
            <a:r>
              <a:rPr lang="en-US"/>
              <a:t> 	 #m.triangles</a:t>
            </a:r>
            <a:br>
              <a:rPr lang="en-US"/>
            </a:br>
            <a:r>
              <a:rPr lang="en-US"/>
              <a:t> 	 #dom[m.triangles.edges]</a:t>
            </a:r>
            <a:br>
              <a:rPr lang="en-US"/>
            </a:br>
            <a:r>
              <a:rPr lang="en-US"/>
              <a:t> 	</a:t>
            </a:r>
            <a:r>
              <a:rPr lang="en-US" b="1"/>
              <a:t>div</a:t>
            </a:r>
            <a:r>
              <a:rPr lang="en-US"/>
              <a:t>[#(~e &amp; e), 2]</a:t>
            </a:r>
            <a:br>
              <a:rPr lang="en-US"/>
            </a:br>
            <a:r>
              <a:rPr lang="en-US"/>
              <a:t>Some of those counts could get fairly large. So, in the run command it is important to set an appropriate value for </a:t>
            </a:r>
            <a:r>
              <a:rPr lang="en-US" b="1"/>
              <a:t>Int</a:t>
            </a:r>
            <a:r>
              <a:rPr lang="en-US"/>
              <a:t> (even though </a:t>
            </a:r>
            <a:r>
              <a:rPr lang="en-US" b="1"/>
              <a:t>Int</a:t>
            </a:r>
            <a:r>
              <a:rPr lang="en-US"/>
              <a:t> is not directly used in the model).</a:t>
            </a:r>
          </a:p>
        </p:txBody>
      </p:sp>
      <p:sp>
        <p:nvSpPr>
          <p:cNvPr id="4" name="Rectangle 3">
            <a:extLst>
              <a:ext uri="{FF2B5EF4-FFF2-40B4-BE49-F238E27FC236}">
                <a16:creationId xmlns:a16="http://schemas.microsoft.com/office/drawing/2014/main" id="{6332B756-BBDF-4F7E-9C84-4D86BC61FD5D}"/>
              </a:ext>
            </a:extLst>
          </p:cNvPr>
          <p:cNvSpPr/>
          <p:nvPr/>
        </p:nvSpPr>
        <p:spPr>
          <a:xfrm>
            <a:off x="1634837" y="4771505"/>
            <a:ext cx="2754283" cy="1754326"/>
          </a:xfrm>
          <a:prstGeom prst="rect">
            <a:avLst/>
          </a:prstGeom>
          <a:solidFill>
            <a:schemeClr val="bg1">
              <a:lumMod val="85000"/>
            </a:schemeClr>
          </a:solidFill>
          <a:ln>
            <a:solidFill>
              <a:schemeClr val="bg1">
                <a:lumMod val="65000"/>
              </a:schemeClr>
            </a:solidFill>
          </a:ln>
        </p:spPr>
        <p:txBody>
          <a:bodyPr wrap="square">
            <a:spAutoFit/>
          </a:bodyPr>
          <a:lstStyle/>
          <a:p>
            <a:r>
              <a:rPr lang="en-US" b="1"/>
              <a:t>pred</a:t>
            </a:r>
            <a:r>
              <a:rPr lang="en-US"/>
              <a:t> show {</a:t>
            </a:r>
          </a:p>
          <a:p>
            <a:r>
              <a:rPr lang="en-US"/>
              <a:t>    #Mesh = 1</a:t>
            </a:r>
          </a:p>
          <a:p>
            <a:r>
              <a:rPr lang="en-US"/>
              <a:t>    #Triangle = 3</a:t>
            </a:r>
          </a:p>
          <a:p>
            <a:r>
              <a:rPr lang="en-US"/>
              <a:t>    #Vertex = 6</a:t>
            </a:r>
          </a:p>
          <a:p>
            <a:r>
              <a:rPr lang="en-US"/>
              <a:t>}</a:t>
            </a:r>
          </a:p>
          <a:p>
            <a:r>
              <a:rPr lang="en-US" b="1"/>
              <a:t>run</a:t>
            </a:r>
            <a:r>
              <a:rPr lang="en-US"/>
              <a:t> show </a:t>
            </a:r>
            <a:r>
              <a:rPr lang="en-US" b="1"/>
              <a:t>for</a:t>
            </a:r>
            <a:r>
              <a:rPr lang="en-US"/>
              <a:t> 6 </a:t>
            </a:r>
            <a:r>
              <a:rPr lang="en-US" b="1"/>
              <a:t>but</a:t>
            </a:r>
            <a:r>
              <a:rPr lang="en-US"/>
              <a:t> 8 </a:t>
            </a:r>
            <a:r>
              <a:rPr lang="en-US" b="1"/>
              <a:t>Int</a:t>
            </a:r>
          </a:p>
        </p:txBody>
      </p:sp>
    </p:spTree>
    <p:extLst>
      <p:ext uri="{BB962C8B-B14F-4D97-AF65-F5344CB8AC3E}">
        <p14:creationId xmlns:p14="http://schemas.microsoft.com/office/powerpoint/2010/main" val="96088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8FFA-D628-41FA-942E-EB804050904C}"/>
              </a:ext>
            </a:extLst>
          </p:cNvPr>
          <p:cNvSpPr>
            <a:spLocks noGrp="1"/>
          </p:cNvSpPr>
          <p:nvPr>
            <p:ph type="title"/>
          </p:nvPr>
        </p:nvSpPr>
        <p:spPr/>
        <p:txBody>
          <a:bodyPr/>
          <a:lstStyle/>
          <a:p>
            <a:r>
              <a:rPr lang="en-US"/>
              <a:t>We want the Alloy model to produce instances like this</a:t>
            </a:r>
          </a:p>
        </p:txBody>
      </p:sp>
      <p:pic>
        <p:nvPicPr>
          <p:cNvPr id="3" name="Picture 2">
            <a:extLst>
              <a:ext uri="{FF2B5EF4-FFF2-40B4-BE49-F238E27FC236}">
                <a16:creationId xmlns:a16="http://schemas.microsoft.com/office/drawing/2014/main" id="{CF55C869-C9EB-44BC-80D1-E54148013D79}"/>
              </a:ext>
            </a:extLst>
          </p:cNvPr>
          <p:cNvPicPr>
            <a:picLocks noChangeAspect="1"/>
          </p:cNvPicPr>
          <p:nvPr/>
        </p:nvPicPr>
        <p:blipFill rotWithShape="1">
          <a:blip r:embed="rId2"/>
          <a:srcRect l="53318" t="37358" r="30864" b="37743"/>
          <a:stretch/>
        </p:blipFill>
        <p:spPr>
          <a:xfrm>
            <a:off x="1097279" y="2061555"/>
            <a:ext cx="4853248" cy="4058319"/>
          </a:xfrm>
          <a:prstGeom prst="rect">
            <a:avLst/>
          </a:prstGeom>
        </p:spPr>
      </p:pic>
      <p:sp>
        <p:nvSpPr>
          <p:cNvPr id="4" name="TextBox 3">
            <a:extLst>
              <a:ext uri="{FF2B5EF4-FFF2-40B4-BE49-F238E27FC236}">
                <a16:creationId xmlns:a16="http://schemas.microsoft.com/office/drawing/2014/main" id="{0D8BD9D1-534F-4597-B037-CCD19654CDCC}"/>
              </a:ext>
            </a:extLst>
          </p:cNvPr>
          <p:cNvSpPr txBox="1"/>
          <p:nvPr/>
        </p:nvSpPr>
        <p:spPr>
          <a:xfrm>
            <a:off x="6700058" y="2377440"/>
            <a:ext cx="4804757" cy="2308324"/>
          </a:xfrm>
          <a:prstGeom prst="rect">
            <a:avLst/>
          </a:prstGeom>
          <a:noFill/>
        </p:spPr>
        <p:txBody>
          <a:bodyPr wrap="square" rtlCol="0">
            <a:spAutoFit/>
          </a:bodyPr>
          <a:lstStyle/>
          <a:p>
            <a:r>
              <a:rPr lang="en-US" sz="2400"/>
              <a:t>Obviously, the Alloy Analyzer won’t generate a graphic that looks like this. This is </a:t>
            </a:r>
            <a:r>
              <a:rPr lang="en-US" sz="2400" i="1"/>
              <a:t>a meaningful interpretation of the instance </a:t>
            </a:r>
            <a:r>
              <a:rPr lang="en-US" sz="2400"/>
              <a:t>(i.e., a meaningful interpretation of the sets that the Alloy Analyzer generates).</a:t>
            </a:r>
          </a:p>
        </p:txBody>
      </p:sp>
      <p:sp>
        <p:nvSpPr>
          <p:cNvPr id="5" name="TextBox 4">
            <a:extLst>
              <a:ext uri="{FF2B5EF4-FFF2-40B4-BE49-F238E27FC236}">
                <a16:creationId xmlns:a16="http://schemas.microsoft.com/office/drawing/2014/main" id="{E61864E5-072F-4C4A-AC08-749D67A97494}"/>
              </a:ext>
            </a:extLst>
          </p:cNvPr>
          <p:cNvSpPr txBox="1"/>
          <p:nvPr/>
        </p:nvSpPr>
        <p:spPr>
          <a:xfrm>
            <a:off x="1097279" y="6306075"/>
            <a:ext cx="3805785" cy="369332"/>
          </a:xfrm>
          <a:prstGeom prst="rect">
            <a:avLst/>
          </a:prstGeom>
          <a:noFill/>
        </p:spPr>
        <p:txBody>
          <a:bodyPr wrap="none" rtlCol="0">
            <a:spAutoFit/>
          </a:bodyPr>
          <a:lstStyle/>
          <a:p>
            <a:r>
              <a:rPr lang="en-US"/>
              <a:t>The red lines show adjacent triangles.</a:t>
            </a:r>
          </a:p>
        </p:txBody>
      </p:sp>
    </p:spTree>
    <p:extLst>
      <p:ext uri="{BB962C8B-B14F-4D97-AF65-F5344CB8AC3E}">
        <p14:creationId xmlns:p14="http://schemas.microsoft.com/office/powerpoint/2010/main" val="41313807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28697DBB-CE61-49CF-B49A-5D78AF3C34A7}"/>
              </a:ext>
            </a:extLst>
          </p:cNvPr>
          <p:cNvGrpSpPr/>
          <p:nvPr/>
        </p:nvGrpSpPr>
        <p:grpSpPr>
          <a:xfrm>
            <a:off x="82219" y="1644763"/>
            <a:ext cx="2768571" cy="2209261"/>
            <a:chOff x="1011666" y="565266"/>
            <a:chExt cx="2768571" cy="2209261"/>
          </a:xfrm>
        </p:grpSpPr>
        <p:sp>
          <p:nvSpPr>
            <p:cNvPr id="2" name="Isosceles Triangle 1">
              <a:extLst>
                <a:ext uri="{FF2B5EF4-FFF2-40B4-BE49-F238E27FC236}">
                  <a16:creationId xmlns:a16="http://schemas.microsoft.com/office/drawing/2014/main" id="{783A7542-756B-4D8E-9CD4-420FF317FFC9}"/>
                </a:ext>
              </a:extLst>
            </p:cNvPr>
            <p:cNvSpPr/>
            <p:nvPr/>
          </p:nvSpPr>
          <p:spPr>
            <a:xfrm>
              <a:off x="1379912" y="1014153"/>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9AA1FB1-5944-42B8-8CF2-78404BDB5012}"/>
                </a:ext>
              </a:extLst>
            </p:cNvPr>
            <p:cNvSpPr txBox="1"/>
            <p:nvPr/>
          </p:nvSpPr>
          <p:spPr>
            <a:xfrm>
              <a:off x="2165086" y="1631216"/>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4" name="TextBox 3">
              <a:extLst>
                <a:ext uri="{FF2B5EF4-FFF2-40B4-BE49-F238E27FC236}">
                  <a16:creationId xmlns:a16="http://schemas.microsoft.com/office/drawing/2014/main" id="{691B8BEA-5D04-466A-82B7-ECEA1BCFA2C1}"/>
                </a:ext>
              </a:extLst>
            </p:cNvPr>
            <p:cNvSpPr txBox="1"/>
            <p:nvPr/>
          </p:nvSpPr>
          <p:spPr>
            <a:xfrm>
              <a:off x="2165086" y="565266"/>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sp>
          <p:nvSpPr>
            <p:cNvPr id="5" name="TextBox 4">
              <a:extLst>
                <a:ext uri="{FF2B5EF4-FFF2-40B4-BE49-F238E27FC236}">
                  <a16:creationId xmlns:a16="http://schemas.microsoft.com/office/drawing/2014/main" id="{F34867E8-E123-4921-A2B3-0353E7D4A27C}"/>
                </a:ext>
              </a:extLst>
            </p:cNvPr>
            <p:cNvSpPr txBox="1"/>
            <p:nvPr/>
          </p:nvSpPr>
          <p:spPr>
            <a:xfrm>
              <a:off x="3351915" y="2312862"/>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1</a:t>
              </a:r>
            </a:p>
          </p:txBody>
        </p:sp>
        <p:sp>
          <p:nvSpPr>
            <p:cNvPr id="6" name="TextBox 5">
              <a:extLst>
                <a:ext uri="{FF2B5EF4-FFF2-40B4-BE49-F238E27FC236}">
                  <a16:creationId xmlns:a16="http://schemas.microsoft.com/office/drawing/2014/main" id="{BBBCAA16-1CF1-491C-A0DB-AB8263ECC6E5}"/>
                </a:ext>
              </a:extLst>
            </p:cNvPr>
            <p:cNvSpPr txBox="1"/>
            <p:nvPr/>
          </p:nvSpPr>
          <p:spPr>
            <a:xfrm>
              <a:off x="1011666" y="2312861"/>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13" name="Straight Arrow Connector 12">
              <a:extLst>
                <a:ext uri="{FF2B5EF4-FFF2-40B4-BE49-F238E27FC236}">
                  <a16:creationId xmlns:a16="http://schemas.microsoft.com/office/drawing/2014/main" id="{612459C5-2383-4CE9-B03F-00E4ECD86D84}"/>
                </a:ext>
              </a:extLst>
            </p:cNvPr>
            <p:cNvCxnSpPr>
              <a:cxnSpLocks/>
            </p:cNvCxnSpPr>
            <p:nvPr/>
          </p:nvCxnSpPr>
          <p:spPr>
            <a:xfrm flipV="1">
              <a:off x="1324369" y="1014153"/>
              <a:ext cx="927054" cy="140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9D30204-A8D7-4A1B-A381-F805500C9C2C}"/>
                </a:ext>
              </a:extLst>
            </p:cNvPr>
            <p:cNvCxnSpPr/>
            <p:nvPr/>
          </p:nvCxnSpPr>
          <p:spPr>
            <a:xfrm flipH="1">
              <a:off x="1367063" y="2641520"/>
              <a:ext cx="1961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B39F7B-78AE-48C9-A40E-1AE834289D7E}"/>
                </a:ext>
              </a:extLst>
            </p:cNvPr>
            <p:cNvCxnSpPr>
              <a:cxnSpLocks/>
            </p:cNvCxnSpPr>
            <p:nvPr/>
          </p:nvCxnSpPr>
          <p:spPr>
            <a:xfrm>
              <a:off x="2500437" y="1026931"/>
              <a:ext cx="896821" cy="139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D126016C-D5EC-4118-80B9-21682CF3B4E9}"/>
              </a:ext>
            </a:extLst>
          </p:cNvPr>
          <p:cNvGrpSpPr/>
          <p:nvPr/>
        </p:nvGrpSpPr>
        <p:grpSpPr>
          <a:xfrm>
            <a:off x="5037748" y="3248780"/>
            <a:ext cx="4306588" cy="3207410"/>
            <a:chOff x="5240957" y="1583261"/>
            <a:chExt cx="4306588" cy="3207410"/>
          </a:xfrm>
        </p:grpSpPr>
        <p:sp>
          <p:nvSpPr>
            <p:cNvPr id="20" name="Isosceles Triangle 19">
              <a:extLst>
                <a:ext uri="{FF2B5EF4-FFF2-40B4-BE49-F238E27FC236}">
                  <a16:creationId xmlns:a16="http://schemas.microsoft.com/office/drawing/2014/main" id="{B08E07EB-B5D5-4B71-912E-E1AD7CC267DE}"/>
                </a:ext>
              </a:extLst>
            </p:cNvPr>
            <p:cNvSpPr/>
            <p:nvPr/>
          </p:nvSpPr>
          <p:spPr>
            <a:xfrm>
              <a:off x="5677431" y="2044926"/>
              <a:ext cx="3449944" cy="2593575"/>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839885F9-D918-4317-9996-65E2EB6FC432}"/>
                </a:ext>
              </a:extLst>
            </p:cNvPr>
            <p:cNvSpPr/>
            <p:nvPr/>
          </p:nvSpPr>
          <p:spPr>
            <a:xfrm>
              <a:off x="5677431" y="3557847"/>
              <a:ext cx="3449944" cy="1080654"/>
            </a:xfrm>
            <a:prstGeom prst="triangle">
              <a:avLst>
                <a:gd name="adj" fmla="val 50482"/>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6F4DB884-E915-4AB9-8565-878DD798BD57}"/>
                </a:ext>
              </a:extLst>
            </p:cNvPr>
            <p:cNvCxnSpPr>
              <a:stCxn id="20" idx="0"/>
            </p:cNvCxnSpPr>
            <p:nvPr/>
          </p:nvCxnSpPr>
          <p:spPr>
            <a:xfrm flipH="1">
              <a:off x="7398327" y="2044926"/>
              <a:ext cx="4076" cy="1512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ABF6EA1-24FE-43AA-A9F9-BBD8EAFE8D0E}"/>
                </a:ext>
              </a:extLst>
            </p:cNvPr>
            <p:cNvSpPr txBox="1"/>
            <p:nvPr/>
          </p:nvSpPr>
          <p:spPr>
            <a:xfrm>
              <a:off x="6773108" y="2996074"/>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32" name="TextBox 31">
              <a:extLst>
                <a:ext uri="{FF2B5EF4-FFF2-40B4-BE49-F238E27FC236}">
                  <a16:creationId xmlns:a16="http://schemas.microsoft.com/office/drawing/2014/main" id="{950288FD-1123-4257-A6BC-5827A0C3892E}"/>
                </a:ext>
              </a:extLst>
            </p:cNvPr>
            <p:cNvSpPr txBox="1"/>
            <p:nvPr/>
          </p:nvSpPr>
          <p:spPr>
            <a:xfrm>
              <a:off x="7245469" y="4053770"/>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0</a:t>
              </a:r>
            </a:p>
          </p:txBody>
        </p:sp>
        <p:sp>
          <p:nvSpPr>
            <p:cNvPr id="33" name="TextBox 32">
              <a:extLst>
                <a:ext uri="{FF2B5EF4-FFF2-40B4-BE49-F238E27FC236}">
                  <a16:creationId xmlns:a16="http://schemas.microsoft.com/office/drawing/2014/main" id="{8CA6CA1F-BBA4-4B5E-84D2-682CD320A0F3}"/>
                </a:ext>
              </a:extLst>
            </p:cNvPr>
            <p:cNvSpPr txBox="1"/>
            <p:nvPr/>
          </p:nvSpPr>
          <p:spPr>
            <a:xfrm>
              <a:off x="7655404" y="2994495"/>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1</a:t>
              </a:r>
            </a:p>
          </p:txBody>
        </p:sp>
        <p:sp>
          <p:nvSpPr>
            <p:cNvPr id="34" name="TextBox 33">
              <a:extLst>
                <a:ext uri="{FF2B5EF4-FFF2-40B4-BE49-F238E27FC236}">
                  <a16:creationId xmlns:a16="http://schemas.microsoft.com/office/drawing/2014/main" id="{9DE4B746-198B-439A-900E-D5A4656D184F}"/>
                </a:ext>
              </a:extLst>
            </p:cNvPr>
            <p:cNvSpPr txBox="1"/>
            <p:nvPr/>
          </p:nvSpPr>
          <p:spPr>
            <a:xfrm>
              <a:off x="5240957" y="4329006"/>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sp>
          <p:nvSpPr>
            <p:cNvPr id="35" name="TextBox 34">
              <a:extLst>
                <a:ext uri="{FF2B5EF4-FFF2-40B4-BE49-F238E27FC236}">
                  <a16:creationId xmlns:a16="http://schemas.microsoft.com/office/drawing/2014/main" id="{1D2FE6A1-83AD-4E4D-881F-667142A9A36D}"/>
                </a:ext>
              </a:extLst>
            </p:cNvPr>
            <p:cNvSpPr txBox="1"/>
            <p:nvPr/>
          </p:nvSpPr>
          <p:spPr>
            <a:xfrm>
              <a:off x="7184166" y="1583261"/>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2</a:t>
              </a:r>
            </a:p>
          </p:txBody>
        </p:sp>
        <p:sp>
          <p:nvSpPr>
            <p:cNvPr id="36" name="TextBox 35">
              <a:extLst>
                <a:ext uri="{FF2B5EF4-FFF2-40B4-BE49-F238E27FC236}">
                  <a16:creationId xmlns:a16="http://schemas.microsoft.com/office/drawing/2014/main" id="{BEBB4BE1-6EEF-4508-96C5-F7936593523A}"/>
                </a:ext>
              </a:extLst>
            </p:cNvPr>
            <p:cNvSpPr txBox="1"/>
            <p:nvPr/>
          </p:nvSpPr>
          <p:spPr>
            <a:xfrm>
              <a:off x="9119223" y="4326821"/>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38" name="Straight Arrow Connector 37">
              <a:extLst>
                <a:ext uri="{FF2B5EF4-FFF2-40B4-BE49-F238E27FC236}">
                  <a16:creationId xmlns:a16="http://schemas.microsoft.com/office/drawing/2014/main" id="{BE6854CA-080C-49AD-BC96-510E60BE385F}"/>
                </a:ext>
              </a:extLst>
            </p:cNvPr>
            <p:cNvCxnSpPr>
              <a:cxnSpLocks/>
            </p:cNvCxnSpPr>
            <p:nvPr/>
          </p:nvCxnSpPr>
          <p:spPr>
            <a:xfrm flipV="1">
              <a:off x="5570107" y="2001438"/>
              <a:ext cx="1733124" cy="251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A109F0-C70F-4047-8CA9-96D2F7029D89}"/>
                </a:ext>
              </a:extLst>
            </p:cNvPr>
            <p:cNvCxnSpPr/>
            <p:nvPr/>
          </p:nvCxnSpPr>
          <p:spPr>
            <a:xfrm flipH="1">
              <a:off x="5677431" y="4788486"/>
              <a:ext cx="3449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7FFE9B4-9941-4B6C-B234-E4ACE3132D98}"/>
                </a:ext>
              </a:extLst>
            </p:cNvPr>
            <p:cNvCxnSpPr/>
            <p:nvPr/>
          </p:nvCxnSpPr>
          <p:spPr>
            <a:xfrm>
              <a:off x="7584436" y="2092881"/>
              <a:ext cx="1542939" cy="223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5E7F9E8-3DBE-4548-A62A-B093C69BC758}"/>
                </a:ext>
              </a:extLst>
            </p:cNvPr>
            <p:cNvSpPr txBox="1"/>
            <p:nvPr/>
          </p:nvSpPr>
          <p:spPr>
            <a:xfrm>
              <a:off x="7243699" y="3514358"/>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5</a:t>
              </a:r>
            </a:p>
          </p:txBody>
        </p:sp>
        <p:cxnSp>
          <p:nvCxnSpPr>
            <p:cNvPr id="46" name="Straight Arrow Connector 45">
              <a:extLst>
                <a:ext uri="{FF2B5EF4-FFF2-40B4-BE49-F238E27FC236}">
                  <a16:creationId xmlns:a16="http://schemas.microsoft.com/office/drawing/2014/main" id="{555C3A03-CDAA-4B28-A4BC-8DCE83A26D58}"/>
                </a:ext>
              </a:extLst>
            </p:cNvPr>
            <p:cNvCxnSpPr/>
            <p:nvPr/>
          </p:nvCxnSpPr>
          <p:spPr>
            <a:xfrm flipV="1">
              <a:off x="7495766" y="2312861"/>
              <a:ext cx="0" cy="120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D179615-BC2B-4315-AA40-A345975E56E5}"/>
                </a:ext>
              </a:extLst>
            </p:cNvPr>
            <p:cNvCxnSpPr/>
            <p:nvPr/>
          </p:nvCxnSpPr>
          <p:spPr>
            <a:xfrm>
              <a:off x="7296261" y="2313164"/>
              <a:ext cx="0" cy="120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8DEEB19-8A89-421A-8391-AEFFD756CDD6}"/>
                </a:ext>
              </a:extLst>
            </p:cNvPr>
            <p:cNvCxnSpPr/>
            <p:nvPr/>
          </p:nvCxnSpPr>
          <p:spPr>
            <a:xfrm flipH="1">
              <a:off x="6051665" y="3557847"/>
              <a:ext cx="1192034" cy="7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DDE203D-ABFE-4AA0-989E-BFE25487A132}"/>
                </a:ext>
              </a:extLst>
            </p:cNvPr>
            <p:cNvCxnSpPr>
              <a:cxnSpLocks/>
            </p:cNvCxnSpPr>
            <p:nvPr/>
          </p:nvCxnSpPr>
          <p:spPr>
            <a:xfrm flipV="1">
              <a:off x="6071761" y="3779450"/>
              <a:ext cx="1180090" cy="72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1917C4-7F63-4F5C-8B0D-A8D3026D420E}"/>
                </a:ext>
              </a:extLst>
            </p:cNvPr>
            <p:cNvCxnSpPr/>
            <p:nvPr/>
          </p:nvCxnSpPr>
          <p:spPr>
            <a:xfrm flipH="1" flipV="1">
              <a:off x="7672021" y="3557847"/>
              <a:ext cx="1139470" cy="7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9C7F7AB-E5D3-4687-BDD8-A79FE01448C5}"/>
                </a:ext>
              </a:extLst>
            </p:cNvPr>
            <p:cNvCxnSpPr/>
            <p:nvPr/>
          </p:nvCxnSpPr>
          <p:spPr>
            <a:xfrm>
              <a:off x="7655404" y="3921224"/>
              <a:ext cx="1006458" cy="58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53048BED-9876-4D99-B5C5-ADE09E022180}"/>
              </a:ext>
            </a:extLst>
          </p:cNvPr>
          <p:cNvGrpSpPr/>
          <p:nvPr/>
        </p:nvGrpSpPr>
        <p:grpSpPr>
          <a:xfrm>
            <a:off x="411463" y="3303958"/>
            <a:ext cx="4157946" cy="3579976"/>
            <a:chOff x="2704909" y="693824"/>
            <a:chExt cx="4157946" cy="3579976"/>
          </a:xfrm>
        </p:grpSpPr>
        <p:sp>
          <p:nvSpPr>
            <p:cNvPr id="61" name="Isosceles Triangle 60">
              <a:extLst>
                <a:ext uri="{FF2B5EF4-FFF2-40B4-BE49-F238E27FC236}">
                  <a16:creationId xmlns:a16="http://schemas.microsoft.com/office/drawing/2014/main" id="{F814B262-D2A0-46BD-8206-89E44DD97F9C}"/>
                </a:ext>
              </a:extLst>
            </p:cNvPr>
            <p:cNvSpPr/>
            <p:nvPr/>
          </p:nvSpPr>
          <p:spPr>
            <a:xfrm rot="1936891">
              <a:off x="3391592" y="2011681"/>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85297D0-F41D-4484-A3CF-95972B4C6912}"/>
                </a:ext>
              </a:extLst>
            </p:cNvPr>
            <p:cNvSpPr txBox="1"/>
            <p:nvPr/>
          </p:nvSpPr>
          <p:spPr>
            <a:xfrm>
              <a:off x="4176766" y="2628744"/>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0</a:t>
              </a:r>
            </a:p>
          </p:txBody>
        </p:sp>
        <p:sp>
          <p:nvSpPr>
            <p:cNvPr id="63" name="TextBox 62">
              <a:extLst>
                <a:ext uri="{FF2B5EF4-FFF2-40B4-BE49-F238E27FC236}">
                  <a16:creationId xmlns:a16="http://schemas.microsoft.com/office/drawing/2014/main" id="{5B5C2DCF-8658-4B34-95D4-91F813D78845}"/>
                </a:ext>
              </a:extLst>
            </p:cNvPr>
            <p:cNvSpPr txBox="1"/>
            <p:nvPr/>
          </p:nvSpPr>
          <p:spPr>
            <a:xfrm>
              <a:off x="4515122" y="1614152"/>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5</a:t>
              </a:r>
            </a:p>
          </p:txBody>
        </p:sp>
        <p:sp>
          <p:nvSpPr>
            <p:cNvPr id="64" name="TextBox 63">
              <a:extLst>
                <a:ext uri="{FF2B5EF4-FFF2-40B4-BE49-F238E27FC236}">
                  <a16:creationId xmlns:a16="http://schemas.microsoft.com/office/drawing/2014/main" id="{EE229980-2CD2-4FC4-B8C2-0E8B1BAED2F1}"/>
                </a:ext>
              </a:extLst>
            </p:cNvPr>
            <p:cNvSpPr txBox="1"/>
            <p:nvPr/>
          </p:nvSpPr>
          <p:spPr>
            <a:xfrm>
              <a:off x="2704909" y="2595147"/>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cxnSp>
          <p:nvCxnSpPr>
            <p:cNvPr id="65" name="Straight Arrow Connector 64">
              <a:extLst>
                <a:ext uri="{FF2B5EF4-FFF2-40B4-BE49-F238E27FC236}">
                  <a16:creationId xmlns:a16="http://schemas.microsoft.com/office/drawing/2014/main" id="{61E5F886-302F-47F8-864E-8470543BC6B9}"/>
                </a:ext>
              </a:extLst>
            </p:cNvPr>
            <p:cNvCxnSpPr>
              <a:cxnSpLocks/>
            </p:cNvCxnSpPr>
            <p:nvPr/>
          </p:nvCxnSpPr>
          <p:spPr>
            <a:xfrm flipV="1">
              <a:off x="3071629" y="2075817"/>
              <a:ext cx="1465073" cy="72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Isosceles Triangle 65">
              <a:extLst>
                <a:ext uri="{FF2B5EF4-FFF2-40B4-BE49-F238E27FC236}">
                  <a16:creationId xmlns:a16="http://schemas.microsoft.com/office/drawing/2014/main" id="{D6D39868-24D7-4D68-A1D0-DFFDD0FDA005}"/>
                </a:ext>
              </a:extLst>
            </p:cNvPr>
            <p:cNvSpPr/>
            <p:nvPr/>
          </p:nvSpPr>
          <p:spPr>
            <a:xfrm rot="19641020">
              <a:off x="4232314" y="1996220"/>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F34DF81-8738-4F67-A003-69F57EE2E11E}"/>
                </a:ext>
              </a:extLst>
            </p:cNvPr>
            <p:cNvSpPr txBox="1"/>
            <p:nvPr/>
          </p:nvSpPr>
          <p:spPr>
            <a:xfrm>
              <a:off x="5167904" y="2595147"/>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68" name="TextBox 67">
              <a:extLst>
                <a:ext uri="{FF2B5EF4-FFF2-40B4-BE49-F238E27FC236}">
                  <a16:creationId xmlns:a16="http://schemas.microsoft.com/office/drawing/2014/main" id="{9904E652-CAE3-4EFA-A119-0919DFA73C24}"/>
                </a:ext>
              </a:extLst>
            </p:cNvPr>
            <p:cNvSpPr txBox="1"/>
            <p:nvPr/>
          </p:nvSpPr>
          <p:spPr>
            <a:xfrm>
              <a:off x="6399571" y="2628744"/>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1</a:t>
              </a:r>
            </a:p>
          </p:txBody>
        </p:sp>
        <p:cxnSp>
          <p:nvCxnSpPr>
            <p:cNvPr id="69" name="Straight Arrow Connector 68">
              <a:extLst>
                <a:ext uri="{FF2B5EF4-FFF2-40B4-BE49-F238E27FC236}">
                  <a16:creationId xmlns:a16="http://schemas.microsoft.com/office/drawing/2014/main" id="{E403105E-EA72-4C82-94A1-FA288335D761}"/>
                </a:ext>
              </a:extLst>
            </p:cNvPr>
            <p:cNvCxnSpPr>
              <a:cxnSpLocks/>
            </p:cNvCxnSpPr>
            <p:nvPr/>
          </p:nvCxnSpPr>
          <p:spPr>
            <a:xfrm flipH="1">
              <a:off x="4960933" y="3056812"/>
              <a:ext cx="1438638" cy="89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Isosceles Triangle 69">
              <a:extLst>
                <a:ext uri="{FF2B5EF4-FFF2-40B4-BE49-F238E27FC236}">
                  <a16:creationId xmlns:a16="http://schemas.microsoft.com/office/drawing/2014/main" id="{CEA9188C-425E-46E4-B9F9-3738D5A9DF95}"/>
                </a:ext>
              </a:extLst>
            </p:cNvPr>
            <p:cNvSpPr/>
            <p:nvPr/>
          </p:nvSpPr>
          <p:spPr>
            <a:xfrm rot="1506379">
              <a:off x="5043920" y="1037310"/>
              <a:ext cx="1818935" cy="1517545"/>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04D53C04-6E2B-4CC1-8990-BCDC0DBC82C2}"/>
                </a:ext>
              </a:extLst>
            </p:cNvPr>
            <p:cNvCxnSpPr>
              <a:cxnSpLocks/>
            </p:cNvCxnSpPr>
            <p:nvPr/>
          </p:nvCxnSpPr>
          <p:spPr>
            <a:xfrm flipH="1" flipV="1">
              <a:off x="4963322" y="2054042"/>
              <a:ext cx="1385167" cy="605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F43DEE5-1338-40DF-9D0D-A24C8665C307}"/>
                </a:ext>
              </a:extLst>
            </p:cNvPr>
            <p:cNvSpPr txBox="1"/>
            <p:nvPr/>
          </p:nvSpPr>
          <p:spPr>
            <a:xfrm>
              <a:off x="5711562" y="1695800"/>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1</a:t>
              </a:r>
            </a:p>
          </p:txBody>
        </p:sp>
        <p:sp>
          <p:nvSpPr>
            <p:cNvPr id="73" name="TextBox 72">
              <a:extLst>
                <a:ext uri="{FF2B5EF4-FFF2-40B4-BE49-F238E27FC236}">
                  <a16:creationId xmlns:a16="http://schemas.microsoft.com/office/drawing/2014/main" id="{80D2ABC6-F3E7-49A3-A4CD-4EE197C2FA2F}"/>
                </a:ext>
              </a:extLst>
            </p:cNvPr>
            <p:cNvSpPr txBox="1"/>
            <p:nvPr/>
          </p:nvSpPr>
          <p:spPr>
            <a:xfrm>
              <a:off x="6090933" y="693824"/>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2</a:t>
              </a:r>
            </a:p>
          </p:txBody>
        </p:sp>
        <p:sp>
          <p:nvSpPr>
            <p:cNvPr id="74" name="TextBox 73">
              <a:extLst>
                <a:ext uri="{FF2B5EF4-FFF2-40B4-BE49-F238E27FC236}">
                  <a16:creationId xmlns:a16="http://schemas.microsoft.com/office/drawing/2014/main" id="{58298EB5-F115-4E4E-9BE5-480534BA8691}"/>
                </a:ext>
              </a:extLst>
            </p:cNvPr>
            <p:cNvSpPr txBox="1"/>
            <p:nvPr/>
          </p:nvSpPr>
          <p:spPr>
            <a:xfrm>
              <a:off x="4614559" y="3812135"/>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75" name="Straight Arrow Connector 74">
              <a:extLst>
                <a:ext uri="{FF2B5EF4-FFF2-40B4-BE49-F238E27FC236}">
                  <a16:creationId xmlns:a16="http://schemas.microsoft.com/office/drawing/2014/main" id="{14A97AA9-16C8-4091-8F80-717DFE1D8F6E}"/>
                </a:ext>
              </a:extLst>
            </p:cNvPr>
            <p:cNvCxnSpPr>
              <a:cxnSpLocks/>
            </p:cNvCxnSpPr>
            <p:nvPr/>
          </p:nvCxnSpPr>
          <p:spPr>
            <a:xfrm flipH="1" flipV="1">
              <a:off x="3085450" y="2969398"/>
              <a:ext cx="1438924" cy="93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90DDA5F-55E7-4865-B3E4-4876A376B324}"/>
                </a:ext>
              </a:extLst>
            </p:cNvPr>
            <p:cNvCxnSpPr>
              <a:cxnSpLocks/>
            </p:cNvCxnSpPr>
            <p:nvPr/>
          </p:nvCxnSpPr>
          <p:spPr>
            <a:xfrm>
              <a:off x="4678798" y="2220294"/>
              <a:ext cx="1" cy="1498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4473543-0BF4-4253-8560-FC8DDC164B00}"/>
                </a:ext>
              </a:extLst>
            </p:cNvPr>
            <p:cNvCxnSpPr>
              <a:cxnSpLocks/>
            </p:cNvCxnSpPr>
            <p:nvPr/>
          </p:nvCxnSpPr>
          <p:spPr>
            <a:xfrm flipH="1" flipV="1">
              <a:off x="4909854" y="2274967"/>
              <a:ext cx="0" cy="1537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72D8943-45A1-4CEE-B1A5-AC86057B0499}"/>
                </a:ext>
              </a:extLst>
            </p:cNvPr>
            <p:cNvCxnSpPr>
              <a:cxnSpLocks/>
            </p:cNvCxnSpPr>
            <p:nvPr/>
          </p:nvCxnSpPr>
          <p:spPr>
            <a:xfrm>
              <a:off x="4994030" y="2326884"/>
              <a:ext cx="1175137" cy="571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7F4B619-D030-4A6F-8D84-43A8C23ECA5E}"/>
                </a:ext>
              </a:extLst>
            </p:cNvPr>
            <p:cNvCxnSpPr>
              <a:cxnSpLocks/>
            </p:cNvCxnSpPr>
            <p:nvPr/>
          </p:nvCxnSpPr>
          <p:spPr>
            <a:xfrm>
              <a:off x="6421395" y="1195898"/>
              <a:ext cx="142858" cy="143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4D3ECA0-DFD3-45D1-B265-1EC8DA40CD0C}"/>
                </a:ext>
              </a:extLst>
            </p:cNvPr>
            <p:cNvCxnSpPr>
              <a:cxnSpLocks/>
              <a:stCxn id="63" idx="3"/>
            </p:cNvCxnSpPr>
            <p:nvPr/>
          </p:nvCxnSpPr>
          <p:spPr>
            <a:xfrm flipV="1">
              <a:off x="4943444" y="1096535"/>
              <a:ext cx="1166268" cy="74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1" name="Title 80">
            <a:extLst>
              <a:ext uri="{FF2B5EF4-FFF2-40B4-BE49-F238E27FC236}">
                <a16:creationId xmlns:a16="http://schemas.microsoft.com/office/drawing/2014/main" id="{456BAB96-4C37-400F-A2AD-01A71A4B1E08}"/>
              </a:ext>
            </a:extLst>
          </p:cNvPr>
          <p:cNvSpPr>
            <a:spLocks noGrp="1"/>
          </p:cNvSpPr>
          <p:nvPr>
            <p:ph type="title"/>
          </p:nvPr>
        </p:nvSpPr>
        <p:spPr/>
        <p:txBody>
          <a:bodyPr/>
          <a:lstStyle/>
          <a:p>
            <a:r>
              <a:rPr lang="en-US"/>
              <a:t>Here are a few of the instances that the Alloy Analyzer generates</a:t>
            </a:r>
          </a:p>
        </p:txBody>
      </p:sp>
      <p:grpSp>
        <p:nvGrpSpPr>
          <p:cNvPr id="82" name="Group 81">
            <a:extLst>
              <a:ext uri="{FF2B5EF4-FFF2-40B4-BE49-F238E27FC236}">
                <a16:creationId xmlns:a16="http://schemas.microsoft.com/office/drawing/2014/main" id="{352ECD7E-46C9-4DDA-A585-22442124A3F5}"/>
              </a:ext>
            </a:extLst>
          </p:cNvPr>
          <p:cNvGrpSpPr/>
          <p:nvPr/>
        </p:nvGrpSpPr>
        <p:grpSpPr>
          <a:xfrm>
            <a:off x="3439278" y="1334290"/>
            <a:ext cx="4122984" cy="2659648"/>
            <a:chOff x="2704909" y="1614152"/>
            <a:chExt cx="4122984" cy="2659648"/>
          </a:xfrm>
        </p:grpSpPr>
        <p:sp>
          <p:nvSpPr>
            <p:cNvPr id="83" name="Isosceles Triangle 82">
              <a:extLst>
                <a:ext uri="{FF2B5EF4-FFF2-40B4-BE49-F238E27FC236}">
                  <a16:creationId xmlns:a16="http://schemas.microsoft.com/office/drawing/2014/main" id="{43A4E4C2-7992-4862-AEA4-04C0170F34A2}"/>
                </a:ext>
              </a:extLst>
            </p:cNvPr>
            <p:cNvSpPr/>
            <p:nvPr/>
          </p:nvSpPr>
          <p:spPr>
            <a:xfrm rot="1936891">
              <a:off x="3391592" y="2011681"/>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55438043-7DF5-4514-9824-CB44C2679D07}"/>
                </a:ext>
              </a:extLst>
            </p:cNvPr>
            <p:cNvSpPr txBox="1"/>
            <p:nvPr/>
          </p:nvSpPr>
          <p:spPr>
            <a:xfrm>
              <a:off x="4176766" y="2628744"/>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85" name="TextBox 84">
              <a:extLst>
                <a:ext uri="{FF2B5EF4-FFF2-40B4-BE49-F238E27FC236}">
                  <a16:creationId xmlns:a16="http://schemas.microsoft.com/office/drawing/2014/main" id="{ACCEEC3F-004A-47AE-8F69-D9650A5D68C0}"/>
                </a:ext>
              </a:extLst>
            </p:cNvPr>
            <p:cNvSpPr txBox="1"/>
            <p:nvPr/>
          </p:nvSpPr>
          <p:spPr>
            <a:xfrm>
              <a:off x="4515122" y="1614152"/>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2</a:t>
              </a:r>
            </a:p>
          </p:txBody>
        </p:sp>
        <p:sp>
          <p:nvSpPr>
            <p:cNvPr id="86" name="TextBox 85">
              <a:extLst>
                <a:ext uri="{FF2B5EF4-FFF2-40B4-BE49-F238E27FC236}">
                  <a16:creationId xmlns:a16="http://schemas.microsoft.com/office/drawing/2014/main" id="{64472ECF-D361-4CD8-8D23-86CDEB1F9ED8}"/>
                </a:ext>
              </a:extLst>
            </p:cNvPr>
            <p:cNvSpPr txBox="1"/>
            <p:nvPr/>
          </p:nvSpPr>
          <p:spPr>
            <a:xfrm>
              <a:off x="2704909" y="2595147"/>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5</a:t>
              </a:r>
            </a:p>
          </p:txBody>
        </p:sp>
        <p:cxnSp>
          <p:nvCxnSpPr>
            <p:cNvPr id="87" name="Straight Arrow Connector 86">
              <a:extLst>
                <a:ext uri="{FF2B5EF4-FFF2-40B4-BE49-F238E27FC236}">
                  <a16:creationId xmlns:a16="http://schemas.microsoft.com/office/drawing/2014/main" id="{512200CE-4693-477B-9310-3D42DBEBA8EE}"/>
                </a:ext>
              </a:extLst>
            </p:cNvPr>
            <p:cNvCxnSpPr>
              <a:cxnSpLocks/>
            </p:cNvCxnSpPr>
            <p:nvPr/>
          </p:nvCxnSpPr>
          <p:spPr>
            <a:xfrm flipV="1">
              <a:off x="3071629" y="2075817"/>
              <a:ext cx="1465073" cy="72959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Isosceles Triangle 87">
              <a:extLst>
                <a:ext uri="{FF2B5EF4-FFF2-40B4-BE49-F238E27FC236}">
                  <a16:creationId xmlns:a16="http://schemas.microsoft.com/office/drawing/2014/main" id="{D5C8409D-8EFE-4624-8DE3-29A462F045F7}"/>
                </a:ext>
              </a:extLst>
            </p:cNvPr>
            <p:cNvSpPr/>
            <p:nvPr/>
          </p:nvSpPr>
          <p:spPr>
            <a:xfrm rot="19641020">
              <a:off x="4232314" y="1996220"/>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3A103897-5161-4A36-A510-0568FAD37268}"/>
                </a:ext>
              </a:extLst>
            </p:cNvPr>
            <p:cNvSpPr txBox="1"/>
            <p:nvPr/>
          </p:nvSpPr>
          <p:spPr>
            <a:xfrm>
              <a:off x="5167904" y="2595147"/>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1</a:t>
              </a:r>
            </a:p>
          </p:txBody>
        </p:sp>
        <p:sp>
          <p:nvSpPr>
            <p:cNvPr id="90" name="TextBox 89">
              <a:extLst>
                <a:ext uri="{FF2B5EF4-FFF2-40B4-BE49-F238E27FC236}">
                  <a16:creationId xmlns:a16="http://schemas.microsoft.com/office/drawing/2014/main" id="{CB354099-4E7F-4946-9EA0-D0CD555CA048}"/>
                </a:ext>
              </a:extLst>
            </p:cNvPr>
            <p:cNvSpPr txBox="1"/>
            <p:nvPr/>
          </p:nvSpPr>
          <p:spPr>
            <a:xfrm>
              <a:off x="6399571" y="2628744"/>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91" name="Straight Arrow Connector 90">
              <a:extLst>
                <a:ext uri="{FF2B5EF4-FFF2-40B4-BE49-F238E27FC236}">
                  <a16:creationId xmlns:a16="http://schemas.microsoft.com/office/drawing/2014/main" id="{E43EE4F1-D704-4E35-AA9F-7B35F68CAA80}"/>
                </a:ext>
              </a:extLst>
            </p:cNvPr>
            <p:cNvCxnSpPr>
              <a:cxnSpLocks/>
            </p:cNvCxnSpPr>
            <p:nvPr/>
          </p:nvCxnSpPr>
          <p:spPr>
            <a:xfrm flipH="1">
              <a:off x="4960933" y="3056812"/>
              <a:ext cx="1438638" cy="89008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F27F179-FA1F-4C1B-95E0-B422BAD58D3D}"/>
                </a:ext>
              </a:extLst>
            </p:cNvPr>
            <p:cNvCxnSpPr>
              <a:cxnSpLocks/>
            </p:cNvCxnSpPr>
            <p:nvPr/>
          </p:nvCxnSpPr>
          <p:spPr>
            <a:xfrm flipH="1" flipV="1">
              <a:off x="4963322" y="2054042"/>
              <a:ext cx="1385167" cy="605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7580229-8E42-4663-B9EB-20E4A650A7FA}"/>
                </a:ext>
              </a:extLst>
            </p:cNvPr>
            <p:cNvSpPr txBox="1"/>
            <p:nvPr/>
          </p:nvSpPr>
          <p:spPr>
            <a:xfrm>
              <a:off x="4614559" y="3812135"/>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cxnSp>
          <p:nvCxnSpPr>
            <p:cNvPr id="94" name="Straight Arrow Connector 93">
              <a:extLst>
                <a:ext uri="{FF2B5EF4-FFF2-40B4-BE49-F238E27FC236}">
                  <a16:creationId xmlns:a16="http://schemas.microsoft.com/office/drawing/2014/main" id="{157EA2ED-F357-44C2-A447-5B89A9AFC6EC}"/>
                </a:ext>
              </a:extLst>
            </p:cNvPr>
            <p:cNvCxnSpPr>
              <a:cxnSpLocks/>
            </p:cNvCxnSpPr>
            <p:nvPr/>
          </p:nvCxnSpPr>
          <p:spPr>
            <a:xfrm flipH="1" flipV="1">
              <a:off x="3085450" y="2969398"/>
              <a:ext cx="1438924" cy="935663"/>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E603288-AA9E-428F-9B31-0E12DDAFACB6}"/>
                </a:ext>
              </a:extLst>
            </p:cNvPr>
            <p:cNvCxnSpPr>
              <a:cxnSpLocks/>
            </p:cNvCxnSpPr>
            <p:nvPr/>
          </p:nvCxnSpPr>
          <p:spPr>
            <a:xfrm>
              <a:off x="4678798" y="2220294"/>
              <a:ext cx="1" cy="1498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75C6170-E5F4-4656-AEBE-5092FA7F2E79}"/>
                </a:ext>
              </a:extLst>
            </p:cNvPr>
            <p:cNvCxnSpPr>
              <a:cxnSpLocks/>
            </p:cNvCxnSpPr>
            <p:nvPr/>
          </p:nvCxnSpPr>
          <p:spPr>
            <a:xfrm flipH="1" flipV="1">
              <a:off x="4909854" y="2274967"/>
              <a:ext cx="0" cy="1537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B09A5643-0AFB-492F-B960-1E4C5A2C16E6}"/>
              </a:ext>
            </a:extLst>
          </p:cNvPr>
          <p:cNvGrpSpPr/>
          <p:nvPr/>
        </p:nvGrpSpPr>
        <p:grpSpPr>
          <a:xfrm>
            <a:off x="7588977" y="1502760"/>
            <a:ext cx="4520838" cy="2469823"/>
            <a:chOff x="481258" y="1596691"/>
            <a:chExt cx="4520838" cy="2469823"/>
          </a:xfrm>
        </p:grpSpPr>
        <p:sp>
          <p:nvSpPr>
            <p:cNvPr id="98" name="Isosceles Triangle 97">
              <a:extLst>
                <a:ext uri="{FF2B5EF4-FFF2-40B4-BE49-F238E27FC236}">
                  <a16:creationId xmlns:a16="http://schemas.microsoft.com/office/drawing/2014/main" id="{C152AACF-2C9E-414B-B8EA-4185DB615722}"/>
                </a:ext>
              </a:extLst>
            </p:cNvPr>
            <p:cNvSpPr/>
            <p:nvPr/>
          </p:nvSpPr>
          <p:spPr>
            <a:xfrm flipV="1">
              <a:off x="1817556" y="2058358"/>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a:extLst>
                <a:ext uri="{FF2B5EF4-FFF2-40B4-BE49-F238E27FC236}">
                  <a16:creationId xmlns:a16="http://schemas.microsoft.com/office/drawing/2014/main" id="{5227933A-C9A9-468E-85AE-B39E6003409B}"/>
                </a:ext>
              </a:extLst>
            </p:cNvPr>
            <p:cNvSpPr/>
            <p:nvPr/>
          </p:nvSpPr>
          <p:spPr>
            <a:xfrm>
              <a:off x="849504" y="2058360"/>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E3CCDD93-0377-40CD-9F9B-053DE801A72B}"/>
                </a:ext>
              </a:extLst>
            </p:cNvPr>
            <p:cNvSpPr txBox="1"/>
            <p:nvPr/>
          </p:nvSpPr>
          <p:spPr>
            <a:xfrm>
              <a:off x="1634678" y="2675423"/>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0</a:t>
              </a:r>
            </a:p>
          </p:txBody>
        </p:sp>
        <p:sp>
          <p:nvSpPr>
            <p:cNvPr id="101" name="TextBox 100">
              <a:extLst>
                <a:ext uri="{FF2B5EF4-FFF2-40B4-BE49-F238E27FC236}">
                  <a16:creationId xmlns:a16="http://schemas.microsoft.com/office/drawing/2014/main" id="{69F246D9-3B00-41EE-89CB-DFE1B8B56C38}"/>
                </a:ext>
              </a:extLst>
            </p:cNvPr>
            <p:cNvSpPr txBox="1"/>
            <p:nvPr/>
          </p:nvSpPr>
          <p:spPr>
            <a:xfrm>
              <a:off x="1634678" y="1609473"/>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sp>
          <p:nvSpPr>
            <p:cNvPr id="102" name="TextBox 101">
              <a:extLst>
                <a:ext uri="{FF2B5EF4-FFF2-40B4-BE49-F238E27FC236}">
                  <a16:creationId xmlns:a16="http://schemas.microsoft.com/office/drawing/2014/main" id="{45791FE1-CB9F-499F-897B-37192FC334E0}"/>
                </a:ext>
              </a:extLst>
            </p:cNvPr>
            <p:cNvSpPr txBox="1"/>
            <p:nvPr/>
          </p:nvSpPr>
          <p:spPr>
            <a:xfrm>
              <a:off x="2627662" y="3604849"/>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5</a:t>
              </a:r>
            </a:p>
          </p:txBody>
        </p:sp>
        <p:sp>
          <p:nvSpPr>
            <p:cNvPr id="103" name="TextBox 102">
              <a:extLst>
                <a:ext uri="{FF2B5EF4-FFF2-40B4-BE49-F238E27FC236}">
                  <a16:creationId xmlns:a16="http://schemas.microsoft.com/office/drawing/2014/main" id="{D89D23B1-072D-4C2C-80DF-08263F4E2CE7}"/>
                </a:ext>
              </a:extLst>
            </p:cNvPr>
            <p:cNvSpPr txBox="1"/>
            <p:nvPr/>
          </p:nvSpPr>
          <p:spPr>
            <a:xfrm>
              <a:off x="481258" y="3357068"/>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104" name="Straight Arrow Connector 103">
              <a:extLst>
                <a:ext uri="{FF2B5EF4-FFF2-40B4-BE49-F238E27FC236}">
                  <a16:creationId xmlns:a16="http://schemas.microsoft.com/office/drawing/2014/main" id="{31A97E0A-C58A-4397-9FBA-69F4CDFFD830}"/>
                </a:ext>
              </a:extLst>
            </p:cNvPr>
            <p:cNvCxnSpPr>
              <a:cxnSpLocks/>
            </p:cNvCxnSpPr>
            <p:nvPr/>
          </p:nvCxnSpPr>
          <p:spPr>
            <a:xfrm flipV="1">
              <a:off x="793961" y="2058360"/>
              <a:ext cx="927054" cy="140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012C28C-60CB-4EF3-B1A1-DF539807DD9B}"/>
                </a:ext>
              </a:extLst>
            </p:cNvPr>
            <p:cNvCxnSpPr/>
            <p:nvPr/>
          </p:nvCxnSpPr>
          <p:spPr>
            <a:xfrm flipH="1">
              <a:off x="836655" y="3685727"/>
              <a:ext cx="1961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16DC3E1-1B0F-4124-8553-6505317FB397}"/>
                </a:ext>
              </a:extLst>
            </p:cNvPr>
            <p:cNvCxnSpPr>
              <a:cxnSpLocks/>
            </p:cNvCxnSpPr>
            <p:nvPr/>
          </p:nvCxnSpPr>
          <p:spPr>
            <a:xfrm>
              <a:off x="1833247" y="2207814"/>
              <a:ext cx="794415" cy="126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B94337F1-3D21-4A3B-B905-0F860956CBDD}"/>
                </a:ext>
              </a:extLst>
            </p:cNvPr>
            <p:cNvSpPr txBox="1"/>
            <p:nvPr/>
          </p:nvSpPr>
          <p:spPr>
            <a:xfrm>
              <a:off x="2528592" y="2271639"/>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108" name="Isosceles Triangle 107">
              <a:extLst>
                <a:ext uri="{FF2B5EF4-FFF2-40B4-BE49-F238E27FC236}">
                  <a16:creationId xmlns:a16="http://schemas.microsoft.com/office/drawing/2014/main" id="{BF8D1357-A1E4-4814-A6DC-868DF32C75E8}"/>
                </a:ext>
              </a:extLst>
            </p:cNvPr>
            <p:cNvSpPr/>
            <p:nvPr/>
          </p:nvSpPr>
          <p:spPr>
            <a:xfrm>
              <a:off x="2798457" y="2058358"/>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D218E208-B2A6-4BEE-A41A-CF061B816D90}"/>
                </a:ext>
              </a:extLst>
            </p:cNvPr>
            <p:cNvCxnSpPr>
              <a:cxnSpLocks/>
            </p:cNvCxnSpPr>
            <p:nvPr/>
          </p:nvCxnSpPr>
          <p:spPr>
            <a:xfrm>
              <a:off x="2004042" y="2184808"/>
              <a:ext cx="794415" cy="126020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576E79A-3A8E-46AF-B43C-F6279F7A1183}"/>
                </a:ext>
              </a:extLst>
            </p:cNvPr>
            <p:cNvCxnSpPr>
              <a:cxnSpLocks/>
            </p:cNvCxnSpPr>
            <p:nvPr/>
          </p:nvCxnSpPr>
          <p:spPr>
            <a:xfrm flipH="1">
              <a:off x="2063000" y="1940055"/>
              <a:ext cx="1478221"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A954DE40-423D-4337-AD98-1BC26F376F9B}"/>
                </a:ext>
              </a:extLst>
            </p:cNvPr>
            <p:cNvSpPr txBox="1"/>
            <p:nvPr/>
          </p:nvSpPr>
          <p:spPr>
            <a:xfrm>
              <a:off x="3497855" y="1596691"/>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2</a:t>
              </a:r>
            </a:p>
          </p:txBody>
        </p:sp>
        <p:cxnSp>
          <p:nvCxnSpPr>
            <p:cNvPr id="112" name="Straight Arrow Connector 111">
              <a:extLst>
                <a:ext uri="{FF2B5EF4-FFF2-40B4-BE49-F238E27FC236}">
                  <a16:creationId xmlns:a16="http://schemas.microsoft.com/office/drawing/2014/main" id="{C7A097A6-58E5-4296-B28D-79F2B918AAB6}"/>
                </a:ext>
              </a:extLst>
            </p:cNvPr>
            <p:cNvCxnSpPr>
              <a:cxnSpLocks/>
            </p:cNvCxnSpPr>
            <p:nvPr/>
          </p:nvCxnSpPr>
          <p:spPr>
            <a:xfrm flipH="1">
              <a:off x="3022670" y="2235153"/>
              <a:ext cx="768026" cy="123286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A4F1F84-19CA-4FB2-8461-461246B7C7B9}"/>
                </a:ext>
              </a:extLst>
            </p:cNvPr>
            <p:cNvCxnSpPr>
              <a:cxnSpLocks/>
            </p:cNvCxnSpPr>
            <p:nvPr/>
          </p:nvCxnSpPr>
          <p:spPr>
            <a:xfrm flipH="1">
              <a:off x="2826280" y="2092973"/>
              <a:ext cx="768026" cy="123286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FE5EB60-F62F-4C5C-83D5-296D498C671C}"/>
                </a:ext>
              </a:extLst>
            </p:cNvPr>
            <p:cNvCxnSpPr>
              <a:cxnSpLocks/>
            </p:cNvCxnSpPr>
            <p:nvPr/>
          </p:nvCxnSpPr>
          <p:spPr>
            <a:xfrm>
              <a:off x="3963625" y="2113143"/>
              <a:ext cx="794415" cy="126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2E22FE91-6020-4289-B44B-4A69FF88CFA2}"/>
                </a:ext>
              </a:extLst>
            </p:cNvPr>
            <p:cNvSpPr txBox="1"/>
            <p:nvPr/>
          </p:nvSpPr>
          <p:spPr>
            <a:xfrm>
              <a:off x="4573774" y="3475369"/>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1</a:t>
              </a:r>
            </a:p>
          </p:txBody>
        </p:sp>
        <p:cxnSp>
          <p:nvCxnSpPr>
            <p:cNvPr id="116" name="Straight Arrow Connector 115">
              <a:extLst>
                <a:ext uri="{FF2B5EF4-FFF2-40B4-BE49-F238E27FC236}">
                  <a16:creationId xmlns:a16="http://schemas.microsoft.com/office/drawing/2014/main" id="{B6374F1D-EF91-4778-96E0-E54696BF5C53}"/>
                </a:ext>
              </a:extLst>
            </p:cNvPr>
            <p:cNvCxnSpPr>
              <a:cxnSpLocks/>
              <a:stCxn id="115" idx="1"/>
            </p:cNvCxnSpPr>
            <p:nvPr/>
          </p:nvCxnSpPr>
          <p:spPr>
            <a:xfrm flipH="1">
              <a:off x="2982724" y="3706202"/>
              <a:ext cx="1591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7371A5E-59F6-45B8-AC3C-70B095DD8800}"/>
                </a:ext>
              </a:extLst>
            </p:cNvPr>
            <p:cNvSpPr txBox="1"/>
            <p:nvPr/>
          </p:nvSpPr>
          <p:spPr>
            <a:xfrm>
              <a:off x="3629841" y="2655243"/>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1</a:t>
              </a:r>
            </a:p>
          </p:txBody>
        </p:sp>
      </p:grpSp>
    </p:spTree>
    <p:extLst>
      <p:ext uri="{BB962C8B-B14F-4D97-AF65-F5344CB8AC3E}">
        <p14:creationId xmlns:p14="http://schemas.microsoft.com/office/powerpoint/2010/main" val="16256524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F8693F-1674-44AF-9376-96D3AE4185D6}"/>
              </a:ext>
            </a:extLst>
          </p:cNvPr>
          <p:cNvSpPr>
            <a:spLocks noGrp="1"/>
          </p:cNvSpPr>
          <p:nvPr>
            <p:ph type="title"/>
          </p:nvPr>
        </p:nvSpPr>
        <p:spPr/>
        <p:txBody>
          <a:bodyPr/>
          <a:lstStyle/>
          <a:p>
            <a:r>
              <a:rPr lang="en-US"/>
              <a:t>No “cut points”</a:t>
            </a:r>
          </a:p>
        </p:txBody>
      </p:sp>
      <p:sp>
        <p:nvSpPr>
          <p:cNvPr id="4" name="Content Placeholder 3">
            <a:extLst>
              <a:ext uri="{FF2B5EF4-FFF2-40B4-BE49-F238E27FC236}">
                <a16:creationId xmlns:a16="http://schemas.microsoft.com/office/drawing/2014/main" id="{07443E3E-45A6-4C7C-B231-68CF05B26C30}"/>
              </a:ext>
            </a:extLst>
          </p:cNvPr>
          <p:cNvSpPr>
            <a:spLocks noGrp="1"/>
          </p:cNvSpPr>
          <p:nvPr>
            <p:ph idx="1"/>
          </p:nvPr>
        </p:nvSpPr>
        <p:spPr>
          <a:xfrm>
            <a:off x="838200" y="1825625"/>
            <a:ext cx="10515600" cy="1033953"/>
          </a:xfrm>
        </p:spPr>
        <p:txBody>
          <a:bodyPr/>
          <a:lstStyle/>
          <a:p>
            <a:pPr>
              <a:lnSpc>
                <a:spcPct val="100000"/>
              </a:lnSpc>
            </a:pPr>
            <a:r>
              <a:rPr lang="en-US"/>
              <a:t>One property we might like to check is that the model prevents the possibility of cut points, such as this:</a:t>
            </a:r>
          </a:p>
        </p:txBody>
      </p:sp>
      <p:grpSp>
        <p:nvGrpSpPr>
          <p:cNvPr id="34" name="Group 33">
            <a:extLst>
              <a:ext uri="{FF2B5EF4-FFF2-40B4-BE49-F238E27FC236}">
                <a16:creationId xmlns:a16="http://schemas.microsoft.com/office/drawing/2014/main" id="{6577CB64-A8EA-4FFB-B4B0-277C972AF29C}"/>
              </a:ext>
            </a:extLst>
          </p:cNvPr>
          <p:cNvGrpSpPr/>
          <p:nvPr/>
        </p:nvGrpSpPr>
        <p:grpSpPr>
          <a:xfrm>
            <a:off x="630887" y="2765354"/>
            <a:ext cx="6036630" cy="3338989"/>
            <a:chOff x="630887" y="2765354"/>
            <a:chExt cx="6036630" cy="3338989"/>
          </a:xfrm>
        </p:grpSpPr>
        <p:sp>
          <p:nvSpPr>
            <p:cNvPr id="6" name="Isosceles Triangle 5">
              <a:extLst>
                <a:ext uri="{FF2B5EF4-FFF2-40B4-BE49-F238E27FC236}">
                  <a16:creationId xmlns:a16="http://schemas.microsoft.com/office/drawing/2014/main" id="{498D0D50-1F52-4171-B252-F1CC4C0DA674}"/>
                </a:ext>
              </a:extLst>
            </p:cNvPr>
            <p:cNvSpPr/>
            <p:nvPr/>
          </p:nvSpPr>
          <p:spPr>
            <a:xfrm>
              <a:off x="999133" y="3214241"/>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4CFB2F6-76CA-48DC-A9AD-FF913D4FA92B}"/>
                </a:ext>
              </a:extLst>
            </p:cNvPr>
            <p:cNvSpPr txBox="1"/>
            <p:nvPr/>
          </p:nvSpPr>
          <p:spPr>
            <a:xfrm>
              <a:off x="1784307" y="3831304"/>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915ACA8B-7EA6-4127-9445-167F4D44CF86}"/>
                </a:ext>
              </a:extLst>
            </p:cNvPr>
            <p:cNvSpPr txBox="1"/>
            <p:nvPr/>
          </p:nvSpPr>
          <p:spPr>
            <a:xfrm>
              <a:off x="1784307" y="2765354"/>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sp>
          <p:nvSpPr>
            <p:cNvPr id="9" name="TextBox 8">
              <a:extLst>
                <a:ext uri="{FF2B5EF4-FFF2-40B4-BE49-F238E27FC236}">
                  <a16:creationId xmlns:a16="http://schemas.microsoft.com/office/drawing/2014/main" id="{0F1D9B35-FEDD-4A14-9C25-4C7C27304740}"/>
                </a:ext>
              </a:extLst>
            </p:cNvPr>
            <p:cNvSpPr txBox="1"/>
            <p:nvPr/>
          </p:nvSpPr>
          <p:spPr>
            <a:xfrm>
              <a:off x="2856407" y="4068423"/>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5424A496-3F82-41A2-8D7C-F2DCC8BF09E3}"/>
                </a:ext>
              </a:extLst>
            </p:cNvPr>
            <p:cNvSpPr txBox="1"/>
            <p:nvPr/>
          </p:nvSpPr>
          <p:spPr>
            <a:xfrm>
              <a:off x="630887" y="4512949"/>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11" name="Straight Arrow Connector 10">
              <a:extLst>
                <a:ext uri="{FF2B5EF4-FFF2-40B4-BE49-F238E27FC236}">
                  <a16:creationId xmlns:a16="http://schemas.microsoft.com/office/drawing/2014/main" id="{E689DF88-A2B2-4E6C-8FD8-947671E47547}"/>
                </a:ext>
              </a:extLst>
            </p:cNvPr>
            <p:cNvCxnSpPr>
              <a:cxnSpLocks/>
            </p:cNvCxnSpPr>
            <p:nvPr/>
          </p:nvCxnSpPr>
          <p:spPr>
            <a:xfrm flipV="1">
              <a:off x="943590" y="3214241"/>
              <a:ext cx="927054" cy="140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62A57C-D7D1-4052-B9FB-8F36B16CCE0A}"/>
                </a:ext>
              </a:extLst>
            </p:cNvPr>
            <p:cNvCxnSpPr/>
            <p:nvPr/>
          </p:nvCxnSpPr>
          <p:spPr>
            <a:xfrm flipH="1">
              <a:off x="986284" y="4841608"/>
              <a:ext cx="1961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351470-F596-4460-938E-F0068766A44D}"/>
                </a:ext>
              </a:extLst>
            </p:cNvPr>
            <p:cNvCxnSpPr>
              <a:cxnSpLocks/>
            </p:cNvCxnSpPr>
            <p:nvPr/>
          </p:nvCxnSpPr>
          <p:spPr>
            <a:xfrm>
              <a:off x="2119658" y="3227019"/>
              <a:ext cx="770232" cy="126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4EC79F0C-9E34-4225-AA1F-D07FD48CC703}"/>
                </a:ext>
              </a:extLst>
            </p:cNvPr>
            <p:cNvSpPr/>
            <p:nvPr/>
          </p:nvSpPr>
          <p:spPr>
            <a:xfrm rot="1936891">
              <a:off x="3231216" y="3842224"/>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29F5E17-9CF6-418F-BE6B-BD71C71F2C75}"/>
                </a:ext>
              </a:extLst>
            </p:cNvPr>
            <p:cNvSpPr txBox="1"/>
            <p:nvPr/>
          </p:nvSpPr>
          <p:spPr>
            <a:xfrm>
              <a:off x="4016390" y="4459287"/>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3</a:t>
              </a:r>
            </a:p>
          </p:txBody>
        </p:sp>
        <p:sp>
          <p:nvSpPr>
            <p:cNvPr id="17" name="TextBox 16">
              <a:extLst>
                <a:ext uri="{FF2B5EF4-FFF2-40B4-BE49-F238E27FC236}">
                  <a16:creationId xmlns:a16="http://schemas.microsoft.com/office/drawing/2014/main" id="{BC32BD78-ED80-49F9-8888-45795CD14C79}"/>
                </a:ext>
              </a:extLst>
            </p:cNvPr>
            <p:cNvSpPr txBox="1"/>
            <p:nvPr/>
          </p:nvSpPr>
          <p:spPr>
            <a:xfrm>
              <a:off x="4354746" y="3444695"/>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2</a:t>
              </a:r>
            </a:p>
          </p:txBody>
        </p:sp>
        <p:cxnSp>
          <p:nvCxnSpPr>
            <p:cNvPr id="19" name="Straight Arrow Connector 18">
              <a:extLst>
                <a:ext uri="{FF2B5EF4-FFF2-40B4-BE49-F238E27FC236}">
                  <a16:creationId xmlns:a16="http://schemas.microsoft.com/office/drawing/2014/main" id="{F38206A2-D229-4807-BAA4-8C8EDA55C7F2}"/>
                </a:ext>
              </a:extLst>
            </p:cNvPr>
            <p:cNvCxnSpPr>
              <a:cxnSpLocks/>
            </p:cNvCxnSpPr>
            <p:nvPr/>
          </p:nvCxnSpPr>
          <p:spPr>
            <a:xfrm flipV="1">
              <a:off x="2943202" y="3906360"/>
              <a:ext cx="1465073" cy="72959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Isosceles Triangle 19">
              <a:extLst>
                <a:ext uri="{FF2B5EF4-FFF2-40B4-BE49-F238E27FC236}">
                  <a16:creationId xmlns:a16="http://schemas.microsoft.com/office/drawing/2014/main" id="{FEAE31FF-CDBF-4E37-8E78-92007502BC60}"/>
                </a:ext>
              </a:extLst>
            </p:cNvPr>
            <p:cNvSpPr/>
            <p:nvPr/>
          </p:nvSpPr>
          <p:spPr>
            <a:xfrm rot="19641020">
              <a:off x="4071938" y="3826763"/>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6817A7-8071-46F9-BA9B-F6358C04F77D}"/>
                </a:ext>
              </a:extLst>
            </p:cNvPr>
            <p:cNvSpPr txBox="1"/>
            <p:nvPr/>
          </p:nvSpPr>
          <p:spPr>
            <a:xfrm>
              <a:off x="5007528" y="4425690"/>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1</a:t>
              </a:r>
            </a:p>
          </p:txBody>
        </p:sp>
        <p:sp>
          <p:nvSpPr>
            <p:cNvPr id="22" name="TextBox 21">
              <a:extLst>
                <a:ext uri="{FF2B5EF4-FFF2-40B4-BE49-F238E27FC236}">
                  <a16:creationId xmlns:a16="http://schemas.microsoft.com/office/drawing/2014/main" id="{3449CD41-9C7D-438F-9341-FF4F5BF6C665}"/>
                </a:ext>
              </a:extLst>
            </p:cNvPr>
            <p:cNvSpPr txBox="1"/>
            <p:nvPr/>
          </p:nvSpPr>
          <p:spPr>
            <a:xfrm>
              <a:off x="6239195" y="4459287"/>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5</a:t>
              </a:r>
            </a:p>
          </p:txBody>
        </p:sp>
        <p:cxnSp>
          <p:nvCxnSpPr>
            <p:cNvPr id="23" name="Straight Arrow Connector 22">
              <a:extLst>
                <a:ext uri="{FF2B5EF4-FFF2-40B4-BE49-F238E27FC236}">
                  <a16:creationId xmlns:a16="http://schemas.microsoft.com/office/drawing/2014/main" id="{66E7F86A-05CC-4E5C-A07E-60AF6B7FC67E}"/>
                </a:ext>
              </a:extLst>
            </p:cNvPr>
            <p:cNvCxnSpPr>
              <a:cxnSpLocks/>
            </p:cNvCxnSpPr>
            <p:nvPr/>
          </p:nvCxnSpPr>
          <p:spPr>
            <a:xfrm flipH="1">
              <a:off x="4800557" y="4887355"/>
              <a:ext cx="1438638" cy="89008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A47ABA-122B-45AB-8EB8-02CCD39EBA9E}"/>
                </a:ext>
              </a:extLst>
            </p:cNvPr>
            <p:cNvCxnSpPr>
              <a:cxnSpLocks/>
            </p:cNvCxnSpPr>
            <p:nvPr/>
          </p:nvCxnSpPr>
          <p:spPr>
            <a:xfrm flipH="1" flipV="1">
              <a:off x="4802946" y="3884585"/>
              <a:ext cx="1385167" cy="605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1CFA82F-7E04-4054-BF7A-3147742586A9}"/>
                </a:ext>
              </a:extLst>
            </p:cNvPr>
            <p:cNvSpPr txBox="1"/>
            <p:nvPr/>
          </p:nvSpPr>
          <p:spPr>
            <a:xfrm>
              <a:off x="4454183" y="5642678"/>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0</a:t>
              </a:r>
            </a:p>
          </p:txBody>
        </p:sp>
        <p:cxnSp>
          <p:nvCxnSpPr>
            <p:cNvPr id="26" name="Straight Arrow Connector 25">
              <a:extLst>
                <a:ext uri="{FF2B5EF4-FFF2-40B4-BE49-F238E27FC236}">
                  <a16:creationId xmlns:a16="http://schemas.microsoft.com/office/drawing/2014/main" id="{33BE2807-E60C-44BA-A847-621D8E9FBE34}"/>
                </a:ext>
              </a:extLst>
            </p:cNvPr>
            <p:cNvCxnSpPr>
              <a:cxnSpLocks/>
            </p:cNvCxnSpPr>
            <p:nvPr/>
          </p:nvCxnSpPr>
          <p:spPr>
            <a:xfrm flipH="1" flipV="1">
              <a:off x="2976013" y="4834154"/>
              <a:ext cx="1438924" cy="935663"/>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2FA17A-4A98-4BBB-B779-EF69CAD02E05}"/>
                </a:ext>
              </a:extLst>
            </p:cNvPr>
            <p:cNvCxnSpPr>
              <a:cxnSpLocks/>
            </p:cNvCxnSpPr>
            <p:nvPr/>
          </p:nvCxnSpPr>
          <p:spPr>
            <a:xfrm>
              <a:off x="4518422" y="4050837"/>
              <a:ext cx="1" cy="149820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4C1FF5D-1294-49CB-BA8A-553C711DEA2F}"/>
                </a:ext>
              </a:extLst>
            </p:cNvPr>
            <p:cNvCxnSpPr>
              <a:cxnSpLocks/>
            </p:cNvCxnSpPr>
            <p:nvPr/>
          </p:nvCxnSpPr>
          <p:spPr>
            <a:xfrm flipH="1" flipV="1">
              <a:off x="4749478" y="4105510"/>
              <a:ext cx="0" cy="153716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22263BD-A606-42ED-906C-CCAB6E86412C}"/>
                </a:ext>
              </a:extLst>
            </p:cNvPr>
            <p:cNvCxnSpPr/>
            <p:nvPr/>
          </p:nvCxnSpPr>
          <p:spPr>
            <a:xfrm flipV="1">
              <a:off x="2219646" y="4991408"/>
              <a:ext cx="706302" cy="65127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D9880B9-7F25-4DA8-BFA0-2D6166576E79}"/>
                </a:ext>
              </a:extLst>
            </p:cNvPr>
            <p:cNvSpPr txBox="1"/>
            <p:nvPr/>
          </p:nvSpPr>
          <p:spPr>
            <a:xfrm>
              <a:off x="1652297" y="5642678"/>
              <a:ext cx="2332433" cy="369332"/>
            </a:xfrm>
            <a:prstGeom prst="rect">
              <a:avLst/>
            </a:prstGeom>
            <a:noFill/>
          </p:spPr>
          <p:txBody>
            <a:bodyPr wrap="none" rtlCol="0">
              <a:spAutoFit/>
            </a:bodyPr>
            <a:lstStyle/>
            <a:p>
              <a:r>
                <a:rPr lang="en-US"/>
                <a:t>cut point (not allowed)</a:t>
              </a:r>
            </a:p>
          </p:txBody>
        </p:sp>
      </p:grpSp>
      <p:sp>
        <p:nvSpPr>
          <p:cNvPr id="33" name="Rectangle 32">
            <a:extLst>
              <a:ext uri="{FF2B5EF4-FFF2-40B4-BE49-F238E27FC236}">
                <a16:creationId xmlns:a16="http://schemas.microsoft.com/office/drawing/2014/main" id="{74422A46-CFB6-4A85-A61B-F72D9D13BECA}"/>
              </a:ext>
            </a:extLst>
          </p:cNvPr>
          <p:cNvSpPr/>
          <p:nvPr/>
        </p:nvSpPr>
        <p:spPr>
          <a:xfrm>
            <a:off x="7224407" y="5642678"/>
            <a:ext cx="4491572" cy="923330"/>
          </a:xfrm>
          <a:prstGeom prst="rect">
            <a:avLst/>
          </a:prstGeom>
        </p:spPr>
        <p:txBody>
          <a:bodyPr wrap="square">
            <a:spAutoFit/>
          </a:bodyPr>
          <a:lstStyle/>
          <a:p>
            <a:r>
              <a:rPr lang="en-US">
                <a:solidFill>
                  <a:srgbClr val="222222"/>
                </a:solidFill>
                <a:latin typeface="Roboto"/>
              </a:rPr>
              <a:t>A </a:t>
            </a:r>
            <a:r>
              <a:rPr lang="en-US" b="1" i="0">
                <a:solidFill>
                  <a:srgbClr val="222222"/>
                </a:solidFill>
                <a:effectLst/>
                <a:latin typeface="Roboto"/>
              </a:rPr>
              <a:t>cut</a:t>
            </a:r>
            <a:r>
              <a:rPr lang="en-US" b="0" i="0">
                <a:solidFill>
                  <a:srgbClr val="222222"/>
                </a:solidFill>
                <a:effectLst/>
                <a:latin typeface="Roboto"/>
              </a:rPr>
              <a:t>-</a:t>
            </a:r>
            <a:r>
              <a:rPr lang="en-US" b="1" i="0">
                <a:solidFill>
                  <a:srgbClr val="222222"/>
                </a:solidFill>
                <a:effectLst/>
                <a:latin typeface="Roboto"/>
              </a:rPr>
              <a:t>point</a:t>
            </a:r>
            <a:r>
              <a:rPr lang="en-US" b="0" i="0">
                <a:solidFill>
                  <a:srgbClr val="222222"/>
                </a:solidFill>
                <a:effectLst/>
                <a:latin typeface="Roboto"/>
              </a:rPr>
              <a:t> is a </a:t>
            </a:r>
            <a:r>
              <a:rPr lang="en-US" b="1" i="0">
                <a:solidFill>
                  <a:srgbClr val="222222"/>
                </a:solidFill>
                <a:effectLst/>
                <a:latin typeface="Roboto"/>
              </a:rPr>
              <a:t>point</a:t>
            </a:r>
            <a:r>
              <a:rPr lang="en-US" b="0" i="0">
                <a:solidFill>
                  <a:srgbClr val="222222"/>
                </a:solidFill>
                <a:effectLst/>
                <a:latin typeface="Roboto"/>
              </a:rPr>
              <a:t> of a connected space such that its removal causes the resulting space to be disconnected. </a:t>
            </a:r>
            <a:endParaRPr lang="en-US"/>
          </a:p>
        </p:txBody>
      </p:sp>
    </p:spTree>
    <p:extLst>
      <p:ext uri="{BB962C8B-B14F-4D97-AF65-F5344CB8AC3E}">
        <p14:creationId xmlns:p14="http://schemas.microsoft.com/office/powerpoint/2010/main" val="372741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E0B1-FA8E-4D93-BD33-4E52D7056602}"/>
              </a:ext>
            </a:extLst>
          </p:cNvPr>
          <p:cNvSpPr>
            <a:spLocks noGrp="1"/>
          </p:cNvSpPr>
          <p:nvPr>
            <p:ph type="title"/>
          </p:nvPr>
        </p:nvSpPr>
        <p:spPr/>
        <p:txBody>
          <a:bodyPr/>
          <a:lstStyle/>
          <a:p>
            <a:r>
              <a:rPr lang="en-US"/>
              <a:t>There are no cut points if … </a:t>
            </a:r>
          </a:p>
        </p:txBody>
      </p:sp>
      <p:sp>
        <p:nvSpPr>
          <p:cNvPr id="3" name="Content Placeholder 2">
            <a:extLst>
              <a:ext uri="{FF2B5EF4-FFF2-40B4-BE49-F238E27FC236}">
                <a16:creationId xmlns:a16="http://schemas.microsoft.com/office/drawing/2014/main" id="{947AF4F6-4A0D-4B5A-817E-7D8BEE05D1B7}"/>
              </a:ext>
            </a:extLst>
          </p:cNvPr>
          <p:cNvSpPr>
            <a:spLocks noGrp="1"/>
          </p:cNvSpPr>
          <p:nvPr>
            <p:ph idx="1"/>
          </p:nvPr>
        </p:nvSpPr>
        <p:spPr/>
        <p:txBody>
          <a:bodyPr/>
          <a:lstStyle/>
          <a:p>
            <a:pPr marL="0" indent="0">
              <a:lnSpc>
                <a:spcPct val="100000"/>
              </a:lnSpc>
              <a:buNone/>
            </a:pPr>
            <a:r>
              <a:rPr lang="en-US"/>
              <a:t>… each vertex has the proper number of non-parallel mates.</a:t>
            </a:r>
          </a:p>
          <a:p>
            <a:pPr marL="0" indent="0">
              <a:lnSpc>
                <a:spcPct val="100000"/>
              </a:lnSpc>
              <a:buNone/>
            </a:pPr>
            <a:r>
              <a:rPr lang="en-US"/>
              <a:t>There are two types of vertex: border vertex and interior vertex</a:t>
            </a:r>
          </a:p>
        </p:txBody>
      </p:sp>
    </p:spTree>
    <p:extLst>
      <p:ext uri="{BB962C8B-B14F-4D97-AF65-F5344CB8AC3E}">
        <p14:creationId xmlns:p14="http://schemas.microsoft.com/office/powerpoint/2010/main" val="9417429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D79F-505A-4707-B835-F6CFEF742FEB}"/>
              </a:ext>
            </a:extLst>
          </p:cNvPr>
          <p:cNvSpPr>
            <a:spLocks noGrp="1"/>
          </p:cNvSpPr>
          <p:nvPr>
            <p:ph type="title"/>
          </p:nvPr>
        </p:nvSpPr>
        <p:spPr/>
        <p:txBody>
          <a:bodyPr/>
          <a:lstStyle/>
          <a:p>
            <a:r>
              <a:rPr lang="en-US"/>
              <a:t>Two types of vertices</a:t>
            </a:r>
          </a:p>
        </p:txBody>
      </p:sp>
      <p:sp>
        <p:nvSpPr>
          <p:cNvPr id="3" name="Content Placeholder 2">
            <a:extLst>
              <a:ext uri="{FF2B5EF4-FFF2-40B4-BE49-F238E27FC236}">
                <a16:creationId xmlns:a16="http://schemas.microsoft.com/office/drawing/2014/main" id="{0871C843-282C-4D85-8F94-671928B8DE7C}"/>
              </a:ext>
            </a:extLst>
          </p:cNvPr>
          <p:cNvSpPr>
            <a:spLocks noGrp="1"/>
          </p:cNvSpPr>
          <p:nvPr>
            <p:ph idx="1"/>
          </p:nvPr>
        </p:nvSpPr>
        <p:spPr/>
        <p:txBody>
          <a:bodyPr/>
          <a:lstStyle/>
          <a:p>
            <a:pPr>
              <a:lnSpc>
                <a:spcPct val="100000"/>
              </a:lnSpc>
            </a:pPr>
            <a:r>
              <a:rPr lang="en-US"/>
              <a:t>There are two types of vertices:</a:t>
            </a:r>
          </a:p>
          <a:p>
            <a:pPr lvl="1">
              <a:lnSpc>
                <a:spcPct val="100000"/>
              </a:lnSpc>
            </a:pPr>
            <a:r>
              <a:rPr lang="en-US"/>
              <a:t>border vertex</a:t>
            </a:r>
          </a:p>
          <a:p>
            <a:pPr lvl="1">
              <a:lnSpc>
                <a:spcPct val="100000"/>
              </a:lnSpc>
            </a:pPr>
            <a:r>
              <a:rPr lang="en-US"/>
              <a:t>interior vertex</a:t>
            </a:r>
          </a:p>
          <a:p>
            <a:endParaRPr lang="en-US"/>
          </a:p>
        </p:txBody>
      </p:sp>
      <p:grpSp>
        <p:nvGrpSpPr>
          <p:cNvPr id="4" name="Group 3">
            <a:extLst>
              <a:ext uri="{FF2B5EF4-FFF2-40B4-BE49-F238E27FC236}">
                <a16:creationId xmlns:a16="http://schemas.microsoft.com/office/drawing/2014/main" id="{B64FAC96-02B0-4D04-A146-46FE5DD28B02}"/>
              </a:ext>
            </a:extLst>
          </p:cNvPr>
          <p:cNvGrpSpPr/>
          <p:nvPr/>
        </p:nvGrpSpPr>
        <p:grpSpPr>
          <a:xfrm>
            <a:off x="3393548" y="2841662"/>
            <a:ext cx="4306588" cy="3207410"/>
            <a:chOff x="5240957" y="1583261"/>
            <a:chExt cx="4306588" cy="3207410"/>
          </a:xfrm>
        </p:grpSpPr>
        <p:sp>
          <p:nvSpPr>
            <p:cNvPr id="5" name="Isosceles Triangle 4">
              <a:extLst>
                <a:ext uri="{FF2B5EF4-FFF2-40B4-BE49-F238E27FC236}">
                  <a16:creationId xmlns:a16="http://schemas.microsoft.com/office/drawing/2014/main" id="{FF71F6D9-B19D-4B7E-B2EA-6DB6C2FF4434}"/>
                </a:ext>
              </a:extLst>
            </p:cNvPr>
            <p:cNvSpPr/>
            <p:nvPr/>
          </p:nvSpPr>
          <p:spPr>
            <a:xfrm>
              <a:off x="5677431" y="2044926"/>
              <a:ext cx="3449944" cy="2593575"/>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79ED74F2-0B4A-4272-BABC-6C2D6405959C}"/>
                </a:ext>
              </a:extLst>
            </p:cNvPr>
            <p:cNvSpPr/>
            <p:nvPr/>
          </p:nvSpPr>
          <p:spPr>
            <a:xfrm>
              <a:off x="5677431" y="3557847"/>
              <a:ext cx="3449944" cy="1080654"/>
            </a:xfrm>
            <a:prstGeom prst="triangle">
              <a:avLst>
                <a:gd name="adj" fmla="val 50482"/>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C2CF35C6-2B8D-4BC0-8B4D-00AED78A59EE}"/>
                </a:ext>
              </a:extLst>
            </p:cNvPr>
            <p:cNvCxnSpPr>
              <a:stCxn id="5" idx="0"/>
            </p:cNvCxnSpPr>
            <p:nvPr/>
          </p:nvCxnSpPr>
          <p:spPr>
            <a:xfrm flipH="1">
              <a:off x="7398327" y="2044926"/>
              <a:ext cx="4076" cy="1512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04D4987-409D-4901-9E63-FCCDA79BBB36}"/>
                </a:ext>
              </a:extLst>
            </p:cNvPr>
            <p:cNvSpPr txBox="1"/>
            <p:nvPr/>
          </p:nvSpPr>
          <p:spPr>
            <a:xfrm>
              <a:off x="6773108" y="2996074"/>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8E0BEF13-7C83-40BE-A727-BEB6C1BAB59E}"/>
                </a:ext>
              </a:extLst>
            </p:cNvPr>
            <p:cNvSpPr txBox="1"/>
            <p:nvPr/>
          </p:nvSpPr>
          <p:spPr>
            <a:xfrm>
              <a:off x="7245469" y="4053770"/>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0</a:t>
              </a:r>
            </a:p>
          </p:txBody>
        </p:sp>
        <p:sp>
          <p:nvSpPr>
            <p:cNvPr id="10" name="TextBox 9">
              <a:extLst>
                <a:ext uri="{FF2B5EF4-FFF2-40B4-BE49-F238E27FC236}">
                  <a16:creationId xmlns:a16="http://schemas.microsoft.com/office/drawing/2014/main" id="{22B62C36-C4EB-4FE8-90F6-E402F17BF0D6}"/>
                </a:ext>
              </a:extLst>
            </p:cNvPr>
            <p:cNvSpPr txBox="1"/>
            <p:nvPr/>
          </p:nvSpPr>
          <p:spPr>
            <a:xfrm>
              <a:off x="7655404" y="2994495"/>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09F34FD4-2D09-4161-BE26-F7FC573E4E3B}"/>
                </a:ext>
              </a:extLst>
            </p:cNvPr>
            <p:cNvSpPr txBox="1"/>
            <p:nvPr/>
          </p:nvSpPr>
          <p:spPr>
            <a:xfrm>
              <a:off x="5240957" y="4329006"/>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sp>
          <p:nvSpPr>
            <p:cNvPr id="12" name="TextBox 11">
              <a:extLst>
                <a:ext uri="{FF2B5EF4-FFF2-40B4-BE49-F238E27FC236}">
                  <a16:creationId xmlns:a16="http://schemas.microsoft.com/office/drawing/2014/main" id="{D1CDC078-4150-4E2D-9724-C9E74046A296}"/>
                </a:ext>
              </a:extLst>
            </p:cNvPr>
            <p:cNvSpPr txBox="1"/>
            <p:nvPr/>
          </p:nvSpPr>
          <p:spPr>
            <a:xfrm>
              <a:off x="7184166" y="1583261"/>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2</a:t>
              </a:r>
            </a:p>
          </p:txBody>
        </p:sp>
        <p:sp>
          <p:nvSpPr>
            <p:cNvPr id="13" name="TextBox 12">
              <a:extLst>
                <a:ext uri="{FF2B5EF4-FFF2-40B4-BE49-F238E27FC236}">
                  <a16:creationId xmlns:a16="http://schemas.microsoft.com/office/drawing/2014/main" id="{C03A0049-E6F1-4241-9051-BF27162DBF83}"/>
                </a:ext>
              </a:extLst>
            </p:cNvPr>
            <p:cNvSpPr txBox="1"/>
            <p:nvPr/>
          </p:nvSpPr>
          <p:spPr>
            <a:xfrm>
              <a:off x="9119223" y="4326821"/>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14" name="Straight Arrow Connector 13">
              <a:extLst>
                <a:ext uri="{FF2B5EF4-FFF2-40B4-BE49-F238E27FC236}">
                  <a16:creationId xmlns:a16="http://schemas.microsoft.com/office/drawing/2014/main" id="{71099304-6F4F-492A-892E-170C40292AD0}"/>
                </a:ext>
              </a:extLst>
            </p:cNvPr>
            <p:cNvCxnSpPr>
              <a:cxnSpLocks/>
            </p:cNvCxnSpPr>
            <p:nvPr/>
          </p:nvCxnSpPr>
          <p:spPr>
            <a:xfrm flipV="1">
              <a:off x="5570107" y="2001438"/>
              <a:ext cx="1733124" cy="251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41CD008-7636-44BA-A627-669EC94F25C8}"/>
                </a:ext>
              </a:extLst>
            </p:cNvPr>
            <p:cNvCxnSpPr/>
            <p:nvPr/>
          </p:nvCxnSpPr>
          <p:spPr>
            <a:xfrm flipH="1">
              <a:off x="5677431" y="4788486"/>
              <a:ext cx="3449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2058BD-3967-4543-A107-78AA144BF26D}"/>
                </a:ext>
              </a:extLst>
            </p:cNvPr>
            <p:cNvCxnSpPr/>
            <p:nvPr/>
          </p:nvCxnSpPr>
          <p:spPr>
            <a:xfrm>
              <a:off x="7584436" y="2092881"/>
              <a:ext cx="1542939" cy="223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A0A9A7B-5F9B-470E-9D32-496AE55BF206}"/>
                </a:ext>
              </a:extLst>
            </p:cNvPr>
            <p:cNvSpPr txBox="1"/>
            <p:nvPr/>
          </p:nvSpPr>
          <p:spPr>
            <a:xfrm>
              <a:off x="7243699" y="3514358"/>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5</a:t>
              </a:r>
            </a:p>
          </p:txBody>
        </p:sp>
        <p:cxnSp>
          <p:nvCxnSpPr>
            <p:cNvPr id="18" name="Straight Arrow Connector 17">
              <a:extLst>
                <a:ext uri="{FF2B5EF4-FFF2-40B4-BE49-F238E27FC236}">
                  <a16:creationId xmlns:a16="http://schemas.microsoft.com/office/drawing/2014/main" id="{E868ABC7-A3BA-4A17-92A1-8375A1760E96}"/>
                </a:ext>
              </a:extLst>
            </p:cNvPr>
            <p:cNvCxnSpPr/>
            <p:nvPr/>
          </p:nvCxnSpPr>
          <p:spPr>
            <a:xfrm flipV="1">
              <a:off x="7495766" y="2312861"/>
              <a:ext cx="0" cy="120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5184C6-EDB5-426F-8E0C-8AA19D682DA3}"/>
                </a:ext>
              </a:extLst>
            </p:cNvPr>
            <p:cNvCxnSpPr/>
            <p:nvPr/>
          </p:nvCxnSpPr>
          <p:spPr>
            <a:xfrm>
              <a:off x="7296261" y="2313164"/>
              <a:ext cx="0" cy="120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F29FC08-C18F-4813-8D76-96CE96FD115E}"/>
                </a:ext>
              </a:extLst>
            </p:cNvPr>
            <p:cNvCxnSpPr/>
            <p:nvPr/>
          </p:nvCxnSpPr>
          <p:spPr>
            <a:xfrm flipH="1">
              <a:off x="6051665" y="3557847"/>
              <a:ext cx="1192034" cy="7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A7408D-1F2F-416C-8CCD-F9D3A3299144}"/>
                </a:ext>
              </a:extLst>
            </p:cNvPr>
            <p:cNvCxnSpPr>
              <a:cxnSpLocks/>
            </p:cNvCxnSpPr>
            <p:nvPr/>
          </p:nvCxnSpPr>
          <p:spPr>
            <a:xfrm flipV="1">
              <a:off x="6071761" y="3779450"/>
              <a:ext cx="1180090" cy="72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E1C9AE-5612-4A35-B5BB-715005CD23D0}"/>
                </a:ext>
              </a:extLst>
            </p:cNvPr>
            <p:cNvCxnSpPr/>
            <p:nvPr/>
          </p:nvCxnSpPr>
          <p:spPr>
            <a:xfrm flipH="1" flipV="1">
              <a:off x="7672021" y="3557847"/>
              <a:ext cx="1139470" cy="7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94FA96B-72D4-42CF-9D02-8FF0DF4135CE}"/>
                </a:ext>
              </a:extLst>
            </p:cNvPr>
            <p:cNvCxnSpPr/>
            <p:nvPr/>
          </p:nvCxnSpPr>
          <p:spPr>
            <a:xfrm>
              <a:off x="7655404" y="3921224"/>
              <a:ext cx="1006458" cy="58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15F50F80-A4A5-41E6-9355-12C0B143CB48}"/>
              </a:ext>
            </a:extLst>
          </p:cNvPr>
          <p:cNvCxnSpPr/>
          <p:nvPr/>
        </p:nvCxnSpPr>
        <p:spPr>
          <a:xfrm>
            <a:off x="3393548" y="3990583"/>
            <a:ext cx="1943209" cy="72397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7DF1A1B-1053-45AB-BA87-68612E4D6567}"/>
              </a:ext>
            </a:extLst>
          </p:cNvPr>
          <p:cNvSpPr txBox="1"/>
          <p:nvPr/>
        </p:nvSpPr>
        <p:spPr>
          <a:xfrm>
            <a:off x="2252666" y="3606031"/>
            <a:ext cx="1114601" cy="830997"/>
          </a:xfrm>
          <a:prstGeom prst="rect">
            <a:avLst/>
          </a:prstGeom>
          <a:noFill/>
        </p:spPr>
        <p:txBody>
          <a:bodyPr wrap="none" rtlCol="0">
            <a:spAutoFit/>
          </a:bodyPr>
          <a:lstStyle/>
          <a:p>
            <a:pPr algn="ctr"/>
            <a:r>
              <a:rPr lang="en-US" sz="2400"/>
              <a:t>interior</a:t>
            </a:r>
          </a:p>
          <a:p>
            <a:pPr algn="ctr"/>
            <a:r>
              <a:rPr lang="en-US" sz="2400"/>
              <a:t>vertex</a:t>
            </a:r>
          </a:p>
        </p:txBody>
      </p:sp>
      <p:cxnSp>
        <p:nvCxnSpPr>
          <p:cNvPr id="26" name="Straight Arrow Connector 25">
            <a:extLst>
              <a:ext uri="{FF2B5EF4-FFF2-40B4-BE49-F238E27FC236}">
                <a16:creationId xmlns:a16="http://schemas.microsoft.com/office/drawing/2014/main" id="{EE1E1E0E-F90B-4787-A5B8-8E33F2845237}"/>
              </a:ext>
            </a:extLst>
          </p:cNvPr>
          <p:cNvCxnSpPr>
            <a:endCxn id="13" idx="0"/>
          </p:cNvCxnSpPr>
          <p:nvPr/>
        </p:nvCxnSpPr>
        <p:spPr>
          <a:xfrm flipH="1">
            <a:off x="7485975" y="4517295"/>
            <a:ext cx="776877" cy="10679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0DA1D5F-03A6-45A8-82EC-6AE47C613E69}"/>
              </a:ext>
            </a:extLst>
          </p:cNvPr>
          <p:cNvSpPr txBox="1"/>
          <p:nvPr/>
        </p:nvSpPr>
        <p:spPr>
          <a:xfrm>
            <a:off x="8302735" y="4051880"/>
            <a:ext cx="1034835" cy="830997"/>
          </a:xfrm>
          <a:prstGeom prst="rect">
            <a:avLst/>
          </a:prstGeom>
          <a:noFill/>
        </p:spPr>
        <p:txBody>
          <a:bodyPr wrap="none" rtlCol="0">
            <a:spAutoFit/>
          </a:bodyPr>
          <a:lstStyle/>
          <a:p>
            <a:pPr algn="ctr"/>
            <a:r>
              <a:rPr lang="en-US" sz="2400"/>
              <a:t>border</a:t>
            </a:r>
          </a:p>
          <a:p>
            <a:pPr algn="ctr"/>
            <a:r>
              <a:rPr lang="en-US" sz="2400"/>
              <a:t>vertex</a:t>
            </a:r>
          </a:p>
        </p:txBody>
      </p:sp>
    </p:spTree>
    <p:extLst>
      <p:ext uri="{BB962C8B-B14F-4D97-AF65-F5344CB8AC3E}">
        <p14:creationId xmlns:p14="http://schemas.microsoft.com/office/powerpoint/2010/main" val="1153668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9348C9-2EB2-4CD8-8B5B-AD1866E10A82}"/>
              </a:ext>
            </a:extLst>
          </p:cNvPr>
          <p:cNvSpPr>
            <a:spLocks noGrp="1"/>
          </p:cNvSpPr>
          <p:nvPr>
            <p:ph type="title"/>
          </p:nvPr>
        </p:nvSpPr>
        <p:spPr/>
        <p:txBody>
          <a:bodyPr/>
          <a:lstStyle/>
          <a:p>
            <a:r>
              <a:rPr lang="en-US"/>
              <a:t>Terminology: a vertex’s incident edges</a:t>
            </a:r>
          </a:p>
        </p:txBody>
      </p:sp>
      <p:sp>
        <p:nvSpPr>
          <p:cNvPr id="4" name="Content Placeholder 3">
            <a:extLst>
              <a:ext uri="{FF2B5EF4-FFF2-40B4-BE49-F238E27FC236}">
                <a16:creationId xmlns:a16="http://schemas.microsoft.com/office/drawing/2014/main" id="{FA146699-385E-4BE6-A0CE-C57F3CD1EF20}"/>
              </a:ext>
            </a:extLst>
          </p:cNvPr>
          <p:cNvSpPr>
            <a:spLocks noGrp="1"/>
          </p:cNvSpPr>
          <p:nvPr>
            <p:ph idx="1"/>
          </p:nvPr>
        </p:nvSpPr>
        <p:spPr>
          <a:xfrm>
            <a:off x="838200" y="1825625"/>
            <a:ext cx="10515600" cy="1782099"/>
          </a:xfrm>
        </p:spPr>
        <p:txBody>
          <a:bodyPr/>
          <a:lstStyle/>
          <a:p>
            <a:r>
              <a:rPr lang="en-US"/>
              <a:t>The edges into and out of a vertex are its </a:t>
            </a:r>
            <a:r>
              <a:rPr lang="en-US" b="1"/>
              <a:t>incident </a:t>
            </a:r>
            <a:r>
              <a:rPr lang="en-US"/>
              <a:t>edges.</a:t>
            </a:r>
          </a:p>
        </p:txBody>
      </p:sp>
    </p:spTree>
    <p:extLst>
      <p:ext uri="{BB962C8B-B14F-4D97-AF65-F5344CB8AC3E}">
        <p14:creationId xmlns:p14="http://schemas.microsoft.com/office/powerpoint/2010/main" val="25299191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EC2553-0236-4262-AA97-0FFE6CEFDD1D}"/>
              </a:ext>
            </a:extLst>
          </p:cNvPr>
          <p:cNvGrpSpPr/>
          <p:nvPr/>
        </p:nvGrpSpPr>
        <p:grpSpPr>
          <a:xfrm>
            <a:off x="2179889" y="2475902"/>
            <a:ext cx="4306588" cy="3207410"/>
            <a:chOff x="5240957" y="1583261"/>
            <a:chExt cx="4306588" cy="3207410"/>
          </a:xfrm>
        </p:grpSpPr>
        <p:sp>
          <p:nvSpPr>
            <p:cNvPr id="4" name="Isosceles Triangle 3">
              <a:extLst>
                <a:ext uri="{FF2B5EF4-FFF2-40B4-BE49-F238E27FC236}">
                  <a16:creationId xmlns:a16="http://schemas.microsoft.com/office/drawing/2014/main" id="{A86A6B27-5C96-451F-A7D3-5B482DDD3501}"/>
                </a:ext>
              </a:extLst>
            </p:cNvPr>
            <p:cNvSpPr/>
            <p:nvPr/>
          </p:nvSpPr>
          <p:spPr>
            <a:xfrm>
              <a:off x="5677431" y="2044926"/>
              <a:ext cx="3449944" cy="2593575"/>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C365D4B-79D1-455A-8108-195D2DDCD700}"/>
                </a:ext>
              </a:extLst>
            </p:cNvPr>
            <p:cNvSpPr/>
            <p:nvPr/>
          </p:nvSpPr>
          <p:spPr>
            <a:xfrm>
              <a:off x="5677431" y="3557847"/>
              <a:ext cx="3449944" cy="1080654"/>
            </a:xfrm>
            <a:prstGeom prst="triangle">
              <a:avLst>
                <a:gd name="adj" fmla="val 50482"/>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6361038-F5BF-4E13-A04D-F4BA51CD0E81}"/>
                </a:ext>
              </a:extLst>
            </p:cNvPr>
            <p:cNvCxnSpPr>
              <a:stCxn id="4" idx="0"/>
            </p:cNvCxnSpPr>
            <p:nvPr/>
          </p:nvCxnSpPr>
          <p:spPr>
            <a:xfrm flipH="1">
              <a:off x="7398327" y="2044926"/>
              <a:ext cx="4076" cy="1512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E47D34-7CE7-4A5B-A1C5-5883FCFC188C}"/>
                </a:ext>
              </a:extLst>
            </p:cNvPr>
            <p:cNvSpPr txBox="1"/>
            <p:nvPr/>
          </p:nvSpPr>
          <p:spPr>
            <a:xfrm>
              <a:off x="6773108" y="2996074"/>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9AE7F100-4CAB-4476-80FF-9A1F55262D37}"/>
                </a:ext>
              </a:extLst>
            </p:cNvPr>
            <p:cNvSpPr txBox="1"/>
            <p:nvPr/>
          </p:nvSpPr>
          <p:spPr>
            <a:xfrm>
              <a:off x="7245469" y="4053770"/>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0</a:t>
              </a:r>
            </a:p>
          </p:txBody>
        </p:sp>
        <p:sp>
          <p:nvSpPr>
            <p:cNvPr id="9" name="TextBox 8">
              <a:extLst>
                <a:ext uri="{FF2B5EF4-FFF2-40B4-BE49-F238E27FC236}">
                  <a16:creationId xmlns:a16="http://schemas.microsoft.com/office/drawing/2014/main" id="{352E8097-D994-4133-BBDD-3295EC2A29BA}"/>
                </a:ext>
              </a:extLst>
            </p:cNvPr>
            <p:cNvSpPr txBox="1"/>
            <p:nvPr/>
          </p:nvSpPr>
          <p:spPr>
            <a:xfrm>
              <a:off x="7655404" y="2994495"/>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9496F9ED-069C-47EB-86B9-A56170A14E3F}"/>
                </a:ext>
              </a:extLst>
            </p:cNvPr>
            <p:cNvSpPr txBox="1"/>
            <p:nvPr/>
          </p:nvSpPr>
          <p:spPr>
            <a:xfrm>
              <a:off x="5240957" y="4329006"/>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sp>
          <p:nvSpPr>
            <p:cNvPr id="11" name="TextBox 10">
              <a:extLst>
                <a:ext uri="{FF2B5EF4-FFF2-40B4-BE49-F238E27FC236}">
                  <a16:creationId xmlns:a16="http://schemas.microsoft.com/office/drawing/2014/main" id="{2D84E5AB-A933-4D30-ABD5-A71CD8094595}"/>
                </a:ext>
              </a:extLst>
            </p:cNvPr>
            <p:cNvSpPr txBox="1"/>
            <p:nvPr/>
          </p:nvSpPr>
          <p:spPr>
            <a:xfrm>
              <a:off x="7184166" y="1583261"/>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2</a:t>
              </a:r>
            </a:p>
          </p:txBody>
        </p:sp>
        <p:sp>
          <p:nvSpPr>
            <p:cNvPr id="12" name="TextBox 11">
              <a:extLst>
                <a:ext uri="{FF2B5EF4-FFF2-40B4-BE49-F238E27FC236}">
                  <a16:creationId xmlns:a16="http://schemas.microsoft.com/office/drawing/2014/main" id="{4A04EAB2-9136-4715-9D42-1DD0B2BC13D1}"/>
                </a:ext>
              </a:extLst>
            </p:cNvPr>
            <p:cNvSpPr txBox="1"/>
            <p:nvPr/>
          </p:nvSpPr>
          <p:spPr>
            <a:xfrm>
              <a:off x="9119223" y="4326821"/>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13" name="Straight Arrow Connector 12">
              <a:extLst>
                <a:ext uri="{FF2B5EF4-FFF2-40B4-BE49-F238E27FC236}">
                  <a16:creationId xmlns:a16="http://schemas.microsoft.com/office/drawing/2014/main" id="{32121F39-F4DE-435D-9F85-87DF6BB7FE1A}"/>
                </a:ext>
              </a:extLst>
            </p:cNvPr>
            <p:cNvCxnSpPr>
              <a:cxnSpLocks/>
            </p:cNvCxnSpPr>
            <p:nvPr/>
          </p:nvCxnSpPr>
          <p:spPr>
            <a:xfrm flipV="1">
              <a:off x="5570107" y="2001438"/>
              <a:ext cx="1733124" cy="251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026532-A5F9-4165-9B9A-5BF18D77FA6D}"/>
                </a:ext>
              </a:extLst>
            </p:cNvPr>
            <p:cNvCxnSpPr/>
            <p:nvPr/>
          </p:nvCxnSpPr>
          <p:spPr>
            <a:xfrm flipH="1">
              <a:off x="5677431" y="4788486"/>
              <a:ext cx="3449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664DBA8-7CB8-4F29-B0E7-177F06880590}"/>
                </a:ext>
              </a:extLst>
            </p:cNvPr>
            <p:cNvCxnSpPr/>
            <p:nvPr/>
          </p:nvCxnSpPr>
          <p:spPr>
            <a:xfrm>
              <a:off x="7584436" y="2092881"/>
              <a:ext cx="1542939" cy="223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1472A5-94CA-4968-809C-388CA173D7AB}"/>
                </a:ext>
              </a:extLst>
            </p:cNvPr>
            <p:cNvSpPr txBox="1"/>
            <p:nvPr/>
          </p:nvSpPr>
          <p:spPr>
            <a:xfrm>
              <a:off x="7243699" y="3514358"/>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5</a:t>
              </a:r>
            </a:p>
          </p:txBody>
        </p:sp>
        <p:cxnSp>
          <p:nvCxnSpPr>
            <p:cNvPr id="17" name="Straight Arrow Connector 16">
              <a:extLst>
                <a:ext uri="{FF2B5EF4-FFF2-40B4-BE49-F238E27FC236}">
                  <a16:creationId xmlns:a16="http://schemas.microsoft.com/office/drawing/2014/main" id="{A039499D-6842-41D9-B46B-7FBD80C5F48A}"/>
                </a:ext>
              </a:extLst>
            </p:cNvPr>
            <p:cNvCxnSpPr/>
            <p:nvPr/>
          </p:nvCxnSpPr>
          <p:spPr>
            <a:xfrm flipV="1">
              <a:off x="7495766" y="2312861"/>
              <a:ext cx="0" cy="120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0925DB-AECA-4709-9ECE-6DF2B26771EB}"/>
                </a:ext>
              </a:extLst>
            </p:cNvPr>
            <p:cNvCxnSpPr/>
            <p:nvPr/>
          </p:nvCxnSpPr>
          <p:spPr>
            <a:xfrm>
              <a:off x="7296261" y="2313164"/>
              <a:ext cx="0" cy="120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A001FA-D6AB-47FA-A06C-17E432549F53}"/>
                </a:ext>
              </a:extLst>
            </p:cNvPr>
            <p:cNvCxnSpPr/>
            <p:nvPr/>
          </p:nvCxnSpPr>
          <p:spPr>
            <a:xfrm flipH="1">
              <a:off x="6051665" y="3557847"/>
              <a:ext cx="1192034" cy="7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FD06CE-AE85-4B52-A599-B5A66EF963FE}"/>
                </a:ext>
              </a:extLst>
            </p:cNvPr>
            <p:cNvCxnSpPr>
              <a:cxnSpLocks/>
            </p:cNvCxnSpPr>
            <p:nvPr/>
          </p:nvCxnSpPr>
          <p:spPr>
            <a:xfrm flipV="1">
              <a:off x="6071761" y="3779450"/>
              <a:ext cx="1180090" cy="72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D1E6FA-4356-4E82-B0D8-6788F6E28D8C}"/>
                </a:ext>
              </a:extLst>
            </p:cNvPr>
            <p:cNvCxnSpPr/>
            <p:nvPr/>
          </p:nvCxnSpPr>
          <p:spPr>
            <a:xfrm flipH="1" flipV="1">
              <a:off x="7672021" y="3557847"/>
              <a:ext cx="1139470" cy="7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1440A2D-4CBE-41FA-B098-62C70BE0932C}"/>
                </a:ext>
              </a:extLst>
            </p:cNvPr>
            <p:cNvCxnSpPr/>
            <p:nvPr/>
          </p:nvCxnSpPr>
          <p:spPr>
            <a:xfrm>
              <a:off x="7655404" y="3921224"/>
              <a:ext cx="1006458" cy="58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B0BED925-0A94-4BB7-8C5C-60A24A619881}"/>
              </a:ext>
            </a:extLst>
          </p:cNvPr>
          <p:cNvCxnSpPr>
            <a:cxnSpLocks/>
          </p:cNvCxnSpPr>
          <p:nvPr/>
        </p:nvCxnSpPr>
        <p:spPr>
          <a:xfrm>
            <a:off x="1823835" y="3355744"/>
            <a:ext cx="2299263" cy="993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0F39EEA-8B7D-4BF5-BF50-5058C47BDB6A}"/>
              </a:ext>
            </a:extLst>
          </p:cNvPr>
          <p:cNvSpPr txBox="1"/>
          <p:nvPr/>
        </p:nvSpPr>
        <p:spPr>
          <a:xfrm>
            <a:off x="433231" y="3114728"/>
            <a:ext cx="2024428" cy="2308324"/>
          </a:xfrm>
          <a:prstGeom prst="rect">
            <a:avLst/>
          </a:prstGeom>
          <a:noFill/>
        </p:spPr>
        <p:txBody>
          <a:bodyPr wrap="square" rtlCol="0">
            <a:spAutoFit/>
          </a:bodyPr>
          <a:lstStyle/>
          <a:p>
            <a:r>
              <a:rPr lang="en-US" sz="2400"/>
              <a:t>interior</a:t>
            </a:r>
          </a:p>
          <a:p>
            <a:r>
              <a:rPr lang="en-US" sz="2400"/>
              <a:t>vertices have  zero incident edges with non-parallel mates</a:t>
            </a:r>
          </a:p>
        </p:txBody>
      </p:sp>
      <p:cxnSp>
        <p:nvCxnSpPr>
          <p:cNvPr id="25" name="Straight Arrow Connector 24">
            <a:extLst>
              <a:ext uri="{FF2B5EF4-FFF2-40B4-BE49-F238E27FC236}">
                <a16:creationId xmlns:a16="http://schemas.microsoft.com/office/drawing/2014/main" id="{93A1CF45-631A-4866-AC57-764CC2BAF95D}"/>
              </a:ext>
            </a:extLst>
          </p:cNvPr>
          <p:cNvCxnSpPr>
            <a:endCxn id="12" idx="0"/>
          </p:cNvCxnSpPr>
          <p:nvPr/>
        </p:nvCxnSpPr>
        <p:spPr>
          <a:xfrm flipH="1">
            <a:off x="6272316" y="4151535"/>
            <a:ext cx="776877" cy="10679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6F83182-2CAD-40C0-8939-9E0725E70357}"/>
              </a:ext>
            </a:extLst>
          </p:cNvPr>
          <p:cNvSpPr txBox="1"/>
          <p:nvPr/>
        </p:nvSpPr>
        <p:spPr>
          <a:xfrm>
            <a:off x="7130115" y="3806250"/>
            <a:ext cx="2024428" cy="2308324"/>
          </a:xfrm>
          <a:prstGeom prst="rect">
            <a:avLst/>
          </a:prstGeom>
          <a:noFill/>
        </p:spPr>
        <p:txBody>
          <a:bodyPr wrap="square" rtlCol="0">
            <a:spAutoFit/>
          </a:bodyPr>
          <a:lstStyle/>
          <a:p>
            <a:r>
              <a:rPr lang="en-US" sz="2400"/>
              <a:t>border</a:t>
            </a:r>
          </a:p>
          <a:p>
            <a:r>
              <a:rPr lang="en-US" sz="2400"/>
              <a:t>vertices have  two incident edges with non-parallel mates</a:t>
            </a:r>
          </a:p>
        </p:txBody>
      </p:sp>
      <p:sp>
        <p:nvSpPr>
          <p:cNvPr id="29" name="Title 28">
            <a:extLst>
              <a:ext uri="{FF2B5EF4-FFF2-40B4-BE49-F238E27FC236}">
                <a16:creationId xmlns:a16="http://schemas.microsoft.com/office/drawing/2014/main" id="{4898AA69-B999-4DB6-BA30-28841C6D24F2}"/>
              </a:ext>
            </a:extLst>
          </p:cNvPr>
          <p:cNvSpPr>
            <a:spLocks noGrp="1"/>
          </p:cNvSpPr>
          <p:nvPr>
            <p:ph type="title"/>
          </p:nvPr>
        </p:nvSpPr>
        <p:spPr/>
        <p:txBody>
          <a:bodyPr/>
          <a:lstStyle/>
          <a:p>
            <a:r>
              <a:rPr lang="en-US"/>
              <a:t>There are no cut points if …</a:t>
            </a:r>
          </a:p>
        </p:txBody>
      </p:sp>
    </p:spTree>
    <p:extLst>
      <p:ext uri="{BB962C8B-B14F-4D97-AF65-F5344CB8AC3E}">
        <p14:creationId xmlns:p14="http://schemas.microsoft.com/office/powerpoint/2010/main" val="5381815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A8C6-842F-4088-AD67-4CA79AE8809F}"/>
              </a:ext>
            </a:extLst>
          </p:cNvPr>
          <p:cNvSpPr>
            <a:spLocks noGrp="1"/>
          </p:cNvSpPr>
          <p:nvPr>
            <p:ph type="title"/>
          </p:nvPr>
        </p:nvSpPr>
        <p:spPr/>
        <p:txBody>
          <a:bodyPr/>
          <a:lstStyle/>
          <a:p>
            <a:r>
              <a:rPr lang="en-US"/>
              <a:t>Terminology: symmetric difference</a:t>
            </a:r>
          </a:p>
        </p:txBody>
      </p:sp>
      <p:pic>
        <p:nvPicPr>
          <p:cNvPr id="4" name="Picture 3">
            <a:extLst>
              <a:ext uri="{FF2B5EF4-FFF2-40B4-BE49-F238E27FC236}">
                <a16:creationId xmlns:a16="http://schemas.microsoft.com/office/drawing/2014/main" id="{7552BEBB-C76E-4ABE-9CFB-0717187A91FD}"/>
              </a:ext>
            </a:extLst>
          </p:cNvPr>
          <p:cNvPicPr>
            <a:picLocks noChangeAspect="1"/>
          </p:cNvPicPr>
          <p:nvPr/>
        </p:nvPicPr>
        <p:blipFill rotWithShape="1">
          <a:blip r:embed="rId2"/>
          <a:srcRect l="6626" t="8307" r="11223" b="23458"/>
          <a:stretch/>
        </p:blipFill>
        <p:spPr>
          <a:xfrm>
            <a:off x="3890356" y="2144683"/>
            <a:ext cx="3042459" cy="2128059"/>
          </a:xfrm>
          <a:prstGeom prst="rect">
            <a:avLst/>
          </a:prstGeom>
        </p:spPr>
      </p:pic>
      <p:cxnSp>
        <p:nvCxnSpPr>
          <p:cNvPr id="6" name="Straight Arrow Connector 5">
            <a:extLst>
              <a:ext uri="{FF2B5EF4-FFF2-40B4-BE49-F238E27FC236}">
                <a16:creationId xmlns:a16="http://schemas.microsoft.com/office/drawing/2014/main" id="{F2068494-2A97-4C25-8146-049740D76E1F}"/>
              </a:ext>
            </a:extLst>
          </p:cNvPr>
          <p:cNvCxnSpPr>
            <a:cxnSpLocks/>
          </p:cNvCxnSpPr>
          <p:nvPr/>
        </p:nvCxnSpPr>
        <p:spPr>
          <a:xfrm flipH="1" flipV="1">
            <a:off x="5004262" y="3408219"/>
            <a:ext cx="548640" cy="1579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A50D804-BA6E-46EF-A2E2-2FB6B91DAF60}"/>
              </a:ext>
            </a:extLst>
          </p:cNvPr>
          <p:cNvCxnSpPr/>
          <p:nvPr/>
        </p:nvCxnSpPr>
        <p:spPr>
          <a:xfrm flipV="1">
            <a:off x="5552902" y="3391593"/>
            <a:ext cx="415636" cy="159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D7F53BD-25DF-4D68-A887-10B02F65CAB2}"/>
              </a:ext>
            </a:extLst>
          </p:cNvPr>
          <p:cNvSpPr/>
          <p:nvPr/>
        </p:nvSpPr>
        <p:spPr>
          <a:xfrm>
            <a:off x="2920538" y="5004262"/>
            <a:ext cx="6096000" cy="646331"/>
          </a:xfrm>
          <a:prstGeom prst="rect">
            <a:avLst/>
          </a:prstGeom>
        </p:spPr>
        <p:txBody>
          <a:bodyPr>
            <a:spAutoFit/>
          </a:bodyPr>
          <a:lstStyle/>
          <a:p>
            <a:r>
              <a:rPr lang="en-US" b="0" i="0">
                <a:solidFill>
                  <a:srgbClr val="222222"/>
                </a:solidFill>
                <a:effectLst/>
              </a:rPr>
              <a:t>Symmetric difference is the </a:t>
            </a:r>
            <a:r>
              <a:rPr lang="en-US" i="0">
                <a:solidFill>
                  <a:srgbClr val="222222"/>
                </a:solidFill>
                <a:effectLst/>
              </a:rPr>
              <a:t>set</a:t>
            </a:r>
            <a:r>
              <a:rPr lang="en-US" b="1" i="0">
                <a:solidFill>
                  <a:srgbClr val="222222"/>
                </a:solidFill>
                <a:effectLst/>
              </a:rPr>
              <a:t> </a:t>
            </a:r>
            <a:r>
              <a:rPr lang="en-US" b="0" i="0">
                <a:solidFill>
                  <a:srgbClr val="222222"/>
                </a:solidFill>
                <a:effectLst/>
              </a:rPr>
              <a:t>of all those elements which belongs either to A or to B but not to </a:t>
            </a:r>
            <a:r>
              <a:rPr lang="en-US" i="0">
                <a:solidFill>
                  <a:srgbClr val="222222"/>
                </a:solidFill>
                <a:effectLst/>
              </a:rPr>
              <a:t>both</a:t>
            </a:r>
            <a:r>
              <a:rPr lang="en-US" b="0" i="0">
                <a:solidFill>
                  <a:srgbClr val="222222"/>
                </a:solidFill>
                <a:effectLst/>
              </a:rPr>
              <a:t>.</a:t>
            </a:r>
            <a:endParaRPr lang="en-US"/>
          </a:p>
        </p:txBody>
      </p:sp>
    </p:spTree>
    <p:extLst>
      <p:ext uri="{BB962C8B-B14F-4D97-AF65-F5344CB8AC3E}">
        <p14:creationId xmlns:p14="http://schemas.microsoft.com/office/powerpoint/2010/main" val="22791846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DB8C22-7DF1-4630-B671-7363D8AD21F0}"/>
              </a:ext>
            </a:extLst>
          </p:cNvPr>
          <p:cNvPicPr>
            <a:picLocks noChangeAspect="1"/>
          </p:cNvPicPr>
          <p:nvPr/>
        </p:nvPicPr>
        <p:blipFill rotWithShape="1">
          <a:blip r:embed="rId2"/>
          <a:srcRect l="6626" t="8307" r="11223" b="23458"/>
          <a:stretch/>
        </p:blipFill>
        <p:spPr>
          <a:xfrm>
            <a:off x="3890356" y="2144683"/>
            <a:ext cx="3042459" cy="2128059"/>
          </a:xfrm>
          <a:prstGeom prst="rect">
            <a:avLst/>
          </a:prstGeom>
        </p:spPr>
      </p:pic>
      <p:cxnSp>
        <p:nvCxnSpPr>
          <p:cNvPr id="4" name="Straight Arrow Connector 3">
            <a:extLst>
              <a:ext uri="{FF2B5EF4-FFF2-40B4-BE49-F238E27FC236}">
                <a16:creationId xmlns:a16="http://schemas.microsoft.com/office/drawing/2014/main" id="{87E4C696-5DA8-4A95-BB0D-ABAEA183D861}"/>
              </a:ext>
            </a:extLst>
          </p:cNvPr>
          <p:cNvCxnSpPr>
            <a:cxnSpLocks/>
          </p:cNvCxnSpPr>
          <p:nvPr/>
        </p:nvCxnSpPr>
        <p:spPr>
          <a:xfrm flipV="1">
            <a:off x="3325091" y="3408220"/>
            <a:ext cx="1679171" cy="1579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E3986D7-8421-41A1-811C-C69EE65DEAB1}"/>
              </a:ext>
            </a:extLst>
          </p:cNvPr>
          <p:cNvCxnSpPr>
            <a:cxnSpLocks/>
          </p:cNvCxnSpPr>
          <p:nvPr/>
        </p:nvCxnSpPr>
        <p:spPr>
          <a:xfrm flipV="1">
            <a:off x="3325091" y="3391594"/>
            <a:ext cx="2643447" cy="159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4053358-2C08-44DD-AABF-F76EDD1BAAB5}"/>
              </a:ext>
            </a:extLst>
          </p:cNvPr>
          <p:cNvSpPr/>
          <p:nvPr/>
        </p:nvSpPr>
        <p:spPr>
          <a:xfrm>
            <a:off x="2920538" y="5004262"/>
            <a:ext cx="6096000" cy="646331"/>
          </a:xfrm>
          <a:prstGeom prst="rect">
            <a:avLst/>
          </a:prstGeom>
        </p:spPr>
        <p:txBody>
          <a:bodyPr>
            <a:spAutoFit/>
          </a:bodyPr>
          <a:lstStyle/>
          <a:p>
            <a:r>
              <a:rPr lang="en-US" b="0" i="0">
                <a:solidFill>
                  <a:srgbClr val="222222"/>
                </a:solidFill>
                <a:effectLst/>
              </a:rPr>
              <a:t>This region is the union of A and B minus the intersection of A and B, i.e., (A + B) – (A &amp; B).</a:t>
            </a:r>
            <a:endParaRPr lang="en-US"/>
          </a:p>
        </p:txBody>
      </p:sp>
    </p:spTree>
    <p:extLst>
      <p:ext uri="{BB962C8B-B14F-4D97-AF65-F5344CB8AC3E}">
        <p14:creationId xmlns:p14="http://schemas.microsoft.com/office/powerpoint/2010/main" val="1115277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BE4772-69F9-4D9E-945A-65FF31C91034}"/>
              </a:ext>
            </a:extLst>
          </p:cNvPr>
          <p:cNvSpPr/>
          <p:nvPr/>
        </p:nvSpPr>
        <p:spPr>
          <a:xfrm>
            <a:off x="2831868" y="2374315"/>
            <a:ext cx="6661265" cy="1569660"/>
          </a:xfrm>
          <a:prstGeom prst="rect">
            <a:avLst/>
          </a:prstGeom>
          <a:ln>
            <a:solidFill>
              <a:schemeClr val="bg1">
                <a:lumMod val="75000"/>
              </a:schemeClr>
            </a:solidFill>
          </a:ln>
        </p:spPr>
        <p:txBody>
          <a:bodyPr wrap="square">
            <a:spAutoFit/>
          </a:bodyPr>
          <a:lstStyle/>
          <a:p>
            <a:r>
              <a:rPr lang="en-US" sz="2400">
                <a:solidFill>
                  <a:schemeClr val="accent6">
                    <a:lumMod val="75000"/>
                  </a:schemeClr>
                </a:solidFill>
              </a:rPr>
              <a:t>// This function returns  the members of "a" and "b" </a:t>
            </a:r>
          </a:p>
          <a:p>
            <a:r>
              <a:rPr lang="en-US" sz="2400">
                <a:solidFill>
                  <a:schemeClr val="accent6">
                    <a:lumMod val="75000"/>
                  </a:schemeClr>
                </a:solidFill>
              </a:rPr>
              <a:t>// that correspond to the symmetric difference of </a:t>
            </a:r>
          </a:p>
          <a:p>
            <a:r>
              <a:rPr lang="en-US" sz="2400">
                <a:solidFill>
                  <a:schemeClr val="accent6">
                    <a:lumMod val="75000"/>
                  </a:schemeClr>
                </a:solidFill>
              </a:rPr>
              <a:t>// the two sets</a:t>
            </a:r>
          </a:p>
          <a:p>
            <a:r>
              <a:rPr lang="en-US" sz="2400" b="1"/>
              <a:t>fun</a:t>
            </a:r>
            <a:r>
              <a:rPr lang="en-US" sz="2400"/>
              <a:t> symDiff [a, b: </a:t>
            </a:r>
            <a:r>
              <a:rPr lang="en-US" sz="2400" b="1"/>
              <a:t>univ</a:t>
            </a:r>
            <a:r>
              <a:rPr lang="en-US" sz="2400"/>
              <a:t>]: </a:t>
            </a:r>
            <a:r>
              <a:rPr lang="en-US" sz="2400" b="1"/>
              <a:t>univ</a:t>
            </a:r>
            <a:r>
              <a:rPr lang="en-US" sz="2400"/>
              <a:t> { (a + b) - (a &amp; b) }</a:t>
            </a:r>
          </a:p>
        </p:txBody>
      </p:sp>
      <p:sp>
        <p:nvSpPr>
          <p:cNvPr id="3" name="Title 2">
            <a:extLst>
              <a:ext uri="{FF2B5EF4-FFF2-40B4-BE49-F238E27FC236}">
                <a16:creationId xmlns:a16="http://schemas.microsoft.com/office/drawing/2014/main" id="{70B52DDA-D3B2-49EF-B252-8BCC27DBF2DA}"/>
              </a:ext>
            </a:extLst>
          </p:cNvPr>
          <p:cNvSpPr>
            <a:spLocks noGrp="1"/>
          </p:cNvSpPr>
          <p:nvPr>
            <p:ph type="title"/>
          </p:nvPr>
        </p:nvSpPr>
        <p:spPr/>
        <p:txBody>
          <a:bodyPr/>
          <a:lstStyle/>
          <a:p>
            <a:r>
              <a:rPr lang="en-US"/>
              <a:t>Alloy function that returns the symmetric difference of two sets</a:t>
            </a:r>
          </a:p>
        </p:txBody>
      </p:sp>
    </p:spTree>
    <p:extLst>
      <p:ext uri="{BB962C8B-B14F-4D97-AF65-F5344CB8AC3E}">
        <p14:creationId xmlns:p14="http://schemas.microsoft.com/office/powerpoint/2010/main" val="13371525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9A00-4E23-4797-876C-3D1507BD7567}"/>
              </a:ext>
            </a:extLst>
          </p:cNvPr>
          <p:cNvSpPr>
            <a:spLocks noGrp="1"/>
          </p:cNvSpPr>
          <p:nvPr>
            <p:ph type="title"/>
          </p:nvPr>
        </p:nvSpPr>
        <p:spPr/>
        <p:txBody>
          <a:bodyPr/>
          <a:lstStyle/>
          <a:p>
            <a:r>
              <a:rPr lang="en-US"/>
              <a:t>Let a = the set of vertices pointing to vertex v, and let b = the set of vertices pointed to by v</a:t>
            </a:r>
          </a:p>
        </p:txBody>
      </p:sp>
      <p:pic>
        <p:nvPicPr>
          <p:cNvPr id="3" name="Picture 2">
            <a:extLst>
              <a:ext uri="{FF2B5EF4-FFF2-40B4-BE49-F238E27FC236}">
                <a16:creationId xmlns:a16="http://schemas.microsoft.com/office/drawing/2014/main" id="{0995212A-2C13-4AAF-9C23-44A4222AE116}"/>
              </a:ext>
            </a:extLst>
          </p:cNvPr>
          <p:cNvPicPr>
            <a:picLocks noChangeAspect="1"/>
          </p:cNvPicPr>
          <p:nvPr/>
        </p:nvPicPr>
        <p:blipFill rotWithShape="1">
          <a:blip r:embed="rId2"/>
          <a:srcRect l="6626" t="8307" r="11223" b="23458"/>
          <a:stretch/>
        </p:blipFill>
        <p:spPr>
          <a:xfrm>
            <a:off x="3507971" y="2676697"/>
            <a:ext cx="3042459" cy="2128059"/>
          </a:xfrm>
          <a:prstGeom prst="rect">
            <a:avLst/>
          </a:prstGeom>
        </p:spPr>
      </p:pic>
      <p:cxnSp>
        <p:nvCxnSpPr>
          <p:cNvPr id="5" name="Straight Arrow Connector 4">
            <a:extLst>
              <a:ext uri="{FF2B5EF4-FFF2-40B4-BE49-F238E27FC236}">
                <a16:creationId xmlns:a16="http://schemas.microsoft.com/office/drawing/2014/main" id="{437411A1-812A-4BD2-90E1-D94532D1F45B}"/>
              </a:ext>
            </a:extLst>
          </p:cNvPr>
          <p:cNvCxnSpPr/>
          <p:nvPr/>
        </p:nvCxnSpPr>
        <p:spPr>
          <a:xfrm flipV="1">
            <a:off x="3507971" y="3940233"/>
            <a:ext cx="814647" cy="1729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5D71A83-1252-45B7-8D5F-FB63A0CA422F}"/>
              </a:ext>
            </a:extLst>
          </p:cNvPr>
          <p:cNvSpPr txBox="1"/>
          <p:nvPr/>
        </p:nvSpPr>
        <p:spPr>
          <a:xfrm>
            <a:off x="1878676" y="5669280"/>
            <a:ext cx="2845266" cy="461665"/>
          </a:xfrm>
          <a:prstGeom prst="rect">
            <a:avLst/>
          </a:prstGeom>
          <a:noFill/>
        </p:spPr>
        <p:txBody>
          <a:bodyPr wrap="none" rtlCol="0">
            <a:spAutoFit/>
          </a:bodyPr>
          <a:lstStyle/>
          <a:p>
            <a:r>
              <a:rPr lang="en-US" sz="2400"/>
              <a:t>vertices pointing to v</a:t>
            </a:r>
          </a:p>
        </p:txBody>
      </p:sp>
      <p:cxnSp>
        <p:nvCxnSpPr>
          <p:cNvPr id="8" name="Straight Arrow Connector 7">
            <a:extLst>
              <a:ext uri="{FF2B5EF4-FFF2-40B4-BE49-F238E27FC236}">
                <a16:creationId xmlns:a16="http://schemas.microsoft.com/office/drawing/2014/main" id="{4F8356CB-3D4A-4A60-9AE7-F557F0C57D49}"/>
              </a:ext>
            </a:extLst>
          </p:cNvPr>
          <p:cNvCxnSpPr/>
          <p:nvPr/>
        </p:nvCxnSpPr>
        <p:spPr>
          <a:xfrm flipH="1" flipV="1">
            <a:off x="5852160" y="3740726"/>
            <a:ext cx="1712422" cy="76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BEA097E-7657-4DF1-A1DA-B2423F87C779}"/>
              </a:ext>
            </a:extLst>
          </p:cNvPr>
          <p:cNvSpPr txBox="1"/>
          <p:nvPr/>
        </p:nvSpPr>
        <p:spPr>
          <a:xfrm>
            <a:off x="7063505" y="4505498"/>
            <a:ext cx="3104440" cy="461665"/>
          </a:xfrm>
          <a:prstGeom prst="rect">
            <a:avLst/>
          </a:prstGeom>
          <a:noFill/>
        </p:spPr>
        <p:txBody>
          <a:bodyPr wrap="none" rtlCol="0">
            <a:spAutoFit/>
          </a:bodyPr>
          <a:lstStyle/>
          <a:p>
            <a:r>
              <a:rPr lang="en-US" sz="2400"/>
              <a:t>vertices pointed to by v</a:t>
            </a:r>
          </a:p>
        </p:txBody>
      </p:sp>
    </p:spTree>
    <p:extLst>
      <p:ext uri="{BB962C8B-B14F-4D97-AF65-F5344CB8AC3E}">
        <p14:creationId xmlns:p14="http://schemas.microsoft.com/office/powerpoint/2010/main" val="408062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8762-C11B-4747-A0B7-F5EE17B45241}"/>
              </a:ext>
            </a:extLst>
          </p:cNvPr>
          <p:cNvSpPr>
            <a:spLocks noGrp="1"/>
          </p:cNvSpPr>
          <p:nvPr>
            <p:ph type="title"/>
          </p:nvPr>
        </p:nvSpPr>
        <p:spPr/>
        <p:txBody>
          <a:bodyPr/>
          <a:lstStyle/>
          <a:p>
            <a:r>
              <a:rPr lang="en-US"/>
              <a:t>This is called a mesh</a:t>
            </a:r>
          </a:p>
        </p:txBody>
      </p:sp>
      <p:pic>
        <p:nvPicPr>
          <p:cNvPr id="3" name="Picture 2">
            <a:extLst>
              <a:ext uri="{FF2B5EF4-FFF2-40B4-BE49-F238E27FC236}">
                <a16:creationId xmlns:a16="http://schemas.microsoft.com/office/drawing/2014/main" id="{139719CD-F55F-4F7C-85D7-6ABF7603FF89}"/>
              </a:ext>
            </a:extLst>
          </p:cNvPr>
          <p:cNvPicPr>
            <a:picLocks noChangeAspect="1"/>
          </p:cNvPicPr>
          <p:nvPr/>
        </p:nvPicPr>
        <p:blipFill rotWithShape="1">
          <a:blip r:embed="rId2"/>
          <a:srcRect l="53318" t="37358" r="30864" b="37743"/>
          <a:stretch/>
        </p:blipFill>
        <p:spPr>
          <a:xfrm>
            <a:off x="1097279" y="2061555"/>
            <a:ext cx="4853248" cy="4058319"/>
          </a:xfrm>
          <a:prstGeom prst="rect">
            <a:avLst/>
          </a:prstGeom>
        </p:spPr>
      </p:pic>
      <p:sp>
        <p:nvSpPr>
          <p:cNvPr id="4" name="TextBox 3">
            <a:extLst>
              <a:ext uri="{FF2B5EF4-FFF2-40B4-BE49-F238E27FC236}">
                <a16:creationId xmlns:a16="http://schemas.microsoft.com/office/drawing/2014/main" id="{8367E23E-E4D8-4198-B5B1-9B8A70C89607}"/>
              </a:ext>
            </a:extLst>
          </p:cNvPr>
          <p:cNvSpPr txBox="1"/>
          <p:nvPr/>
        </p:nvSpPr>
        <p:spPr>
          <a:xfrm>
            <a:off x="838200" y="6306075"/>
            <a:ext cx="8261492" cy="369332"/>
          </a:xfrm>
          <a:prstGeom prst="rect">
            <a:avLst/>
          </a:prstGeom>
          <a:noFill/>
        </p:spPr>
        <p:txBody>
          <a:bodyPr wrap="none" rtlCol="0">
            <a:spAutoFit/>
          </a:bodyPr>
          <a:lstStyle/>
          <a:p>
            <a:r>
              <a:rPr lang="en-US"/>
              <a:t>Triangle mesh: a set of triangles that are connected by their common edges or corners.</a:t>
            </a:r>
          </a:p>
        </p:txBody>
      </p:sp>
    </p:spTree>
    <p:extLst>
      <p:ext uri="{BB962C8B-B14F-4D97-AF65-F5344CB8AC3E}">
        <p14:creationId xmlns:p14="http://schemas.microsoft.com/office/powerpoint/2010/main" val="4973596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909DDB1-1F00-469B-B82A-9A468794F4C9}"/>
              </a:ext>
            </a:extLst>
          </p:cNvPr>
          <p:cNvGrpSpPr/>
          <p:nvPr/>
        </p:nvGrpSpPr>
        <p:grpSpPr>
          <a:xfrm>
            <a:off x="2096762" y="231465"/>
            <a:ext cx="4306588" cy="3207410"/>
            <a:chOff x="5240957" y="1583261"/>
            <a:chExt cx="4306588" cy="3207410"/>
          </a:xfrm>
        </p:grpSpPr>
        <p:sp>
          <p:nvSpPr>
            <p:cNvPr id="4" name="Isosceles Triangle 3">
              <a:extLst>
                <a:ext uri="{FF2B5EF4-FFF2-40B4-BE49-F238E27FC236}">
                  <a16:creationId xmlns:a16="http://schemas.microsoft.com/office/drawing/2014/main" id="{97EA42D8-FA97-4E55-BBD3-6F3C2E246253}"/>
                </a:ext>
              </a:extLst>
            </p:cNvPr>
            <p:cNvSpPr/>
            <p:nvPr/>
          </p:nvSpPr>
          <p:spPr>
            <a:xfrm>
              <a:off x="5677431" y="2044926"/>
              <a:ext cx="3449944" cy="2593575"/>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4290D67B-743A-4F33-97D2-DB647F120714}"/>
                </a:ext>
              </a:extLst>
            </p:cNvPr>
            <p:cNvSpPr/>
            <p:nvPr/>
          </p:nvSpPr>
          <p:spPr>
            <a:xfrm>
              <a:off x="5677431" y="3557847"/>
              <a:ext cx="3449944" cy="1080654"/>
            </a:xfrm>
            <a:prstGeom prst="triangle">
              <a:avLst>
                <a:gd name="adj" fmla="val 50482"/>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E8CF9A3-8D2E-4C05-AA83-6E3B2A2071E8}"/>
                </a:ext>
              </a:extLst>
            </p:cNvPr>
            <p:cNvCxnSpPr>
              <a:stCxn id="4" idx="0"/>
            </p:cNvCxnSpPr>
            <p:nvPr/>
          </p:nvCxnSpPr>
          <p:spPr>
            <a:xfrm flipH="1">
              <a:off x="7398327" y="2044926"/>
              <a:ext cx="4076" cy="1512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61F748A-EB38-449B-A50F-4F19A993D539}"/>
                </a:ext>
              </a:extLst>
            </p:cNvPr>
            <p:cNvSpPr txBox="1"/>
            <p:nvPr/>
          </p:nvSpPr>
          <p:spPr>
            <a:xfrm>
              <a:off x="6773108" y="2996074"/>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DE9AA7E5-9C78-4986-9373-6AB51B33BFF8}"/>
                </a:ext>
              </a:extLst>
            </p:cNvPr>
            <p:cNvSpPr txBox="1"/>
            <p:nvPr/>
          </p:nvSpPr>
          <p:spPr>
            <a:xfrm>
              <a:off x="7245469" y="4053770"/>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0</a:t>
              </a:r>
            </a:p>
          </p:txBody>
        </p:sp>
        <p:sp>
          <p:nvSpPr>
            <p:cNvPr id="9" name="TextBox 8">
              <a:extLst>
                <a:ext uri="{FF2B5EF4-FFF2-40B4-BE49-F238E27FC236}">
                  <a16:creationId xmlns:a16="http://schemas.microsoft.com/office/drawing/2014/main" id="{C4FA8967-5D2C-4708-9F23-32082454C2D8}"/>
                </a:ext>
              </a:extLst>
            </p:cNvPr>
            <p:cNvSpPr txBox="1"/>
            <p:nvPr/>
          </p:nvSpPr>
          <p:spPr>
            <a:xfrm>
              <a:off x="7655404" y="2994495"/>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528DF19B-B059-42C5-B3AC-3BE56F55D5D2}"/>
                </a:ext>
              </a:extLst>
            </p:cNvPr>
            <p:cNvSpPr txBox="1"/>
            <p:nvPr/>
          </p:nvSpPr>
          <p:spPr>
            <a:xfrm>
              <a:off x="5240957" y="4329006"/>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sp>
          <p:nvSpPr>
            <p:cNvPr id="11" name="TextBox 10">
              <a:extLst>
                <a:ext uri="{FF2B5EF4-FFF2-40B4-BE49-F238E27FC236}">
                  <a16:creationId xmlns:a16="http://schemas.microsoft.com/office/drawing/2014/main" id="{27E47441-D968-4C1E-8E93-A30C980B739E}"/>
                </a:ext>
              </a:extLst>
            </p:cNvPr>
            <p:cNvSpPr txBox="1"/>
            <p:nvPr/>
          </p:nvSpPr>
          <p:spPr>
            <a:xfrm>
              <a:off x="7184166" y="1583261"/>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2</a:t>
              </a:r>
            </a:p>
          </p:txBody>
        </p:sp>
        <p:sp>
          <p:nvSpPr>
            <p:cNvPr id="12" name="TextBox 11">
              <a:extLst>
                <a:ext uri="{FF2B5EF4-FFF2-40B4-BE49-F238E27FC236}">
                  <a16:creationId xmlns:a16="http://schemas.microsoft.com/office/drawing/2014/main" id="{2B36CEDF-083A-4F47-860B-D7D45E9E6201}"/>
                </a:ext>
              </a:extLst>
            </p:cNvPr>
            <p:cNvSpPr txBox="1"/>
            <p:nvPr/>
          </p:nvSpPr>
          <p:spPr>
            <a:xfrm>
              <a:off x="9119223" y="4326821"/>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13" name="Straight Arrow Connector 12">
              <a:extLst>
                <a:ext uri="{FF2B5EF4-FFF2-40B4-BE49-F238E27FC236}">
                  <a16:creationId xmlns:a16="http://schemas.microsoft.com/office/drawing/2014/main" id="{F03E0B00-D5D7-490C-B26F-21F58466F479}"/>
                </a:ext>
              </a:extLst>
            </p:cNvPr>
            <p:cNvCxnSpPr>
              <a:cxnSpLocks/>
            </p:cNvCxnSpPr>
            <p:nvPr/>
          </p:nvCxnSpPr>
          <p:spPr>
            <a:xfrm flipV="1">
              <a:off x="5570107" y="2001438"/>
              <a:ext cx="1733124" cy="251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DDBF2E2-B933-45E8-9785-2DEF15352F57}"/>
                </a:ext>
              </a:extLst>
            </p:cNvPr>
            <p:cNvCxnSpPr/>
            <p:nvPr/>
          </p:nvCxnSpPr>
          <p:spPr>
            <a:xfrm flipH="1">
              <a:off x="5677431" y="4788486"/>
              <a:ext cx="3449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E12F51-67D3-47B0-88D2-8F950D9B52AA}"/>
                </a:ext>
              </a:extLst>
            </p:cNvPr>
            <p:cNvCxnSpPr/>
            <p:nvPr/>
          </p:nvCxnSpPr>
          <p:spPr>
            <a:xfrm>
              <a:off x="7584436" y="2092881"/>
              <a:ext cx="1542939" cy="223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81CAD59-F2DD-426B-92DA-B6B780A8F0B3}"/>
                </a:ext>
              </a:extLst>
            </p:cNvPr>
            <p:cNvSpPr txBox="1"/>
            <p:nvPr/>
          </p:nvSpPr>
          <p:spPr>
            <a:xfrm>
              <a:off x="7243699" y="3514358"/>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5</a:t>
              </a:r>
            </a:p>
          </p:txBody>
        </p:sp>
        <p:cxnSp>
          <p:nvCxnSpPr>
            <p:cNvPr id="17" name="Straight Arrow Connector 16">
              <a:extLst>
                <a:ext uri="{FF2B5EF4-FFF2-40B4-BE49-F238E27FC236}">
                  <a16:creationId xmlns:a16="http://schemas.microsoft.com/office/drawing/2014/main" id="{7B0BDB10-3766-42D0-B671-E5798D138AA6}"/>
                </a:ext>
              </a:extLst>
            </p:cNvPr>
            <p:cNvCxnSpPr/>
            <p:nvPr/>
          </p:nvCxnSpPr>
          <p:spPr>
            <a:xfrm flipV="1">
              <a:off x="7495766" y="2312861"/>
              <a:ext cx="0" cy="120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3BB1E8-7F1B-400F-BBA6-206635DE008B}"/>
                </a:ext>
              </a:extLst>
            </p:cNvPr>
            <p:cNvCxnSpPr/>
            <p:nvPr/>
          </p:nvCxnSpPr>
          <p:spPr>
            <a:xfrm>
              <a:off x="7296261" y="2313164"/>
              <a:ext cx="0" cy="120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BAAB287-9247-49AE-88BA-E9F331423067}"/>
                </a:ext>
              </a:extLst>
            </p:cNvPr>
            <p:cNvCxnSpPr/>
            <p:nvPr/>
          </p:nvCxnSpPr>
          <p:spPr>
            <a:xfrm flipH="1">
              <a:off x="6051665" y="3557847"/>
              <a:ext cx="1192034" cy="7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5B142C-7FA5-4AC6-98F2-42B27E7508A8}"/>
                </a:ext>
              </a:extLst>
            </p:cNvPr>
            <p:cNvCxnSpPr>
              <a:cxnSpLocks/>
            </p:cNvCxnSpPr>
            <p:nvPr/>
          </p:nvCxnSpPr>
          <p:spPr>
            <a:xfrm flipV="1">
              <a:off x="6071761" y="3779450"/>
              <a:ext cx="1180090" cy="72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4221C6A-6B4F-497C-BA57-4D7FE9EC5578}"/>
                </a:ext>
              </a:extLst>
            </p:cNvPr>
            <p:cNvCxnSpPr/>
            <p:nvPr/>
          </p:nvCxnSpPr>
          <p:spPr>
            <a:xfrm flipH="1" flipV="1">
              <a:off x="7672021" y="3557847"/>
              <a:ext cx="1139470" cy="7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0A7B83-19C8-47DD-9650-E71CA077AC3B}"/>
                </a:ext>
              </a:extLst>
            </p:cNvPr>
            <p:cNvCxnSpPr/>
            <p:nvPr/>
          </p:nvCxnSpPr>
          <p:spPr>
            <a:xfrm>
              <a:off x="7655404" y="3921224"/>
              <a:ext cx="1006458" cy="58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F3504D2-7566-4C99-8919-8502F2193554}"/>
              </a:ext>
            </a:extLst>
          </p:cNvPr>
          <p:cNvCxnSpPr>
            <a:endCxn id="12" idx="0"/>
          </p:cNvCxnSpPr>
          <p:nvPr/>
        </p:nvCxnSpPr>
        <p:spPr>
          <a:xfrm flipH="1">
            <a:off x="6189189" y="1907098"/>
            <a:ext cx="776877" cy="10679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87EB0C-FEE7-47FF-BA9C-87853D1DFE05}"/>
              </a:ext>
            </a:extLst>
          </p:cNvPr>
          <p:cNvSpPr txBox="1"/>
          <p:nvPr/>
        </p:nvSpPr>
        <p:spPr>
          <a:xfrm>
            <a:off x="7046988" y="1561813"/>
            <a:ext cx="2377984" cy="2308324"/>
          </a:xfrm>
          <a:prstGeom prst="rect">
            <a:avLst/>
          </a:prstGeom>
          <a:noFill/>
        </p:spPr>
        <p:txBody>
          <a:bodyPr wrap="square" rtlCol="0">
            <a:spAutoFit/>
          </a:bodyPr>
          <a:lstStyle/>
          <a:p>
            <a:r>
              <a:rPr lang="en-US" sz="2400"/>
              <a:t>this border</a:t>
            </a:r>
          </a:p>
          <a:p>
            <a:r>
              <a:rPr lang="en-US" sz="2400"/>
              <a:t>vertex has two vertices pointing to it (v</a:t>
            </a:r>
            <a:r>
              <a:rPr lang="en-US" sz="2400" baseline="-25000"/>
              <a:t>2</a:t>
            </a:r>
            <a:r>
              <a:rPr lang="en-US" sz="2400"/>
              <a:t>, v</a:t>
            </a:r>
            <a:r>
              <a:rPr lang="en-US" sz="2400" baseline="-25000"/>
              <a:t>5</a:t>
            </a:r>
            <a:r>
              <a:rPr lang="en-US" sz="2400"/>
              <a:t>) and it points to two vertices (v</a:t>
            </a:r>
            <a:r>
              <a:rPr lang="en-US" sz="2400" baseline="-25000"/>
              <a:t>3</a:t>
            </a:r>
            <a:r>
              <a:rPr lang="en-US" sz="2400"/>
              <a:t>, v</a:t>
            </a:r>
            <a:r>
              <a:rPr lang="en-US" sz="2400" baseline="-25000"/>
              <a:t>5</a:t>
            </a:r>
            <a:r>
              <a:rPr lang="en-US" sz="2400"/>
              <a:t>)</a:t>
            </a:r>
          </a:p>
        </p:txBody>
      </p:sp>
      <p:pic>
        <p:nvPicPr>
          <p:cNvPr id="25" name="Picture 24">
            <a:extLst>
              <a:ext uri="{FF2B5EF4-FFF2-40B4-BE49-F238E27FC236}">
                <a16:creationId xmlns:a16="http://schemas.microsoft.com/office/drawing/2014/main" id="{77A3770E-3BAD-4DFB-9179-21485355F11F}"/>
              </a:ext>
            </a:extLst>
          </p:cNvPr>
          <p:cNvPicPr>
            <a:picLocks noChangeAspect="1"/>
          </p:cNvPicPr>
          <p:nvPr/>
        </p:nvPicPr>
        <p:blipFill rotWithShape="1">
          <a:blip r:embed="rId2"/>
          <a:srcRect l="6626" t="8307" r="11223" b="23458"/>
          <a:stretch/>
        </p:blipFill>
        <p:spPr>
          <a:xfrm>
            <a:off x="3028368" y="4000733"/>
            <a:ext cx="3042459" cy="2128059"/>
          </a:xfrm>
          <a:prstGeom prst="rect">
            <a:avLst/>
          </a:prstGeom>
        </p:spPr>
      </p:pic>
      <p:sp>
        <p:nvSpPr>
          <p:cNvPr id="26" name="Rectangle 25">
            <a:extLst>
              <a:ext uri="{FF2B5EF4-FFF2-40B4-BE49-F238E27FC236}">
                <a16:creationId xmlns:a16="http://schemas.microsoft.com/office/drawing/2014/main" id="{A5AABBDC-5FA3-4D9F-AFC3-E7E5AC9676CE}"/>
              </a:ext>
            </a:extLst>
          </p:cNvPr>
          <p:cNvSpPr/>
          <p:nvPr/>
        </p:nvSpPr>
        <p:spPr>
          <a:xfrm>
            <a:off x="3686270" y="4880096"/>
            <a:ext cx="367408" cy="369332"/>
          </a:xfrm>
          <a:prstGeom prst="rect">
            <a:avLst/>
          </a:prstGeom>
        </p:spPr>
        <p:txBody>
          <a:bodyPr wrap="none">
            <a:spAutoFit/>
          </a:bodyPr>
          <a:lstStyle/>
          <a:p>
            <a:r>
              <a:rPr lang="en-US"/>
              <a:t>v</a:t>
            </a:r>
            <a:r>
              <a:rPr lang="en-US" baseline="-25000"/>
              <a:t>2</a:t>
            </a:r>
            <a:endParaRPr lang="en-US"/>
          </a:p>
        </p:txBody>
      </p:sp>
      <p:sp>
        <p:nvSpPr>
          <p:cNvPr id="27" name="Rectangle 26">
            <a:extLst>
              <a:ext uri="{FF2B5EF4-FFF2-40B4-BE49-F238E27FC236}">
                <a16:creationId xmlns:a16="http://schemas.microsoft.com/office/drawing/2014/main" id="{B3957F90-FCEB-43B2-A0E0-D194901CC1BA}"/>
              </a:ext>
            </a:extLst>
          </p:cNvPr>
          <p:cNvSpPr/>
          <p:nvPr/>
        </p:nvSpPr>
        <p:spPr>
          <a:xfrm>
            <a:off x="4913857" y="4880096"/>
            <a:ext cx="367408" cy="369332"/>
          </a:xfrm>
          <a:prstGeom prst="rect">
            <a:avLst/>
          </a:prstGeom>
        </p:spPr>
        <p:txBody>
          <a:bodyPr wrap="none">
            <a:spAutoFit/>
          </a:bodyPr>
          <a:lstStyle/>
          <a:p>
            <a:r>
              <a:rPr lang="en-US"/>
              <a:t>v</a:t>
            </a:r>
            <a:r>
              <a:rPr lang="en-US" baseline="-25000"/>
              <a:t>3</a:t>
            </a:r>
            <a:endParaRPr lang="en-US"/>
          </a:p>
        </p:txBody>
      </p:sp>
      <p:sp>
        <p:nvSpPr>
          <p:cNvPr id="28" name="Rectangle 27">
            <a:extLst>
              <a:ext uri="{FF2B5EF4-FFF2-40B4-BE49-F238E27FC236}">
                <a16:creationId xmlns:a16="http://schemas.microsoft.com/office/drawing/2014/main" id="{5A1382D4-4F5F-4146-8547-8C55CEB1C0D0}"/>
              </a:ext>
            </a:extLst>
          </p:cNvPr>
          <p:cNvSpPr/>
          <p:nvPr/>
        </p:nvSpPr>
        <p:spPr>
          <a:xfrm>
            <a:off x="4406311" y="4880096"/>
            <a:ext cx="367408" cy="369332"/>
          </a:xfrm>
          <a:prstGeom prst="rect">
            <a:avLst/>
          </a:prstGeom>
        </p:spPr>
        <p:txBody>
          <a:bodyPr wrap="none">
            <a:spAutoFit/>
          </a:bodyPr>
          <a:lstStyle/>
          <a:p>
            <a:r>
              <a:rPr lang="en-US"/>
              <a:t>v</a:t>
            </a:r>
            <a:r>
              <a:rPr lang="en-US" baseline="-25000"/>
              <a:t>5</a:t>
            </a:r>
            <a:endParaRPr lang="en-US"/>
          </a:p>
        </p:txBody>
      </p:sp>
      <p:sp>
        <p:nvSpPr>
          <p:cNvPr id="29" name="Rectangle 28">
            <a:extLst>
              <a:ext uri="{FF2B5EF4-FFF2-40B4-BE49-F238E27FC236}">
                <a16:creationId xmlns:a16="http://schemas.microsoft.com/office/drawing/2014/main" id="{852701C5-3DFE-4F85-A7A5-405062393D00}"/>
              </a:ext>
            </a:extLst>
          </p:cNvPr>
          <p:cNvSpPr/>
          <p:nvPr/>
        </p:nvSpPr>
        <p:spPr>
          <a:xfrm>
            <a:off x="6577627" y="4880096"/>
            <a:ext cx="2916311" cy="369332"/>
          </a:xfrm>
          <a:prstGeom prst="rect">
            <a:avLst/>
          </a:prstGeom>
        </p:spPr>
        <p:txBody>
          <a:bodyPr wrap="none">
            <a:spAutoFit/>
          </a:bodyPr>
          <a:lstStyle/>
          <a:p>
            <a:r>
              <a:rPr lang="en-US" b="0" i="0">
                <a:solidFill>
                  <a:srgbClr val="222222"/>
                </a:solidFill>
                <a:effectLst/>
                <a:latin typeface="Roboto"/>
              </a:rPr>
              <a:t>(A + B) – (A &amp; B) = </a:t>
            </a:r>
            <a:r>
              <a:rPr lang="en-US">
                <a:solidFill>
                  <a:srgbClr val="222222"/>
                </a:solidFill>
                <a:latin typeface="Roboto"/>
              </a:rPr>
              <a:t>{v</a:t>
            </a:r>
            <a:r>
              <a:rPr lang="en-US" baseline="-25000">
                <a:solidFill>
                  <a:srgbClr val="222222"/>
                </a:solidFill>
                <a:latin typeface="Roboto"/>
              </a:rPr>
              <a:t>2</a:t>
            </a:r>
            <a:r>
              <a:rPr lang="en-US">
                <a:solidFill>
                  <a:srgbClr val="222222"/>
                </a:solidFill>
                <a:latin typeface="Roboto"/>
              </a:rPr>
              <a:t>, v</a:t>
            </a:r>
            <a:r>
              <a:rPr lang="en-US" baseline="-25000">
                <a:solidFill>
                  <a:srgbClr val="222222"/>
                </a:solidFill>
                <a:latin typeface="Roboto"/>
              </a:rPr>
              <a:t>3</a:t>
            </a:r>
            <a:r>
              <a:rPr lang="en-US">
                <a:solidFill>
                  <a:srgbClr val="222222"/>
                </a:solidFill>
                <a:latin typeface="Roboto"/>
              </a:rPr>
              <a:t>}</a:t>
            </a:r>
          </a:p>
        </p:txBody>
      </p:sp>
      <p:sp>
        <p:nvSpPr>
          <p:cNvPr id="30" name="Arrow: Down 29">
            <a:extLst>
              <a:ext uri="{FF2B5EF4-FFF2-40B4-BE49-F238E27FC236}">
                <a16:creationId xmlns:a16="http://schemas.microsoft.com/office/drawing/2014/main" id="{FC9F266F-DEC2-4E5A-B0B1-8EA17D3EFF94}"/>
              </a:ext>
            </a:extLst>
          </p:cNvPr>
          <p:cNvSpPr/>
          <p:nvPr/>
        </p:nvSpPr>
        <p:spPr>
          <a:xfrm>
            <a:off x="8628611" y="5249428"/>
            <a:ext cx="630107" cy="36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EC2EFBC-EE96-419B-BB83-1D86031A7C36}"/>
              </a:ext>
            </a:extLst>
          </p:cNvPr>
          <p:cNvSpPr txBox="1"/>
          <p:nvPr/>
        </p:nvSpPr>
        <p:spPr>
          <a:xfrm>
            <a:off x="8412481" y="5619404"/>
            <a:ext cx="2732848" cy="953924"/>
          </a:xfrm>
          <a:prstGeom prst="rect">
            <a:avLst/>
          </a:prstGeom>
          <a:noFill/>
        </p:spPr>
        <p:txBody>
          <a:bodyPr wrap="square" rtlCol="0">
            <a:spAutoFit/>
          </a:bodyPr>
          <a:lstStyle/>
          <a:p>
            <a:r>
              <a:rPr lang="en-US"/>
              <a:t>The symmetric difference of the arrows pointing into and out of vertex v</a:t>
            </a:r>
            <a:r>
              <a:rPr lang="en-US" baseline="-25000"/>
              <a:t>4</a:t>
            </a:r>
            <a:r>
              <a:rPr lang="en-US"/>
              <a:t>.</a:t>
            </a:r>
          </a:p>
        </p:txBody>
      </p:sp>
    </p:spTree>
    <p:extLst>
      <p:ext uri="{BB962C8B-B14F-4D97-AF65-F5344CB8AC3E}">
        <p14:creationId xmlns:p14="http://schemas.microsoft.com/office/powerpoint/2010/main" val="4175630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95F1D-861B-4EC7-8B43-620B717DA1DC}"/>
              </a:ext>
            </a:extLst>
          </p:cNvPr>
          <p:cNvSpPr txBox="1"/>
          <p:nvPr/>
        </p:nvSpPr>
        <p:spPr>
          <a:xfrm>
            <a:off x="2294313" y="2443942"/>
            <a:ext cx="7065818" cy="1077218"/>
          </a:xfrm>
          <a:prstGeom prst="rect">
            <a:avLst/>
          </a:prstGeom>
          <a:solidFill>
            <a:schemeClr val="bg1">
              <a:lumMod val="85000"/>
            </a:schemeClr>
          </a:solidFill>
          <a:ln>
            <a:solidFill>
              <a:schemeClr val="bg1">
                <a:lumMod val="75000"/>
              </a:schemeClr>
            </a:solidFill>
          </a:ln>
        </p:spPr>
        <p:txBody>
          <a:bodyPr wrap="square" rtlCol="0">
            <a:spAutoFit/>
          </a:bodyPr>
          <a:lstStyle/>
          <a:p>
            <a:r>
              <a:rPr lang="en-US" sz="3200"/>
              <a:t>Every legal </a:t>
            </a:r>
            <a:r>
              <a:rPr lang="en-US" sz="3200" i="1"/>
              <a:t>border</a:t>
            </a:r>
            <a:r>
              <a:rPr lang="en-US" sz="3200"/>
              <a:t> </a:t>
            </a:r>
            <a:r>
              <a:rPr lang="en-US" sz="3200" i="1"/>
              <a:t>vertex</a:t>
            </a:r>
            <a:r>
              <a:rPr lang="en-US" sz="3200"/>
              <a:t> has two elements in the symmetric difference set.</a:t>
            </a:r>
          </a:p>
        </p:txBody>
      </p:sp>
    </p:spTree>
    <p:extLst>
      <p:ext uri="{BB962C8B-B14F-4D97-AF65-F5344CB8AC3E}">
        <p14:creationId xmlns:p14="http://schemas.microsoft.com/office/powerpoint/2010/main" val="12804398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909DDB1-1F00-469B-B82A-9A468794F4C9}"/>
              </a:ext>
            </a:extLst>
          </p:cNvPr>
          <p:cNvGrpSpPr/>
          <p:nvPr/>
        </p:nvGrpSpPr>
        <p:grpSpPr>
          <a:xfrm>
            <a:off x="2096762" y="231465"/>
            <a:ext cx="4306588" cy="3207410"/>
            <a:chOff x="5240957" y="1583261"/>
            <a:chExt cx="4306588" cy="3207410"/>
          </a:xfrm>
        </p:grpSpPr>
        <p:sp>
          <p:nvSpPr>
            <p:cNvPr id="4" name="Isosceles Triangle 3">
              <a:extLst>
                <a:ext uri="{FF2B5EF4-FFF2-40B4-BE49-F238E27FC236}">
                  <a16:creationId xmlns:a16="http://schemas.microsoft.com/office/drawing/2014/main" id="{97EA42D8-FA97-4E55-BBD3-6F3C2E246253}"/>
                </a:ext>
              </a:extLst>
            </p:cNvPr>
            <p:cNvSpPr/>
            <p:nvPr/>
          </p:nvSpPr>
          <p:spPr>
            <a:xfrm>
              <a:off x="5677431" y="2044926"/>
              <a:ext cx="3449944" cy="2593575"/>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4290D67B-743A-4F33-97D2-DB647F120714}"/>
                </a:ext>
              </a:extLst>
            </p:cNvPr>
            <p:cNvSpPr/>
            <p:nvPr/>
          </p:nvSpPr>
          <p:spPr>
            <a:xfrm>
              <a:off x="5677431" y="3557847"/>
              <a:ext cx="3449944" cy="1080654"/>
            </a:xfrm>
            <a:prstGeom prst="triangle">
              <a:avLst>
                <a:gd name="adj" fmla="val 50482"/>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E8CF9A3-8D2E-4C05-AA83-6E3B2A2071E8}"/>
                </a:ext>
              </a:extLst>
            </p:cNvPr>
            <p:cNvCxnSpPr>
              <a:stCxn id="4" idx="0"/>
            </p:cNvCxnSpPr>
            <p:nvPr/>
          </p:nvCxnSpPr>
          <p:spPr>
            <a:xfrm flipH="1">
              <a:off x="7398327" y="2044926"/>
              <a:ext cx="4076" cy="1512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61F748A-EB38-449B-A50F-4F19A993D539}"/>
                </a:ext>
              </a:extLst>
            </p:cNvPr>
            <p:cNvSpPr txBox="1"/>
            <p:nvPr/>
          </p:nvSpPr>
          <p:spPr>
            <a:xfrm>
              <a:off x="6773108" y="2996074"/>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DE9AA7E5-9C78-4986-9373-6AB51B33BFF8}"/>
                </a:ext>
              </a:extLst>
            </p:cNvPr>
            <p:cNvSpPr txBox="1"/>
            <p:nvPr/>
          </p:nvSpPr>
          <p:spPr>
            <a:xfrm>
              <a:off x="7245469" y="4053770"/>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0</a:t>
              </a:r>
            </a:p>
          </p:txBody>
        </p:sp>
        <p:sp>
          <p:nvSpPr>
            <p:cNvPr id="9" name="TextBox 8">
              <a:extLst>
                <a:ext uri="{FF2B5EF4-FFF2-40B4-BE49-F238E27FC236}">
                  <a16:creationId xmlns:a16="http://schemas.microsoft.com/office/drawing/2014/main" id="{C4FA8967-5D2C-4708-9F23-32082454C2D8}"/>
                </a:ext>
              </a:extLst>
            </p:cNvPr>
            <p:cNvSpPr txBox="1"/>
            <p:nvPr/>
          </p:nvSpPr>
          <p:spPr>
            <a:xfrm>
              <a:off x="7655404" y="2994495"/>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528DF19B-B059-42C5-B3AC-3BE56F55D5D2}"/>
                </a:ext>
              </a:extLst>
            </p:cNvPr>
            <p:cNvSpPr txBox="1"/>
            <p:nvPr/>
          </p:nvSpPr>
          <p:spPr>
            <a:xfrm>
              <a:off x="5240957" y="4329006"/>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sp>
          <p:nvSpPr>
            <p:cNvPr id="11" name="TextBox 10">
              <a:extLst>
                <a:ext uri="{FF2B5EF4-FFF2-40B4-BE49-F238E27FC236}">
                  <a16:creationId xmlns:a16="http://schemas.microsoft.com/office/drawing/2014/main" id="{27E47441-D968-4C1E-8E93-A30C980B739E}"/>
                </a:ext>
              </a:extLst>
            </p:cNvPr>
            <p:cNvSpPr txBox="1"/>
            <p:nvPr/>
          </p:nvSpPr>
          <p:spPr>
            <a:xfrm>
              <a:off x="7184166" y="1583261"/>
              <a:ext cx="428322"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2</a:t>
              </a:r>
            </a:p>
          </p:txBody>
        </p:sp>
        <p:sp>
          <p:nvSpPr>
            <p:cNvPr id="12" name="TextBox 11">
              <a:extLst>
                <a:ext uri="{FF2B5EF4-FFF2-40B4-BE49-F238E27FC236}">
                  <a16:creationId xmlns:a16="http://schemas.microsoft.com/office/drawing/2014/main" id="{2B36CEDF-083A-4F47-860B-D7D45E9E6201}"/>
                </a:ext>
              </a:extLst>
            </p:cNvPr>
            <p:cNvSpPr txBox="1"/>
            <p:nvPr/>
          </p:nvSpPr>
          <p:spPr>
            <a:xfrm>
              <a:off x="9119223" y="4326821"/>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13" name="Straight Arrow Connector 12">
              <a:extLst>
                <a:ext uri="{FF2B5EF4-FFF2-40B4-BE49-F238E27FC236}">
                  <a16:creationId xmlns:a16="http://schemas.microsoft.com/office/drawing/2014/main" id="{F03E0B00-D5D7-490C-B26F-21F58466F479}"/>
                </a:ext>
              </a:extLst>
            </p:cNvPr>
            <p:cNvCxnSpPr>
              <a:cxnSpLocks/>
            </p:cNvCxnSpPr>
            <p:nvPr/>
          </p:nvCxnSpPr>
          <p:spPr>
            <a:xfrm flipV="1">
              <a:off x="5570107" y="2001438"/>
              <a:ext cx="1733124" cy="251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DDBF2E2-B933-45E8-9785-2DEF15352F57}"/>
                </a:ext>
              </a:extLst>
            </p:cNvPr>
            <p:cNvCxnSpPr/>
            <p:nvPr/>
          </p:nvCxnSpPr>
          <p:spPr>
            <a:xfrm flipH="1">
              <a:off x="5677431" y="4788486"/>
              <a:ext cx="3449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E12F51-67D3-47B0-88D2-8F950D9B52AA}"/>
                </a:ext>
              </a:extLst>
            </p:cNvPr>
            <p:cNvCxnSpPr/>
            <p:nvPr/>
          </p:nvCxnSpPr>
          <p:spPr>
            <a:xfrm>
              <a:off x="7584436" y="2092881"/>
              <a:ext cx="1542939" cy="223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81CAD59-F2DD-426B-92DA-B6B780A8F0B3}"/>
                </a:ext>
              </a:extLst>
            </p:cNvPr>
            <p:cNvSpPr txBox="1"/>
            <p:nvPr/>
          </p:nvSpPr>
          <p:spPr>
            <a:xfrm>
              <a:off x="7243699" y="3514358"/>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5</a:t>
              </a:r>
            </a:p>
          </p:txBody>
        </p:sp>
        <p:cxnSp>
          <p:nvCxnSpPr>
            <p:cNvPr id="17" name="Straight Arrow Connector 16">
              <a:extLst>
                <a:ext uri="{FF2B5EF4-FFF2-40B4-BE49-F238E27FC236}">
                  <a16:creationId xmlns:a16="http://schemas.microsoft.com/office/drawing/2014/main" id="{7B0BDB10-3766-42D0-B671-E5798D138AA6}"/>
                </a:ext>
              </a:extLst>
            </p:cNvPr>
            <p:cNvCxnSpPr/>
            <p:nvPr/>
          </p:nvCxnSpPr>
          <p:spPr>
            <a:xfrm flipV="1">
              <a:off x="7495766" y="2312861"/>
              <a:ext cx="0" cy="120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3BB1E8-7F1B-400F-BBA6-206635DE008B}"/>
                </a:ext>
              </a:extLst>
            </p:cNvPr>
            <p:cNvCxnSpPr/>
            <p:nvPr/>
          </p:nvCxnSpPr>
          <p:spPr>
            <a:xfrm>
              <a:off x="7296261" y="2313164"/>
              <a:ext cx="0" cy="120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BAAB287-9247-49AE-88BA-E9F331423067}"/>
                </a:ext>
              </a:extLst>
            </p:cNvPr>
            <p:cNvCxnSpPr/>
            <p:nvPr/>
          </p:nvCxnSpPr>
          <p:spPr>
            <a:xfrm flipH="1">
              <a:off x="6051665" y="3557847"/>
              <a:ext cx="1192034" cy="7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5B142C-7FA5-4AC6-98F2-42B27E7508A8}"/>
                </a:ext>
              </a:extLst>
            </p:cNvPr>
            <p:cNvCxnSpPr>
              <a:cxnSpLocks/>
            </p:cNvCxnSpPr>
            <p:nvPr/>
          </p:nvCxnSpPr>
          <p:spPr>
            <a:xfrm flipV="1">
              <a:off x="6071761" y="3779450"/>
              <a:ext cx="1180090" cy="72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4221C6A-6B4F-497C-BA57-4D7FE9EC5578}"/>
                </a:ext>
              </a:extLst>
            </p:cNvPr>
            <p:cNvCxnSpPr/>
            <p:nvPr/>
          </p:nvCxnSpPr>
          <p:spPr>
            <a:xfrm flipH="1" flipV="1">
              <a:off x="7672021" y="3557847"/>
              <a:ext cx="1139470" cy="7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0A7B83-19C8-47DD-9650-E71CA077AC3B}"/>
                </a:ext>
              </a:extLst>
            </p:cNvPr>
            <p:cNvCxnSpPr/>
            <p:nvPr/>
          </p:nvCxnSpPr>
          <p:spPr>
            <a:xfrm>
              <a:off x="7655404" y="3921224"/>
              <a:ext cx="1006458" cy="58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F3504D2-7566-4C99-8919-8502F2193554}"/>
              </a:ext>
            </a:extLst>
          </p:cNvPr>
          <p:cNvCxnSpPr>
            <a:cxnSpLocks/>
          </p:cNvCxnSpPr>
          <p:nvPr/>
        </p:nvCxnSpPr>
        <p:spPr>
          <a:xfrm flipH="1">
            <a:off x="4468293" y="1907098"/>
            <a:ext cx="2497774" cy="2554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87EB0C-FEE7-47FF-BA9C-87853D1DFE05}"/>
              </a:ext>
            </a:extLst>
          </p:cNvPr>
          <p:cNvSpPr txBox="1"/>
          <p:nvPr/>
        </p:nvSpPr>
        <p:spPr>
          <a:xfrm>
            <a:off x="7046987" y="1561813"/>
            <a:ext cx="2662277" cy="2308324"/>
          </a:xfrm>
          <a:prstGeom prst="rect">
            <a:avLst/>
          </a:prstGeom>
          <a:noFill/>
        </p:spPr>
        <p:txBody>
          <a:bodyPr wrap="square" rtlCol="0">
            <a:spAutoFit/>
          </a:bodyPr>
          <a:lstStyle/>
          <a:p>
            <a:r>
              <a:rPr lang="en-US" sz="2400"/>
              <a:t>this internal</a:t>
            </a:r>
          </a:p>
          <a:p>
            <a:r>
              <a:rPr lang="en-US" sz="2400"/>
              <a:t>vertex has three vertices pointing to it (v</a:t>
            </a:r>
            <a:r>
              <a:rPr lang="en-US" sz="2400" baseline="-25000"/>
              <a:t>2</a:t>
            </a:r>
            <a:r>
              <a:rPr lang="en-US" sz="2400"/>
              <a:t>, v</a:t>
            </a:r>
            <a:r>
              <a:rPr lang="en-US" sz="2400" baseline="-25000"/>
              <a:t>3</a:t>
            </a:r>
            <a:r>
              <a:rPr lang="en-US" sz="2400"/>
              <a:t>, v</a:t>
            </a:r>
            <a:r>
              <a:rPr lang="en-US" sz="2400" baseline="-25000"/>
              <a:t>4</a:t>
            </a:r>
            <a:r>
              <a:rPr lang="en-US" sz="2400"/>
              <a:t>) and it points to three vertices (v</a:t>
            </a:r>
            <a:r>
              <a:rPr lang="en-US" sz="2400" baseline="-25000"/>
              <a:t>2</a:t>
            </a:r>
            <a:r>
              <a:rPr lang="en-US" sz="2400"/>
              <a:t>, v</a:t>
            </a:r>
            <a:r>
              <a:rPr lang="en-US" sz="2400" baseline="-25000"/>
              <a:t>3</a:t>
            </a:r>
            <a:r>
              <a:rPr lang="en-US" sz="2400"/>
              <a:t>, v</a:t>
            </a:r>
            <a:r>
              <a:rPr lang="en-US" sz="2400" baseline="-25000"/>
              <a:t>4</a:t>
            </a:r>
            <a:r>
              <a:rPr lang="en-US" sz="2400"/>
              <a:t>)</a:t>
            </a:r>
          </a:p>
        </p:txBody>
      </p:sp>
      <p:pic>
        <p:nvPicPr>
          <p:cNvPr id="25" name="Picture 24">
            <a:extLst>
              <a:ext uri="{FF2B5EF4-FFF2-40B4-BE49-F238E27FC236}">
                <a16:creationId xmlns:a16="http://schemas.microsoft.com/office/drawing/2014/main" id="{77A3770E-3BAD-4DFB-9179-21485355F11F}"/>
              </a:ext>
            </a:extLst>
          </p:cNvPr>
          <p:cNvPicPr>
            <a:picLocks noChangeAspect="1"/>
          </p:cNvPicPr>
          <p:nvPr/>
        </p:nvPicPr>
        <p:blipFill rotWithShape="1">
          <a:blip r:embed="rId2"/>
          <a:srcRect l="6626" t="8307" r="11223" b="23458"/>
          <a:stretch/>
        </p:blipFill>
        <p:spPr>
          <a:xfrm>
            <a:off x="3028368" y="4000733"/>
            <a:ext cx="3042459" cy="2128059"/>
          </a:xfrm>
          <a:prstGeom prst="rect">
            <a:avLst/>
          </a:prstGeom>
        </p:spPr>
      </p:pic>
      <p:sp>
        <p:nvSpPr>
          <p:cNvPr id="26" name="Rectangle 25">
            <a:extLst>
              <a:ext uri="{FF2B5EF4-FFF2-40B4-BE49-F238E27FC236}">
                <a16:creationId xmlns:a16="http://schemas.microsoft.com/office/drawing/2014/main" id="{A5AABBDC-5FA3-4D9F-AFC3-E7E5AC9676CE}"/>
              </a:ext>
            </a:extLst>
          </p:cNvPr>
          <p:cNvSpPr/>
          <p:nvPr/>
        </p:nvSpPr>
        <p:spPr>
          <a:xfrm>
            <a:off x="4373061" y="4657964"/>
            <a:ext cx="367408" cy="369332"/>
          </a:xfrm>
          <a:prstGeom prst="rect">
            <a:avLst/>
          </a:prstGeom>
        </p:spPr>
        <p:txBody>
          <a:bodyPr wrap="none">
            <a:spAutoFit/>
          </a:bodyPr>
          <a:lstStyle/>
          <a:p>
            <a:r>
              <a:rPr lang="en-US"/>
              <a:t>v</a:t>
            </a:r>
            <a:r>
              <a:rPr lang="en-US" baseline="-25000"/>
              <a:t>2</a:t>
            </a:r>
            <a:endParaRPr lang="en-US"/>
          </a:p>
        </p:txBody>
      </p:sp>
      <p:sp>
        <p:nvSpPr>
          <p:cNvPr id="27" name="Rectangle 26">
            <a:extLst>
              <a:ext uri="{FF2B5EF4-FFF2-40B4-BE49-F238E27FC236}">
                <a16:creationId xmlns:a16="http://schemas.microsoft.com/office/drawing/2014/main" id="{B3957F90-FCEB-43B2-A0E0-D194901CC1BA}"/>
              </a:ext>
            </a:extLst>
          </p:cNvPr>
          <p:cNvSpPr/>
          <p:nvPr/>
        </p:nvSpPr>
        <p:spPr>
          <a:xfrm>
            <a:off x="4373061" y="5006455"/>
            <a:ext cx="367408" cy="369332"/>
          </a:xfrm>
          <a:prstGeom prst="rect">
            <a:avLst/>
          </a:prstGeom>
        </p:spPr>
        <p:txBody>
          <a:bodyPr wrap="none">
            <a:spAutoFit/>
          </a:bodyPr>
          <a:lstStyle/>
          <a:p>
            <a:r>
              <a:rPr lang="en-US"/>
              <a:t>v</a:t>
            </a:r>
            <a:r>
              <a:rPr lang="en-US" baseline="-25000"/>
              <a:t>4</a:t>
            </a:r>
            <a:endParaRPr lang="en-US"/>
          </a:p>
        </p:txBody>
      </p:sp>
      <p:sp>
        <p:nvSpPr>
          <p:cNvPr id="28" name="Rectangle 27">
            <a:extLst>
              <a:ext uri="{FF2B5EF4-FFF2-40B4-BE49-F238E27FC236}">
                <a16:creationId xmlns:a16="http://schemas.microsoft.com/office/drawing/2014/main" id="{5A1382D4-4F5F-4146-8547-8C55CEB1C0D0}"/>
              </a:ext>
            </a:extLst>
          </p:cNvPr>
          <p:cNvSpPr/>
          <p:nvPr/>
        </p:nvSpPr>
        <p:spPr>
          <a:xfrm>
            <a:off x="4373061" y="4846846"/>
            <a:ext cx="367408" cy="369332"/>
          </a:xfrm>
          <a:prstGeom prst="rect">
            <a:avLst/>
          </a:prstGeom>
        </p:spPr>
        <p:txBody>
          <a:bodyPr wrap="none">
            <a:spAutoFit/>
          </a:bodyPr>
          <a:lstStyle/>
          <a:p>
            <a:r>
              <a:rPr lang="en-US"/>
              <a:t>v</a:t>
            </a:r>
            <a:r>
              <a:rPr lang="en-US" baseline="-25000"/>
              <a:t>3</a:t>
            </a:r>
            <a:endParaRPr lang="en-US"/>
          </a:p>
        </p:txBody>
      </p:sp>
      <p:sp>
        <p:nvSpPr>
          <p:cNvPr id="29" name="Rectangle 28">
            <a:extLst>
              <a:ext uri="{FF2B5EF4-FFF2-40B4-BE49-F238E27FC236}">
                <a16:creationId xmlns:a16="http://schemas.microsoft.com/office/drawing/2014/main" id="{852701C5-3DFE-4F85-A7A5-405062393D00}"/>
              </a:ext>
            </a:extLst>
          </p:cNvPr>
          <p:cNvSpPr/>
          <p:nvPr/>
        </p:nvSpPr>
        <p:spPr>
          <a:xfrm>
            <a:off x="6577627" y="4880096"/>
            <a:ext cx="2300758" cy="369332"/>
          </a:xfrm>
          <a:prstGeom prst="rect">
            <a:avLst/>
          </a:prstGeom>
        </p:spPr>
        <p:txBody>
          <a:bodyPr wrap="none">
            <a:spAutoFit/>
          </a:bodyPr>
          <a:lstStyle/>
          <a:p>
            <a:r>
              <a:rPr lang="en-US" b="0" i="0">
                <a:solidFill>
                  <a:srgbClr val="222222"/>
                </a:solidFill>
                <a:effectLst/>
                <a:latin typeface="Roboto"/>
              </a:rPr>
              <a:t>(A + B) – (A &amp; B) = </a:t>
            </a:r>
            <a:r>
              <a:rPr lang="en-US">
                <a:solidFill>
                  <a:srgbClr val="222222"/>
                </a:solidFill>
                <a:latin typeface="Roboto"/>
              </a:rPr>
              <a:t>{}</a:t>
            </a:r>
          </a:p>
        </p:txBody>
      </p:sp>
      <p:sp>
        <p:nvSpPr>
          <p:cNvPr id="30" name="Arrow: Down 29">
            <a:extLst>
              <a:ext uri="{FF2B5EF4-FFF2-40B4-BE49-F238E27FC236}">
                <a16:creationId xmlns:a16="http://schemas.microsoft.com/office/drawing/2014/main" id="{FC9F266F-DEC2-4E5A-B0B1-8EA17D3EFF94}"/>
              </a:ext>
            </a:extLst>
          </p:cNvPr>
          <p:cNvSpPr/>
          <p:nvPr/>
        </p:nvSpPr>
        <p:spPr>
          <a:xfrm>
            <a:off x="8395857" y="5249428"/>
            <a:ext cx="630107" cy="36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EC2EFBC-EE96-419B-BB83-1D86031A7C36}"/>
              </a:ext>
            </a:extLst>
          </p:cNvPr>
          <p:cNvSpPr txBox="1"/>
          <p:nvPr/>
        </p:nvSpPr>
        <p:spPr>
          <a:xfrm>
            <a:off x="8179727" y="5619404"/>
            <a:ext cx="2732848" cy="953924"/>
          </a:xfrm>
          <a:prstGeom prst="rect">
            <a:avLst/>
          </a:prstGeom>
          <a:noFill/>
        </p:spPr>
        <p:txBody>
          <a:bodyPr wrap="square" rtlCol="0">
            <a:spAutoFit/>
          </a:bodyPr>
          <a:lstStyle/>
          <a:p>
            <a:r>
              <a:rPr lang="en-US"/>
              <a:t>The symmetric difference of the arrows pointing into and out of the v</a:t>
            </a:r>
            <a:r>
              <a:rPr lang="en-US" baseline="-25000"/>
              <a:t>5</a:t>
            </a:r>
            <a:r>
              <a:rPr lang="en-US"/>
              <a:t> vertex.</a:t>
            </a:r>
          </a:p>
        </p:txBody>
      </p:sp>
    </p:spTree>
    <p:extLst>
      <p:ext uri="{BB962C8B-B14F-4D97-AF65-F5344CB8AC3E}">
        <p14:creationId xmlns:p14="http://schemas.microsoft.com/office/powerpoint/2010/main" val="14662839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95F1D-861B-4EC7-8B43-620B717DA1DC}"/>
              </a:ext>
            </a:extLst>
          </p:cNvPr>
          <p:cNvSpPr txBox="1"/>
          <p:nvPr/>
        </p:nvSpPr>
        <p:spPr>
          <a:xfrm>
            <a:off x="2294313" y="2443942"/>
            <a:ext cx="7065818" cy="1077218"/>
          </a:xfrm>
          <a:prstGeom prst="rect">
            <a:avLst/>
          </a:prstGeom>
          <a:solidFill>
            <a:schemeClr val="bg1">
              <a:lumMod val="85000"/>
            </a:schemeClr>
          </a:solidFill>
          <a:ln>
            <a:solidFill>
              <a:schemeClr val="bg1">
                <a:lumMod val="75000"/>
              </a:schemeClr>
            </a:solidFill>
          </a:ln>
        </p:spPr>
        <p:txBody>
          <a:bodyPr wrap="square" rtlCol="0">
            <a:spAutoFit/>
          </a:bodyPr>
          <a:lstStyle/>
          <a:p>
            <a:r>
              <a:rPr lang="en-US" sz="3200"/>
              <a:t>Every legal </a:t>
            </a:r>
            <a:r>
              <a:rPr lang="en-US" sz="3200" i="1"/>
              <a:t>internal vertex </a:t>
            </a:r>
            <a:r>
              <a:rPr lang="en-US" sz="3200"/>
              <a:t>has zero elements in the symmetric difference set.</a:t>
            </a:r>
          </a:p>
        </p:txBody>
      </p:sp>
    </p:spTree>
    <p:extLst>
      <p:ext uri="{BB962C8B-B14F-4D97-AF65-F5344CB8AC3E}">
        <p14:creationId xmlns:p14="http://schemas.microsoft.com/office/powerpoint/2010/main" val="1253742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6362F72C-0EAF-48B6-8283-AC533F8ECD9C}"/>
              </a:ext>
            </a:extLst>
          </p:cNvPr>
          <p:cNvSpPr/>
          <p:nvPr/>
        </p:nvSpPr>
        <p:spPr>
          <a:xfrm>
            <a:off x="2512049" y="1102809"/>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999502-D75B-4AC0-91C8-176D3CA2FF5B}"/>
              </a:ext>
            </a:extLst>
          </p:cNvPr>
          <p:cNvSpPr txBox="1"/>
          <p:nvPr/>
        </p:nvSpPr>
        <p:spPr>
          <a:xfrm>
            <a:off x="3297223" y="1719872"/>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2</a:t>
            </a:r>
          </a:p>
        </p:txBody>
      </p:sp>
      <p:sp>
        <p:nvSpPr>
          <p:cNvPr id="5" name="TextBox 4">
            <a:extLst>
              <a:ext uri="{FF2B5EF4-FFF2-40B4-BE49-F238E27FC236}">
                <a16:creationId xmlns:a16="http://schemas.microsoft.com/office/drawing/2014/main" id="{DE8B99CA-9FDB-4B9D-BB70-0D0AFE7D06C6}"/>
              </a:ext>
            </a:extLst>
          </p:cNvPr>
          <p:cNvSpPr txBox="1"/>
          <p:nvPr/>
        </p:nvSpPr>
        <p:spPr>
          <a:xfrm>
            <a:off x="3297223" y="653922"/>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3</a:t>
            </a:r>
          </a:p>
        </p:txBody>
      </p:sp>
      <p:sp>
        <p:nvSpPr>
          <p:cNvPr id="6" name="TextBox 5">
            <a:extLst>
              <a:ext uri="{FF2B5EF4-FFF2-40B4-BE49-F238E27FC236}">
                <a16:creationId xmlns:a16="http://schemas.microsoft.com/office/drawing/2014/main" id="{62907F40-EAA0-45A6-96D2-B1FDF2EB8E65}"/>
              </a:ext>
            </a:extLst>
          </p:cNvPr>
          <p:cNvSpPr txBox="1"/>
          <p:nvPr/>
        </p:nvSpPr>
        <p:spPr>
          <a:xfrm>
            <a:off x="4369323" y="1956991"/>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551CDE48-02E5-4577-9FBB-69DE9450ACBB}"/>
              </a:ext>
            </a:extLst>
          </p:cNvPr>
          <p:cNvSpPr txBox="1"/>
          <p:nvPr/>
        </p:nvSpPr>
        <p:spPr>
          <a:xfrm>
            <a:off x="2143803" y="2401517"/>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4</a:t>
            </a:r>
          </a:p>
        </p:txBody>
      </p:sp>
      <p:cxnSp>
        <p:nvCxnSpPr>
          <p:cNvPr id="8" name="Straight Arrow Connector 7">
            <a:extLst>
              <a:ext uri="{FF2B5EF4-FFF2-40B4-BE49-F238E27FC236}">
                <a16:creationId xmlns:a16="http://schemas.microsoft.com/office/drawing/2014/main" id="{D20F5B82-CB38-46B4-8A1B-BCB45EC89FB6}"/>
              </a:ext>
            </a:extLst>
          </p:cNvPr>
          <p:cNvCxnSpPr>
            <a:cxnSpLocks/>
          </p:cNvCxnSpPr>
          <p:nvPr/>
        </p:nvCxnSpPr>
        <p:spPr>
          <a:xfrm flipV="1">
            <a:off x="2456506" y="1102809"/>
            <a:ext cx="927054" cy="140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E2F4F40-3104-4D2B-9CA9-E53C863E151C}"/>
              </a:ext>
            </a:extLst>
          </p:cNvPr>
          <p:cNvCxnSpPr/>
          <p:nvPr/>
        </p:nvCxnSpPr>
        <p:spPr>
          <a:xfrm flipH="1">
            <a:off x="2499200" y="2730176"/>
            <a:ext cx="1961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AF8B37-462F-4386-B95F-F7F9F0D51BD1}"/>
              </a:ext>
            </a:extLst>
          </p:cNvPr>
          <p:cNvCxnSpPr>
            <a:cxnSpLocks/>
          </p:cNvCxnSpPr>
          <p:nvPr/>
        </p:nvCxnSpPr>
        <p:spPr>
          <a:xfrm>
            <a:off x="3632574" y="1115587"/>
            <a:ext cx="770232" cy="126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id="{8FAFAF8A-72C5-46C5-A1D6-1913948EC3BA}"/>
              </a:ext>
            </a:extLst>
          </p:cNvPr>
          <p:cNvSpPr/>
          <p:nvPr/>
        </p:nvSpPr>
        <p:spPr>
          <a:xfrm rot="1936891">
            <a:off x="4744132" y="1730792"/>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EE77886-8BA2-497A-87DB-E3881EC135FC}"/>
              </a:ext>
            </a:extLst>
          </p:cNvPr>
          <p:cNvSpPr txBox="1"/>
          <p:nvPr/>
        </p:nvSpPr>
        <p:spPr>
          <a:xfrm>
            <a:off x="5529306" y="2347855"/>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3</a:t>
            </a:r>
          </a:p>
        </p:txBody>
      </p:sp>
      <p:sp>
        <p:nvSpPr>
          <p:cNvPr id="13" name="TextBox 12">
            <a:extLst>
              <a:ext uri="{FF2B5EF4-FFF2-40B4-BE49-F238E27FC236}">
                <a16:creationId xmlns:a16="http://schemas.microsoft.com/office/drawing/2014/main" id="{AD3E84AA-A791-4726-8803-E3BA8D71813B}"/>
              </a:ext>
            </a:extLst>
          </p:cNvPr>
          <p:cNvSpPr txBox="1"/>
          <p:nvPr/>
        </p:nvSpPr>
        <p:spPr>
          <a:xfrm>
            <a:off x="5867662" y="1333263"/>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2</a:t>
            </a:r>
          </a:p>
        </p:txBody>
      </p:sp>
      <p:cxnSp>
        <p:nvCxnSpPr>
          <p:cNvPr id="14" name="Straight Arrow Connector 13">
            <a:extLst>
              <a:ext uri="{FF2B5EF4-FFF2-40B4-BE49-F238E27FC236}">
                <a16:creationId xmlns:a16="http://schemas.microsoft.com/office/drawing/2014/main" id="{67750F6C-7624-4965-ADB4-00670FEA6BA2}"/>
              </a:ext>
            </a:extLst>
          </p:cNvPr>
          <p:cNvCxnSpPr>
            <a:cxnSpLocks/>
          </p:cNvCxnSpPr>
          <p:nvPr/>
        </p:nvCxnSpPr>
        <p:spPr>
          <a:xfrm flipV="1">
            <a:off x="4456118" y="1794928"/>
            <a:ext cx="1465073" cy="72959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3FA501FC-9424-46A5-996F-6BA141942846}"/>
              </a:ext>
            </a:extLst>
          </p:cNvPr>
          <p:cNvSpPr/>
          <p:nvPr/>
        </p:nvSpPr>
        <p:spPr>
          <a:xfrm rot="19641020">
            <a:off x="5584854" y="1715331"/>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74BFA30-0E0A-47E1-A818-5C5EF7D0E118}"/>
              </a:ext>
            </a:extLst>
          </p:cNvPr>
          <p:cNvSpPr txBox="1"/>
          <p:nvPr/>
        </p:nvSpPr>
        <p:spPr>
          <a:xfrm>
            <a:off x="6520444" y="2314258"/>
            <a:ext cx="372218"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t</a:t>
            </a:r>
            <a:r>
              <a:rPr lang="en-US" sz="2400" i="1" baseline="-25000">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B1E85FF3-ED7E-4A1B-895F-A80944F5681B}"/>
              </a:ext>
            </a:extLst>
          </p:cNvPr>
          <p:cNvSpPr txBox="1"/>
          <p:nvPr/>
        </p:nvSpPr>
        <p:spPr>
          <a:xfrm>
            <a:off x="7752111" y="2347855"/>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5</a:t>
            </a:r>
          </a:p>
        </p:txBody>
      </p:sp>
      <p:cxnSp>
        <p:nvCxnSpPr>
          <p:cNvPr id="18" name="Straight Arrow Connector 17">
            <a:extLst>
              <a:ext uri="{FF2B5EF4-FFF2-40B4-BE49-F238E27FC236}">
                <a16:creationId xmlns:a16="http://schemas.microsoft.com/office/drawing/2014/main" id="{07EEF226-B9CB-4C5D-9BEC-824B6657A169}"/>
              </a:ext>
            </a:extLst>
          </p:cNvPr>
          <p:cNvCxnSpPr>
            <a:cxnSpLocks/>
          </p:cNvCxnSpPr>
          <p:nvPr/>
        </p:nvCxnSpPr>
        <p:spPr>
          <a:xfrm flipH="1">
            <a:off x="6313473" y="2775923"/>
            <a:ext cx="1438638" cy="89008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C0F8944-D6EC-49A6-BD26-FA6B08B8F10E}"/>
              </a:ext>
            </a:extLst>
          </p:cNvPr>
          <p:cNvCxnSpPr>
            <a:cxnSpLocks/>
          </p:cNvCxnSpPr>
          <p:nvPr/>
        </p:nvCxnSpPr>
        <p:spPr>
          <a:xfrm flipH="1" flipV="1">
            <a:off x="6315862" y="1773153"/>
            <a:ext cx="1385167" cy="605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0856275-FF9F-41C3-93FA-96F1A10AD2E4}"/>
              </a:ext>
            </a:extLst>
          </p:cNvPr>
          <p:cNvSpPr txBox="1"/>
          <p:nvPr/>
        </p:nvSpPr>
        <p:spPr>
          <a:xfrm>
            <a:off x="5967099" y="3531246"/>
            <a:ext cx="428322"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v</a:t>
            </a:r>
            <a:r>
              <a:rPr lang="en-US" sz="2400" i="1" baseline="-25000">
                <a:latin typeface="Times New Roman" panose="02020603050405020304" pitchFamily="18" charset="0"/>
                <a:cs typeface="Times New Roman" panose="02020603050405020304" pitchFamily="18" charset="0"/>
              </a:rPr>
              <a:t>0</a:t>
            </a:r>
          </a:p>
        </p:txBody>
      </p:sp>
      <p:cxnSp>
        <p:nvCxnSpPr>
          <p:cNvPr id="21" name="Straight Arrow Connector 20">
            <a:extLst>
              <a:ext uri="{FF2B5EF4-FFF2-40B4-BE49-F238E27FC236}">
                <a16:creationId xmlns:a16="http://schemas.microsoft.com/office/drawing/2014/main" id="{AF4303A0-7CB2-4DD9-B963-11D38BA45B0F}"/>
              </a:ext>
            </a:extLst>
          </p:cNvPr>
          <p:cNvCxnSpPr>
            <a:cxnSpLocks/>
          </p:cNvCxnSpPr>
          <p:nvPr/>
        </p:nvCxnSpPr>
        <p:spPr>
          <a:xfrm flipH="1" flipV="1">
            <a:off x="4488929" y="2722722"/>
            <a:ext cx="1438924" cy="935663"/>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296869-9087-40F0-8022-0F15C77D55C7}"/>
              </a:ext>
            </a:extLst>
          </p:cNvPr>
          <p:cNvCxnSpPr>
            <a:cxnSpLocks/>
          </p:cNvCxnSpPr>
          <p:nvPr/>
        </p:nvCxnSpPr>
        <p:spPr>
          <a:xfrm>
            <a:off x="6031338" y="1939405"/>
            <a:ext cx="1" cy="1498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774218C-888E-4F61-BDF3-804466050612}"/>
              </a:ext>
            </a:extLst>
          </p:cNvPr>
          <p:cNvCxnSpPr>
            <a:cxnSpLocks/>
          </p:cNvCxnSpPr>
          <p:nvPr/>
        </p:nvCxnSpPr>
        <p:spPr>
          <a:xfrm flipH="1" flipV="1">
            <a:off x="6262394" y="1994078"/>
            <a:ext cx="0" cy="1537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5950EA9-D030-48AE-9FF8-FA36E10C85B9}"/>
              </a:ext>
            </a:extLst>
          </p:cNvPr>
          <p:cNvCxnSpPr>
            <a:cxnSpLocks/>
          </p:cNvCxnSpPr>
          <p:nvPr/>
        </p:nvCxnSpPr>
        <p:spPr>
          <a:xfrm flipH="1">
            <a:off x="4797645" y="761359"/>
            <a:ext cx="3673422" cy="128482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01DF786-0D25-4F9A-AA51-16AF123C54E2}"/>
              </a:ext>
            </a:extLst>
          </p:cNvPr>
          <p:cNvSpPr txBox="1"/>
          <p:nvPr/>
        </p:nvSpPr>
        <p:spPr>
          <a:xfrm>
            <a:off x="8541452" y="467599"/>
            <a:ext cx="2662277" cy="1938992"/>
          </a:xfrm>
          <a:prstGeom prst="rect">
            <a:avLst/>
          </a:prstGeom>
          <a:noFill/>
        </p:spPr>
        <p:txBody>
          <a:bodyPr wrap="square" rtlCol="0">
            <a:spAutoFit/>
          </a:bodyPr>
          <a:lstStyle/>
          <a:p>
            <a:r>
              <a:rPr lang="en-US" sz="2400"/>
              <a:t>This vertex has two vertices pointing to it (v</a:t>
            </a:r>
            <a:r>
              <a:rPr lang="en-US" sz="2400" baseline="-25000"/>
              <a:t>2</a:t>
            </a:r>
            <a:r>
              <a:rPr lang="en-US" sz="2400"/>
              <a:t>, v</a:t>
            </a:r>
            <a:r>
              <a:rPr lang="en-US" sz="2400" baseline="-25000"/>
              <a:t>3</a:t>
            </a:r>
            <a:r>
              <a:rPr lang="en-US" sz="2400"/>
              <a:t>) and it points to two vertices (v</a:t>
            </a:r>
            <a:r>
              <a:rPr lang="en-US" sz="2400" baseline="-25000"/>
              <a:t>0</a:t>
            </a:r>
            <a:r>
              <a:rPr lang="en-US" sz="2400"/>
              <a:t>, v</a:t>
            </a:r>
            <a:r>
              <a:rPr lang="en-US" sz="2400" baseline="-25000"/>
              <a:t>4</a:t>
            </a:r>
            <a:r>
              <a:rPr lang="en-US" sz="2400"/>
              <a:t>)</a:t>
            </a:r>
          </a:p>
        </p:txBody>
      </p:sp>
      <p:pic>
        <p:nvPicPr>
          <p:cNvPr id="28" name="Picture 27">
            <a:extLst>
              <a:ext uri="{FF2B5EF4-FFF2-40B4-BE49-F238E27FC236}">
                <a16:creationId xmlns:a16="http://schemas.microsoft.com/office/drawing/2014/main" id="{77664F3D-6686-4F06-8F13-3A407DD926AC}"/>
              </a:ext>
            </a:extLst>
          </p:cNvPr>
          <p:cNvPicPr>
            <a:picLocks noChangeAspect="1"/>
          </p:cNvPicPr>
          <p:nvPr/>
        </p:nvPicPr>
        <p:blipFill rotWithShape="1">
          <a:blip r:embed="rId2"/>
          <a:srcRect l="6626" t="8307" r="11223" b="23458"/>
          <a:stretch/>
        </p:blipFill>
        <p:spPr>
          <a:xfrm>
            <a:off x="3028368" y="4000733"/>
            <a:ext cx="3042459" cy="2128059"/>
          </a:xfrm>
          <a:prstGeom prst="rect">
            <a:avLst/>
          </a:prstGeom>
        </p:spPr>
      </p:pic>
      <p:sp>
        <p:nvSpPr>
          <p:cNvPr id="29" name="Rectangle 28">
            <a:extLst>
              <a:ext uri="{FF2B5EF4-FFF2-40B4-BE49-F238E27FC236}">
                <a16:creationId xmlns:a16="http://schemas.microsoft.com/office/drawing/2014/main" id="{FB9CBE11-23EC-4E84-BD8E-C47B7B1D1A2C}"/>
              </a:ext>
            </a:extLst>
          </p:cNvPr>
          <p:cNvSpPr/>
          <p:nvPr/>
        </p:nvSpPr>
        <p:spPr>
          <a:xfrm>
            <a:off x="6577627" y="4880096"/>
            <a:ext cx="3486980" cy="369332"/>
          </a:xfrm>
          <a:prstGeom prst="rect">
            <a:avLst/>
          </a:prstGeom>
        </p:spPr>
        <p:txBody>
          <a:bodyPr wrap="none">
            <a:spAutoFit/>
          </a:bodyPr>
          <a:lstStyle/>
          <a:p>
            <a:r>
              <a:rPr lang="en-US" b="0" i="0">
                <a:solidFill>
                  <a:srgbClr val="222222"/>
                </a:solidFill>
                <a:effectLst/>
                <a:latin typeface="Roboto"/>
              </a:rPr>
              <a:t>(A + B) – (A &amp; B) = </a:t>
            </a:r>
            <a:r>
              <a:rPr lang="en-US">
                <a:solidFill>
                  <a:srgbClr val="222222"/>
                </a:solidFill>
                <a:latin typeface="Roboto"/>
              </a:rPr>
              <a:t>{v</a:t>
            </a:r>
            <a:r>
              <a:rPr lang="en-US" baseline="-25000">
                <a:solidFill>
                  <a:srgbClr val="222222"/>
                </a:solidFill>
                <a:latin typeface="Roboto"/>
              </a:rPr>
              <a:t>2</a:t>
            </a:r>
            <a:r>
              <a:rPr lang="en-US">
                <a:solidFill>
                  <a:srgbClr val="222222"/>
                </a:solidFill>
                <a:latin typeface="Roboto"/>
              </a:rPr>
              <a:t>, v</a:t>
            </a:r>
            <a:r>
              <a:rPr lang="en-US" baseline="-25000">
                <a:solidFill>
                  <a:srgbClr val="222222"/>
                </a:solidFill>
                <a:latin typeface="Roboto"/>
              </a:rPr>
              <a:t>3</a:t>
            </a:r>
            <a:r>
              <a:rPr lang="en-US">
                <a:solidFill>
                  <a:srgbClr val="222222"/>
                </a:solidFill>
                <a:latin typeface="Roboto"/>
              </a:rPr>
              <a:t>, v</a:t>
            </a:r>
            <a:r>
              <a:rPr lang="en-US" baseline="-25000">
                <a:solidFill>
                  <a:srgbClr val="222222"/>
                </a:solidFill>
                <a:latin typeface="Roboto"/>
              </a:rPr>
              <a:t>0</a:t>
            </a:r>
            <a:r>
              <a:rPr lang="en-US">
                <a:solidFill>
                  <a:srgbClr val="222222"/>
                </a:solidFill>
                <a:latin typeface="Roboto"/>
              </a:rPr>
              <a:t>, v</a:t>
            </a:r>
            <a:r>
              <a:rPr lang="en-US" baseline="-25000">
                <a:solidFill>
                  <a:srgbClr val="222222"/>
                </a:solidFill>
                <a:latin typeface="Roboto"/>
              </a:rPr>
              <a:t>4</a:t>
            </a:r>
            <a:r>
              <a:rPr lang="en-US">
                <a:solidFill>
                  <a:srgbClr val="222222"/>
                </a:solidFill>
                <a:latin typeface="Roboto"/>
              </a:rPr>
              <a:t>}</a:t>
            </a:r>
          </a:p>
        </p:txBody>
      </p:sp>
      <p:sp>
        <p:nvSpPr>
          <p:cNvPr id="30" name="Arrow: Down 29">
            <a:extLst>
              <a:ext uri="{FF2B5EF4-FFF2-40B4-BE49-F238E27FC236}">
                <a16:creationId xmlns:a16="http://schemas.microsoft.com/office/drawing/2014/main" id="{0BBBCF1D-5877-409C-BACC-F2774BD4BCBE}"/>
              </a:ext>
            </a:extLst>
          </p:cNvPr>
          <p:cNvSpPr/>
          <p:nvPr/>
        </p:nvSpPr>
        <p:spPr>
          <a:xfrm>
            <a:off x="9010990" y="5249428"/>
            <a:ext cx="630107" cy="36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077C640-9C4E-4D17-AB3E-17F118A98E5A}"/>
              </a:ext>
            </a:extLst>
          </p:cNvPr>
          <p:cNvSpPr txBox="1"/>
          <p:nvPr/>
        </p:nvSpPr>
        <p:spPr>
          <a:xfrm>
            <a:off x="8252949" y="5618760"/>
            <a:ext cx="2732848" cy="369332"/>
          </a:xfrm>
          <a:prstGeom prst="rect">
            <a:avLst/>
          </a:prstGeom>
          <a:noFill/>
        </p:spPr>
        <p:txBody>
          <a:bodyPr wrap="square" rtlCol="0">
            <a:spAutoFit/>
          </a:bodyPr>
          <a:lstStyle/>
          <a:p>
            <a:r>
              <a:rPr lang="en-US" b="1">
                <a:solidFill>
                  <a:srgbClr val="FF0000"/>
                </a:solidFill>
              </a:rPr>
              <a:t>Not allowed by the model!</a:t>
            </a:r>
          </a:p>
        </p:txBody>
      </p:sp>
      <p:sp>
        <p:nvSpPr>
          <p:cNvPr id="34" name="Rectangle 33">
            <a:extLst>
              <a:ext uri="{FF2B5EF4-FFF2-40B4-BE49-F238E27FC236}">
                <a16:creationId xmlns:a16="http://schemas.microsoft.com/office/drawing/2014/main" id="{0340BDB8-DFBF-4DC7-87D2-9EA7B9A0492F}"/>
              </a:ext>
            </a:extLst>
          </p:cNvPr>
          <p:cNvSpPr/>
          <p:nvPr/>
        </p:nvSpPr>
        <p:spPr>
          <a:xfrm>
            <a:off x="3492950" y="4880096"/>
            <a:ext cx="660758" cy="369332"/>
          </a:xfrm>
          <a:prstGeom prst="rect">
            <a:avLst/>
          </a:prstGeom>
        </p:spPr>
        <p:txBody>
          <a:bodyPr wrap="none">
            <a:spAutoFit/>
          </a:bodyPr>
          <a:lstStyle/>
          <a:p>
            <a:r>
              <a:rPr lang="en-US"/>
              <a:t>v</a:t>
            </a:r>
            <a:r>
              <a:rPr lang="en-US" baseline="-25000"/>
              <a:t>2</a:t>
            </a:r>
            <a:r>
              <a:rPr lang="en-US"/>
              <a:t>, v</a:t>
            </a:r>
            <a:r>
              <a:rPr lang="en-US" baseline="-25000"/>
              <a:t>3</a:t>
            </a:r>
            <a:endParaRPr lang="en-US"/>
          </a:p>
        </p:txBody>
      </p:sp>
      <p:sp>
        <p:nvSpPr>
          <p:cNvPr id="35" name="Rectangle 34">
            <a:extLst>
              <a:ext uri="{FF2B5EF4-FFF2-40B4-BE49-F238E27FC236}">
                <a16:creationId xmlns:a16="http://schemas.microsoft.com/office/drawing/2014/main" id="{19E4BAD5-550D-44D0-A245-D2E7FE5F12CE}"/>
              </a:ext>
            </a:extLst>
          </p:cNvPr>
          <p:cNvSpPr/>
          <p:nvPr/>
        </p:nvSpPr>
        <p:spPr>
          <a:xfrm>
            <a:off x="4975649" y="4880096"/>
            <a:ext cx="660758" cy="369332"/>
          </a:xfrm>
          <a:prstGeom prst="rect">
            <a:avLst/>
          </a:prstGeom>
        </p:spPr>
        <p:txBody>
          <a:bodyPr wrap="none">
            <a:spAutoFit/>
          </a:bodyPr>
          <a:lstStyle/>
          <a:p>
            <a:r>
              <a:rPr lang="en-US"/>
              <a:t>v</a:t>
            </a:r>
            <a:r>
              <a:rPr lang="en-US" baseline="-25000"/>
              <a:t>0</a:t>
            </a:r>
            <a:r>
              <a:rPr lang="en-US"/>
              <a:t>, v</a:t>
            </a:r>
            <a:r>
              <a:rPr lang="en-US" baseline="-25000"/>
              <a:t>4</a:t>
            </a:r>
            <a:endParaRPr lang="en-US"/>
          </a:p>
        </p:txBody>
      </p:sp>
    </p:spTree>
    <p:extLst>
      <p:ext uri="{BB962C8B-B14F-4D97-AF65-F5344CB8AC3E}">
        <p14:creationId xmlns:p14="http://schemas.microsoft.com/office/powerpoint/2010/main" val="19995333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3B4687-CC56-4A3C-881D-D1A85EBCC0D2}"/>
              </a:ext>
            </a:extLst>
          </p:cNvPr>
          <p:cNvSpPr/>
          <p:nvPr/>
        </p:nvSpPr>
        <p:spPr>
          <a:xfrm>
            <a:off x="2532610" y="1753954"/>
            <a:ext cx="6677891" cy="3416320"/>
          </a:xfrm>
          <a:prstGeom prst="rect">
            <a:avLst/>
          </a:prstGeom>
          <a:ln>
            <a:solidFill>
              <a:schemeClr val="bg1">
                <a:lumMod val="75000"/>
              </a:schemeClr>
            </a:solidFill>
          </a:ln>
        </p:spPr>
        <p:txBody>
          <a:bodyPr wrap="square">
            <a:spAutoFit/>
          </a:bodyPr>
          <a:lstStyle/>
          <a:p>
            <a:r>
              <a:rPr lang="en-US" sz="2400">
                <a:solidFill>
                  <a:schemeClr val="accent6">
                    <a:lumMod val="75000"/>
                  </a:schemeClr>
                </a:solidFill>
              </a:rPr>
              <a:t>// A border vertex has a symmetric difference of 2.</a:t>
            </a:r>
          </a:p>
          <a:p>
            <a:r>
              <a:rPr lang="en-US" sz="2400" b="1"/>
              <a:t>pred</a:t>
            </a:r>
            <a:r>
              <a:rPr lang="en-US" sz="2400"/>
              <a:t> borderVertex [m: Mesh, v: Vertex] {</a:t>
            </a:r>
          </a:p>
          <a:p>
            <a:r>
              <a:rPr lang="en-US" sz="2400"/>
              <a:t>  </a:t>
            </a:r>
            <a:r>
              <a:rPr lang="en-US" sz="2400" b="1"/>
              <a:t>let</a:t>
            </a:r>
            <a:r>
              <a:rPr lang="en-US" sz="2400"/>
              <a:t> e = m.triangles.edges | #symDiff[e.v, v.e] = 2</a:t>
            </a:r>
          </a:p>
          <a:p>
            <a:r>
              <a:rPr lang="en-US" sz="2400"/>
              <a:t>}</a:t>
            </a:r>
          </a:p>
          <a:p>
            <a:endParaRPr lang="en-US" sz="2400"/>
          </a:p>
          <a:p>
            <a:r>
              <a:rPr lang="en-US" sz="2400">
                <a:solidFill>
                  <a:schemeClr val="accent6">
                    <a:lumMod val="75000"/>
                  </a:schemeClr>
                </a:solidFill>
              </a:rPr>
              <a:t>// An interior vertex has a symmetric difference of 0.</a:t>
            </a:r>
          </a:p>
          <a:p>
            <a:r>
              <a:rPr lang="en-US" sz="2400" b="1"/>
              <a:t>pred</a:t>
            </a:r>
            <a:r>
              <a:rPr lang="en-US" sz="2400"/>
              <a:t> interiorVertex [m: Mesh, v: Vertex] {</a:t>
            </a:r>
          </a:p>
          <a:p>
            <a:r>
              <a:rPr lang="en-US" sz="2400"/>
              <a:t>  </a:t>
            </a:r>
            <a:r>
              <a:rPr lang="en-US" sz="2400" b="1"/>
              <a:t>let</a:t>
            </a:r>
            <a:r>
              <a:rPr lang="en-US" sz="2400"/>
              <a:t> e = m.triangles.edges | </a:t>
            </a:r>
            <a:r>
              <a:rPr lang="en-US" sz="2400" b="1"/>
              <a:t>no</a:t>
            </a:r>
            <a:r>
              <a:rPr lang="en-US" sz="2400"/>
              <a:t> symDiff[e.v, v.e]</a:t>
            </a:r>
          </a:p>
          <a:p>
            <a:r>
              <a:rPr lang="en-US" sz="2400"/>
              <a:t>}</a:t>
            </a:r>
          </a:p>
        </p:txBody>
      </p:sp>
    </p:spTree>
    <p:extLst>
      <p:ext uri="{BB962C8B-B14F-4D97-AF65-F5344CB8AC3E}">
        <p14:creationId xmlns:p14="http://schemas.microsoft.com/office/powerpoint/2010/main" val="17833163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263255-C927-4297-A5F2-C050EEAC51E0}"/>
              </a:ext>
            </a:extLst>
          </p:cNvPr>
          <p:cNvSpPr/>
          <p:nvPr/>
        </p:nvSpPr>
        <p:spPr>
          <a:xfrm>
            <a:off x="1734589" y="2213694"/>
            <a:ext cx="8606444" cy="1569660"/>
          </a:xfrm>
          <a:prstGeom prst="rect">
            <a:avLst/>
          </a:prstGeom>
          <a:ln>
            <a:solidFill>
              <a:schemeClr val="bg1">
                <a:lumMod val="75000"/>
              </a:schemeClr>
            </a:solidFill>
          </a:ln>
        </p:spPr>
        <p:txBody>
          <a:bodyPr wrap="square">
            <a:spAutoFit/>
          </a:bodyPr>
          <a:lstStyle/>
          <a:p>
            <a:r>
              <a:rPr lang="en-US" sz="2400" b="1"/>
              <a:t>assert</a:t>
            </a:r>
            <a:r>
              <a:rPr lang="en-US" sz="2400"/>
              <a:t> NoCutPoints {</a:t>
            </a:r>
          </a:p>
          <a:p>
            <a:r>
              <a:rPr lang="en-US" sz="2400"/>
              <a:t>  </a:t>
            </a:r>
            <a:r>
              <a:rPr lang="en-US" sz="2400" b="1"/>
              <a:t>all</a:t>
            </a:r>
            <a:r>
              <a:rPr lang="en-US" sz="2400"/>
              <a:t> m: Mesh, v: Vertex | borderVertex[m, v] </a:t>
            </a:r>
            <a:r>
              <a:rPr lang="en-US" sz="2400" b="1"/>
              <a:t>or</a:t>
            </a:r>
            <a:r>
              <a:rPr lang="en-US" sz="2400"/>
              <a:t> interiorVertex[m, v]</a:t>
            </a:r>
          </a:p>
          <a:p>
            <a:r>
              <a:rPr lang="en-US" sz="2400"/>
              <a:t>}</a:t>
            </a:r>
          </a:p>
          <a:p>
            <a:r>
              <a:rPr lang="en-US" sz="2400" b="1"/>
              <a:t>check</a:t>
            </a:r>
            <a:r>
              <a:rPr lang="en-US" sz="2400"/>
              <a:t> NoCutPoints </a:t>
            </a:r>
            <a:r>
              <a:rPr lang="en-US" sz="2400" b="1"/>
              <a:t>for</a:t>
            </a:r>
            <a:r>
              <a:rPr lang="en-US" sz="2400"/>
              <a:t> 1 Mesh, 6 Triangle, 9 Vertex, 8 </a:t>
            </a:r>
            <a:r>
              <a:rPr lang="en-US" sz="2400" b="1"/>
              <a:t>Int</a:t>
            </a:r>
          </a:p>
        </p:txBody>
      </p:sp>
      <p:sp>
        <p:nvSpPr>
          <p:cNvPr id="3" name="TextBox 2">
            <a:extLst>
              <a:ext uri="{FF2B5EF4-FFF2-40B4-BE49-F238E27FC236}">
                <a16:creationId xmlns:a16="http://schemas.microsoft.com/office/drawing/2014/main" id="{50394386-8E28-4F95-A412-652FD015199C}"/>
              </a:ext>
            </a:extLst>
          </p:cNvPr>
          <p:cNvSpPr txBox="1"/>
          <p:nvPr/>
        </p:nvSpPr>
        <p:spPr>
          <a:xfrm>
            <a:off x="3175461" y="4422371"/>
            <a:ext cx="3813160" cy="461665"/>
          </a:xfrm>
          <a:prstGeom prst="rect">
            <a:avLst/>
          </a:prstGeom>
          <a:noFill/>
        </p:spPr>
        <p:txBody>
          <a:bodyPr wrap="none" rtlCol="0">
            <a:spAutoFit/>
          </a:bodyPr>
          <a:lstStyle/>
          <a:p>
            <a:r>
              <a:rPr lang="en-US" sz="2400"/>
              <a:t>“No counterexamples found”</a:t>
            </a:r>
          </a:p>
        </p:txBody>
      </p:sp>
    </p:spTree>
    <p:extLst>
      <p:ext uri="{BB962C8B-B14F-4D97-AF65-F5344CB8AC3E}">
        <p14:creationId xmlns:p14="http://schemas.microsoft.com/office/powerpoint/2010/main" val="14313668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CF74-79F5-4A24-8DE0-3BA1CD28D0B6}"/>
              </a:ext>
            </a:extLst>
          </p:cNvPr>
          <p:cNvSpPr>
            <a:spLocks noGrp="1"/>
          </p:cNvSpPr>
          <p:nvPr>
            <p:ph type="title"/>
          </p:nvPr>
        </p:nvSpPr>
        <p:spPr/>
        <p:txBody>
          <a:bodyPr/>
          <a:lstStyle/>
          <a:p>
            <a:r>
              <a:rPr lang="en-US"/>
              <a:t>The model is an abstraction for any analysis that requires planar triangles</a:t>
            </a:r>
          </a:p>
        </p:txBody>
      </p:sp>
      <p:sp>
        <p:nvSpPr>
          <p:cNvPr id="3" name="Content Placeholder 2">
            <a:extLst>
              <a:ext uri="{FF2B5EF4-FFF2-40B4-BE49-F238E27FC236}">
                <a16:creationId xmlns:a16="http://schemas.microsoft.com/office/drawing/2014/main" id="{006DD163-F9AB-4CE6-ADF6-1C08677C53DC}"/>
              </a:ext>
            </a:extLst>
          </p:cNvPr>
          <p:cNvSpPr>
            <a:spLocks noGrp="1"/>
          </p:cNvSpPr>
          <p:nvPr>
            <p:ph idx="1"/>
          </p:nvPr>
        </p:nvSpPr>
        <p:spPr/>
        <p:txBody>
          <a:bodyPr/>
          <a:lstStyle/>
          <a:p>
            <a:pPr>
              <a:lnSpc>
                <a:spcPct val="100000"/>
              </a:lnSpc>
            </a:pPr>
            <a:r>
              <a:rPr lang="en-US"/>
              <a:t>Packaged as a module, the mesh model shown in these slides can serve as an abstraction for finite element analysis and other computations that work on planar triangulations, where its components—triangles and vertices—are given interpretations appropriate for the intended application domain.</a:t>
            </a:r>
          </a:p>
          <a:p>
            <a:pPr>
              <a:lnSpc>
                <a:spcPct val="100000"/>
              </a:lnSpc>
            </a:pPr>
            <a:r>
              <a:rPr lang="en-US"/>
              <a:t>Stay tuned … the next slide deck will show how the paper (see slide 2) extends the mesh module with x, y, z coordinates and with quanties like water surface elevation, wet-dry state that vary with time, among others.</a:t>
            </a:r>
          </a:p>
        </p:txBody>
      </p:sp>
    </p:spTree>
    <p:extLst>
      <p:ext uri="{BB962C8B-B14F-4D97-AF65-F5344CB8AC3E}">
        <p14:creationId xmlns:p14="http://schemas.microsoft.com/office/powerpoint/2010/main" val="40618283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5EFDE5-C457-45C4-AF60-C3D2100B0457}"/>
              </a:ext>
            </a:extLst>
          </p:cNvPr>
          <p:cNvSpPr>
            <a:spLocks noGrp="1"/>
          </p:cNvSpPr>
          <p:nvPr>
            <p:ph type="title"/>
          </p:nvPr>
        </p:nvSpPr>
        <p:spPr/>
        <p:txBody>
          <a:bodyPr/>
          <a:lstStyle/>
          <a:p>
            <a:r>
              <a:rPr lang="en-US"/>
              <a:t>Build on top of the model</a:t>
            </a:r>
          </a:p>
        </p:txBody>
      </p:sp>
      <p:sp>
        <p:nvSpPr>
          <p:cNvPr id="4" name="Content Placeholder 3">
            <a:extLst>
              <a:ext uri="{FF2B5EF4-FFF2-40B4-BE49-F238E27FC236}">
                <a16:creationId xmlns:a16="http://schemas.microsoft.com/office/drawing/2014/main" id="{CF2F17C3-EDAE-472E-BE91-7F464634FA91}"/>
              </a:ext>
            </a:extLst>
          </p:cNvPr>
          <p:cNvSpPr>
            <a:spLocks noGrp="1"/>
          </p:cNvSpPr>
          <p:nvPr>
            <p:ph idx="1"/>
          </p:nvPr>
        </p:nvSpPr>
        <p:spPr>
          <a:xfrm>
            <a:off x="838200" y="1825625"/>
            <a:ext cx="10515600" cy="1898477"/>
          </a:xfrm>
        </p:spPr>
        <p:txBody>
          <a:bodyPr>
            <a:normAutofit fontScale="92500"/>
          </a:bodyPr>
          <a:lstStyle/>
          <a:p>
            <a:pPr>
              <a:lnSpc>
                <a:spcPct val="110000"/>
              </a:lnSpc>
            </a:pPr>
            <a:r>
              <a:rPr lang="en-US"/>
              <a:t>These slides described an Alloy model of a planar mesh of triangles in which the triangles fit together edge-to-edge. In the next slide-deck we will use this model and build upon it, adding some of the attributes that appears in the coastal water-level model ADCIRC (Advanced Circulation).</a:t>
            </a:r>
          </a:p>
        </p:txBody>
      </p:sp>
      <p:sp>
        <p:nvSpPr>
          <p:cNvPr id="5" name="Rectangle 4">
            <a:extLst>
              <a:ext uri="{FF2B5EF4-FFF2-40B4-BE49-F238E27FC236}">
                <a16:creationId xmlns:a16="http://schemas.microsoft.com/office/drawing/2014/main" id="{5EFCD938-F84A-4EC0-B8A3-59A662F0A5A5}"/>
              </a:ext>
            </a:extLst>
          </p:cNvPr>
          <p:cNvSpPr/>
          <p:nvPr/>
        </p:nvSpPr>
        <p:spPr>
          <a:xfrm>
            <a:off x="3042459" y="5214012"/>
            <a:ext cx="1961803" cy="1379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a:p>
            <a:pPr algn="ctr"/>
            <a:r>
              <a:rPr lang="en-US"/>
              <a:t>planar mesh of triangles</a:t>
            </a:r>
          </a:p>
        </p:txBody>
      </p:sp>
      <p:sp>
        <p:nvSpPr>
          <p:cNvPr id="6" name="Rectangle 5">
            <a:extLst>
              <a:ext uri="{FF2B5EF4-FFF2-40B4-BE49-F238E27FC236}">
                <a16:creationId xmlns:a16="http://schemas.microsoft.com/office/drawing/2014/main" id="{606C576F-948B-4229-8635-8AC60651ACC0}"/>
              </a:ext>
            </a:extLst>
          </p:cNvPr>
          <p:cNvSpPr/>
          <p:nvPr/>
        </p:nvSpPr>
        <p:spPr>
          <a:xfrm>
            <a:off x="3042459" y="3859039"/>
            <a:ext cx="1961803" cy="137991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a:p>
            <a:pPr algn="ctr"/>
            <a:r>
              <a:rPr lang="en-US"/>
              <a:t>coastal water-level </a:t>
            </a:r>
          </a:p>
        </p:txBody>
      </p:sp>
    </p:spTree>
    <p:extLst>
      <p:ext uri="{BB962C8B-B14F-4D97-AF65-F5344CB8AC3E}">
        <p14:creationId xmlns:p14="http://schemas.microsoft.com/office/powerpoint/2010/main" val="129786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CC47-3008-484A-B0F8-CA174CCC0648}"/>
              </a:ext>
            </a:extLst>
          </p:cNvPr>
          <p:cNvSpPr>
            <a:spLocks noGrp="1"/>
          </p:cNvSpPr>
          <p:nvPr>
            <p:ph type="title"/>
          </p:nvPr>
        </p:nvSpPr>
        <p:spPr/>
        <p:txBody>
          <a:bodyPr/>
          <a:lstStyle/>
          <a:p>
            <a:r>
              <a:rPr lang="en-US"/>
              <a:t>We want a set of meshes</a:t>
            </a:r>
          </a:p>
        </p:txBody>
      </p:sp>
      <p:sp>
        <p:nvSpPr>
          <p:cNvPr id="3" name="Rectangle 2">
            <a:extLst>
              <a:ext uri="{FF2B5EF4-FFF2-40B4-BE49-F238E27FC236}">
                <a16:creationId xmlns:a16="http://schemas.microsoft.com/office/drawing/2014/main" id="{93DF2940-B7FD-4D69-B765-BBCC642212A8}"/>
              </a:ext>
            </a:extLst>
          </p:cNvPr>
          <p:cNvSpPr/>
          <p:nvPr/>
        </p:nvSpPr>
        <p:spPr>
          <a:xfrm>
            <a:off x="3048000" y="2828836"/>
            <a:ext cx="1740131" cy="1200329"/>
          </a:xfrm>
          <a:prstGeom prst="rect">
            <a:avLst/>
          </a:prstGeom>
          <a:ln>
            <a:solidFill>
              <a:schemeClr val="bg1">
                <a:lumMod val="65000"/>
              </a:schemeClr>
            </a:solidFill>
          </a:ln>
        </p:spPr>
        <p:txBody>
          <a:bodyPr wrap="square">
            <a:spAutoFit/>
          </a:bodyPr>
          <a:lstStyle/>
          <a:p>
            <a:r>
              <a:rPr lang="en-US" sz="2400" b="1"/>
              <a:t>sig</a:t>
            </a:r>
            <a:r>
              <a:rPr lang="en-US" sz="2400"/>
              <a:t> Mesh {</a:t>
            </a:r>
          </a:p>
          <a:p>
            <a:r>
              <a:rPr lang="en-US" sz="2400"/>
              <a:t>    …</a:t>
            </a:r>
          </a:p>
          <a:p>
            <a:r>
              <a:rPr lang="en-US" sz="2400"/>
              <a:t>}</a:t>
            </a:r>
          </a:p>
        </p:txBody>
      </p:sp>
    </p:spTree>
    <p:extLst>
      <p:ext uri="{BB962C8B-B14F-4D97-AF65-F5344CB8AC3E}">
        <p14:creationId xmlns:p14="http://schemas.microsoft.com/office/powerpoint/2010/main" val="146276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31F7-ABD1-4CF1-8118-4DDA0DDF30A6}"/>
              </a:ext>
            </a:extLst>
          </p:cNvPr>
          <p:cNvSpPr>
            <a:spLocks noGrp="1"/>
          </p:cNvSpPr>
          <p:nvPr>
            <p:ph type="title"/>
          </p:nvPr>
        </p:nvSpPr>
        <p:spPr/>
        <p:txBody>
          <a:bodyPr/>
          <a:lstStyle/>
          <a:p>
            <a:r>
              <a:rPr lang="en-US"/>
              <a:t>Each mesh has a set of triangles</a:t>
            </a:r>
          </a:p>
        </p:txBody>
      </p:sp>
      <p:sp>
        <p:nvSpPr>
          <p:cNvPr id="3" name="Rectangle 2">
            <a:extLst>
              <a:ext uri="{FF2B5EF4-FFF2-40B4-BE49-F238E27FC236}">
                <a16:creationId xmlns:a16="http://schemas.microsoft.com/office/drawing/2014/main" id="{82D04AC8-AC06-4738-A772-B560C2F37416}"/>
              </a:ext>
            </a:extLst>
          </p:cNvPr>
          <p:cNvSpPr/>
          <p:nvPr/>
        </p:nvSpPr>
        <p:spPr>
          <a:xfrm>
            <a:off x="1518458" y="2629330"/>
            <a:ext cx="3519055" cy="1569660"/>
          </a:xfrm>
          <a:prstGeom prst="rect">
            <a:avLst/>
          </a:prstGeom>
          <a:ln>
            <a:solidFill>
              <a:schemeClr val="bg1">
                <a:lumMod val="65000"/>
              </a:schemeClr>
            </a:solidFill>
          </a:ln>
        </p:spPr>
        <p:txBody>
          <a:bodyPr wrap="square">
            <a:spAutoFit/>
          </a:bodyPr>
          <a:lstStyle/>
          <a:p>
            <a:r>
              <a:rPr lang="en-US" sz="2400" b="1"/>
              <a:t>sig</a:t>
            </a:r>
            <a:r>
              <a:rPr lang="en-US" sz="2400"/>
              <a:t> Mesh {</a:t>
            </a:r>
          </a:p>
          <a:p>
            <a:r>
              <a:rPr lang="en-US" sz="2400"/>
              <a:t>    triangles: </a:t>
            </a:r>
            <a:r>
              <a:rPr lang="en-US" sz="2400" b="1"/>
              <a:t>some</a:t>
            </a:r>
            <a:r>
              <a:rPr lang="en-US" sz="2400"/>
              <a:t> Triangle</a:t>
            </a:r>
          </a:p>
          <a:p>
            <a:r>
              <a:rPr lang="en-US" sz="2400"/>
              <a:t>    …</a:t>
            </a:r>
          </a:p>
          <a:p>
            <a:r>
              <a:rPr lang="en-US" sz="2400"/>
              <a:t>}</a:t>
            </a:r>
          </a:p>
        </p:txBody>
      </p:sp>
    </p:spTree>
    <p:extLst>
      <p:ext uri="{BB962C8B-B14F-4D97-AF65-F5344CB8AC3E}">
        <p14:creationId xmlns:p14="http://schemas.microsoft.com/office/powerpoint/2010/main" val="3576821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4424</TotalTime>
  <Words>4197</Words>
  <Application>Microsoft Office PowerPoint</Application>
  <PresentationFormat>Widescreen</PresentationFormat>
  <Paragraphs>980</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Calibri Light</vt:lpstr>
      <vt:lpstr>Roboto</vt:lpstr>
      <vt:lpstr>Times New Roman</vt:lpstr>
      <vt:lpstr>Office Theme</vt:lpstr>
      <vt:lpstr>Model Land and Seafloor Surfaces using Alloy</vt:lpstr>
      <vt:lpstr>The material in these slides come from this paper</vt:lpstr>
      <vt:lpstr>How to model continuous surfaces? </vt:lpstr>
      <vt:lpstr>Discretize the continuous surface</vt:lpstr>
      <vt:lpstr>Finite Element Analysis</vt:lpstr>
      <vt:lpstr>We want the Alloy model to produce instances like this</vt:lpstr>
      <vt:lpstr>This is called a mesh</vt:lpstr>
      <vt:lpstr>We want a set of meshes</vt:lpstr>
      <vt:lpstr>Each mesh has a set of triangles</vt:lpstr>
      <vt:lpstr>PowerPoint Presentation</vt:lpstr>
      <vt:lpstr>For each mesh, record which triangles are adjacent</vt:lpstr>
      <vt:lpstr>Each triangle has edges, represented by pairs of vertices</vt:lpstr>
      <vt:lpstr>PowerPoint Presentation</vt:lpstr>
      <vt:lpstr>PowerPoint Presentation</vt:lpstr>
      <vt:lpstr>A brief detour …</vt:lpstr>
      <vt:lpstr>What triangles is triangle t adjacent to?</vt:lpstr>
      <vt:lpstr>Are triangles t’ and t adjacent?</vt:lpstr>
      <vt:lpstr>What vertex follows vertex v in triangle t?</vt:lpstr>
      <vt:lpstr>What vertices can be reached from vertex v in triangle t?</vt:lpstr>
      <vt:lpstr>What are the vertices in triangle t?</vt:lpstr>
      <vt:lpstr>Is triangle t a ring (cyclic)?</vt:lpstr>
      <vt:lpstr>What are the edges of triangles t? </vt:lpstr>
      <vt:lpstr>Does triangle t have 3 edges?</vt:lpstr>
      <vt:lpstr>What edge does triangle t and t’ have in common? </vt:lpstr>
      <vt:lpstr>Are triangles t and t’ adjacent? </vt:lpstr>
      <vt:lpstr>What are the internal edges? </vt:lpstr>
      <vt:lpstr>PowerPoint Presentation</vt:lpstr>
      <vt:lpstr>How many undirected edges?</vt:lpstr>
      <vt:lpstr>How many undirected edges? (cont.)</vt:lpstr>
      <vt:lpstr>How many undirected edges? (concluded)</vt:lpstr>
      <vt:lpstr>Okay, back to building the model</vt:lpstr>
      <vt:lpstr>Other instances produced by Alloy may satisfy these signatures …</vt:lpstr>
      <vt:lpstr>What constraints do we want each mesh to satisfy?</vt:lpstr>
      <vt:lpstr>Constraint 1: Every triangle must have three (directed) edges</vt:lpstr>
      <vt:lpstr>Alloy code for Constraint 1</vt:lpstr>
      <vt:lpstr>Constraint 2: The adjacency relation m.adj is defined over the mesh’s set of triangles</vt:lpstr>
      <vt:lpstr>Alloy code for Constraint 2</vt:lpstr>
      <vt:lpstr>Constraint 3: Each triangle’s edge set forms a ring</vt:lpstr>
      <vt:lpstr>PowerPoint Presentation</vt:lpstr>
      <vt:lpstr>PowerPoint Presentation</vt:lpstr>
      <vt:lpstr>Constraint 4: No triangle lies on top of another triangle, i.e., each edge is unique</vt:lpstr>
      <vt:lpstr>Alloy code for Constraint 4</vt:lpstr>
      <vt:lpstr>Triangles = basic building blocks</vt:lpstr>
      <vt:lpstr>Constraint 5: Triangles t and t' are adjacent if and only if they share a common edge pointing in opposite directions (anti-parallel edges)</vt:lpstr>
      <vt:lpstr>Alloy code for Constraint 5:</vt:lpstr>
      <vt:lpstr>m.adj is a binary relation</vt:lpstr>
      <vt:lpstr>PowerPoint Presentation</vt:lpstr>
      <vt:lpstr>Constraint 6: The m.adj binary relation must have these properties</vt:lpstr>
      <vt:lpstr>Alloy code for Constraint 6:</vt:lpstr>
      <vt:lpstr>PowerPoint Presentation</vt:lpstr>
      <vt:lpstr>Constraint 7: The triangles must lie flat (planar), not loop around</vt:lpstr>
      <vt:lpstr>Euler’s formula</vt:lpstr>
      <vt:lpstr>Euler’s formula applies to undirected edges</vt:lpstr>
      <vt:lpstr>PowerPoint Presentation</vt:lpstr>
      <vt:lpstr>PowerPoint Presentation</vt:lpstr>
      <vt:lpstr>Alloy code for Constraint 7:</vt:lpstr>
      <vt:lpstr>PowerPoint Presentation</vt:lpstr>
      <vt:lpstr>Summary of the constraints</vt:lpstr>
      <vt:lpstr>Let’s run the model</vt:lpstr>
      <vt:lpstr>Here are a few of the instances that the Alloy Analyzer generates</vt:lpstr>
      <vt:lpstr>No “cut points”</vt:lpstr>
      <vt:lpstr>There are no cut points if … </vt:lpstr>
      <vt:lpstr>Two types of vertices</vt:lpstr>
      <vt:lpstr>Terminology: a vertex’s incident edges</vt:lpstr>
      <vt:lpstr>There are no cut points if …</vt:lpstr>
      <vt:lpstr>Terminology: symmetric difference</vt:lpstr>
      <vt:lpstr>PowerPoint Presentation</vt:lpstr>
      <vt:lpstr>Alloy function that returns the symmetric difference of two sets</vt:lpstr>
      <vt:lpstr>Let a = the set of vertices pointing to vertex v, and let b = the set of vertices pointed to by 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model is an abstraction for any analysis that requires planar triangles</vt:lpstr>
      <vt:lpstr>Build on top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of Land and Seafloor Surfaces using Alloy</dc:title>
  <dc:creator>Costello, Roger L.</dc:creator>
  <cp:lastModifiedBy>Costello, Roger L.</cp:lastModifiedBy>
  <cp:revision>218</cp:revision>
  <dcterms:created xsi:type="dcterms:W3CDTF">2018-05-10T18:30:00Z</dcterms:created>
  <dcterms:modified xsi:type="dcterms:W3CDTF">2018-05-14T10:57:25Z</dcterms:modified>
</cp:coreProperties>
</file>