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1" r:id="rId17"/>
    <p:sldId id="363" r:id="rId18"/>
    <p:sldId id="364" r:id="rId19"/>
    <p:sldId id="365" r:id="rId20"/>
    <p:sldId id="387" r:id="rId21"/>
    <p:sldId id="405" r:id="rId22"/>
    <p:sldId id="366" r:id="rId23"/>
    <p:sldId id="367" r:id="rId24"/>
    <p:sldId id="369" r:id="rId25"/>
    <p:sldId id="370" r:id="rId26"/>
    <p:sldId id="368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8" r:id="rId44"/>
    <p:sldId id="406" r:id="rId45"/>
    <p:sldId id="407" r:id="rId46"/>
    <p:sldId id="389" r:id="rId47"/>
    <p:sldId id="391" r:id="rId48"/>
    <p:sldId id="392" r:id="rId49"/>
    <p:sldId id="393" r:id="rId50"/>
    <p:sldId id="394" r:id="rId51"/>
    <p:sldId id="395" r:id="rId52"/>
    <p:sldId id="397" r:id="rId53"/>
    <p:sldId id="398" r:id="rId54"/>
    <p:sldId id="399" r:id="rId55"/>
    <p:sldId id="400" r:id="rId56"/>
    <p:sldId id="401" r:id="rId57"/>
    <p:sldId id="402" r:id="rId58"/>
    <p:sldId id="408" r:id="rId59"/>
    <p:sldId id="409" r:id="rId60"/>
    <p:sldId id="410" r:id="rId61"/>
    <p:sldId id="411" r:id="rId62"/>
    <p:sldId id="41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E71-9CAB-4D7F-AB6B-0F0F5893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7AFD-E712-43E1-8EF3-54767EB2A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DD59-B28B-49CD-AFA5-D6FAAB9E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12DB-B091-444C-BB43-37A8CD63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85BA-E903-4F40-A134-9DD32D9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CCB5-E3D3-4078-90DE-F5B38AAB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85368-4F47-46CD-A07F-8E1C9C4AB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AEFA-39C3-4938-8100-F109CEC7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D29B-DFB6-4E91-930B-AF8D28CA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21E6-9A18-499C-8252-EC73A967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A5721-F96B-424F-B0F4-03A8ADE1D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7DEA5-60E0-442F-80A8-283A94908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EB79D-1611-471D-A525-760FDA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9A7B-8481-473A-9AC2-B9148880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6D02-B025-4451-8F6D-EF672FA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3981-85A7-43B1-AB51-D7EDC8D5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E767-492D-4C0A-A9E8-D616CB44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C7F1-D384-4ED7-A292-AD18B0AA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3A3-05AC-4AAF-90A6-58BC4EFB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F775-DBC6-4EB8-922F-78CFE881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002-3F1E-4399-86D1-DF820C91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4DEE-72C1-46DE-8F74-71D7A07C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2068-3E20-4B30-8250-0AD7CDB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CF8F-5318-4C3E-BBC4-E8710A33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5363-FE89-4222-9194-948D265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2072-7EB9-47C9-9890-A8793EDF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F749-03DA-40D7-946F-3BE19B7B5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70D5-F55C-4053-96C7-4D7240A3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A38A-FD23-43CE-BF80-3E9A9586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E5FE-9389-4CF9-8D1E-F2C2D329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F918-787B-4F12-9BF8-556EC575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45F0-1931-43C5-A503-7B875C21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B009F-54B5-41DF-A458-9E604647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406A-12FF-4558-8F37-5F64238F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83319-092F-4D45-87B5-2069F9322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11FFA-2C6E-4201-A754-35635C1E6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4EA7E-D935-4F2A-B397-A55DE5BB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A54AB-FA0F-45ED-97FB-473F5ACC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6A208-FDD6-4ACA-B157-DC828AEA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97F5-C411-497D-8101-653BE89E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4ADFC-F1A8-4C80-A212-D2C25F37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FF55A-298F-49F2-B57E-19CFF0A1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76307-B5DE-4022-912E-18704809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2EDE7-DEA6-4C86-9CDF-61B9CE3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0D14D-BF7B-4437-B439-B92A3BDB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9E08-338C-49E0-9A92-E4A8DB8F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8354-AD57-4BF2-9F8A-96863716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C578-D9BD-4D01-9766-970F91B0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A165-15EF-4CA7-9264-3AD3210F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28784-94D6-49CE-AB36-CEFD902D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4625-B72F-421B-B28B-6BE85994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F2E1-EFF3-4761-AD5B-E70D2897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8A0E-18C6-49C1-B9FB-A87DAECB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1BA5D-C35B-49F7-BAFF-1D803EE4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55AEC-C30E-4E87-9E43-07934884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F589C-5EB0-4F91-86F5-422082DF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ED23-E5B2-48B5-8A34-A3D2B0FA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17FD-3912-4C43-B843-0BFAEE0C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678C3-9A68-4807-B548-D661B822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C3A4-F521-4949-B665-CAC05AE1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209C-D76E-43D6-9F43-F0D2481A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B279-F634-41C6-BF79-AEE297FD5CB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2BD3-FE48-46FF-8F55-0BCD16B97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718D-F258-4291-A17D-671E399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9BE0-D305-4BA2-9D45-1D28884A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4.ncsu.edu/~jwb/papers/baugh-scp-201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yeaah-life.blogspot.com/2010/04/one-more-year-dow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emisch11.wikispaces.com/20thCenturyImportantPeople" TargetMode="Externa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yeaah-life.blogspot.com/2010/04/one-more-year-dow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emisch11.wikispaces.com/20thCenturyImportantPeople" TargetMode="Externa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91D2-654A-4243-8ED6-AA784ECCB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Model Land and Seafloor Surfaces using Alloy</a:t>
            </a:r>
            <a:br>
              <a:rPr lang="en-US"/>
            </a:br>
            <a:r>
              <a:rPr lang="en-US"/>
              <a:t>(Part 2)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6791D6-A5A7-43F2-921F-BADF922B4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May 28, 2018</a:t>
            </a:r>
          </a:p>
        </p:txBody>
      </p:sp>
    </p:spTree>
    <p:extLst>
      <p:ext uri="{BB962C8B-B14F-4D97-AF65-F5344CB8AC3E}">
        <p14:creationId xmlns:p14="http://schemas.microsoft.com/office/powerpoint/2010/main" val="108456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1297-2B56-4A0E-AF76-4409E076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 is defined in util/boolean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DEB71-D9D1-4519-B854-8F378D4ADCF7}"/>
              </a:ext>
            </a:extLst>
          </p:cNvPr>
          <p:cNvSpPr/>
          <p:nvPr/>
        </p:nvSpPr>
        <p:spPr>
          <a:xfrm>
            <a:off x="2067098" y="1992066"/>
            <a:ext cx="6229004" cy="34163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module</a:t>
            </a:r>
            <a:r>
              <a:rPr lang="en-US" sz="2400"/>
              <a:t> wetdry</a:t>
            </a:r>
          </a:p>
          <a:p>
            <a:endParaRPr lang="en-US" sz="2400"/>
          </a:p>
          <a:p>
            <a:r>
              <a:rPr lang="en-US" sz="2400" b="1"/>
              <a:t>open</a:t>
            </a:r>
            <a:r>
              <a:rPr lang="en-US" sz="2400"/>
              <a:t> mesh</a:t>
            </a:r>
          </a:p>
          <a:p>
            <a:r>
              <a:rPr lang="en-US" sz="2400" b="1"/>
              <a:t>open</a:t>
            </a:r>
            <a:r>
              <a:rPr lang="en-US" sz="2400"/>
              <a:t> util/boolean</a:t>
            </a:r>
          </a:p>
          <a:p>
            <a:endParaRPr lang="en-US" sz="2400" b="1"/>
          </a:p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870588-909D-497D-8B85-A20A1DAA838B}"/>
              </a:ext>
            </a:extLst>
          </p:cNvPr>
          <p:cNvSpPr/>
          <p:nvPr/>
        </p:nvSpPr>
        <p:spPr>
          <a:xfrm flipV="1">
            <a:off x="3258589" y="3524596"/>
            <a:ext cx="232756" cy="781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77E-1511-4118-945B-07FCBB6B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want dynamic Elements: their values go through a series of state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C381FA-1255-4F7B-AE86-29BA84236335}"/>
              </a:ext>
            </a:extLst>
          </p:cNvPr>
          <p:cNvSpPr/>
          <p:nvPr/>
        </p:nvSpPr>
        <p:spPr>
          <a:xfrm>
            <a:off x="2067098" y="4136751"/>
            <a:ext cx="6229004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sig</a:t>
            </a:r>
            <a:r>
              <a:rPr lang="en-US" sz="2400"/>
              <a:t> State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FD7DD-54E9-439D-9BFA-5A95DF466A5F}"/>
              </a:ext>
            </a:extLst>
          </p:cNvPr>
          <p:cNvSpPr/>
          <p:nvPr/>
        </p:nvSpPr>
        <p:spPr>
          <a:xfrm>
            <a:off x="2067098" y="2238152"/>
            <a:ext cx="6229004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D7A686-0EF2-4C85-85BF-E67A116C8A68}"/>
              </a:ext>
            </a:extLst>
          </p:cNvPr>
          <p:cNvCxnSpPr/>
          <p:nvPr/>
        </p:nvCxnSpPr>
        <p:spPr>
          <a:xfrm flipV="1">
            <a:off x="4073236" y="3438481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ACC360-6765-4E93-952E-056B312A1BCE}"/>
              </a:ext>
            </a:extLst>
          </p:cNvPr>
          <p:cNvSpPr txBox="1"/>
          <p:nvPr/>
        </p:nvSpPr>
        <p:spPr>
          <a:xfrm>
            <a:off x="4073236" y="356657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FF128-F381-428A-A9B9-0D3421B6512F}"/>
              </a:ext>
            </a:extLst>
          </p:cNvPr>
          <p:cNvSpPr txBox="1"/>
          <p:nvPr/>
        </p:nvSpPr>
        <p:spPr>
          <a:xfrm>
            <a:off x="448887" y="22381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5EF2B-83D4-4C8C-BFA4-5B58E8F60C2E}"/>
              </a:ext>
            </a:extLst>
          </p:cNvPr>
          <p:cNvSpPr txBox="1"/>
          <p:nvPr/>
        </p:nvSpPr>
        <p:spPr>
          <a:xfrm>
            <a:off x="330495" y="4136751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5DEF368-C796-457E-B13C-660EA4B680F8}"/>
              </a:ext>
            </a:extLst>
          </p:cNvPr>
          <p:cNvSpPr/>
          <p:nvPr/>
        </p:nvSpPr>
        <p:spPr>
          <a:xfrm rot="3012125">
            <a:off x="3645671" y="4540460"/>
            <a:ext cx="291193" cy="1888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Node wet?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3139232"/>
            <a:ext cx="622900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1988774"/>
            <a:ext cx="62290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Vertex {}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2440962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256905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198877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3139232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B9FCFA-4FE5-41EE-9E5C-C4D20E7110A6}"/>
              </a:ext>
            </a:extLst>
          </p:cNvPr>
          <p:cNvSpPr/>
          <p:nvPr/>
        </p:nvSpPr>
        <p:spPr>
          <a:xfrm flipH="1">
            <a:off x="5320145" y="3624359"/>
            <a:ext cx="3341717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7DCC7-C8F8-4898-A5D1-D8E91BFA9D68}"/>
              </a:ext>
            </a:extLst>
          </p:cNvPr>
          <p:cNvSpPr txBox="1"/>
          <p:nvPr/>
        </p:nvSpPr>
        <p:spPr>
          <a:xfrm>
            <a:off x="8700656" y="3508564"/>
            <a:ext cx="3491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Node n is wet in state s: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n.W.s = True</a:t>
            </a:r>
          </a:p>
          <a:p>
            <a:r>
              <a:rPr lang="en-US" sz="2400"/>
              <a:t>Node n is dry in state s: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n.W.s = False</a:t>
            </a:r>
          </a:p>
        </p:txBody>
      </p:sp>
    </p:spTree>
    <p:extLst>
      <p:ext uri="{BB962C8B-B14F-4D97-AF65-F5344CB8AC3E}">
        <p14:creationId xmlns:p14="http://schemas.microsoft.com/office/powerpoint/2010/main" val="107840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3139232"/>
            <a:ext cx="622900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1988774"/>
            <a:ext cx="62290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Vertex {}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2440962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256905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198877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3139232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B9FCFA-4FE5-41EE-9E5C-C4D20E7110A6}"/>
              </a:ext>
            </a:extLst>
          </p:cNvPr>
          <p:cNvSpPr/>
          <p:nvPr/>
        </p:nvSpPr>
        <p:spPr>
          <a:xfrm rot="5400000" flipH="1">
            <a:off x="3948155" y="4507833"/>
            <a:ext cx="1474929" cy="304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7DCC7-C8F8-4898-A5D1-D8E91BFA9D68}"/>
              </a:ext>
            </a:extLst>
          </p:cNvPr>
          <p:cNvSpPr txBox="1"/>
          <p:nvPr/>
        </p:nvSpPr>
        <p:spPr>
          <a:xfrm>
            <a:off x="3729645" y="5397685"/>
            <a:ext cx="349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As with Elements, wetness values change with state changes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(height) of water at the Node?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3139232"/>
            <a:ext cx="6229004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H: Height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1988774"/>
            <a:ext cx="62290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Vertex {}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2440962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256905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198877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3139232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B9FCFA-4FE5-41EE-9E5C-C4D20E7110A6}"/>
              </a:ext>
            </a:extLst>
          </p:cNvPr>
          <p:cNvSpPr/>
          <p:nvPr/>
        </p:nvSpPr>
        <p:spPr>
          <a:xfrm flipH="1">
            <a:off x="3690850" y="3990114"/>
            <a:ext cx="4971011" cy="21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7DCC7-C8F8-4898-A5D1-D8E91BFA9D68}"/>
              </a:ext>
            </a:extLst>
          </p:cNvPr>
          <p:cNvSpPr txBox="1"/>
          <p:nvPr/>
        </p:nvSpPr>
        <p:spPr>
          <a:xfrm>
            <a:off x="8700656" y="3874319"/>
            <a:ext cx="3491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depth of the water at Node n is low: 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n.H = Low</a:t>
            </a:r>
          </a:p>
          <a:p>
            <a:r>
              <a:rPr lang="en-US" sz="2400"/>
              <a:t>The depth of the water at Node n is high: 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n.H = High</a:t>
            </a:r>
          </a:p>
        </p:txBody>
      </p:sp>
    </p:spTree>
    <p:extLst>
      <p:ext uri="{BB962C8B-B14F-4D97-AF65-F5344CB8AC3E}">
        <p14:creationId xmlns:p14="http://schemas.microsoft.com/office/powerpoint/2010/main" val="331229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Enumerate Height values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3139232"/>
            <a:ext cx="6229004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H: Height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enum</a:t>
            </a:r>
            <a:r>
              <a:rPr lang="en-US" sz="2400"/>
              <a:t> Height { Low, Med, High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1988774"/>
            <a:ext cx="62290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Vertex {}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2440962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256905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198877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3139232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3892647-26FB-4D16-83EB-1ED1FB25F617}"/>
              </a:ext>
            </a:extLst>
          </p:cNvPr>
          <p:cNvSpPr/>
          <p:nvPr/>
        </p:nvSpPr>
        <p:spPr>
          <a:xfrm>
            <a:off x="3075709" y="4339244"/>
            <a:ext cx="249382" cy="1030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 an Element’s 3 nodes, which has the lowest water level?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4136751"/>
            <a:ext cx="6229004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2238152"/>
            <a:ext cx="6229004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3438481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356657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22381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4136751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B9FCFA-4FE5-41EE-9E5C-C4D20E7110A6}"/>
              </a:ext>
            </a:extLst>
          </p:cNvPr>
          <p:cNvSpPr/>
          <p:nvPr/>
        </p:nvSpPr>
        <p:spPr>
          <a:xfrm flipH="1">
            <a:off x="4522124" y="4987632"/>
            <a:ext cx="4139738" cy="266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7DCC7-C8F8-4898-A5D1-D8E91BFA9D68}"/>
              </a:ext>
            </a:extLst>
          </p:cNvPr>
          <p:cNvSpPr txBox="1"/>
          <p:nvPr/>
        </p:nvSpPr>
        <p:spPr>
          <a:xfrm>
            <a:off x="8700656" y="4871837"/>
            <a:ext cx="3491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lowNode is the element’s node with the lowest water surface elevation--or one of the lowest in the case it is not unique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8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has a “temporarily wet”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3139232"/>
            <a:ext cx="6229004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H: Height,</a:t>
            </a:r>
          </a:p>
          <a:p>
            <a:r>
              <a:rPr lang="en-US" sz="2400"/>
              <a:t>    Wt: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1988774"/>
            <a:ext cx="62290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Vertex {}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2440962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256905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198877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3139232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35A8DF-7174-45EA-B24C-426E1F1F9330}"/>
              </a:ext>
            </a:extLst>
          </p:cNvPr>
          <p:cNvSpPr/>
          <p:nvPr/>
        </p:nvSpPr>
        <p:spPr>
          <a:xfrm flipH="1">
            <a:off x="5153890" y="4355870"/>
            <a:ext cx="3507971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D0851-CBB0-44F6-BE5F-543C9E367AF2}"/>
              </a:ext>
            </a:extLst>
          </p:cNvPr>
          <p:cNvSpPr txBox="1"/>
          <p:nvPr/>
        </p:nvSpPr>
        <p:spPr>
          <a:xfrm>
            <a:off x="8700656" y="4240075"/>
            <a:ext cx="349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During the state changes a node may be temporarily assigned a wet value.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0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water flowing slowly over the Element?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4136751"/>
            <a:ext cx="6229004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2238152"/>
            <a:ext cx="6229004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3438481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356657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22381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4136751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B9FCFA-4FE5-41EE-9E5C-C4D20E7110A6}"/>
              </a:ext>
            </a:extLst>
          </p:cNvPr>
          <p:cNvSpPr/>
          <p:nvPr/>
        </p:nvSpPr>
        <p:spPr>
          <a:xfrm flipH="1">
            <a:off x="4522124" y="5353390"/>
            <a:ext cx="4139738" cy="266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7DCC7-C8F8-4898-A5D1-D8E91BFA9D68}"/>
              </a:ext>
            </a:extLst>
          </p:cNvPr>
          <p:cNvSpPr txBox="1"/>
          <p:nvPr/>
        </p:nvSpPr>
        <p:spPr>
          <a:xfrm>
            <a:off x="8700656" y="4456204"/>
            <a:ext cx="3491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slowFlow is true when the water is flowing slowly. The speed of the flow depends on the height of the water of the element's incident nodes.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6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3580014" y="1027906"/>
            <a:ext cx="6229004" cy="4524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H: Height,</a:t>
            </a:r>
          </a:p>
          <a:p>
            <a:r>
              <a:rPr lang="en-US" sz="2400"/>
              <a:t>    Wt: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enum</a:t>
            </a:r>
            <a:r>
              <a:rPr lang="en-US" sz="2400"/>
              <a:t> Height { Low, Med, High }</a:t>
            </a:r>
          </a:p>
          <a:p>
            <a:r>
              <a:rPr lang="en-US" sz="2400" b="1"/>
              <a:t>sig</a:t>
            </a:r>
            <a:r>
              <a:rPr lang="en-US" sz="2400"/>
              <a:t> State {}</a:t>
            </a:r>
          </a:p>
        </p:txBody>
      </p:sp>
    </p:spTree>
    <p:extLst>
      <p:ext uri="{BB962C8B-B14F-4D97-AF65-F5344CB8AC3E}">
        <p14:creationId xmlns:p14="http://schemas.microsoft.com/office/powerpoint/2010/main" val="369114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628CF-EA9A-490E-B1BC-5794CFCEF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604" r="22955"/>
          <a:stretch/>
        </p:blipFill>
        <p:spPr>
          <a:xfrm>
            <a:off x="2427316" y="1446415"/>
            <a:ext cx="6799812" cy="468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C69DC-9EB9-4DC8-9742-46BB4431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material in these slides come from this paper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3AE3A-90BF-4257-8086-B40BD898407A}"/>
              </a:ext>
            </a:extLst>
          </p:cNvPr>
          <p:cNvSpPr/>
          <p:nvPr/>
        </p:nvSpPr>
        <p:spPr>
          <a:xfrm>
            <a:off x="3039215" y="6270166"/>
            <a:ext cx="5576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http://www4.ncsu.edu/~jwb/papers/baugh-scp-2018.pdf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6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BF3F-8263-4CCB-8E8A-8E7D5C8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Interestingly, a node’s location in three-space is not required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02759-8B5D-4E5F-9BE5-723509A8C09F}"/>
              </a:ext>
            </a:extLst>
          </p:cNvPr>
          <p:cNvSpPr/>
          <p:nvPr/>
        </p:nvSpPr>
        <p:spPr>
          <a:xfrm>
            <a:off x="4228407" y="1992182"/>
            <a:ext cx="6229004" cy="4524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H: Height,</a:t>
            </a:r>
          </a:p>
          <a:p>
            <a:r>
              <a:rPr lang="en-US" sz="2400"/>
              <a:t>    Wt: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enum</a:t>
            </a:r>
            <a:r>
              <a:rPr lang="en-US" sz="2400"/>
              <a:t> Height { Low, Med, High }</a:t>
            </a:r>
          </a:p>
          <a:p>
            <a:r>
              <a:rPr lang="en-US" sz="2400" b="1"/>
              <a:t>sig</a:t>
            </a:r>
            <a:r>
              <a:rPr lang="en-US" sz="2400"/>
              <a:t> State {}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F9F783B-3D80-4D9D-8BAA-94F0CBBF29F5}"/>
              </a:ext>
            </a:extLst>
          </p:cNvPr>
          <p:cNvSpPr/>
          <p:nvPr/>
        </p:nvSpPr>
        <p:spPr>
          <a:xfrm>
            <a:off x="3657601" y="4256116"/>
            <a:ext cx="332508" cy="1030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CC58F-F49D-4ED1-BD9C-E3E5FC2ED382}"/>
              </a:ext>
            </a:extLst>
          </p:cNvPr>
          <p:cNvSpPr txBox="1"/>
          <p:nvPr/>
        </p:nvSpPr>
        <p:spPr>
          <a:xfrm>
            <a:off x="1296785" y="4540672"/>
            <a:ext cx="223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 location field</a:t>
            </a:r>
          </a:p>
        </p:txBody>
      </p:sp>
    </p:spTree>
    <p:extLst>
      <p:ext uri="{BB962C8B-B14F-4D97-AF65-F5344CB8AC3E}">
        <p14:creationId xmlns:p14="http://schemas.microsoft.com/office/powerpoint/2010/main" val="302453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6F1421-D6AA-4C91-870C-FB21DCB7CF19}"/>
              </a:ext>
            </a:extLst>
          </p:cNvPr>
          <p:cNvSpPr/>
          <p:nvPr/>
        </p:nvSpPr>
        <p:spPr>
          <a:xfrm>
            <a:off x="4505498" y="4573795"/>
            <a:ext cx="1263535" cy="363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C96B3-F780-45AC-AED8-1F04CF64FF5F}"/>
              </a:ext>
            </a:extLst>
          </p:cNvPr>
          <p:cNvSpPr/>
          <p:nvPr/>
        </p:nvSpPr>
        <p:spPr>
          <a:xfrm>
            <a:off x="4505498" y="3175462"/>
            <a:ext cx="1995055" cy="336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0BF3F-8263-4CCB-8E8A-8E7D5C8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physical attributes </a:t>
            </a:r>
            <a:r>
              <a:rPr lang="en-US" i="1"/>
              <a:t>slowFlow</a:t>
            </a:r>
            <a:r>
              <a:rPr lang="en-US"/>
              <a:t> and </a:t>
            </a:r>
            <a:r>
              <a:rPr lang="en-US" i="1"/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02759-8B5D-4E5F-9BE5-723509A8C09F}"/>
              </a:ext>
            </a:extLst>
          </p:cNvPr>
          <p:cNvSpPr/>
          <p:nvPr/>
        </p:nvSpPr>
        <p:spPr>
          <a:xfrm>
            <a:off x="4228407" y="1992182"/>
            <a:ext cx="6229004" cy="4524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endParaRPr lang="en-US" sz="2400"/>
          </a:p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H: Height,</a:t>
            </a:r>
          </a:p>
          <a:p>
            <a:r>
              <a:rPr lang="en-US" sz="2400"/>
              <a:t>    Wt: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enum</a:t>
            </a:r>
            <a:r>
              <a:rPr lang="en-US" sz="2400"/>
              <a:t> Height { Low, Med, High }</a:t>
            </a:r>
          </a:p>
          <a:p>
            <a:r>
              <a:rPr lang="en-US" sz="2400" b="1"/>
              <a:t>sig</a:t>
            </a:r>
            <a:r>
              <a:rPr lang="en-US" sz="2400"/>
              <a:t> State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CC58F-F49D-4ED1-BD9C-E3E5FC2ED382}"/>
              </a:ext>
            </a:extLst>
          </p:cNvPr>
          <p:cNvSpPr txBox="1"/>
          <p:nvPr/>
        </p:nvSpPr>
        <p:spPr>
          <a:xfrm>
            <a:off x="189807" y="3742798"/>
            <a:ext cx="366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These denote computations that are taken to be correct.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955C61-1F89-4286-A6A1-0DB6BBE165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857104" y="3511837"/>
            <a:ext cx="648394" cy="64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47C19B-D18B-4E0C-8901-E99DB012C520}"/>
              </a:ext>
            </a:extLst>
          </p:cNvPr>
          <p:cNvCxnSpPr>
            <a:stCxn id="6" idx="3"/>
          </p:cNvCxnSpPr>
          <p:nvPr/>
        </p:nvCxnSpPr>
        <p:spPr>
          <a:xfrm>
            <a:off x="3857104" y="4158297"/>
            <a:ext cx="648394" cy="64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7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D10D-2B17-49AE-9171-43B6DF0B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5" y="365124"/>
            <a:ext cx="3467793" cy="2577581"/>
          </a:xfrm>
        </p:spPr>
        <p:txBody>
          <a:bodyPr>
            <a:normAutofit/>
          </a:bodyPr>
          <a:lstStyle/>
          <a:p>
            <a:r>
              <a:rPr lang="en-US"/>
              <a:t>What are the Elements in mesh m?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B06AE-3932-4DDB-81AF-2D10C0980DBD}"/>
              </a:ext>
            </a:extLst>
          </p:cNvPr>
          <p:cNvSpPr/>
          <p:nvPr/>
        </p:nvSpPr>
        <p:spPr>
          <a:xfrm>
            <a:off x="7254241" y="667197"/>
            <a:ext cx="4017818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Mesh {</a:t>
            </a:r>
          </a:p>
          <a:p>
            <a:r>
              <a:rPr lang="en-US" sz="2400"/>
              <a:t>    triangles: </a:t>
            </a:r>
            <a:r>
              <a:rPr lang="en-US" sz="2400" b="1"/>
              <a:t>some</a:t>
            </a:r>
            <a:r>
              <a:rPr lang="en-US" sz="2400"/>
              <a:t> Triangle,</a:t>
            </a:r>
          </a:p>
          <a:p>
            <a:r>
              <a:rPr lang="en-US" sz="2400"/>
              <a:t>    adj: Triangle -&gt; Triangle</a:t>
            </a:r>
          </a:p>
          <a:p>
            <a:r>
              <a:rPr lang="en-US" sz="2400"/>
              <a:t>}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3B607ED-DD71-48B0-8EA2-D75DB159037A}"/>
              </a:ext>
            </a:extLst>
          </p:cNvPr>
          <p:cNvSpPr/>
          <p:nvPr/>
        </p:nvSpPr>
        <p:spPr>
          <a:xfrm>
            <a:off x="6567056" y="1169390"/>
            <a:ext cx="986442" cy="22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EBF9-6326-44D6-AA13-7697D0514568}"/>
              </a:ext>
            </a:extLst>
          </p:cNvPr>
          <p:cNvSpPr txBox="1"/>
          <p:nvPr/>
        </p:nvSpPr>
        <p:spPr>
          <a:xfrm>
            <a:off x="3890356" y="1027906"/>
            <a:ext cx="267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m.triangles</a:t>
            </a:r>
            <a:r>
              <a:rPr lang="en-US" sz="2400"/>
              <a:t> are the Elements in mesh m.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1D4F4-9C35-49B0-B9D3-F343603304AE}"/>
              </a:ext>
            </a:extLst>
          </p:cNvPr>
          <p:cNvSpPr/>
          <p:nvPr/>
        </p:nvSpPr>
        <p:spPr>
          <a:xfrm>
            <a:off x="7254241" y="4427076"/>
            <a:ext cx="401781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842F9-8D29-49E6-B7C3-84283625F756}"/>
              </a:ext>
            </a:extLst>
          </p:cNvPr>
          <p:cNvCxnSpPr/>
          <p:nvPr/>
        </p:nvCxnSpPr>
        <p:spPr>
          <a:xfrm flipV="1">
            <a:off x="8595360" y="3712184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61818C-33FE-4E65-AAEB-34EF817083A1}"/>
              </a:ext>
            </a:extLst>
          </p:cNvPr>
          <p:cNvSpPr txBox="1"/>
          <p:nvPr/>
        </p:nvSpPr>
        <p:spPr>
          <a:xfrm>
            <a:off x="8595360" y="3840276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55257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3C2F-04DE-4D40-98FE-01121999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Later we will discuss this predicate (pred)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C5B3-5CF2-4FE8-AEAC-52230A537635}"/>
              </a:ext>
            </a:extLst>
          </p:cNvPr>
          <p:cNvSpPr/>
          <p:nvPr/>
        </p:nvSpPr>
        <p:spPr>
          <a:xfrm>
            <a:off x="2283229" y="2296822"/>
            <a:ext cx="682752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t: m.triangles | t.wet.s' = t.wet.s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98C37DE-1DE6-4D12-8F3C-7EC60091648C}"/>
              </a:ext>
            </a:extLst>
          </p:cNvPr>
          <p:cNvSpPr/>
          <p:nvPr/>
        </p:nvSpPr>
        <p:spPr>
          <a:xfrm flipV="1">
            <a:off x="2793076" y="3574473"/>
            <a:ext cx="532015" cy="1047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611CC-2306-4F05-B5BC-BEC3D5B0FB20}"/>
              </a:ext>
            </a:extLst>
          </p:cNvPr>
          <p:cNvSpPr txBox="1"/>
          <p:nvPr/>
        </p:nvSpPr>
        <p:spPr>
          <a:xfrm>
            <a:off x="2576945" y="4621876"/>
            <a:ext cx="653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Read as: “For each triangle t, it has the same wetness value in state s’ as in state s.”</a:t>
            </a:r>
          </a:p>
        </p:txBody>
      </p:sp>
    </p:spTree>
    <p:extLst>
      <p:ext uri="{BB962C8B-B14F-4D97-AF65-F5344CB8AC3E}">
        <p14:creationId xmlns:p14="http://schemas.microsoft.com/office/powerpoint/2010/main" val="4287669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3C2F-04DE-4D40-98FE-01121999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Mixing abstract and domain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C5B3-5CF2-4FE8-AEAC-52230A537635}"/>
              </a:ext>
            </a:extLst>
          </p:cNvPr>
          <p:cNvSpPr/>
          <p:nvPr/>
        </p:nvSpPr>
        <p:spPr>
          <a:xfrm>
            <a:off x="703811" y="2762334"/>
            <a:ext cx="612925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t: m.triangles | t.wet.s' = t.wet.s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69FD6-AED5-4149-9846-867B39586C3E}"/>
              </a:ext>
            </a:extLst>
          </p:cNvPr>
          <p:cNvSpPr/>
          <p:nvPr/>
        </p:nvSpPr>
        <p:spPr>
          <a:xfrm>
            <a:off x="8063347" y="3917225"/>
            <a:ext cx="3607722" cy="21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ABSTRACT</a:t>
            </a:r>
          </a:p>
          <a:p>
            <a:pPr algn="ctr"/>
            <a:r>
              <a:rPr lang="en-US"/>
              <a:t>Model meshes composed of triangles which are constrained to fit together edge-to-edge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F4A89-A440-4E2F-AFF2-4B2F3955DD35}"/>
              </a:ext>
            </a:extLst>
          </p:cNvPr>
          <p:cNvSpPr/>
          <p:nvPr/>
        </p:nvSpPr>
        <p:spPr>
          <a:xfrm>
            <a:off x="8063347" y="2044930"/>
            <a:ext cx="3607722" cy="18972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DOMAIN</a:t>
            </a:r>
          </a:p>
          <a:p>
            <a:pPr algn="ctr"/>
            <a:r>
              <a:rPr lang="en-US"/>
              <a:t>Model coastal regions, with a focus on how areas become wet and dry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62FA08-DEB5-4C3D-A537-12A2CBF33BBB}"/>
              </a:ext>
            </a:extLst>
          </p:cNvPr>
          <p:cNvSpPr/>
          <p:nvPr/>
        </p:nvSpPr>
        <p:spPr>
          <a:xfrm>
            <a:off x="1961416" y="3524404"/>
            <a:ext cx="1164197" cy="490909"/>
          </a:xfrm>
          <a:custGeom>
            <a:avLst/>
            <a:gdLst>
              <a:gd name="connsiteX0" fmla="*/ 449274 w 1164197"/>
              <a:gd name="connsiteY0" fmla="*/ 33443 h 490909"/>
              <a:gd name="connsiteX1" fmla="*/ 366147 w 1164197"/>
              <a:gd name="connsiteY1" fmla="*/ 192 h 490909"/>
              <a:gd name="connsiteX2" fmla="*/ 316271 w 1164197"/>
              <a:gd name="connsiteY2" fmla="*/ 16818 h 490909"/>
              <a:gd name="connsiteX3" fmla="*/ 50264 w 1164197"/>
              <a:gd name="connsiteY3" fmla="*/ 33443 h 490909"/>
              <a:gd name="connsiteX4" fmla="*/ 33638 w 1164197"/>
              <a:gd name="connsiteY4" fmla="*/ 83319 h 490909"/>
              <a:gd name="connsiteX5" fmla="*/ 387 w 1164197"/>
              <a:gd name="connsiteY5" fmla="*/ 133196 h 490909"/>
              <a:gd name="connsiteX6" fmla="*/ 17013 w 1164197"/>
              <a:gd name="connsiteY6" fmla="*/ 183072 h 490909"/>
              <a:gd name="connsiteX7" fmla="*/ 33638 w 1164197"/>
              <a:gd name="connsiteY7" fmla="*/ 349327 h 490909"/>
              <a:gd name="connsiteX8" fmla="*/ 83514 w 1164197"/>
              <a:gd name="connsiteY8" fmla="*/ 382578 h 490909"/>
              <a:gd name="connsiteX9" fmla="*/ 133391 w 1164197"/>
              <a:gd name="connsiteY9" fmla="*/ 432454 h 490909"/>
              <a:gd name="connsiteX10" fmla="*/ 316271 w 1164197"/>
              <a:gd name="connsiteY10" fmla="*/ 449079 h 490909"/>
              <a:gd name="connsiteX11" fmla="*/ 465900 w 1164197"/>
              <a:gd name="connsiteY11" fmla="*/ 465705 h 490909"/>
              <a:gd name="connsiteX12" fmla="*/ 765158 w 1164197"/>
              <a:gd name="connsiteY12" fmla="*/ 465705 h 490909"/>
              <a:gd name="connsiteX13" fmla="*/ 914787 w 1164197"/>
              <a:gd name="connsiteY13" fmla="*/ 432454 h 490909"/>
              <a:gd name="connsiteX14" fmla="*/ 964664 w 1164197"/>
              <a:gd name="connsiteY14" fmla="*/ 415829 h 490909"/>
              <a:gd name="connsiteX15" fmla="*/ 1130918 w 1164197"/>
              <a:gd name="connsiteY15" fmla="*/ 382578 h 490909"/>
              <a:gd name="connsiteX16" fmla="*/ 1164169 w 1164197"/>
              <a:gd name="connsiteY16" fmla="*/ 199698 h 490909"/>
              <a:gd name="connsiteX17" fmla="*/ 1147544 w 1164197"/>
              <a:gd name="connsiteY17" fmla="*/ 116570 h 490909"/>
              <a:gd name="connsiteX18" fmla="*/ 1081042 w 1164197"/>
              <a:gd name="connsiteY18" fmla="*/ 99945 h 490909"/>
              <a:gd name="connsiteX19" fmla="*/ 914787 w 1164197"/>
              <a:gd name="connsiteY19" fmla="*/ 50069 h 490909"/>
              <a:gd name="connsiteX20" fmla="*/ 848285 w 1164197"/>
              <a:gd name="connsiteY20" fmla="*/ 33443 h 490909"/>
              <a:gd name="connsiteX21" fmla="*/ 765158 w 1164197"/>
              <a:gd name="connsiteY21" fmla="*/ 16818 h 490909"/>
              <a:gd name="connsiteX22" fmla="*/ 515776 w 1164197"/>
              <a:gd name="connsiteY22" fmla="*/ 33443 h 490909"/>
              <a:gd name="connsiteX23" fmla="*/ 449274 w 1164197"/>
              <a:gd name="connsiteY23" fmla="*/ 33443 h 49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64197" h="490909">
                <a:moveTo>
                  <a:pt x="449274" y="33443"/>
                </a:moveTo>
                <a:cubicBezTo>
                  <a:pt x="424336" y="27901"/>
                  <a:pt x="395760" y="3894"/>
                  <a:pt x="366147" y="192"/>
                </a:cubicBezTo>
                <a:cubicBezTo>
                  <a:pt x="348758" y="-1982"/>
                  <a:pt x="333699" y="14983"/>
                  <a:pt x="316271" y="16818"/>
                </a:cubicBezTo>
                <a:cubicBezTo>
                  <a:pt x="227917" y="26118"/>
                  <a:pt x="138933" y="27901"/>
                  <a:pt x="50264" y="33443"/>
                </a:cubicBezTo>
                <a:cubicBezTo>
                  <a:pt x="44722" y="50068"/>
                  <a:pt x="41475" y="67644"/>
                  <a:pt x="33638" y="83319"/>
                </a:cubicBezTo>
                <a:cubicBezTo>
                  <a:pt x="24702" y="101191"/>
                  <a:pt x="3672" y="113486"/>
                  <a:pt x="387" y="133196"/>
                </a:cubicBezTo>
                <a:cubicBezTo>
                  <a:pt x="-2494" y="150482"/>
                  <a:pt x="11471" y="166447"/>
                  <a:pt x="17013" y="183072"/>
                </a:cubicBezTo>
                <a:cubicBezTo>
                  <a:pt x="22555" y="238490"/>
                  <a:pt x="16026" y="296490"/>
                  <a:pt x="33638" y="349327"/>
                </a:cubicBezTo>
                <a:cubicBezTo>
                  <a:pt x="39957" y="368283"/>
                  <a:pt x="68164" y="369786"/>
                  <a:pt x="83514" y="382578"/>
                </a:cubicBezTo>
                <a:cubicBezTo>
                  <a:pt x="101576" y="397630"/>
                  <a:pt x="110784" y="425995"/>
                  <a:pt x="133391" y="432454"/>
                </a:cubicBezTo>
                <a:cubicBezTo>
                  <a:pt x="192247" y="449270"/>
                  <a:pt x="255363" y="442988"/>
                  <a:pt x="316271" y="449079"/>
                </a:cubicBezTo>
                <a:cubicBezTo>
                  <a:pt x="366205" y="454072"/>
                  <a:pt x="416024" y="460163"/>
                  <a:pt x="465900" y="465705"/>
                </a:cubicBezTo>
                <a:cubicBezTo>
                  <a:pt x="590494" y="507236"/>
                  <a:pt x="518820" y="490339"/>
                  <a:pt x="765158" y="465705"/>
                </a:cubicBezTo>
                <a:cubicBezTo>
                  <a:pt x="791523" y="463068"/>
                  <a:pt x="884887" y="440997"/>
                  <a:pt x="914787" y="432454"/>
                </a:cubicBezTo>
                <a:cubicBezTo>
                  <a:pt x="931638" y="427640"/>
                  <a:pt x="947813" y="420643"/>
                  <a:pt x="964664" y="415829"/>
                </a:cubicBezTo>
                <a:cubicBezTo>
                  <a:pt x="1034117" y="395985"/>
                  <a:pt x="1052519" y="395644"/>
                  <a:pt x="1130918" y="382578"/>
                </a:cubicBezTo>
                <a:cubicBezTo>
                  <a:pt x="1136324" y="355547"/>
                  <a:pt x="1164169" y="220974"/>
                  <a:pt x="1164169" y="199698"/>
                </a:cubicBezTo>
                <a:cubicBezTo>
                  <a:pt x="1164169" y="171440"/>
                  <a:pt x="1165634" y="138278"/>
                  <a:pt x="1147544" y="116570"/>
                </a:cubicBezTo>
                <a:cubicBezTo>
                  <a:pt x="1132916" y="99016"/>
                  <a:pt x="1103209" y="105487"/>
                  <a:pt x="1081042" y="99945"/>
                </a:cubicBezTo>
                <a:cubicBezTo>
                  <a:pt x="992980" y="41238"/>
                  <a:pt x="1061888" y="76815"/>
                  <a:pt x="914787" y="50069"/>
                </a:cubicBezTo>
                <a:cubicBezTo>
                  <a:pt x="892306" y="45982"/>
                  <a:pt x="870590" y="38400"/>
                  <a:pt x="848285" y="33443"/>
                </a:cubicBezTo>
                <a:cubicBezTo>
                  <a:pt x="820700" y="27313"/>
                  <a:pt x="792867" y="22360"/>
                  <a:pt x="765158" y="16818"/>
                </a:cubicBezTo>
                <a:cubicBezTo>
                  <a:pt x="682031" y="22360"/>
                  <a:pt x="598578" y="24243"/>
                  <a:pt x="515776" y="33443"/>
                </a:cubicBezTo>
                <a:cubicBezTo>
                  <a:pt x="460643" y="39569"/>
                  <a:pt x="474212" y="38985"/>
                  <a:pt x="449274" y="3344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3C10E9-143C-40FC-B075-5AFF1A2BBA30}"/>
              </a:ext>
            </a:extLst>
          </p:cNvPr>
          <p:cNvSpPr/>
          <p:nvPr/>
        </p:nvSpPr>
        <p:spPr>
          <a:xfrm>
            <a:off x="4655127" y="3557847"/>
            <a:ext cx="519000" cy="449149"/>
          </a:xfrm>
          <a:custGeom>
            <a:avLst/>
            <a:gdLst>
              <a:gd name="connsiteX0" fmla="*/ 232756 w 519000"/>
              <a:gd name="connsiteY0" fmla="*/ 16626 h 449149"/>
              <a:gd name="connsiteX1" fmla="*/ 33251 w 519000"/>
              <a:gd name="connsiteY1" fmla="*/ 66502 h 449149"/>
              <a:gd name="connsiteX2" fmla="*/ 0 w 519000"/>
              <a:gd name="connsiteY2" fmla="*/ 116378 h 449149"/>
              <a:gd name="connsiteX3" fmla="*/ 16625 w 519000"/>
              <a:gd name="connsiteY3" fmla="*/ 166255 h 449149"/>
              <a:gd name="connsiteX4" fmla="*/ 49876 w 519000"/>
              <a:gd name="connsiteY4" fmla="*/ 216131 h 449149"/>
              <a:gd name="connsiteX5" fmla="*/ 116378 w 519000"/>
              <a:gd name="connsiteY5" fmla="*/ 415636 h 449149"/>
              <a:gd name="connsiteX6" fmla="*/ 166254 w 519000"/>
              <a:gd name="connsiteY6" fmla="*/ 448887 h 449149"/>
              <a:gd name="connsiteX7" fmla="*/ 332509 w 519000"/>
              <a:gd name="connsiteY7" fmla="*/ 415636 h 449149"/>
              <a:gd name="connsiteX8" fmla="*/ 382385 w 519000"/>
              <a:gd name="connsiteY8" fmla="*/ 382386 h 449149"/>
              <a:gd name="connsiteX9" fmla="*/ 482138 w 519000"/>
              <a:gd name="connsiteY9" fmla="*/ 365760 h 449149"/>
              <a:gd name="connsiteX10" fmla="*/ 515389 w 519000"/>
              <a:gd name="connsiteY10" fmla="*/ 299258 h 449149"/>
              <a:gd name="connsiteX11" fmla="*/ 465513 w 519000"/>
              <a:gd name="connsiteY11" fmla="*/ 66502 h 449149"/>
              <a:gd name="connsiteX12" fmla="*/ 415636 w 519000"/>
              <a:gd name="connsiteY12" fmla="*/ 16626 h 449149"/>
              <a:gd name="connsiteX13" fmla="*/ 365760 w 519000"/>
              <a:gd name="connsiteY13" fmla="*/ 0 h 449149"/>
              <a:gd name="connsiteX14" fmla="*/ 232756 w 519000"/>
              <a:gd name="connsiteY14" fmla="*/ 16626 h 44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9000" h="449149">
                <a:moveTo>
                  <a:pt x="232756" y="16626"/>
                </a:moveTo>
                <a:cubicBezTo>
                  <a:pt x="177338" y="27710"/>
                  <a:pt x="90521" y="9232"/>
                  <a:pt x="33251" y="66502"/>
                </a:cubicBezTo>
                <a:cubicBezTo>
                  <a:pt x="19122" y="80631"/>
                  <a:pt x="11084" y="99753"/>
                  <a:pt x="0" y="116378"/>
                </a:cubicBezTo>
                <a:cubicBezTo>
                  <a:pt x="5542" y="133004"/>
                  <a:pt x="8788" y="150580"/>
                  <a:pt x="16625" y="166255"/>
                </a:cubicBezTo>
                <a:cubicBezTo>
                  <a:pt x="25561" y="184127"/>
                  <a:pt x="45689" y="196593"/>
                  <a:pt x="49876" y="216131"/>
                </a:cubicBezTo>
                <a:cubicBezTo>
                  <a:pt x="94706" y="425336"/>
                  <a:pt x="811" y="377114"/>
                  <a:pt x="116378" y="415636"/>
                </a:cubicBezTo>
                <a:cubicBezTo>
                  <a:pt x="133003" y="426720"/>
                  <a:pt x="146372" y="446899"/>
                  <a:pt x="166254" y="448887"/>
                </a:cubicBezTo>
                <a:cubicBezTo>
                  <a:pt x="191788" y="451440"/>
                  <a:pt x="293842" y="434969"/>
                  <a:pt x="332509" y="415636"/>
                </a:cubicBezTo>
                <a:cubicBezTo>
                  <a:pt x="350381" y="406700"/>
                  <a:pt x="363429" y="388705"/>
                  <a:pt x="382385" y="382386"/>
                </a:cubicBezTo>
                <a:cubicBezTo>
                  <a:pt x="414365" y="371726"/>
                  <a:pt x="448887" y="371302"/>
                  <a:pt x="482138" y="365760"/>
                </a:cubicBezTo>
                <a:cubicBezTo>
                  <a:pt x="493222" y="343593"/>
                  <a:pt x="513740" y="323987"/>
                  <a:pt x="515389" y="299258"/>
                </a:cubicBezTo>
                <a:cubicBezTo>
                  <a:pt x="522728" y="189177"/>
                  <a:pt x="524303" y="137050"/>
                  <a:pt x="465513" y="66502"/>
                </a:cubicBezTo>
                <a:cubicBezTo>
                  <a:pt x="450461" y="48440"/>
                  <a:pt x="435199" y="29668"/>
                  <a:pt x="415636" y="16626"/>
                </a:cubicBezTo>
                <a:cubicBezTo>
                  <a:pt x="401055" y="6905"/>
                  <a:pt x="382385" y="5542"/>
                  <a:pt x="365760" y="0"/>
                </a:cubicBezTo>
                <a:cubicBezTo>
                  <a:pt x="288505" y="19314"/>
                  <a:pt x="288174" y="5542"/>
                  <a:pt x="232756" y="166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6A0E2B-4405-4569-AC58-EDF542775496}"/>
              </a:ext>
            </a:extLst>
          </p:cNvPr>
          <p:cNvSpPr/>
          <p:nvPr/>
        </p:nvSpPr>
        <p:spPr>
          <a:xfrm>
            <a:off x="2593571" y="4023360"/>
            <a:ext cx="5453149" cy="1246909"/>
          </a:xfrm>
          <a:custGeom>
            <a:avLst/>
            <a:gdLst>
              <a:gd name="connsiteX0" fmla="*/ 0 w 5453149"/>
              <a:gd name="connsiteY0" fmla="*/ 0 h 1246909"/>
              <a:gd name="connsiteX1" fmla="*/ 249382 w 5453149"/>
              <a:gd name="connsiteY1" fmla="*/ 399011 h 1246909"/>
              <a:gd name="connsiteX2" fmla="*/ 1313411 w 5453149"/>
              <a:gd name="connsiteY2" fmla="*/ 864524 h 1246909"/>
              <a:gd name="connsiteX3" fmla="*/ 5453149 w 5453149"/>
              <a:gd name="connsiteY3" fmla="*/ 1246909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3149" h="1246909">
                <a:moveTo>
                  <a:pt x="0" y="0"/>
                </a:moveTo>
                <a:cubicBezTo>
                  <a:pt x="15240" y="127462"/>
                  <a:pt x="30480" y="254924"/>
                  <a:pt x="249382" y="399011"/>
                </a:cubicBezTo>
                <a:cubicBezTo>
                  <a:pt x="468284" y="543098"/>
                  <a:pt x="446117" y="723208"/>
                  <a:pt x="1313411" y="864524"/>
                </a:cubicBezTo>
                <a:cubicBezTo>
                  <a:pt x="2180705" y="1005840"/>
                  <a:pt x="3816927" y="1126374"/>
                  <a:pt x="5453149" y="124690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55BE90-D7F4-4996-BA04-4DA82D42374B}"/>
              </a:ext>
            </a:extLst>
          </p:cNvPr>
          <p:cNvSpPr/>
          <p:nvPr/>
        </p:nvSpPr>
        <p:spPr>
          <a:xfrm>
            <a:off x="5054138" y="2793075"/>
            <a:ext cx="2992582" cy="764771"/>
          </a:xfrm>
          <a:custGeom>
            <a:avLst/>
            <a:gdLst>
              <a:gd name="connsiteX0" fmla="*/ 0 w 3059084"/>
              <a:gd name="connsiteY0" fmla="*/ 764771 h 764771"/>
              <a:gd name="connsiteX1" fmla="*/ 332509 w 3059084"/>
              <a:gd name="connsiteY1" fmla="*/ 382386 h 764771"/>
              <a:gd name="connsiteX2" fmla="*/ 1213658 w 3059084"/>
              <a:gd name="connsiteY2" fmla="*/ 116379 h 764771"/>
              <a:gd name="connsiteX3" fmla="*/ 3059084 w 3059084"/>
              <a:gd name="connsiteY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084" h="764771">
                <a:moveTo>
                  <a:pt x="0" y="764771"/>
                </a:moveTo>
                <a:cubicBezTo>
                  <a:pt x="65116" y="627611"/>
                  <a:pt x="130233" y="490451"/>
                  <a:pt x="332509" y="382386"/>
                </a:cubicBezTo>
                <a:cubicBezTo>
                  <a:pt x="534785" y="274321"/>
                  <a:pt x="759229" y="180110"/>
                  <a:pt x="1213658" y="116379"/>
                </a:cubicBezTo>
                <a:cubicBezTo>
                  <a:pt x="1668087" y="52648"/>
                  <a:pt x="2363585" y="26324"/>
                  <a:pt x="3059084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0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3C2F-04DE-4D40-98FE-01121999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is better?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C5B3-5CF2-4FE8-AEAC-52230A537635}"/>
              </a:ext>
            </a:extLst>
          </p:cNvPr>
          <p:cNvSpPr/>
          <p:nvPr/>
        </p:nvSpPr>
        <p:spPr>
          <a:xfrm>
            <a:off x="2283229" y="1897817"/>
            <a:ext cx="682752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t: m.triangles | t.wet.s' = t.wet.s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52305-B6B5-4745-8A03-B9DF5925407E}"/>
              </a:ext>
            </a:extLst>
          </p:cNvPr>
          <p:cNvSpPr/>
          <p:nvPr/>
        </p:nvSpPr>
        <p:spPr>
          <a:xfrm>
            <a:off x="2283229" y="4472616"/>
            <a:ext cx="682752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697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43C5B3-5CF2-4FE8-AEAC-52230A537635}"/>
              </a:ext>
            </a:extLst>
          </p:cNvPr>
          <p:cNvSpPr/>
          <p:nvPr/>
        </p:nvSpPr>
        <p:spPr>
          <a:xfrm>
            <a:off x="2283229" y="1897817"/>
            <a:ext cx="682752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t: m.triangles | t.wet.s' = t.wet.s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52305-B6B5-4745-8A03-B9DF5925407E}"/>
              </a:ext>
            </a:extLst>
          </p:cNvPr>
          <p:cNvSpPr/>
          <p:nvPr/>
        </p:nvSpPr>
        <p:spPr>
          <a:xfrm>
            <a:off x="2283229" y="4472616"/>
            <a:ext cx="682752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93787-43A8-4FBA-B5F0-E8B67DFB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386" y="4472616"/>
            <a:ext cx="1739192" cy="13894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82287-9145-4A49-8836-1709FCFFBF18}"/>
              </a:ext>
            </a:extLst>
          </p:cNvPr>
          <p:cNvGrpSpPr/>
          <p:nvPr/>
        </p:nvGrpSpPr>
        <p:grpSpPr>
          <a:xfrm>
            <a:off x="479158" y="1897817"/>
            <a:ext cx="1545648" cy="1449346"/>
            <a:chOff x="382386" y="2296822"/>
            <a:chExt cx="1545648" cy="14493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A8034C-289D-4C9E-95A2-4215AF61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82386" y="2296822"/>
              <a:ext cx="1545648" cy="144934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757E0-38CA-47E6-93B6-8B1EB73818DD}"/>
                </a:ext>
              </a:extLst>
            </p:cNvPr>
            <p:cNvSpPr/>
            <p:nvPr/>
          </p:nvSpPr>
          <p:spPr>
            <a:xfrm>
              <a:off x="1251982" y="3574473"/>
              <a:ext cx="676052" cy="17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80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52305-B6B5-4745-8A03-B9DF5925407E}"/>
              </a:ext>
            </a:extLst>
          </p:cNvPr>
          <p:cNvSpPr/>
          <p:nvPr/>
        </p:nvSpPr>
        <p:spPr>
          <a:xfrm>
            <a:off x="2249978" y="948020"/>
            <a:ext cx="682752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39799-2596-4778-907D-6B264D15320F}"/>
              </a:ext>
            </a:extLst>
          </p:cNvPr>
          <p:cNvSpPr/>
          <p:nvPr/>
        </p:nvSpPr>
        <p:spPr>
          <a:xfrm>
            <a:off x="3541222" y="1679171"/>
            <a:ext cx="1306235" cy="565266"/>
          </a:xfrm>
          <a:custGeom>
            <a:avLst/>
            <a:gdLst>
              <a:gd name="connsiteX0" fmla="*/ 432262 w 1306235"/>
              <a:gd name="connsiteY0" fmla="*/ 49877 h 565266"/>
              <a:gd name="connsiteX1" fmla="*/ 199505 w 1306235"/>
              <a:gd name="connsiteY1" fmla="*/ 33251 h 565266"/>
              <a:gd name="connsiteX2" fmla="*/ 149629 w 1306235"/>
              <a:gd name="connsiteY2" fmla="*/ 0 h 565266"/>
              <a:gd name="connsiteX3" fmla="*/ 99752 w 1306235"/>
              <a:gd name="connsiteY3" fmla="*/ 33251 h 565266"/>
              <a:gd name="connsiteX4" fmla="*/ 16625 w 1306235"/>
              <a:gd name="connsiteY4" fmla="*/ 199506 h 565266"/>
              <a:gd name="connsiteX5" fmla="*/ 0 w 1306235"/>
              <a:gd name="connsiteY5" fmla="*/ 249382 h 565266"/>
              <a:gd name="connsiteX6" fmla="*/ 33251 w 1306235"/>
              <a:gd name="connsiteY6" fmla="*/ 349135 h 565266"/>
              <a:gd name="connsiteX7" fmla="*/ 49876 w 1306235"/>
              <a:gd name="connsiteY7" fmla="*/ 399011 h 565266"/>
              <a:gd name="connsiteX8" fmla="*/ 66502 w 1306235"/>
              <a:gd name="connsiteY8" fmla="*/ 465513 h 565266"/>
              <a:gd name="connsiteX9" fmla="*/ 116378 w 1306235"/>
              <a:gd name="connsiteY9" fmla="*/ 498764 h 565266"/>
              <a:gd name="connsiteX10" fmla="*/ 249382 w 1306235"/>
              <a:gd name="connsiteY10" fmla="*/ 532015 h 565266"/>
              <a:gd name="connsiteX11" fmla="*/ 349134 w 1306235"/>
              <a:gd name="connsiteY11" fmla="*/ 565266 h 565266"/>
              <a:gd name="connsiteX12" fmla="*/ 448887 w 1306235"/>
              <a:gd name="connsiteY12" fmla="*/ 548640 h 565266"/>
              <a:gd name="connsiteX13" fmla="*/ 598516 w 1306235"/>
              <a:gd name="connsiteY13" fmla="*/ 515389 h 565266"/>
              <a:gd name="connsiteX14" fmla="*/ 764771 w 1306235"/>
              <a:gd name="connsiteY14" fmla="*/ 498764 h 565266"/>
              <a:gd name="connsiteX15" fmla="*/ 881149 w 1306235"/>
              <a:gd name="connsiteY15" fmla="*/ 482138 h 565266"/>
              <a:gd name="connsiteX16" fmla="*/ 1163782 w 1306235"/>
              <a:gd name="connsiteY16" fmla="*/ 465513 h 565266"/>
              <a:gd name="connsiteX17" fmla="*/ 1213658 w 1306235"/>
              <a:gd name="connsiteY17" fmla="*/ 448888 h 565266"/>
              <a:gd name="connsiteX18" fmla="*/ 1280160 w 1306235"/>
              <a:gd name="connsiteY18" fmla="*/ 349135 h 565266"/>
              <a:gd name="connsiteX19" fmla="*/ 1280160 w 1306235"/>
              <a:gd name="connsiteY19" fmla="*/ 149629 h 565266"/>
              <a:gd name="connsiteX20" fmla="*/ 1213658 w 1306235"/>
              <a:gd name="connsiteY20" fmla="*/ 133004 h 565266"/>
              <a:gd name="connsiteX21" fmla="*/ 1163782 w 1306235"/>
              <a:gd name="connsiteY21" fmla="*/ 116378 h 565266"/>
              <a:gd name="connsiteX22" fmla="*/ 1147156 w 1306235"/>
              <a:gd name="connsiteY22" fmla="*/ 66502 h 565266"/>
              <a:gd name="connsiteX23" fmla="*/ 1014152 w 1306235"/>
              <a:gd name="connsiteY23" fmla="*/ 49877 h 565266"/>
              <a:gd name="connsiteX24" fmla="*/ 931025 w 1306235"/>
              <a:gd name="connsiteY24" fmla="*/ 33251 h 565266"/>
              <a:gd name="connsiteX25" fmla="*/ 831272 w 1306235"/>
              <a:gd name="connsiteY25" fmla="*/ 66502 h 565266"/>
              <a:gd name="connsiteX26" fmla="*/ 432262 w 1306235"/>
              <a:gd name="connsiteY26" fmla="*/ 49877 h 5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06235" h="565266">
                <a:moveTo>
                  <a:pt x="432262" y="49877"/>
                </a:moveTo>
                <a:cubicBezTo>
                  <a:pt x="326967" y="44335"/>
                  <a:pt x="276105" y="46769"/>
                  <a:pt x="199505" y="33251"/>
                </a:cubicBezTo>
                <a:cubicBezTo>
                  <a:pt x="179828" y="29779"/>
                  <a:pt x="169610" y="0"/>
                  <a:pt x="149629" y="0"/>
                </a:cubicBezTo>
                <a:cubicBezTo>
                  <a:pt x="129647" y="0"/>
                  <a:pt x="116378" y="22167"/>
                  <a:pt x="99752" y="33251"/>
                </a:cubicBezTo>
                <a:cubicBezTo>
                  <a:pt x="28847" y="127792"/>
                  <a:pt x="58638" y="73467"/>
                  <a:pt x="16625" y="199506"/>
                </a:cubicBezTo>
                <a:lnTo>
                  <a:pt x="0" y="249382"/>
                </a:lnTo>
                <a:lnTo>
                  <a:pt x="33251" y="349135"/>
                </a:lnTo>
                <a:cubicBezTo>
                  <a:pt x="38793" y="365760"/>
                  <a:pt x="45626" y="382010"/>
                  <a:pt x="49876" y="399011"/>
                </a:cubicBezTo>
                <a:cubicBezTo>
                  <a:pt x="55418" y="421178"/>
                  <a:pt x="53827" y="446501"/>
                  <a:pt x="66502" y="465513"/>
                </a:cubicBezTo>
                <a:cubicBezTo>
                  <a:pt x="77586" y="482138"/>
                  <a:pt x="97600" y="491936"/>
                  <a:pt x="116378" y="498764"/>
                </a:cubicBezTo>
                <a:cubicBezTo>
                  <a:pt x="159326" y="514381"/>
                  <a:pt x="206028" y="517564"/>
                  <a:pt x="249382" y="532015"/>
                </a:cubicBezTo>
                <a:lnTo>
                  <a:pt x="349134" y="565266"/>
                </a:lnTo>
                <a:cubicBezTo>
                  <a:pt x="382385" y="559724"/>
                  <a:pt x="415980" y="555953"/>
                  <a:pt x="448887" y="548640"/>
                </a:cubicBezTo>
                <a:cubicBezTo>
                  <a:pt x="598206" y="515458"/>
                  <a:pt x="351707" y="546240"/>
                  <a:pt x="598516" y="515389"/>
                </a:cubicBezTo>
                <a:cubicBezTo>
                  <a:pt x="653781" y="508481"/>
                  <a:pt x="709458" y="505271"/>
                  <a:pt x="764771" y="498764"/>
                </a:cubicBezTo>
                <a:cubicBezTo>
                  <a:pt x="803689" y="494185"/>
                  <a:pt x="842098" y="485392"/>
                  <a:pt x="881149" y="482138"/>
                </a:cubicBezTo>
                <a:cubicBezTo>
                  <a:pt x="975197" y="474301"/>
                  <a:pt x="1069571" y="471055"/>
                  <a:pt x="1163782" y="465513"/>
                </a:cubicBezTo>
                <a:cubicBezTo>
                  <a:pt x="1180407" y="459971"/>
                  <a:pt x="1201266" y="461280"/>
                  <a:pt x="1213658" y="448888"/>
                </a:cubicBezTo>
                <a:cubicBezTo>
                  <a:pt x="1241916" y="420630"/>
                  <a:pt x="1280160" y="349135"/>
                  <a:pt x="1280160" y="349135"/>
                </a:cubicBezTo>
                <a:cubicBezTo>
                  <a:pt x="1303579" y="278874"/>
                  <a:pt x="1324705" y="238719"/>
                  <a:pt x="1280160" y="149629"/>
                </a:cubicBezTo>
                <a:cubicBezTo>
                  <a:pt x="1269941" y="129192"/>
                  <a:pt x="1235628" y="139281"/>
                  <a:pt x="1213658" y="133004"/>
                </a:cubicBezTo>
                <a:cubicBezTo>
                  <a:pt x="1196808" y="128190"/>
                  <a:pt x="1180407" y="121920"/>
                  <a:pt x="1163782" y="116378"/>
                </a:cubicBezTo>
                <a:cubicBezTo>
                  <a:pt x="1158240" y="99753"/>
                  <a:pt x="1163170" y="73619"/>
                  <a:pt x="1147156" y="66502"/>
                </a:cubicBezTo>
                <a:cubicBezTo>
                  <a:pt x="1106327" y="48356"/>
                  <a:pt x="1058312" y="56671"/>
                  <a:pt x="1014152" y="49877"/>
                </a:cubicBezTo>
                <a:cubicBezTo>
                  <a:pt x="986223" y="45580"/>
                  <a:pt x="958734" y="38793"/>
                  <a:pt x="931025" y="33251"/>
                </a:cubicBezTo>
                <a:cubicBezTo>
                  <a:pt x="897774" y="44335"/>
                  <a:pt x="866253" y="64316"/>
                  <a:pt x="831272" y="66502"/>
                </a:cubicBezTo>
                <a:cubicBezTo>
                  <a:pt x="532079" y="85202"/>
                  <a:pt x="537557" y="55419"/>
                  <a:pt x="432262" y="4987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0EE3610-935B-4DDF-BF5A-02A89C04AF6C}"/>
              </a:ext>
            </a:extLst>
          </p:cNvPr>
          <p:cNvSpPr/>
          <p:nvPr/>
        </p:nvSpPr>
        <p:spPr>
          <a:xfrm>
            <a:off x="6416960" y="1762299"/>
            <a:ext cx="574520" cy="382385"/>
          </a:xfrm>
          <a:custGeom>
            <a:avLst/>
            <a:gdLst>
              <a:gd name="connsiteX0" fmla="*/ 233222 w 574520"/>
              <a:gd name="connsiteY0" fmla="*/ 49876 h 382385"/>
              <a:gd name="connsiteX1" fmla="*/ 150094 w 574520"/>
              <a:gd name="connsiteY1" fmla="*/ 66501 h 382385"/>
              <a:gd name="connsiteX2" fmla="*/ 100218 w 574520"/>
              <a:gd name="connsiteY2" fmla="*/ 83127 h 382385"/>
              <a:gd name="connsiteX3" fmla="*/ 33716 w 574520"/>
              <a:gd name="connsiteY3" fmla="*/ 99752 h 382385"/>
              <a:gd name="connsiteX4" fmla="*/ 465 w 574520"/>
              <a:gd name="connsiteY4" fmla="*/ 266007 h 382385"/>
              <a:gd name="connsiteX5" fmla="*/ 17091 w 574520"/>
              <a:gd name="connsiteY5" fmla="*/ 349134 h 382385"/>
              <a:gd name="connsiteX6" fmla="*/ 116844 w 574520"/>
              <a:gd name="connsiteY6" fmla="*/ 365760 h 382385"/>
              <a:gd name="connsiteX7" fmla="*/ 183345 w 574520"/>
              <a:gd name="connsiteY7" fmla="*/ 382385 h 382385"/>
              <a:gd name="connsiteX8" fmla="*/ 482604 w 574520"/>
              <a:gd name="connsiteY8" fmla="*/ 349134 h 382385"/>
              <a:gd name="connsiteX9" fmla="*/ 532480 w 574520"/>
              <a:gd name="connsiteY9" fmla="*/ 332509 h 382385"/>
              <a:gd name="connsiteX10" fmla="*/ 549105 w 574520"/>
              <a:gd name="connsiteY10" fmla="*/ 33250 h 382385"/>
              <a:gd name="connsiteX11" fmla="*/ 499229 w 574520"/>
              <a:gd name="connsiteY11" fmla="*/ 0 h 382385"/>
              <a:gd name="connsiteX12" fmla="*/ 382851 w 574520"/>
              <a:gd name="connsiteY12" fmla="*/ 33250 h 382385"/>
              <a:gd name="connsiteX13" fmla="*/ 332974 w 574520"/>
              <a:gd name="connsiteY13" fmla="*/ 49876 h 382385"/>
              <a:gd name="connsiteX14" fmla="*/ 233222 w 574520"/>
              <a:gd name="connsiteY14" fmla="*/ 49876 h 38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4520" h="382385">
                <a:moveTo>
                  <a:pt x="233222" y="49876"/>
                </a:moveTo>
                <a:cubicBezTo>
                  <a:pt x="202742" y="52647"/>
                  <a:pt x="177508" y="59647"/>
                  <a:pt x="150094" y="66501"/>
                </a:cubicBezTo>
                <a:cubicBezTo>
                  <a:pt x="133093" y="70751"/>
                  <a:pt x="117068" y="78313"/>
                  <a:pt x="100218" y="83127"/>
                </a:cubicBezTo>
                <a:cubicBezTo>
                  <a:pt x="78248" y="89404"/>
                  <a:pt x="55883" y="94210"/>
                  <a:pt x="33716" y="99752"/>
                </a:cubicBezTo>
                <a:cubicBezTo>
                  <a:pt x="13243" y="161172"/>
                  <a:pt x="465" y="189596"/>
                  <a:pt x="465" y="266007"/>
                </a:cubicBezTo>
                <a:cubicBezTo>
                  <a:pt x="465" y="294265"/>
                  <a:pt x="-4364" y="330744"/>
                  <a:pt x="17091" y="349134"/>
                </a:cubicBezTo>
                <a:cubicBezTo>
                  <a:pt x="42685" y="371072"/>
                  <a:pt x="83789" y="359149"/>
                  <a:pt x="116844" y="365760"/>
                </a:cubicBezTo>
                <a:cubicBezTo>
                  <a:pt x="139249" y="370241"/>
                  <a:pt x="161178" y="376843"/>
                  <a:pt x="183345" y="382385"/>
                </a:cubicBezTo>
                <a:cubicBezTo>
                  <a:pt x="285345" y="373885"/>
                  <a:pt x="383251" y="371213"/>
                  <a:pt x="482604" y="349134"/>
                </a:cubicBezTo>
                <a:cubicBezTo>
                  <a:pt x="499711" y="345332"/>
                  <a:pt x="515855" y="338051"/>
                  <a:pt x="532480" y="332509"/>
                </a:cubicBezTo>
                <a:cubicBezTo>
                  <a:pt x="573416" y="209702"/>
                  <a:pt x="594189" y="191043"/>
                  <a:pt x="549105" y="33250"/>
                </a:cubicBezTo>
                <a:cubicBezTo>
                  <a:pt x="543616" y="14038"/>
                  <a:pt x="515854" y="11083"/>
                  <a:pt x="499229" y="0"/>
                </a:cubicBezTo>
                <a:cubicBezTo>
                  <a:pt x="379629" y="39866"/>
                  <a:pt x="529000" y="-8507"/>
                  <a:pt x="382851" y="33250"/>
                </a:cubicBezTo>
                <a:cubicBezTo>
                  <a:pt x="366000" y="38064"/>
                  <a:pt x="349600" y="44334"/>
                  <a:pt x="332974" y="49876"/>
                </a:cubicBezTo>
                <a:cubicBezTo>
                  <a:pt x="277841" y="31498"/>
                  <a:pt x="263702" y="47105"/>
                  <a:pt x="233222" y="4987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4B1AF-F3EB-43FA-BD56-C856DDC3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01" y="2325636"/>
            <a:ext cx="3125585" cy="1299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A9454-3192-4996-BF26-A66C0E849B37}"/>
              </a:ext>
            </a:extLst>
          </p:cNvPr>
          <p:cNvSpPr txBox="1"/>
          <p:nvPr/>
        </p:nvSpPr>
        <p:spPr>
          <a:xfrm>
            <a:off x="3541222" y="3706738"/>
            <a:ext cx="377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Domain-specific terminology</a:t>
            </a:r>
          </a:p>
        </p:txBody>
      </p:sp>
    </p:spTree>
    <p:extLst>
      <p:ext uri="{BB962C8B-B14F-4D97-AF65-F5344CB8AC3E}">
        <p14:creationId xmlns:p14="http://schemas.microsoft.com/office/powerpoint/2010/main" val="425059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6B06AE-3932-4DDB-81AF-2D10C0980DBD}"/>
              </a:ext>
            </a:extLst>
          </p:cNvPr>
          <p:cNvSpPr/>
          <p:nvPr/>
        </p:nvSpPr>
        <p:spPr>
          <a:xfrm>
            <a:off x="7254241" y="667197"/>
            <a:ext cx="4017818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Mesh {</a:t>
            </a:r>
          </a:p>
          <a:p>
            <a:r>
              <a:rPr lang="en-US" sz="2400"/>
              <a:t>    triangles: </a:t>
            </a:r>
            <a:r>
              <a:rPr lang="en-US" sz="2400" b="1"/>
              <a:t>some</a:t>
            </a:r>
            <a:r>
              <a:rPr lang="en-US" sz="2400"/>
              <a:t> Triangle,</a:t>
            </a:r>
          </a:p>
          <a:p>
            <a:r>
              <a:rPr lang="en-US" sz="2400"/>
              <a:t>    adj: Triangle -&gt; Triangle</a:t>
            </a:r>
          </a:p>
          <a:p>
            <a:r>
              <a:rPr lang="en-US" sz="2400"/>
              <a:t>}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1D4F4-9C35-49B0-B9D3-F343603304AE}"/>
              </a:ext>
            </a:extLst>
          </p:cNvPr>
          <p:cNvSpPr/>
          <p:nvPr/>
        </p:nvSpPr>
        <p:spPr>
          <a:xfrm>
            <a:off x="7254241" y="4427076"/>
            <a:ext cx="401781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842F9-8D29-49E6-B7C3-84283625F756}"/>
              </a:ext>
            </a:extLst>
          </p:cNvPr>
          <p:cNvCxnSpPr/>
          <p:nvPr/>
        </p:nvCxnSpPr>
        <p:spPr>
          <a:xfrm flipV="1">
            <a:off x="8595360" y="3712184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61818C-33FE-4E65-AAEB-34EF817083A1}"/>
              </a:ext>
            </a:extLst>
          </p:cNvPr>
          <p:cNvSpPr txBox="1"/>
          <p:nvPr/>
        </p:nvSpPr>
        <p:spPr>
          <a:xfrm>
            <a:off x="8595360" y="3840276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41778-8D34-4392-8785-5BA3B2C98F6F}"/>
              </a:ext>
            </a:extLst>
          </p:cNvPr>
          <p:cNvSpPr/>
          <p:nvPr/>
        </p:nvSpPr>
        <p:spPr>
          <a:xfrm>
            <a:off x="315884" y="278995"/>
            <a:ext cx="6184617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DE4F19-A536-43E4-A1B6-F9C90456CFE2}"/>
              </a:ext>
            </a:extLst>
          </p:cNvPr>
          <p:cNvSpPr/>
          <p:nvPr/>
        </p:nvSpPr>
        <p:spPr>
          <a:xfrm>
            <a:off x="1607128" y="1010146"/>
            <a:ext cx="1306235" cy="565266"/>
          </a:xfrm>
          <a:custGeom>
            <a:avLst/>
            <a:gdLst>
              <a:gd name="connsiteX0" fmla="*/ 432262 w 1306235"/>
              <a:gd name="connsiteY0" fmla="*/ 49877 h 565266"/>
              <a:gd name="connsiteX1" fmla="*/ 199505 w 1306235"/>
              <a:gd name="connsiteY1" fmla="*/ 33251 h 565266"/>
              <a:gd name="connsiteX2" fmla="*/ 149629 w 1306235"/>
              <a:gd name="connsiteY2" fmla="*/ 0 h 565266"/>
              <a:gd name="connsiteX3" fmla="*/ 99752 w 1306235"/>
              <a:gd name="connsiteY3" fmla="*/ 33251 h 565266"/>
              <a:gd name="connsiteX4" fmla="*/ 16625 w 1306235"/>
              <a:gd name="connsiteY4" fmla="*/ 199506 h 565266"/>
              <a:gd name="connsiteX5" fmla="*/ 0 w 1306235"/>
              <a:gd name="connsiteY5" fmla="*/ 249382 h 565266"/>
              <a:gd name="connsiteX6" fmla="*/ 33251 w 1306235"/>
              <a:gd name="connsiteY6" fmla="*/ 349135 h 565266"/>
              <a:gd name="connsiteX7" fmla="*/ 49876 w 1306235"/>
              <a:gd name="connsiteY7" fmla="*/ 399011 h 565266"/>
              <a:gd name="connsiteX8" fmla="*/ 66502 w 1306235"/>
              <a:gd name="connsiteY8" fmla="*/ 465513 h 565266"/>
              <a:gd name="connsiteX9" fmla="*/ 116378 w 1306235"/>
              <a:gd name="connsiteY9" fmla="*/ 498764 h 565266"/>
              <a:gd name="connsiteX10" fmla="*/ 249382 w 1306235"/>
              <a:gd name="connsiteY10" fmla="*/ 532015 h 565266"/>
              <a:gd name="connsiteX11" fmla="*/ 349134 w 1306235"/>
              <a:gd name="connsiteY11" fmla="*/ 565266 h 565266"/>
              <a:gd name="connsiteX12" fmla="*/ 448887 w 1306235"/>
              <a:gd name="connsiteY12" fmla="*/ 548640 h 565266"/>
              <a:gd name="connsiteX13" fmla="*/ 598516 w 1306235"/>
              <a:gd name="connsiteY13" fmla="*/ 515389 h 565266"/>
              <a:gd name="connsiteX14" fmla="*/ 764771 w 1306235"/>
              <a:gd name="connsiteY14" fmla="*/ 498764 h 565266"/>
              <a:gd name="connsiteX15" fmla="*/ 881149 w 1306235"/>
              <a:gd name="connsiteY15" fmla="*/ 482138 h 565266"/>
              <a:gd name="connsiteX16" fmla="*/ 1163782 w 1306235"/>
              <a:gd name="connsiteY16" fmla="*/ 465513 h 565266"/>
              <a:gd name="connsiteX17" fmla="*/ 1213658 w 1306235"/>
              <a:gd name="connsiteY17" fmla="*/ 448888 h 565266"/>
              <a:gd name="connsiteX18" fmla="*/ 1280160 w 1306235"/>
              <a:gd name="connsiteY18" fmla="*/ 349135 h 565266"/>
              <a:gd name="connsiteX19" fmla="*/ 1280160 w 1306235"/>
              <a:gd name="connsiteY19" fmla="*/ 149629 h 565266"/>
              <a:gd name="connsiteX20" fmla="*/ 1213658 w 1306235"/>
              <a:gd name="connsiteY20" fmla="*/ 133004 h 565266"/>
              <a:gd name="connsiteX21" fmla="*/ 1163782 w 1306235"/>
              <a:gd name="connsiteY21" fmla="*/ 116378 h 565266"/>
              <a:gd name="connsiteX22" fmla="*/ 1147156 w 1306235"/>
              <a:gd name="connsiteY22" fmla="*/ 66502 h 565266"/>
              <a:gd name="connsiteX23" fmla="*/ 1014152 w 1306235"/>
              <a:gd name="connsiteY23" fmla="*/ 49877 h 565266"/>
              <a:gd name="connsiteX24" fmla="*/ 931025 w 1306235"/>
              <a:gd name="connsiteY24" fmla="*/ 33251 h 565266"/>
              <a:gd name="connsiteX25" fmla="*/ 831272 w 1306235"/>
              <a:gd name="connsiteY25" fmla="*/ 66502 h 565266"/>
              <a:gd name="connsiteX26" fmla="*/ 432262 w 1306235"/>
              <a:gd name="connsiteY26" fmla="*/ 49877 h 5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06235" h="565266">
                <a:moveTo>
                  <a:pt x="432262" y="49877"/>
                </a:moveTo>
                <a:cubicBezTo>
                  <a:pt x="326967" y="44335"/>
                  <a:pt x="276105" y="46769"/>
                  <a:pt x="199505" y="33251"/>
                </a:cubicBezTo>
                <a:cubicBezTo>
                  <a:pt x="179828" y="29779"/>
                  <a:pt x="169610" y="0"/>
                  <a:pt x="149629" y="0"/>
                </a:cubicBezTo>
                <a:cubicBezTo>
                  <a:pt x="129647" y="0"/>
                  <a:pt x="116378" y="22167"/>
                  <a:pt x="99752" y="33251"/>
                </a:cubicBezTo>
                <a:cubicBezTo>
                  <a:pt x="28847" y="127792"/>
                  <a:pt x="58638" y="73467"/>
                  <a:pt x="16625" y="199506"/>
                </a:cubicBezTo>
                <a:lnTo>
                  <a:pt x="0" y="249382"/>
                </a:lnTo>
                <a:lnTo>
                  <a:pt x="33251" y="349135"/>
                </a:lnTo>
                <a:cubicBezTo>
                  <a:pt x="38793" y="365760"/>
                  <a:pt x="45626" y="382010"/>
                  <a:pt x="49876" y="399011"/>
                </a:cubicBezTo>
                <a:cubicBezTo>
                  <a:pt x="55418" y="421178"/>
                  <a:pt x="53827" y="446501"/>
                  <a:pt x="66502" y="465513"/>
                </a:cubicBezTo>
                <a:cubicBezTo>
                  <a:pt x="77586" y="482138"/>
                  <a:pt x="97600" y="491936"/>
                  <a:pt x="116378" y="498764"/>
                </a:cubicBezTo>
                <a:cubicBezTo>
                  <a:pt x="159326" y="514381"/>
                  <a:pt x="206028" y="517564"/>
                  <a:pt x="249382" y="532015"/>
                </a:cubicBezTo>
                <a:lnTo>
                  <a:pt x="349134" y="565266"/>
                </a:lnTo>
                <a:cubicBezTo>
                  <a:pt x="382385" y="559724"/>
                  <a:pt x="415980" y="555953"/>
                  <a:pt x="448887" y="548640"/>
                </a:cubicBezTo>
                <a:cubicBezTo>
                  <a:pt x="598206" y="515458"/>
                  <a:pt x="351707" y="546240"/>
                  <a:pt x="598516" y="515389"/>
                </a:cubicBezTo>
                <a:cubicBezTo>
                  <a:pt x="653781" y="508481"/>
                  <a:pt x="709458" y="505271"/>
                  <a:pt x="764771" y="498764"/>
                </a:cubicBezTo>
                <a:cubicBezTo>
                  <a:pt x="803689" y="494185"/>
                  <a:pt x="842098" y="485392"/>
                  <a:pt x="881149" y="482138"/>
                </a:cubicBezTo>
                <a:cubicBezTo>
                  <a:pt x="975197" y="474301"/>
                  <a:pt x="1069571" y="471055"/>
                  <a:pt x="1163782" y="465513"/>
                </a:cubicBezTo>
                <a:cubicBezTo>
                  <a:pt x="1180407" y="459971"/>
                  <a:pt x="1201266" y="461280"/>
                  <a:pt x="1213658" y="448888"/>
                </a:cubicBezTo>
                <a:cubicBezTo>
                  <a:pt x="1241916" y="420630"/>
                  <a:pt x="1280160" y="349135"/>
                  <a:pt x="1280160" y="349135"/>
                </a:cubicBezTo>
                <a:cubicBezTo>
                  <a:pt x="1303579" y="278874"/>
                  <a:pt x="1324705" y="238719"/>
                  <a:pt x="1280160" y="149629"/>
                </a:cubicBezTo>
                <a:cubicBezTo>
                  <a:pt x="1269941" y="129192"/>
                  <a:pt x="1235628" y="139281"/>
                  <a:pt x="1213658" y="133004"/>
                </a:cubicBezTo>
                <a:cubicBezTo>
                  <a:pt x="1196808" y="128190"/>
                  <a:pt x="1180407" y="121920"/>
                  <a:pt x="1163782" y="116378"/>
                </a:cubicBezTo>
                <a:cubicBezTo>
                  <a:pt x="1158240" y="99753"/>
                  <a:pt x="1163170" y="73619"/>
                  <a:pt x="1147156" y="66502"/>
                </a:cubicBezTo>
                <a:cubicBezTo>
                  <a:pt x="1106327" y="48356"/>
                  <a:pt x="1058312" y="56671"/>
                  <a:pt x="1014152" y="49877"/>
                </a:cubicBezTo>
                <a:cubicBezTo>
                  <a:pt x="986223" y="45580"/>
                  <a:pt x="958734" y="38793"/>
                  <a:pt x="931025" y="33251"/>
                </a:cubicBezTo>
                <a:cubicBezTo>
                  <a:pt x="897774" y="44335"/>
                  <a:pt x="866253" y="64316"/>
                  <a:pt x="831272" y="66502"/>
                </a:cubicBezTo>
                <a:cubicBezTo>
                  <a:pt x="532079" y="85202"/>
                  <a:pt x="537557" y="55419"/>
                  <a:pt x="432262" y="4987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FFA96B3-A6C0-4057-BD90-EB8F14F14B9C}"/>
              </a:ext>
            </a:extLst>
          </p:cNvPr>
          <p:cNvSpPr/>
          <p:nvPr/>
        </p:nvSpPr>
        <p:spPr>
          <a:xfrm>
            <a:off x="1978429" y="1658537"/>
            <a:ext cx="365760" cy="9516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C7F6A-DAB6-4270-81E8-3A34EEF1F54F}"/>
              </a:ext>
            </a:extLst>
          </p:cNvPr>
          <p:cNvSpPr txBox="1"/>
          <p:nvPr/>
        </p:nvSpPr>
        <p:spPr>
          <a:xfrm>
            <a:off x="1213658" y="2579806"/>
            <a:ext cx="5286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But, but, but, … where is “elements” defined? It’s not in there </a:t>
            </a:r>
            <a:r>
              <a:rPr lang="en-US" sz="2400" b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6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C226AE-5448-480C-B9A2-AE350753EFEA}"/>
              </a:ext>
            </a:extLst>
          </p:cNvPr>
          <p:cNvSpPr/>
          <p:nvPr/>
        </p:nvSpPr>
        <p:spPr>
          <a:xfrm>
            <a:off x="2327564" y="1442777"/>
            <a:ext cx="6184617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CDA-6542-4B0F-88AC-6947FFACC642}"/>
              </a:ext>
            </a:extLst>
          </p:cNvPr>
          <p:cNvSpPr/>
          <p:nvPr/>
        </p:nvSpPr>
        <p:spPr>
          <a:xfrm>
            <a:off x="3325091" y="2211185"/>
            <a:ext cx="1546167" cy="415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53832-0510-4492-9B04-A213091B57F8}"/>
              </a:ext>
            </a:extLst>
          </p:cNvPr>
          <p:cNvSpPr/>
          <p:nvPr/>
        </p:nvSpPr>
        <p:spPr>
          <a:xfrm>
            <a:off x="3325091" y="3566637"/>
            <a:ext cx="1844095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elements[m] 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55A6703F-5709-46AF-8602-06C5F67AE902}"/>
              </a:ext>
            </a:extLst>
          </p:cNvPr>
          <p:cNvSpPr/>
          <p:nvPr/>
        </p:nvSpPr>
        <p:spPr>
          <a:xfrm>
            <a:off x="3973484" y="2626822"/>
            <a:ext cx="448887" cy="92319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DA458-EE37-41B7-8935-323FBF318F76}"/>
              </a:ext>
            </a:extLst>
          </p:cNvPr>
          <p:cNvSpPr txBox="1"/>
          <p:nvPr/>
        </p:nvSpPr>
        <p:spPr>
          <a:xfrm>
            <a:off x="4422371" y="2781604"/>
            <a:ext cx="15013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3605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5EFDE5-C457-45C4-AF60-C3D2100B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on top of the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17C3-EDAE-472E-BE91-7F464634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56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The previous slide-deck described an Alloy model of meshes composed of triangles and the triangles were constrained to fit together edge-to-edge. That model can be used with any problem that represents things, under the hood, as triangles.</a:t>
            </a:r>
          </a:p>
          <a:p>
            <a:pPr>
              <a:lnSpc>
                <a:spcPct val="110000"/>
              </a:lnSpc>
            </a:pPr>
            <a:r>
              <a:rPr lang="en-US"/>
              <a:t>We now create a model of coastal regions, with a focus on how areas become wet and dry. This model builds on top of the (abstract) mesh/triangle model, adding attributes to represent the physical properties of coastal water. </a:t>
            </a:r>
          </a:p>
        </p:txBody>
      </p:sp>
    </p:spTree>
    <p:extLst>
      <p:ext uri="{BB962C8B-B14F-4D97-AF65-F5344CB8AC3E}">
        <p14:creationId xmlns:p14="http://schemas.microsoft.com/office/powerpoint/2010/main" val="819969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C226AE-5448-480C-B9A2-AE350753EFEA}"/>
              </a:ext>
            </a:extLst>
          </p:cNvPr>
          <p:cNvSpPr/>
          <p:nvPr/>
        </p:nvSpPr>
        <p:spPr>
          <a:xfrm>
            <a:off x="2327564" y="1442777"/>
            <a:ext cx="6184617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CDA-6542-4B0F-88AC-6947FFACC642}"/>
              </a:ext>
            </a:extLst>
          </p:cNvPr>
          <p:cNvSpPr/>
          <p:nvPr/>
        </p:nvSpPr>
        <p:spPr>
          <a:xfrm>
            <a:off x="3325091" y="2211185"/>
            <a:ext cx="1546167" cy="415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53832-0510-4492-9B04-A213091B57F8}"/>
              </a:ext>
            </a:extLst>
          </p:cNvPr>
          <p:cNvSpPr/>
          <p:nvPr/>
        </p:nvSpPr>
        <p:spPr>
          <a:xfrm>
            <a:off x="3325091" y="3566637"/>
            <a:ext cx="1844095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elements[m] 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55A6703F-5709-46AF-8602-06C5F67AE902}"/>
              </a:ext>
            </a:extLst>
          </p:cNvPr>
          <p:cNvSpPr/>
          <p:nvPr/>
        </p:nvSpPr>
        <p:spPr>
          <a:xfrm>
            <a:off x="3973484" y="2626822"/>
            <a:ext cx="448887" cy="92319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DA458-EE37-41B7-8935-323FBF318F76}"/>
              </a:ext>
            </a:extLst>
          </p:cNvPr>
          <p:cNvSpPr txBox="1"/>
          <p:nvPr/>
        </p:nvSpPr>
        <p:spPr>
          <a:xfrm>
            <a:off x="4422371" y="2781604"/>
            <a:ext cx="15013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/>
              <a:t>equivalent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F6452-D498-47BA-96B7-D71C3CAF9F59}"/>
              </a:ext>
            </a:extLst>
          </p:cNvPr>
          <p:cNvSpPr txBox="1"/>
          <p:nvPr/>
        </p:nvSpPr>
        <p:spPr>
          <a:xfrm>
            <a:off x="2443942" y="4355869"/>
            <a:ext cx="606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“There is a function (fun) that takes a Mesh m as a parameter and returns the set of triangles in Mesh m.”</a:t>
            </a:r>
          </a:p>
        </p:txBody>
      </p:sp>
    </p:spTree>
    <p:extLst>
      <p:ext uri="{BB962C8B-B14F-4D97-AF65-F5344CB8AC3E}">
        <p14:creationId xmlns:p14="http://schemas.microsoft.com/office/powerpoint/2010/main" val="2092256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C226AE-5448-480C-B9A2-AE350753EFEA}"/>
              </a:ext>
            </a:extLst>
          </p:cNvPr>
          <p:cNvSpPr/>
          <p:nvPr/>
        </p:nvSpPr>
        <p:spPr>
          <a:xfrm>
            <a:off x="2327564" y="1442777"/>
            <a:ext cx="6184617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CDA-6542-4B0F-88AC-6947FFACC642}"/>
              </a:ext>
            </a:extLst>
          </p:cNvPr>
          <p:cNvSpPr/>
          <p:nvPr/>
        </p:nvSpPr>
        <p:spPr>
          <a:xfrm>
            <a:off x="3325091" y="2211185"/>
            <a:ext cx="1546167" cy="415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53832-0510-4492-9B04-A213091B57F8}"/>
              </a:ext>
            </a:extLst>
          </p:cNvPr>
          <p:cNvSpPr/>
          <p:nvPr/>
        </p:nvSpPr>
        <p:spPr>
          <a:xfrm>
            <a:off x="3325091" y="3566637"/>
            <a:ext cx="1844095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elements[m] 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55A6703F-5709-46AF-8602-06C5F67AE902}"/>
              </a:ext>
            </a:extLst>
          </p:cNvPr>
          <p:cNvSpPr/>
          <p:nvPr/>
        </p:nvSpPr>
        <p:spPr>
          <a:xfrm>
            <a:off x="3973484" y="2626822"/>
            <a:ext cx="448887" cy="92319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DA458-EE37-41B7-8935-323FBF318F76}"/>
              </a:ext>
            </a:extLst>
          </p:cNvPr>
          <p:cNvSpPr txBox="1"/>
          <p:nvPr/>
        </p:nvSpPr>
        <p:spPr>
          <a:xfrm>
            <a:off x="4422371" y="2781604"/>
            <a:ext cx="15013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/>
              <a:t>equivalent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F6452-D498-47BA-96B7-D71C3CAF9F59}"/>
              </a:ext>
            </a:extLst>
          </p:cNvPr>
          <p:cNvSpPr txBox="1"/>
          <p:nvPr/>
        </p:nvSpPr>
        <p:spPr>
          <a:xfrm>
            <a:off x="2443942" y="4355869"/>
            <a:ext cx="606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“There is a function (fun) that takes a Mesh m as a parameter and returns the set of triangles in Mesh m.”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864CE-9AEA-4E46-B4A4-9C6A920D9B40}"/>
              </a:ext>
            </a:extLst>
          </p:cNvPr>
          <p:cNvSpPr/>
          <p:nvPr/>
        </p:nvSpPr>
        <p:spPr>
          <a:xfrm>
            <a:off x="2173919" y="5883765"/>
            <a:ext cx="660828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/>
              <a:t>fun</a:t>
            </a:r>
            <a:r>
              <a:rPr lang="en-US" sz="2400"/>
              <a:t> elements [m: Mesh]: </a:t>
            </a:r>
            <a:r>
              <a:rPr lang="en-US" sz="2400" b="1"/>
              <a:t>set</a:t>
            </a:r>
            <a:r>
              <a:rPr lang="en-US" sz="2400"/>
              <a:t> Element { m.triangles }</a:t>
            </a:r>
          </a:p>
        </p:txBody>
      </p:sp>
    </p:spTree>
    <p:extLst>
      <p:ext uri="{BB962C8B-B14F-4D97-AF65-F5344CB8AC3E}">
        <p14:creationId xmlns:p14="http://schemas.microsoft.com/office/powerpoint/2010/main" val="157836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D10D-2B17-49AE-9171-43B6DF0B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5" y="365124"/>
            <a:ext cx="3467793" cy="2577581"/>
          </a:xfrm>
        </p:spPr>
        <p:txBody>
          <a:bodyPr>
            <a:normAutofit/>
          </a:bodyPr>
          <a:lstStyle/>
          <a:p>
            <a:r>
              <a:rPr lang="en-US"/>
              <a:t>What are the Nodes in mesh m?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B06AE-3932-4DDB-81AF-2D10C0980DBD}"/>
              </a:ext>
            </a:extLst>
          </p:cNvPr>
          <p:cNvSpPr/>
          <p:nvPr/>
        </p:nvSpPr>
        <p:spPr>
          <a:xfrm>
            <a:off x="7254241" y="667197"/>
            <a:ext cx="4017818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Mesh {</a:t>
            </a:r>
          </a:p>
          <a:p>
            <a:r>
              <a:rPr lang="en-US" sz="2400"/>
              <a:t>    triangles: </a:t>
            </a:r>
            <a:r>
              <a:rPr lang="en-US" sz="2400" b="1"/>
              <a:t>some</a:t>
            </a:r>
            <a:r>
              <a:rPr lang="en-US" sz="2400"/>
              <a:t> Triangle,</a:t>
            </a:r>
          </a:p>
          <a:p>
            <a:r>
              <a:rPr lang="en-US" sz="2400"/>
              <a:t>    adj: Triangle -&gt; Triangle</a:t>
            </a:r>
          </a:p>
          <a:p>
            <a:r>
              <a:rPr lang="en-US" sz="2400"/>
              <a:t>}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EBF9-6326-44D6-AA13-7697D0514568}"/>
              </a:ext>
            </a:extLst>
          </p:cNvPr>
          <p:cNvSpPr txBox="1"/>
          <p:nvPr/>
        </p:nvSpPr>
        <p:spPr>
          <a:xfrm>
            <a:off x="3053543" y="2190691"/>
            <a:ext cx="4339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dom[m.triangles.edges]</a:t>
            </a:r>
            <a:r>
              <a:rPr lang="en-US" sz="2400"/>
              <a:t> are the Nodes in mesh m.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1D4F4-9C35-49B0-B9D3-F343603304AE}"/>
              </a:ext>
            </a:extLst>
          </p:cNvPr>
          <p:cNvSpPr/>
          <p:nvPr/>
        </p:nvSpPr>
        <p:spPr>
          <a:xfrm>
            <a:off x="7254241" y="4427076"/>
            <a:ext cx="401781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842F9-8D29-49E6-B7C3-84283625F756}"/>
              </a:ext>
            </a:extLst>
          </p:cNvPr>
          <p:cNvCxnSpPr/>
          <p:nvPr/>
        </p:nvCxnSpPr>
        <p:spPr>
          <a:xfrm flipV="1">
            <a:off x="8595360" y="3712184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61818C-33FE-4E65-AAEB-34EF817083A1}"/>
              </a:ext>
            </a:extLst>
          </p:cNvPr>
          <p:cNvSpPr txBox="1"/>
          <p:nvPr/>
        </p:nvSpPr>
        <p:spPr>
          <a:xfrm>
            <a:off x="8595360" y="3840276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25724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3C2F-04DE-4D40-98FE-01121999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Later we will discuss this predicate (pred)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C5B3-5CF2-4FE8-AEAC-52230A537635}"/>
              </a:ext>
            </a:extLst>
          </p:cNvPr>
          <p:cNvSpPr/>
          <p:nvPr/>
        </p:nvSpPr>
        <p:spPr>
          <a:xfrm>
            <a:off x="2283228" y="2296822"/>
            <a:ext cx="5846619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noNodeChange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dom[m.triangles.edges] | </a:t>
            </a:r>
          </a:p>
          <a:p>
            <a:r>
              <a:rPr lang="en-US" sz="2400"/>
              <a:t>       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98C37DE-1DE6-4D12-8F3C-7EC60091648C}"/>
              </a:ext>
            </a:extLst>
          </p:cNvPr>
          <p:cNvSpPr/>
          <p:nvPr/>
        </p:nvSpPr>
        <p:spPr>
          <a:xfrm flipV="1">
            <a:off x="2793076" y="3857102"/>
            <a:ext cx="532015" cy="1047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611CC-2306-4F05-B5BC-BEC3D5B0FB20}"/>
              </a:ext>
            </a:extLst>
          </p:cNvPr>
          <p:cNvSpPr txBox="1"/>
          <p:nvPr/>
        </p:nvSpPr>
        <p:spPr>
          <a:xfrm>
            <a:off x="2576945" y="4904505"/>
            <a:ext cx="6533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Read as: “For each node n, it has the same wetness value in state s’ as in state s and the same temporary wetness value in state s’ as in state s.”</a:t>
            </a:r>
          </a:p>
        </p:txBody>
      </p:sp>
    </p:spTree>
    <p:extLst>
      <p:ext uri="{BB962C8B-B14F-4D97-AF65-F5344CB8AC3E}">
        <p14:creationId xmlns:p14="http://schemas.microsoft.com/office/powerpoint/2010/main" val="3042411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3C2F-04DE-4D40-98FE-01121999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Mixing abstract and domain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C5B3-5CF2-4FE8-AEAC-52230A537635}"/>
              </a:ext>
            </a:extLst>
          </p:cNvPr>
          <p:cNvSpPr/>
          <p:nvPr/>
        </p:nvSpPr>
        <p:spPr>
          <a:xfrm>
            <a:off x="703811" y="2762334"/>
            <a:ext cx="581336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noNodeChange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dom[m.triangles.edges] | </a:t>
            </a:r>
          </a:p>
          <a:p>
            <a:r>
              <a:rPr lang="en-US" sz="2400"/>
              <a:t>       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69FD6-AED5-4149-9846-867B39586C3E}"/>
              </a:ext>
            </a:extLst>
          </p:cNvPr>
          <p:cNvSpPr/>
          <p:nvPr/>
        </p:nvSpPr>
        <p:spPr>
          <a:xfrm>
            <a:off x="8063347" y="3917225"/>
            <a:ext cx="3607722" cy="21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ABSTRACT</a:t>
            </a:r>
          </a:p>
          <a:p>
            <a:pPr algn="ctr"/>
            <a:r>
              <a:rPr lang="en-US"/>
              <a:t>Model meshes composed of triangles which are constrained to fit together edge-to-edge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F4A89-A440-4E2F-AFF2-4B2F3955DD35}"/>
              </a:ext>
            </a:extLst>
          </p:cNvPr>
          <p:cNvSpPr/>
          <p:nvPr/>
        </p:nvSpPr>
        <p:spPr>
          <a:xfrm>
            <a:off x="8063347" y="2044930"/>
            <a:ext cx="3607722" cy="18972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DOMAIN</a:t>
            </a:r>
          </a:p>
          <a:p>
            <a:pPr algn="ctr"/>
            <a:r>
              <a:rPr lang="en-US"/>
              <a:t>Model coastal regions, with a focus on how areas become wet and dry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3C10E9-143C-40FC-B075-5AFF1A2BBA30}"/>
              </a:ext>
            </a:extLst>
          </p:cNvPr>
          <p:cNvSpPr/>
          <p:nvPr/>
        </p:nvSpPr>
        <p:spPr>
          <a:xfrm>
            <a:off x="4801145" y="3902531"/>
            <a:ext cx="519000" cy="449149"/>
          </a:xfrm>
          <a:custGeom>
            <a:avLst/>
            <a:gdLst>
              <a:gd name="connsiteX0" fmla="*/ 232756 w 519000"/>
              <a:gd name="connsiteY0" fmla="*/ 16626 h 449149"/>
              <a:gd name="connsiteX1" fmla="*/ 33251 w 519000"/>
              <a:gd name="connsiteY1" fmla="*/ 66502 h 449149"/>
              <a:gd name="connsiteX2" fmla="*/ 0 w 519000"/>
              <a:gd name="connsiteY2" fmla="*/ 116378 h 449149"/>
              <a:gd name="connsiteX3" fmla="*/ 16625 w 519000"/>
              <a:gd name="connsiteY3" fmla="*/ 166255 h 449149"/>
              <a:gd name="connsiteX4" fmla="*/ 49876 w 519000"/>
              <a:gd name="connsiteY4" fmla="*/ 216131 h 449149"/>
              <a:gd name="connsiteX5" fmla="*/ 116378 w 519000"/>
              <a:gd name="connsiteY5" fmla="*/ 415636 h 449149"/>
              <a:gd name="connsiteX6" fmla="*/ 166254 w 519000"/>
              <a:gd name="connsiteY6" fmla="*/ 448887 h 449149"/>
              <a:gd name="connsiteX7" fmla="*/ 332509 w 519000"/>
              <a:gd name="connsiteY7" fmla="*/ 415636 h 449149"/>
              <a:gd name="connsiteX8" fmla="*/ 382385 w 519000"/>
              <a:gd name="connsiteY8" fmla="*/ 382386 h 449149"/>
              <a:gd name="connsiteX9" fmla="*/ 482138 w 519000"/>
              <a:gd name="connsiteY9" fmla="*/ 365760 h 449149"/>
              <a:gd name="connsiteX10" fmla="*/ 515389 w 519000"/>
              <a:gd name="connsiteY10" fmla="*/ 299258 h 449149"/>
              <a:gd name="connsiteX11" fmla="*/ 465513 w 519000"/>
              <a:gd name="connsiteY11" fmla="*/ 66502 h 449149"/>
              <a:gd name="connsiteX12" fmla="*/ 415636 w 519000"/>
              <a:gd name="connsiteY12" fmla="*/ 16626 h 449149"/>
              <a:gd name="connsiteX13" fmla="*/ 365760 w 519000"/>
              <a:gd name="connsiteY13" fmla="*/ 0 h 449149"/>
              <a:gd name="connsiteX14" fmla="*/ 232756 w 519000"/>
              <a:gd name="connsiteY14" fmla="*/ 16626 h 44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9000" h="449149">
                <a:moveTo>
                  <a:pt x="232756" y="16626"/>
                </a:moveTo>
                <a:cubicBezTo>
                  <a:pt x="177338" y="27710"/>
                  <a:pt x="90521" y="9232"/>
                  <a:pt x="33251" y="66502"/>
                </a:cubicBezTo>
                <a:cubicBezTo>
                  <a:pt x="19122" y="80631"/>
                  <a:pt x="11084" y="99753"/>
                  <a:pt x="0" y="116378"/>
                </a:cubicBezTo>
                <a:cubicBezTo>
                  <a:pt x="5542" y="133004"/>
                  <a:pt x="8788" y="150580"/>
                  <a:pt x="16625" y="166255"/>
                </a:cubicBezTo>
                <a:cubicBezTo>
                  <a:pt x="25561" y="184127"/>
                  <a:pt x="45689" y="196593"/>
                  <a:pt x="49876" y="216131"/>
                </a:cubicBezTo>
                <a:cubicBezTo>
                  <a:pt x="94706" y="425336"/>
                  <a:pt x="811" y="377114"/>
                  <a:pt x="116378" y="415636"/>
                </a:cubicBezTo>
                <a:cubicBezTo>
                  <a:pt x="133003" y="426720"/>
                  <a:pt x="146372" y="446899"/>
                  <a:pt x="166254" y="448887"/>
                </a:cubicBezTo>
                <a:cubicBezTo>
                  <a:pt x="191788" y="451440"/>
                  <a:pt x="293842" y="434969"/>
                  <a:pt x="332509" y="415636"/>
                </a:cubicBezTo>
                <a:cubicBezTo>
                  <a:pt x="350381" y="406700"/>
                  <a:pt x="363429" y="388705"/>
                  <a:pt x="382385" y="382386"/>
                </a:cubicBezTo>
                <a:cubicBezTo>
                  <a:pt x="414365" y="371726"/>
                  <a:pt x="448887" y="371302"/>
                  <a:pt x="482138" y="365760"/>
                </a:cubicBezTo>
                <a:cubicBezTo>
                  <a:pt x="493222" y="343593"/>
                  <a:pt x="513740" y="323987"/>
                  <a:pt x="515389" y="299258"/>
                </a:cubicBezTo>
                <a:cubicBezTo>
                  <a:pt x="522728" y="189177"/>
                  <a:pt x="524303" y="137050"/>
                  <a:pt x="465513" y="66502"/>
                </a:cubicBezTo>
                <a:cubicBezTo>
                  <a:pt x="450461" y="48440"/>
                  <a:pt x="435199" y="29668"/>
                  <a:pt x="415636" y="16626"/>
                </a:cubicBezTo>
                <a:cubicBezTo>
                  <a:pt x="401055" y="6905"/>
                  <a:pt x="382385" y="5542"/>
                  <a:pt x="365760" y="0"/>
                </a:cubicBezTo>
                <a:cubicBezTo>
                  <a:pt x="288505" y="19314"/>
                  <a:pt x="288174" y="5542"/>
                  <a:pt x="232756" y="166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83325E-801F-467C-AE6A-9DFD96A251EA}"/>
              </a:ext>
            </a:extLst>
          </p:cNvPr>
          <p:cNvSpPr/>
          <p:nvPr/>
        </p:nvSpPr>
        <p:spPr>
          <a:xfrm>
            <a:off x="2693324" y="3537528"/>
            <a:ext cx="1936414" cy="453139"/>
          </a:xfrm>
          <a:custGeom>
            <a:avLst/>
            <a:gdLst>
              <a:gd name="connsiteX0" fmla="*/ 299258 w 1936414"/>
              <a:gd name="connsiteY0" fmla="*/ 3694 h 453139"/>
              <a:gd name="connsiteX1" fmla="*/ 99752 w 1936414"/>
              <a:gd name="connsiteY1" fmla="*/ 3694 h 453139"/>
              <a:gd name="connsiteX2" fmla="*/ 16625 w 1936414"/>
              <a:gd name="connsiteY2" fmla="*/ 20319 h 453139"/>
              <a:gd name="connsiteX3" fmla="*/ 0 w 1936414"/>
              <a:gd name="connsiteY3" fmla="*/ 70196 h 453139"/>
              <a:gd name="connsiteX4" fmla="*/ 16625 w 1936414"/>
              <a:gd name="connsiteY4" fmla="*/ 269701 h 453139"/>
              <a:gd name="connsiteX5" fmla="*/ 66501 w 1936414"/>
              <a:gd name="connsiteY5" fmla="*/ 369454 h 453139"/>
              <a:gd name="connsiteX6" fmla="*/ 365760 w 1936414"/>
              <a:gd name="connsiteY6" fmla="*/ 419330 h 453139"/>
              <a:gd name="connsiteX7" fmla="*/ 814647 w 1936414"/>
              <a:gd name="connsiteY7" fmla="*/ 402705 h 453139"/>
              <a:gd name="connsiteX8" fmla="*/ 964276 w 1936414"/>
              <a:gd name="connsiteY8" fmla="*/ 369454 h 453139"/>
              <a:gd name="connsiteX9" fmla="*/ 1097280 w 1936414"/>
              <a:gd name="connsiteY9" fmla="*/ 352828 h 453139"/>
              <a:gd name="connsiteX10" fmla="*/ 1346661 w 1936414"/>
              <a:gd name="connsiteY10" fmla="*/ 369454 h 453139"/>
              <a:gd name="connsiteX11" fmla="*/ 1446414 w 1936414"/>
              <a:gd name="connsiteY11" fmla="*/ 402705 h 453139"/>
              <a:gd name="connsiteX12" fmla="*/ 1496291 w 1936414"/>
              <a:gd name="connsiteY12" fmla="*/ 386079 h 453139"/>
              <a:gd name="connsiteX13" fmla="*/ 1679171 w 1936414"/>
              <a:gd name="connsiteY13" fmla="*/ 419330 h 453139"/>
              <a:gd name="connsiteX14" fmla="*/ 1778923 w 1936414"/>
              <a:gd name="connsiteY14" fmla="*/ 402705 h 453139"/>
              <a:gd name="connsiteX15" fmla="*/ 1878676 w 1936414"/>
              <a:gd name="connsiteY15" fmla="*/ 369454 h 453139"/>
              <a:gd name="connsiteX16" fmla="*/ 1895301 w 1936414"/>
              <a:gd name="connsiteY16" fmla="*/ 286327 h 453139"/>
              <a:gd name="connsiteX17" fmla="*/ 1895301 w 1936414"/>
              <a:gd name="connsiteY17" fmla="*/ 53570 h 453139"/>
              <a:gd name="connsiteX18" fmla="*/ 1662545 w 1936414"/>
              <a:gd name="connsiteY18" fmla="*/ 36945 h 453139"/>
              <a:gd name="connsiteX19" fmla="*/ 1280160 w 1936414"/>
              <a:gd name="connsiteY19" fmla="*/ 20319 h 453139"/>
              <a:gd name="connsiteX20" fmla="*/ 1230283 w 1936414"/>
              <a:gd name="connsiteY20" fmla="*/ 3694 h 453139"/>
              <a:gd name="connsiteX21" fmla="*/ 1064029 w 1936414"/>
              <a:gd name="connsiteY21" fmla="*/ 53570 h 453139"/>
              <a:gd name="connsiteX22" fmla="*/ 980901 w 1936414"/>
              <a:gd name="connsiteY22" fmla="*/ 36945 h 453139"/>
              <a:gd name="connsiteX23" fmla="*/ 897774 w 1936414"/>
              <a:gd name="connsiteY23" fmla="*/ 3694 h 453139"/>
              <a:gd name="connsiteX24" fmla="*/ 714894 w 1936414"/>
              <a:gd name="connsiteY24" fmla="*/ 20319 h 453139"/>
              <a:gd name="connsiteX25" fmla="*/ 515389 w 1936414"/>
              <a:gd name="connsiteY25" fmla="*/ 20319 h 453139"/>
              <a:gd name="connsiteX26" fmla="*/ 465512 w 1936414"/>
              <a:gd name="connsiteY26" fmla="*/ 53570 h 453139"/>
              <a:gd name="connsiteX27" fmla="*/ 299258 w 1936414"/>
              <a:gd name="connsiteY27" fmla="*/ 3694 h 45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36414" h="453139">
                <a:moveTo>
                  <a:pt x="299258" y="3694"/>
                </a:moveTo>
                <a:cubicBezTo>
                  <a:pt x="238298" y="-4619"/>
                  <a:pt x="347213" y="3694"/>
                  <a:pt x="99752" y="3694"/>
                </a:cubicBezTo>
                <a:cubicBezTo>
                  <a:pt x="71494" y="3694"/>
                  <a:pt x="44334" y="14777"/>
                  <a:pt x="16625" y="20319"/>
                </a:cubicBezTo>
                <a:cubicBezTo>
                  <a:pt x="11083" y="36945"/>
                  <a:pt x="0" y="52671"/>
                  <a:pt x="0" y="70196"/>
                </a:cubicBezTo>
                <a:cubicBezTo>
                  <a:pt x="0" y="136928"/>
                  <a:pt x="7805" y="203554"/>
                  <a:pt x="16625" y="269701"/>
                </a:cubicBezTo>
                <a:cubicBezTo>
                  <a:pt x="19754" y="293169"/>
                  <a:pt x="46124" y="356718"/>
                  <a:pt x="66501" y="369454"/>
                </a:cubicBezTo>
                <a:cubicBezTo>
                  <a:pt x="141759" y="416491"/>
                  <a:pt x="298497" y="413725"/>
                  <a:pt x="365760" y="419330"/>
                </a:cubicBezTo>
                <a:cubicBezTo>
                  <a:pt x="515389" y="413788"/>
                  <a:pt x="665190" y="411763"/>
                  <a:pt x="814647" y="402705"/>
                </a:cubicBezTo>
                <a:cubicBezTo>
                  <a:pt x="1026081" y="389891"/>
                  <a:pt x="833347" y="393259"/>
                  <a:pt x="964276" y="369454"/>
                </a:cubicBezTo>
                <a:cubicBezTo>
                  <a:pt x="1008235" y="361461"/>
                  <a:pt x="1052945" y="358370"/>
                  <a:pt x="1097280" y="352828"/>
                </a:cubicBezTo>
                <a:cubicBezTo>
                  <a:pt x="1180407" y="358370"/>
                  <a:pt x="1264187" y="357672"/>
                  <a:pt x="1346661" y="369454"/>
                </a:cubicBezTo>
                <a:cubicBezTo>
                  <a:pt x="1381358" y="374411"/>
                  <a:pt x="1446414" y="402705"/>
                  <a:pt x="1446414" y="402705"/>
                </a:cubicBezTo>
                <a:cubicBezTo>
                  <a:pt x="1463040" y="397163"/>
                  <a:pt x="1478766" y="386079"/>
                  <a:pt x="1496291" y="386079"/>
                </a:cubicBezTo>
                <a:cubicBezTo>
                  <a:pt x="1590282" y="386079"/>
                  <a:pt x="1609030" y="395951"/>
                  <a:pt x="1679171" y="419330"/>
                </a:cubicBezTo>
                <a:cubicBezTo>
                  <a:pt x="1768389" y="478810"/>
                  <a:pt x="1691644" y="451193"/>
                  <a:pt x="1778923" y="402705"/>
                </a:cubicBezTo>
                <a:cubicBezTo>
                  <a:pt x="1809562" y="385683"/>
                  <a:pt x="1878676" y="369454"/>
                  <a:pt x="1878676" y="369454"/>
                </a:cubicBezTo>
                <a:cubicBezTo>
                  <a:pt x="1884218" y="341745"/>
                  <a:pt x="1888447" y="313741"/>
                  <a:pt x="1895301" y="286327"/>
                </a:cubicBezTo>
                <a:cubicBezTo>
                  <a:pt x="1912707" y="216703"/>
                  <a:pt x="1978400" y="120049"/>
                  <a:pt x="1895301" y="53570"/>
                </a:cubicBezTo>
                <a:cubicBezTo>
                  <a:pt x="1834563" y="4979"/>
                  <a:pt x="1740215" y="41143"/>
                  <a:pt x="1662545" y="36945"/>
                </a:cubicBezTo>
                <a:cubicBezTo>
                  <a:pt x="1535149" y="30059"/>
                  <a:pt x="1407622" y="25861"/>
                  <a:pt x="1280160" y="20319"/>
                </a:cubicBezTo>
                <a:cubicBezTo>
                  <a:pt x="1263534" y="14777"/>
                  <a:pt x="1247808" y="3694"/>
                  <a:pt x="1230283" y="3694"/>
                </a:cubicBezTo>
                <a:cubicBezTo>
                  <a:pt x="1205154" y="3694"/>
                  <a:pt x="1069838" y="51634"/>
                  <a:pt x="1064029" y="53570"/>
                </a:cubicBezTo>
                <a:cubicBezTo>
                  <a:pt x="1036320" y="48028"/>
                  <a:pt x="1007967" y="45065"/>
                  <a:pt x="980901" y="36945"/>
                </a:cubicBezTo>
                <a:cubicBezTo>
                  <a:pt x="952316" y="28370"/>
                  <a:pt x="927559" y="5556"/>
                  <a:pt x="897774" y="3694"/>
                </a:cubicBezTo>
                <a:cubicBezTo>
                  <a:pt x="836682" y="-124"/>
                  <a:pt x="775854" y="14777"/>
                  <a:pt x="714894" y="20319"/>
                </a:cubicBezTo>
                <a:cubicBezTo>
                  <a:pt x="627547" y="-1517"/>
                  <a:pt x="627069" y="-10139"/>
                  <a:pt x="515389" y="20319"/>
                </a:cubicBezTo>
                <a:cubicBezTo>
                  <a:pt x="496112" y="25576"/>
                  <a:pt x="482138" y="42486"/>
                  <a:pt x="465512" y="53570"/>
                </a:cubicBezTo>
                <a:cubicBezTo>
                  <a:pt x="291459" y="36165"/>
                  <a:pt x="360218" y="12007"/>
                  <a:pt x="299258" y="369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B50511-2833-48B6-9DB1-B9C8F1E95C08}"/>
              </a:ext>
            </a:extLst>
          </p:cNvPr>
          <p:cNvSpPr/>
          <p:nvPr/>
        </p:nvSpPr>
        <p:spPr>
          <a:xfrm>
            <a:off x="3572914" y="3906982"/>
            <a:ext cx="4490431" cy="1163782"/>
          </a:xfrm>
          <a:custGeom>
            <a:avLst/>
            <a:gdLst>
              <a:gd name="connsiteX0" fmla="*/ 34810 w 4490431"/>
              <a:gd name="connsiteY0" fmla="*/ 0 h 1163782"/>
              <a:gd name="connsiteX1" fmla="*/ 68061 w 4490431"/>
              <a:gd name="connsiteY1" fmla="*/ 515389 h 1163782"/>
              <a:gd name="connsiteX2" fmla="*/ 649951 w 4490431"/>
              <a:gd name="connsiteY2" fmla="*/ 814647 h 1163782"/>
              <a:gd name="connsiteX3" fmla="*/ 1564351 w 4490431"/>
              <a:gd name="connsiteY3" fmla="*/ 1047403 h 1163782"/>
              <a:gd name="connsiteX4" fmla="*/ 4490431 w 4490431"/>
              <a:gd name="connsiteY4" fmla="*/ 1163782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0431" h="1163782">
                <a:moveTo>
                  <a:pt x="34810" y="0"/>
                </a:moveTo>
                <a:cubicBezTo>
                  <a:pt x="174" y="189807"/>
                  <a:pt x="-34462" y="379615"/>
                  <a:pt x="68061" y="515389"/>
                </a:cubicBezTo>
                <a:cubicBezTo>
                  <a:pt x="170584" y="651163"/>
                  <a:pt x="400569" y="725978"/>
                  <a:pt x="649951" y="814647"/>
                </a:cubicBezTo>
                <a:cubicBezTo>
                  <a:pt x="899333" y="903316"/>
                  <a:pt x="924271" y="989214"/>
                  <a:pt x="1564351" y="1047403"/>
                </a:cubicBezTo>
                <a:cubicBezTo>
                  <a:pt x="2204431" y="1105592"/>
                  <a:pt x="3347431" y="1134687"/>
                  <a:pt x="4490431" y="1163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4E325-F180-46BB-82BB-472B7FA08277}"/>
              </a:ext>
            </a:extLst>
          </p:cNvPr>
          <p:cNvSpPr/>
          <p:nvPr/>
        </p:nvSpPr>
        <p:spPr>
          <a:xfrm>
            <a:off x="5087389" y="2570676"/>
            <a:ext cx="3025833" cy="1336305"/>
          </a:xfrm>
          <a:custGeom>
            <a:avLst/>
            <a:gdLst>
              <a:gd name="connsiteX0" fmla="*/ 0 w 3025833"/>
              <a:gd name="connsiteY0" fmla="*/ 1336305 h 1336305"/>
              <a:gd name="connsiteX1" fmla="*/ 116378 w 3025833"/>
              <a:gd name="connsiteY1" fmla="*/ 953919 h 1336305"/>
              <a:gd name="connsiteX2" fmla="*/ 598516 w 3025833"/>
              <a:gd name="connsiteY2" fmla="*/ 388654 h 1336305"/>
              <a:gd name="connsiteX3" fmla="*/ 1862051 w 3025833"/>
              <a:gd name="connsiteY3" fmla="*/ 39519 h 1336305"/>
              <a:gd name="connsiteX4" fmla="*/ 3025833 w 3025833"/>
              <a:gd name="connsiteY4" fmla="*/ 22894 h 13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833" h="1336305">
                <a:moveTo>
                  <a:pt x="0" y="1336305"/>
                </a:moveTo>
                <a:cubicBezTo>
                  <a:pt x="8312" y="1224083"/>
                  <a:pt x="16625" y="1111861"/>
                  <a:pt x="116378" y="953919"/>
                </a:cubicBezTo>
                <a:cubicBezTo>
                  <a:pt x="216131" y="795977"/>
                  <a:pt x="307570" y="541054"/>
                  <a:pt x="598516" y="388654"/>
                </a:cubicBezTo>
                <a:cubicBezTo>
                  <a:pt x="889462" y="236254"/>
                  <a:pt x="1457498" y="100479"/>
                  <a:pt x="1862051" y="39519"/>
                </a:cubicBezTo>
                <a:cubicBezTo>
                  <a:pt x="2266604" y="-21441"/>
                  <a:pt x="2646218" y="726"/>
                  <a:pt x="3025833" y="2289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4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3C2F-04DE-4D40-98FE-01121999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is better?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C5B3-5CF2-4FE8-AEAC-52230A537635}"/>
              </a:ext>
            </a:extLst>
          </p:cNvPr>
          <p:cNvSpPr/>
          <p:nvPr/>
        </p:nvSpPr>
        <p:spPr>
          <a:xfrm>
            <a:off x="2283229" y="1897817"/>
            <a:ext cx="860644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dom[m.triangles.edges]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52305-B6B5-4745-8A03-B9DF5925407E}"/>
              </a:ext>
            </a:extLst>
          </p:cNvPr>
          <p:cNvSpPr/>
          <p:nvPr/>
        </p:nvSpPr>
        <p:spPr>
          <a:xfrm>
            <a:off x="2283229" y="4472616"/>
            <a:ext cx="860644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7722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493787-43A8-4FBA-B5F0-E8B67DFB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386" y="4472616"/>
            <a:ext cx="1739192" cy="13894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82287-9145-4A49-8836-1709FCFFBF18}"/>
              </a:ext>
            </a:extLst>
          </p:cNvPr>
          <p:cNvGrpSpPr/>
          <p:nvPr/>
        </p:nvGrpSpPr>
        <p:grpSpPr>
          <a:xfrm>
            <a:off x="479158" y="1897817"/>
            <a:ext cx="1545648" cy="1449346"/>
            <a:chOff x="382386" y="2296822"/>
            <a:chExt cx="1545648" cy="14493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A8034C-289D-4C9E-95A2-4215AF61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82386" y="2296822"/>
              <a:ext cx="1545648" cy="144934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757E0-38CA-47E6-93B6-8B1EB73818DD}"/>
                </a:ext>
              </a:extLst>
            </p:cNvPr>
            <p:cNvSpPr/>
            <p:nvPr/>
          </p:nvSpPr>
          <p:spPr>
            <a:xfrm>
              <a:off x="1251982" y="3574473"/>
              <a:ext cx="676052" cy="17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1662D4D-2536-4573-8F59-76101D396C63}"/>
              </a:ext>
            </a:extLst>
          </p:cNvPr>
          <p:cNvSpPr/>
          <p:nvPr/>
        </p:nvSpPr>
        <p:spPr>
          <a:xfrm>
            <a:off x="2283229" y="1897817"/>
            <a:ext cx="860644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dom[m.triangles.edges]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A75383-E506-42C7-8DD2-158F11D16DEC}"/>
              </a:ext>
            </a:extLst>
          </p:cNvPr>
          <p:cNvSpPr/>
          <p:nvPr/>
        </p:nvSpPr>
        <p:spPr>
          <a:xfrm>
            <a:off x="2283229" y="4472616"/>
            <a:ext cx="860644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416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34B1AF-F3EB-43FA-BD56-C856DDC3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52" y="1998096"/>
            <a:ext cx="3622428" cy="1299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A9454-3192-4996-BF26-A66C0E849B37}"/>
              </a:ext>
            </a:extLst>
          </p:cNvPr>
          <p:cNvSpPr txBox="1"/>
          <p:nvPr/>
        </p:nvSpPr>
        <p:spPr>
          <a:xfrm>
            <a:off x="3768031" y="3459248"/>
            <a:ext cx="377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Domain-specific terminology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95DC2-75A0-436F-82DA-BD4F4C1AFB40}"/>
              </a:ext>
            </a:extLst>
          </p:cNvPr>
          <p:cNvSpPr/>
          <p:nvPr/>
        </p:nvSpPr>
        <p:spPr>
          <a:xfrm>
            <a:off x="2017221" y="674777"/>
            <a:ext cx="679427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06593C-DEB1-4F5C-A03C-8C3B859FE755}"/>
              </a:ext>
            </a:extLst>
          </p:cNvPr>
          <p:cNvSpPr/>
          <p:nvPr/>
        </p:nvSpPr>
        <p:spPr>
          <a:xfrm>
            <a:off x="3341716" y="1441766"/>
            <a:ext cx="852630" cy="439293"/>
          </a:xfrm>
          <a:custGeom>
            <a:avLst/>
            <a:gdLst>
              <a:gd name="connsiteX0" fmla="*/ 365760 w 852630"/>
              <a:gd name="connsiteY0" fmla="*/ 4649 h 439293"/>
              <a:gd name="connsiteX1" fmla="*/ 16626 w 852630"/>
              <a:gd name="connsiteY1" fmla="*/ 71150 h 439293"/>
              <a:gd name="connsiteX2" fmla="*/ 0 w 852630"/>
              <a:gd name="connsiteY2" fmla="*/ 154278 h 439293"/>
              <a:gd name="connsiteX3" fmla="*/ 49877 w 852630"/>
              <a:gd name="connsiteY3" fmla="*/ 254030 h 439293"/>
              <a:gd name="connsiteX4" fmla="*/ 33251 w 852630"/>
              <a:gd name="connsiteY4" fmla="*/ 303907 h 439293"/>
              <a:gd name="connsiteX5" fmla="*/ 49877 w 852630"/>
              <a:gd name="connsiteY5" fmla="*/ 353783 h 439293"/>
              <a:gd name="connsiteX6" fmla="*/ 349135 w 852630"/>
              <a:gd name="connsiteY6" fmla="*/ 403659 h 439293"/>
              <a:gd name="connsiteX7" fmla="*/ 764771 w 852630"/>
              <a:gd name="connsiteY7" fmla="*/ 403659 h 439293"/>
              <a:gd name="connsiteX8" fmla="*/ 814648 w 852630"/>
              <a:gd name="connsiteY8" fmla="*/ 370409 h 439293"/>
              <a:gd name="connsiteX9" fmla="*/ 831273 w 852630"/>
              <a:gd name="connsiteY9" fmla="*/ 187529 h 439293"/>
              <a:gd name="connsiteX10" fmla="*/ 814648 w 852630"/>
              <a:gd name="connsiteY10" fmla="*/ 104401 h 439293"/>
              <a:gd name="connsiteX11" fmla="*/ 764771 w 852630"/>
              <a:gd name="connsiteY11" fmla="*/ 87776 h 439293"/>
              <a:gd name="connsiteX12" fmla="*/ 698269 w 852630"/>
              <a:gd name="connsiteY12" fmla="*/ 71150 h 439293"/>
              <a:gd name="connsiteX13" fmla="*/ 532015 w 852630"/>
              <a:gd name="connsiteY13" fmla="*/ 21274 h 439293"/>
              <a:gd name="connsiteX14" fmla="*/ 365760 w 852630"/>
              <a:gd name="connsiteY14" fmla="*/ 4649 h 4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2630" h="439293">
                <a:moveTo>
                  <a:pt x="365760" y="4649"/>
                </a:moveTo>
                <a:cubicBezTo>
                  <a:pt x="279862" y="12962"/>
                  <a:pt x="268524" y="50159"/>
                  <a:pt x="16626" y="71150"/>
                </a:cubicBezTo>
                <a:cubicBezTo>
                  <a:pt x="11084" y="98859"/>
                  <a:pt x="0" y="126020"/>
                  <a:pt x="0" y="154278"/>
                </a:cubicBezTo>
                <a:cubicBezTo>
                  <a:pt x="0" y="188693"/>
                  <a:pt x="33066" y="228814"/>
                  <a:pt x="49877" y="254030"/>
                </a:cubicBezTo>
                <a:cubicBezTo>
                  <a:pt x="44335" y="270656"/>
                  <a:pt x="33251" y="286382"/>
                  <a:pt x="33251" y="303907"/>
                </a:cubicBezTo>
                <a:cubicBezTo>
                  <a:pt x="33251" y="321432"/>
                  <a:pt x="35617" y="343597"/>
                  <a:pt x="49877" y="353783"/>
                </a:cubicBezTo>
                <a:cubicBezTo>
                  <a:pt x="114487" y="399933"/>
                  <a:pt x="302145" y="399743"/>
                  <a:pt x="349135" y="403659"/>
                </a:cubicBezTo>
                <a:cubicBezTo>
                  <a:pt x="554296" y="444692"/>
                  <a:pt x="523662" y="457238"/>
                  <a:pt x="764771" y="403659"/>
                </a:cubicBezTo>
                <a:cubicBezTo>
                  <a:pt x="784277" y="399325"/>
                  <a:pt x="798022" y="381492"/>
                  <a:pt x="814648" y="370409"/>
                </a:cubicBezTo>
                <a:cubicBezTo>
                  <a:pt x="871081" y="285759"/>
                  <a:pt x="853959" y="334987"/>
                  <a:pt x="831273" y="187529"/>
                </a:cubicBezTo>
                <a:cubicBezTo>
                  <a:pt x="826976" y="159600"/>
                  <a:pt x="830323" y="127913"/>
                  <a:pt x="814648" y="104401"/>
                </a:cubicBezTo>
                <a:cubicBezTo>
                  <a:pt x="804927" y="89819"/>
                  <a:pt x="781622" y="92590"/>
                  <a:pt x="764771" y="87776"/>
                </a:cubicBezTo>
                <a:cubicBezTo>
                  <a:pt x="742801" y="81499"/>
                  <a:pt x="720436" y="76692"/>
                  <a:pt x="698269" y="71150"/>
                </a:cubicBezTo>
                <a:cubicBezTo>
                  <a:pt x="607287" y="10495"/>
                  <a:pt x="684845" y="51839"/>
                  <a:pt x="532015" y="21274"/>
                </a:cubicBezTo>
                <a:cubicBezTo>
                  <a:pt x="413838" y="-2361"/>
                  <a:pt x="451658" y="-3664"/>
                  <a:pt x="365760" y="464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E808C6-8477-494F-ABF1-B38E335B2FE5}"/>
              </a:ext>
            </a:extLst>
          </p:cNvPr>
          <p:cNvSpPr/>
          <p:nvPr/>
        </p:nvSpPr>
        <p:spPr>
          <a:xfrm>
            <a:off x="6833062" y="1429252"/>
            <a:ext cx="466287" cy="407595"/>
          </a:xfrm>
          <a:custGeom>
            <a:avLst/>
            <a:gdLst>
              <a:gd name="connsiteX0" fmla="*/ 199505 w 466287"/>
              <a:gd name="connsiteY0" fmla="*/ 17163 h 407595"/>
              <a:gd name="connsiteX1" fmla="*/ 116378 w 466287"/>
              <a:gd name="connsiteY1" fmla="*/ 537 h 407595"/>
              <a:gd name="connsiteX2" fmla="*/ 66502 w 466287"/>
              <a:gd name="connsiteY2" fmla="*/ 33788 h 407595"/>
              <a:gd name="connsiteX3" fmla="*/ 16625 w 466287"/>
              <a:gd name="connsiteY3" fmla="*/ 50413 h 407595"/>
              <a:gd name="connsiteX4" fmla="*/ 0 w 466287"/>
              <a:gd name="connsiteY4" fmla="*/ 100290 h 407595"/>
              <a:gd name="connsiteX5" fmla="*/ 16625 w 466287"/>
              <a:gd name="connsiteY5" fmla="*/ 150166 h 407595"/>
              <a:gd name="connsiteX6" fmla="*/ 33251 w 466287"/>
              <a:gd name="connsiteY6" fmla="*/ 216668 h 407595"/>
              <a:gd name="connsiteX7" fmla="*/ 49876 w 466287"/>
              <a:gd name="connsiteY7" fmla="*/ 382923 h 407595"/>
              <a:gd name="connsiteX8" fmla="*/ 249382 w 466287"/>
              <a:gd name="connsiteY8" fmla="*/ 399548 h 407595"/>
              <a:gd name="connsiteX9" fmla="*/ 448887 w 466287"/>
              <a:gd name="connsiteY9" fmla="*/ 366297 h 407595"/>
              <a:gd name="connsiteX10" fmla="*/ 465513 w 466287"/>
              <a:gd name="connsiteY10" fmla="*/ 283170 h 407595"/>
              <a:gd name="connsiteX11" fmla="*/ 448887 w 466287"/>
              <a:gd name="connsiteY11" fmla="*/ 67039 h 407595"/>
              <a:gd name="connsiteX12" fmla="*/ 382385 w 466287"/>
              <a:gd name="connsiteY12" fmla="*/ 33788 h 407595"/>
              <a:gd name="connsiteX13" fmla="*/ 199505 w 466287"/>
              <a:gd name="connsiteY13" fmla="*/ 17163 h 40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6287" h="407595">
                <a:moveTo>
                  <a:pt x="199505" y="17163"/>
                </a:moveTo>
                <a:cubicBezTo>
                  <a:pt x="155170" y="11621"/>
                  <a:pt x="144418" y="-2968"/>
                  <a:pt x="116378" y="537"/>
                </a:cubicBezTo>
                <a:cubicBezTo>
                  <a:pt x="96551" y="3015"/>
                  <a:pt x="84374" y="24852"/>
                  <a:pt x="66502" y="33788"/>
                </a:cubicBezTo>
                <a:cubicBezTo>
                  <a:pt x="50827" y="41625"/>
                  <a:pt x="33251" y="44871"/>
                  <a:pt x="16625" y="50413"/>
                </a:cubicBezTo>
                <a:cubicBezTo>
                  <a:pt x="11083" y="67039"/>
                  <a:pt x="0" y="82765"/>
                  <a:pt x="0" y="100290"/>
                </a:cubicBezTo>
                <a:cubicBezTo>
                  <a:pt x="0" y="117815"/>
                  <a:pt x="11811" y="133316"/>
                  <a:pt x="16625" y="150166"/>
                </a:cubicBezTo>
                <a:cubicBezTo>
                  <a:pt x="22902" y="172136"/>
                  <a:pt x="27709" y="194501"/>
                  <a:pt x="33251" y="216668"/>
                </a:cubicBezTo>
                <a:cubicBezTo>
                  <a:pt x="38793" y="272086"/>
                  <a:pt x="7359" y="346947"/>
                  <a:pt x="49876" y="382923"/>
                </a:cubicBezTo>
                <a:cubicBezTo>
                  <a:pt x="100819" y="426028"/>
                  <a:pt x="182650" y="399548"/>
                  <a:pt x="249382" y="399548"/>
                </a:cubicBezTo>
                <a:cubicBezTo>
                  <a:pt x="290632" y="399548"/>
                  <a:pt x="401682" y="375738"/>
                  <a:pt x="448887" y="366297"/>
                </a:cubicBezTo>
                <a:cubicBezTo>
                  <a:pt x="454429" y="338588"/>
                  <a:pt x="465513" y="311428"/>
                  <a:pt x="465513" y="283170"/>
                </a:cubicBezTo>
                <a:cubicBezTo>
                  <a:pt x="465513" y="210913"/>
                  <a:pt x="471737" y="135587"/>
                  <a:pt x="448887" y="67039"/>
                </a:cubicBezTo>
                <a:cubicBezTo>
                  <a:pt x="441050" y="43527"/>
                  <a:pt x="406534" y="39361"/>
                  <a:pt x="382385" y="33788"/>
                </a:cubicBezTo>
                <a:cubicBezTo>
                  <a:pt x="200481" y="-8190"/>
                  <a:pt x="243840" y="22705"/>
                  <a:pt x="199505" y="1716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6B06AE-3932-4DDB-81AF-2D10C0980DBD}"/>
              </a:ext>
            </a:extLst>
          </p:cNvPr>
          <p:cNvSpPr/>
          <p:nvPr/>
        </p:nvSpPr>
        <p:spPr>
          <a:xfrm>
            <a:off x="7254241" y="667197"/>
            <a:ext cx="4017818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Mesh {</a:t>
            </a:r>
          </a:p>
          <a:p>
            <a:r>
              <a:rPr lang="en-US" sz="2400"/>
              <a:t>    triangles: </a:t>
            </a:r>
            <a:r>
              <a:rPr lang="en-US" sz="2400" b="1"/>
              <a:t>some</a:t>
            </a:r>
            <a:r>
              <a:rPr lang="en-US" sz="2400"/>
              <a:t> Triangle,</a:t>
            </a:r>
          </a:p>
          <a:p>
            <a:r>
              <a:rPr lang="en-US" sz="2400"/>
              <a:t>    adj: Triangle -&gt; Triangle</a:t>
            </a:r>
          </a:p>
          <a:p>
            <a:r>
              <a:rPr lang="en-US" sz="2400"/>
              <a:t>}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1D4F4-9C35-49B0-B9D3-F343603304AE}"/>
              </a:ext>
            </a:extLst>
          </p:cNvPr>
          <p:cNvSpPr/>
          <p:nvPr/>
        </p:nvSpPr>
        <p:spPr>
          <a:xfrm>
            <a:off x="7254241" y="4427076"/>
            <a:ext cx="401781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842F9-8D29-49E6-B7C3-84283625F756}"/>
              </a:ext>
            </a:extLst>
          </p:cNvPr>
          <p:cNvCxnSpPr/>
          <p:nvPr/>
        </p:nvCxnSpPr>
        <p:spPr>
          <a:xfrm flipV="1">
            <a:off x="8595360" y="3712184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61818C-33FE-4E65-AAEB-34EF817083A1}"/>
              </a:ext>
            </a:extLst>
          </p:cNvPr>
          <p:cNvSpPr txBox="1"/>
          <p:nvPr/>
        </p:nvSpPr>
        <p:spPr>
          <a:xfrm>
            <a:off x="8595360" y="3840276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FFA96B3-A6C0-4057-BD90-EB8F14F14B9C}"/>
              </a:ext>
            </a:extLst>
          </p:cNvPr>
          <p:cNvSpPr/>
          <p:nvPr/>
        </p:nvSpPr>
        <p:spPr>
          <a:xfrm>
            <a:off x="1978429" y="1658537"/>
            <a:ext cx="365760" cy="9516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C7F6A-DAB6-4270-81E8-3A34EEF1F54F}"/>
              </a:ext>
            </a:extLst>
          </p:cNvPr>
          <p:cNvSpPr txBox="1"/>
          <p:nvPr/>
        </p:nvSpPr>
        <p:spPr>
          <a:xfrm>
            <a:off x="1213658" y="2579806"/>
            <a:ext cx="5286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But, but, but, … where is “nodes” defined? It’s not in there </a:t>
            </a:r>
            <a:r>
              <a:rPr lang="en-US" sz="2400" b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5A1C7-5FAE-4A4B-B349-625A69A64675}"/>
              </a:ext>
            </a:extLst>
          </p:cNvPr>
          <p:cNvSpPr/>
          <p:nvPr/>
        </p:nvSpPr>
        <p:spPr>
          <a:xfrm>
            <a:off x="288174" y="408770"/>
            <a:ext cx="679427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941C8C-BDF6-4E61-A89F-7CD35B4A2EF5}"/>
              </a:ext>
            </a:extLst>
          </p:cNvPr>
          <p:cNvSpPr/>
          <p:nvPr/>
        </p:nvSpPr>
        <p:spPr>
          <a:xfrm>
            <a:off x="1601989" y="1171453"/>
            <a:ext cx="852630" cy="439293"/>
          </a:xfrm>
          <a:custGeom>
            <a:avLst/>
            <a:gdLst>
              <a:gd name="connsiteX0" fmla="*/ 365760 w 852630"/>
              <a:gd name="connsiteY0" fmla="*/ 4649 h 439293"/>
              <a:gd name="connsiteX1" fmla="*/ 16626 w 852630"/>
              <a:gd name="connsiteY1" fmla="*/ 71150 h 439293"/>
              <a:gd name="connsiteX2" fmla="*/ 0 w 852630"/>
              <a:gd name="connsiteY2" fmla="*/ 154278 h 439293"/>
              <a:gd name="connsiteX3" fmla="*/ 49877 w 852630"/>
              <a:gd name="connsiteY3" fmla="*/ 254030 h 439293"/>
              <a:gd name="connsiteX4" fmla="*/ 33251 w 852630"/>
              <a:gd name="connsiteY4" fmla="*/ 303907 h 439293"/>
              <a:gd name="connsiteX5" fmla="*/ 49877 w 852630"/>
              <a:gd name="connsiteY5" fmla="*/ 353783 h 439293"/>
              <a:gd name="connsiteX6" fmla="*/ 349135 w 852630"/>
              <a:gd name="connsiteY6" fmla="*/ 403659 h 439293"/>
              <a:gd name="connsiteX7" fmla="*/ 764771 w 852630"/>
              <a:gd name="connsiteY7" fmla="*/ 403659 h 439293"/>
              <a:gd name="connsiteX8" fmla="*/ 814648 w 852630"/>
              <a:gd name="connsiteY8" fmla="*/ 370409 h 439293"/>
              <a:gd name="connsiteX9" fmla="*/ 831273 w 852630"/>
              <a:gd name="connsiteY9" fmla="*/ 187529 h 439293"/>
              <a:gd name="connsiteX10" fmla="*/ 814648 w 852630"/>
              <a:gd name="connsiteY10" fmla="*/ 104401 h 439293"/>
              <a:gd name="connsiteX11" fmla="*/ 764771 w 852630"/>
              <a:gd name="connsiteY11" fmla="*/ 87776 h 439293"/>
              <a:gd name="connsiteX12" fmla="*/ 698269 w 852630"/>
              <a:gd name="connsiteY12" fmla="*/ 71150 h 439293"/>
              <a:gd name="connsiteX13" fmla="*/ 532015 w 852630"/>
              <a:gd name="connsiteY13" fmla="*/ 21274 h 439293"/>
              <a:gd name="connsiteX14" fmla="*/ 365760 w 852630"/>
              <a:gd name="connsiteY14" fmla="*/ 4649 h 4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2630" h="439293">
                <a:moveTo>
                  <a:pt x="365760" y="4649"/>
                </a:moveTo>
                <a:cubicBezTo>
                  <a:pt x="279862" y="12962"/>
                  <a:pt x="268524" y="50159"/>
                  <a:pt x="16626" y="71150"/>
                </a:cubicBezTo>
                <a:cubicBezTo>
                  <a:pt x="11084" y="98859"/>
                  <a:pt x="0" y="126020"/>
                  <a:pt x="0" y="154278"/>
                </a:cubicBezTo>
                <a:cubicBezTo>
                  <a:pt x="0" y="188693"/>
                  <a:pt x="33066" y="228814"/>
                  <a:pt x="49877" y="254030"/>
                </a:cubicBezTo>
                <a:cubicBezTo>
                  <a:pt x="44335" y="270656"/>
                  <a:pt x="33251" y="286382"/>
                  <a:pt x="33251" y="303907"/>
                </a:cubicBezTo>
                <a:cubicBezTo>
                  <a:pt x="33251" y="321432"/>
                  <a:pt x="35617" y="343597"/>
                  <a:pt x="49877" y="353783"/>
                </a:cubicBezTo>
                <a:cubicBezTo>
                  <a:pt x="114487" y="399933"/>
                  <a:pt x="302145" y="399743"/>
                  <a:pt x="349135" y="403659"/>
                </a:cubicBezTo>
                <a:cubicBezTo>
                  <a:pt x="554296" y="444692"/>
                  <a:pt x="523662" y="457238"/>
                  <a:pt x="764771" y="403659"/>
                </a:cubicBezTo>
                <a:cubicBezTo>
                  <a:pt x="784277" y="399325"/>
                  <a:pt x="798022" y="381492"/>
                  <a:pt x="814648" y="370409"/>
                </a:cubicBezTo>
                <a:cubicBezTo>
                  <a:pt x="871081" y="285759"/>
                  <a:pt x="853959" y="334987"/>
                  <a:pt x="831273" y="187529"/>
                </a:cubicBezTo>
                <a:cubicBezTo>
                  <a:pt x="826976" y="159600"/>
                  <a:pt x="830323" y="127913"/>
                  <a:pt x="814648" y="104401"/>
                </a:cubicBezTo>
                <a:cubicBezTo>
                  <a:pt x="804927" y="89819"/>
                  <a:pt x="781622" y="92590"/>
                  <a:pt x="764771" y="87776"/>
                </a:cubicBezTo>
                <a:cubicBezTo>
                  <a:pt x="742801" y="81499"/>
                  <a:pt x="720436" y="76692"/>
                  <a:pt x="698269" y="71150"/>
                </a:cubicBezTo>
                <a:cubicBezTo>
                  <a:pt x="607287" y="10495"/>
                  <a:pt x="684845" y="51839"/>
                  <a:pt x="532015" y="21274"/>
                </a:cubicBezTo>
                <a:cubicBezTo>
                  <a:pt x="413838" y="-2361"/>
                  <a:pt x="451658" y="-3664"/>
                  <a:pt x="365760" y="464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9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D2CDA-6542-4B0F-88AC-6947FFACC642}"/>
              </a:ext>
            </a:extLst>
          </p:cNvPr>
          <p:cNvSpPr/>
          <p:nvPr/>
        </p:nvSpPr>
        <p:spPr>
          <a:xfrm>
            <a:off x="3595513" y="2280971"/>
            <a:ext cx="1157287" cy="340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53832-0510-4492-9B04-A213091B57F8}"/>
              </a:ext>
            </a:extLst>
          </p:cNvPr>
          <p:cNvSpPr/>
          <p:nvPr/>
        </p:nvSpPr>
        <p:spPr>
          <a:xfrm>
            <a:off x="3458091" y="3566637"/>
            <a:ext cx="1429793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nodes[m]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C7C8A-FC94-4F0C-8386-F806053377DC}"/>
              </a:ext>
            </a:extLst>
          </p:cNvPr>
          <p:cNvSpPr/>
          <p:nvPr/>
        </p:nvSpPr>
        <p:spPr>
          <a:xfrm>
            <a:off x="2593109" y="1471835"/>
            <a:ext cx="679427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DA458-EE37-41B7-8935-323FBF318F76}"/>
              </a:ext>
            </a:extLst>
          </p:cNvPr>
          <p:cNvSpPr txBox="1"/>
          <p:nvPr/>
        </p:nvSpPr>
        <p:spPr>
          <a:xfrm>
            <a:off x="4422371" y="2781604"/>
            <a:ext cx="15013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/>
              <a:t>equivalent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55A6703F-5709-46AF-8602-06C5F67AE902}"/>
              </a:ext>
            </a:extLst>
          </p:cNvPr>
          <p:cNvSpPr/>
          <p:nvPr/>
        </p:nvSpPr>
        <p:spPr>
          <a:xfrm>
            <a:off x="3973484" y="2626822"/>
            <a:ext cx="448887" cy="92319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98A9F-D208-47CE-A02B-76534006E42C}"/>
              </a:ext>
            </a:extLst>
          </p:cNvPr>
          <p:cNvSpPr/>
          <p:nvPr/>
        </p:nvSpPr>
        <p:spPr>
          <a:xfrm>
            <a:off x="4123114" y="3085953"/>
            <a:ext cx="3607722" cy="21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meshes composed of triangles which are constrained to fit together edge-to-edge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94ADD-C212-4A58-878B-455879A76E4F}"/>
              </a:ext>
            </a:extLst>
          </p:cNvPr>
          <p:cNvSpPr/>
          <p:nvPr/>
        </p:nvSpPr>
        <p:spPr>
          <a:xfrm>
            <a:off x="4123114" y="1213658"/>
            <a:ext cx="3607722" cy="18972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coastal regions, with a focus on how areas become wet and dry</a:t>
            </a:r>
          </a:p>
        </p:txBody>
      </p:sp>
    </p:spTree>
    <p:extLst>
      <p:ext uri="{BB962C8B-B14F-4D97-AF65-F5344CB8AC3E}">
        <p14:creationId xmlns:p14="http://schemas.microsoft.com/office/powerpoint/2010/main" val="3114485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F6452-D498-47BA-96B7-D71C3CAF9F59}"/>
              </a:ext>
            </a:extLst>
          </p:cNvPr>
          <p:cNvSpPr txBox="1"/>
          <p:nvPr/>
        </p:nvSpPr>
        <p:spPr>
          <a:xfrm>
            <a:off x="2443942" y="4355869"/>
            <a:ext cx="606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“There is a function (fun) that takes a Mesh m as a parameter and returns the set of vertices in Mesh m.”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0154B-1F81-4791-8DF5-F24384BAB0FD}"/>
              </a:ext>
            </a:extLst>
          </p:cNvPr>
          <p:cNvSpPr/>
          <p:nvPr/>
        </p:nvSpPr>
        <p:spPr>
          <a:xfrm>
            <a:off x="3595513" y="2280971"/>
            <a:ext cx="1157287" cy="340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D30A-7AAD-4B93-9793-A7740DEAAC3D}"/>
              </a:ext>
            </a:extLst>
          </p:cNvPr>
          <p:cNvSpPr/>
          <p:nvPr/>
        </p:nvSpPr>
        <p:spPr>
          <a:xfrm>
            <a:off x="3458091" y="3566637"/>
            <a:ext cx="1429793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nodes[m]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50D9F-5F60-4F57-BA63-EDD46DC15CA2}"/>
              </a:ext>
            </a:extLst>
          </p:cNvPr>
          <p:cNvSpPr/>
          <p:nvPr/>
        </p:nvSpPr>
        <p:spPr>
          <a:xfrm>
            <a:off x="2593109" y="1471835"/>
            <a:ext cx="679427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5475E-74C3-46BC-A255-1152ED83A413}"/>
              </a:ext>
            </a:extLst>
          </p:cNvPr>
          <p:cNvSpPr txBox="1"/>
          <p:nvPr/>
        </p:nvSpPr>
        <p:spPr>
          <a:xfrm>
            <a:off x="4422371" y="2781604"/>
            <a:ext cx="15013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/>
              <a:t>equivalent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EABA3020-9CE8-4926-A62F-B264BB715FEB}"/>
              </a:ext>
            </a:extLst>
          </p:cNvPr>
          <p:cNvSpPr/>
          <p:nvPr/>
        </p:nvSpPr>
        <p:spPr>
          <a:xfrm>
            <a:off x="3973484" y="2626822"/>
            <a:ext cx="448887" cy="92319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0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0864CE-9AEA-4E46-B4A4-9C6A920D9B40}"/>
              </a:ext>
            </a:extLst>
          </p:cNvPr>
          <p:cNvSpPr/>
          <p:nvPr/>
        </p:nvSpPr>
        <p:spPr>
          <a:xfrm>
            <a:off x="2173919" y="5883765"/>
            <a:ext cx="736605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/>
              <a:t>fun</a:t>
            </a:r>
            <a:r>
              <a:rPr lang="en-US" sz="2400"/>
              <a:t> nodes [m: Mesh]: </a:t>
            </a:r>
            <a:r>
              <a:rPr lang="en-US" sz="2400" b="1"/>
              <a:t>set</a:t>
            </a:r>
            <a:r>
              <a:rPr lang="en-US" sz="2400"/>
              <a:t> Node {dom[m.triangles.edges]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AEE36-6F10-4F5D-84D8-977DFE62467B}"/>
              </a:ext>
            </a:extLst>
          </p:cNvPr>
          <p:cNvSpPr txBox="1"/>
          <p:nvPr/>
        </p:nvSpPr>
        <p:spPr>
          <a:xfrm>
            <a:off x="2443942" y="4355869"/>
            <a:ext cx="606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“There is a function (fun) that takes a Mesh m as a parameter and returns the set of vertices in Mesh m.”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27987-EEA0-46E8-B17B-0EB454E27B1D}"/>
              </a:ext>
            </a:extLst>
          </p:cNvPr>
          <p:cNvSpPr/>
          <p:nvPr/>
        </p:nvSpPr>
        <p:spPr>
          <a:xfrm>
            <a:off x="3595513" y="2280971"/>
            <a:ext cx="1157287" cy="340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7722D-170E-4CDE-97B0-6A7E06343495}"/>
              </a:ext>
            </a:extLst>
          </p:cNvPr>
          <p:cNvSpPr/>
          <p:nvPr/>
        </p:nvSpPr>
        <p:spPr>
          <a:xfrm>
            <a:off x="3458091" y="3566637"/>
            <a:ext cx="1429793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nodes[m]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3E017-9728-4C8B-94A1-019437F4C8FC}"/>
              </a:ext>
            </a:extLst>
          </p:cNvPr>
          <p:cNvSpPr/>
          <p:nvPr/>
        </p:nvSpPr>
        <p:spPr>
          <a:xfrm>
            <a:off x="2593109" y="1471835"/>
            <a:ext cx="679427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noElementChange [m: Mesh, s, s':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n.W.s' </a:t>
            </a:r>
            <a:r>
              <a:rPr lang="en-US" sz="2400" b="1"/>
              <a:t>and</a:t>
            </a:r>
            <a:r>
              <a:rPr lang="en-US" sz="2400"/>
              <a:t> n.Wt.s = n.Wt.s’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6D331-7B91-4C15-AE6E-9313A61E6CBB}"/>
              </a:ext>
            </a:extLst>
          </p:cNvPr>
          <p:cNvSpPr txBox="1"/>
          <p:nvPr/>
        </p:nvSpPr>
        <p:spPr>
          <a:xfrm>
            <a:off x="4422371" y="2781604"/>
            <a:ext cx="15013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/>
              <a:t>equivalent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D045A4EA-5B34-48D8-97F8-2D78BF3825D2}"/>
              </a:ext>
            </a:extLst>
          </p:cNvPr>
          <p:cNvSpPr/>
          <p:nvPr/>
        </p:nvSpPr>
        <p:spPr>
          <a:xfrm>
            <a:off x="3973484" y="2626822"/>
            <a:ext cx="448887" cy="92319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9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3580014" y="1027906"/>
            <a:ext cx="7326284" cy="56323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lowNode: Node,</a:t>
            </a:r>
          </a:p>
          <a:p>
            <a:r>
              <a:rPr lang="en-US" sz="2400"/>
              <a:t>    slowFlow: Bool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W: Bool </a:t>
            </a:r>
            <a:r>
              <a:rPr lang="en-US" sz="2400" b="1"/>
              <a:t>one</a:t>
            </a:r>
            <a:r>
              <a:rPr lang="en-US" sz="2400"/>
              <a:t> -&gt; State,</a:t>
            </a:r>
          </a:p>
          <a:p>
            <a:r>
              <a:rPr lang="en-US" sz="2400"/>
              <a:t>    H: Height,</a:t>
            </a:r>
          </a:p>
          <a:p>
            <a:r>
              <a:rPr lang="en-US" sz="2400"/>
              <a:t>    Wt: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enum</a:t>
            </a:r>
            <a:r>
              <a:rPr lang="en-US" sz="2400"/>
              <a:t> Height { Low, Med, High }</a:t>
            </a:r>
          </a:p>
          <a:p>
            <a:r>
              <a:rPr lang="en-US" sz="2400" b="1"/>
              <a:t>sig</a:t>
            </a:r>
            <a:r>
              <a:rPr lang="en-US" sz="2400"/>
              <a:t> State {}</a:t>
            </a:r>
          </a:p>
          <a:p>
            <a:endParaRPr lang="en-US" sz="2400"/>
          </a:p>
          <a:p>
            <a:r>
              <a:rPr lang="en-US" sz="2400" b="1"/>
              <a:t>fun</a:t>
            </a:r>
            <a:r>
              <a:rPr lang="en-US" sz="2400"/>
              <a:t> elements [m: Mesh]: </a:t>
            </a:r>
            <a:r>
              <a:rPr lang="en-US" sz="2400" b="1"/>
              <a:t>set</a:t>
            </a:r>
            <a:r>
              <a:rPr lang="en-US" sz="2400"/>
              <a:t> Element { m.triangles }</a:t>
            </a:r>
          </a:p>
          <a:p>
            <a:r>
              <a:rPr lang="en-US" sz="2400" b="1"/>
              <a:t>fun</a:t>
            </a:r>
            <a:r>
              <a:rPr lang="en-US" sz="2400"/>
              <a:t> nodes [m: Mesh]: </a:t>
            </a:r>
            <a:r>
              <a:rPr lang="en-US" sz="2400" b="1"/>
              <a:t>set</a:t>
            </a:r>
            <a:r>
              <a:rPr lang="en-US" sz="2400"/>
              <a:t> Node {dom[m.triangles.edges] }</a:t>
            </a:r>
          </a:p>
        </p:txBody>
      </p:sp>
    </p:spTree>
    <p:extLst>
      <p:ext uri="{BB962C8B-B14F-4D97-AF65-F5344CB8AC3E}">
        <p14:creationId xmlns:p14="http://schemas.microsoft.com/office/powerpoint/2010/main" val="2151213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114A4-A1A9-4271-85C8-2AE5F97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constraints per the </a:t>
            </a:r>
            <a:r>
              <a:rPr lang="en-US" i="1"/>
              <a:t>wet-dry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7EFC0-261F-451E-8728-FB65060C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expressed the structural parts of the model. Now we need to constrain the structural parts. The “wet-dry algorithm” will be used to determine the constraints.</a:t>
            </a:r>
          </a:p>
          <a:p>
            <a:r>
              <a:rPr lang="en-US"/>
              <a:t>Called at each time step, the wet–dry algorithm is a set of empirical rules that operate on a finite element mesh to determine which nodes participate in the calculation of physical properties in the next time step. </a:t>
            </a:r>
          </a:p>
          <a:p>
            <a:r>
              <a:rPr lang="en-US"/>
              <a:t>The wet–dry algorithm has 5 steps. One execution of the 5 steps represents a single time step.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6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DE12-C036-43C4-A2BA-54CE274C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6174-517D-40E6-8758-AE0C729E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wet-dry algorithm is an empirical algorithm.</a:t>
            </a:r>
          </a:p>
          <a:p>
            <a:r>
              <a:rPr lang="en-US"/>
              <a:t>The algorithm emerged piecemeal over time from the experience and analysis of users and developers, not from a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81141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EF0C-DF1E-4433-BD31-9B7E6292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start wet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5B6D-BDFC-4CD7-AA53-66B606F7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wet-dry algorithm the elements always start out wet but become dry if their nodes water column height is Low or Medium</a:t>
            </a:r>
          </a:p>
        </p:txBody>
      </p:sp>
    </p:spTree>
    <p:extLst>
      <p:ext uri="{BB962C8B-B14F-4D97-AF65-F5344CB8AC3E}">
        <p14:creationId xmlns:p14="http://schemas.microsoft.com/office/powerpoint/2010/main" val="213528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CF4A-4D9C-4816-8D2C-49C8C1FA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Wetting and drying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5AAE-E753-449B-AA73-CAB41F86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Init: Start all elements being wet.</a:t>
            </a:r>
          </a:p>
          <a:p>
            <a:r>
              <a:rPr lang="en-US"/>
              <a:t>Part 1: Make all nodes with low water column height dry.</a:t>
            </a:r>
          </a:p>
          <a:p>
            <a:r>
              <a:rPr lang="en-US"/>
              <a:t>Part 2: For each element propagate wetting across the element unless the water flow is slow.</a:t>
            </a:r>
          </a:p>
          <a:p>
            <a:r>
              <a:rPr lang="en-US"/>
              <a:t>Part 3: Elemental drying: if the water level is not high, then set element to dry.</a:t>
            </a:r>
          </a:p>
          <a:p>
            <a:r>
              <a:rPr lang="en-US"/>
              <a:t>Part 4: Make landlocked nodes dry.</a:t>
            </a:r>
          </a:p>
          <a:p>
            <a:r>
              <a:rPr lang="en-US"/>
              <a:t>Part 5: Set the final wet-dry state for nodes.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37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6646-FB5A-41B6-86AB-F7D16AA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Init: Start all elements being wet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904C-391C-451A-9626-32D032A5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1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Initialize all elements to be wet. For each node, set the wet and temporarily wet values to be the same (don’t know what their values are – the values are arbitrary – we only know that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/>
              <a:t> are the same).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0D23D-F9CC-4A79-BB66-1937AE53F27B}"/>
              </a:ext>
            </a:extLst>
          </p:cNvPr>
          <p:cNvSpPr/>
          <p:nvPr/>
        </p:nvSpPr>
        <p:spPr>
          <a:xfrm>
            <a:off x="2067098" y="4041919"/>
            <a:ext cx="4832466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init [m: Mesh, s: State]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 e.wet.s = True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 = n.Wt.s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928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E5B71-0CB3-4609-A1C0-A76AA91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1: Make all nodes with low water column height dry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85D92-7128-455B-AD84-51474FE5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37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Let s denote the last state and s denote the next state. For each node n, if n is wet (n.W.s = True) and the node’s water level is low (n.H = Low), then in the next state, set n to not wet (n.W.s’ = False) and “temporarily wet” to False (n.Wt.s’ = False)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526E9-B862-439F-BB59-B99866C0948F}"/>
              </a:ext>
            </a:extLst>
          </p:cNvPr>
          <p:cNvSpPr/>
          <p:nvPr/>
        </p:nvSpPr>
        <p:spPr>
          <a:xfrm>
            <a:off x="991986" y="3854014"/>
            <a:ext cx="9775766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part1 [m: Mesh, s, s’: State] {</a:t>
            </a:r>
          </a:p>
          <a:p>
            <a:r>
              <a:rPr lang="en-US" sz="2400"/>
              <a:t>    noElementChange[m,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</a:t>
            </a:r>
          </a:p>
          <a:p>
            <a:r>
              <a:rPr lang="en-US" sz="2400"/>
              <a:t>        ((n.W.s = True) </a:t>
            </a:r>
            <a:r>
              <a:rPr lang="en-US" sz="2400" b="1"/>
              <a:t>and</a:t>
            </a:r>
            <a:r>
              <a:rPr lang="en-US" sz="2400"/>
              <a:t> (n.H = Low)) =&gt; ((n.W.s' = False) </a:t>
            </a:r>
            <a:r>
              <a:rPr lang="en-US" sz="2400" b="1"/>
              <a:t>and</a:t>
            </a:r>
            <a:r>
              <a:rPr lang="en-US" sz="2400"/>
              <a:t> (n.Wt.s' = False))</a:t>
            </a:r>
          </a:p>
          <a:p>
            <a:r>
              <a:rPr lang="en-US" sz="2400"/>
              <a:t>        </a:t>
            </a:r>
            <a:r>
              <a:rPr lang="en-US" sz="2400" b="1"/>
              <a:t>else</a:t>
            </a:r>
            <a:r>
              <a:rPr lang="en-US" sz="2400"/>
              <a:t> ((n.W.s' = n.W.s) </a:t>
            </a:r>
            <a:r>
              <a:rPr lang="en-US" sz="2400" b="1"/>
              <a:t>and</a:t>
            </a:r>
            <a:r>
              <a:rPr lang="en-US" sz="2400"/>
              <a:t> (n.Wt.s' = n.Wt.s))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835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DDEC9D-9F9E-44CD-9996-CBBE6476E147}"/>
              </a:ext>
            </a:extLst>
          </p:cNvPr>
          <p:cNvSpPr/>
          <p:nvPr/>
        </p:nvSpPr>
        <p:spPr>
          <a:xfrm>
            <a:off x="991986" y="3854014"/>
            <a:ext cx="9775766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If a node is wet and its water height is low, then change it to dry.</a:t>
            </a:r>
          </a:p>
          <a:p>
            <a:r>
              <a:rPr lang="en-US" sz="2400" b="1"/>
              <a:t>pred</a:t>
            </a:r>
            <a:r>
              <a:rPr lang="en-US" sz="2400"/>
              <a:t> part1 [m: Mesh, s, s’: State] {</a:t>
            </a:r>
          </a:p>
          <a:p>
            <a:r>
              <a:rPr lang="en-US" sz="2400"/>
              <a:t>    noElementChange[m,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</a:t>
            </a:r>
          </a:p>
          <a:p>
            <a:r>
              <a:rPr lang="en-US" sz="2400"/>
              <a:t>        ((n.W.s = True) </a:t>
            </a:r>
            <a:r>
              <a:rPr lang="en-US" sz="2400" b="1"/>
              <a:t>and</a:t>
            </a:r>
            <a:r>
              <a:rPr lang="en-US" sz="2400"/>
              <a:t> (n.H = Low)) =&gt; ((n.W.s' = False) </a:t>
            </a:r>
            <a:r>
              <a:rPr lang="en-US" sz="2400" b="1"/>
              <a:t>and</a:t>
            </a:r>
            <a:r>
              <a:rPr lang="en-US" sz="2400"/>
              <a:t> (n.Wt.s' = False))</a:t>
            </a:r>
          </a:p>
          <a:p>
            <a:r>
              <a:rPr lang="en-US" sz="2400"/>
              <a:t>        </a:t>
            </a:r>
            <a:r>
              <a:rPr lang="en-US" sz="2400" b="1"/>
              <a:t>else</a:t>
            </a:r>
            <a:r>
              <a:rPr lang="en-US" sz="2400"/>
              <a:t> ((n.W.s' = n.W.s) </a:t>
            </a:r>
            <a:r>
              <a:rPr lang="en-US" sz="2400" b="1"/>
              <a:t>and</a:t>
            </a:r>
            <a:r>
              <a:rPr lang="en-US" sz="2400"/>
              <a:t> (n.Wt.s' = n.Wt.s))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24F69-47EF-4701-BB1B-21B72B9F4AF4}"/>
              </a:ext>
            </a:extLst>
          </p:cNvPr>
          <p:cNvSpPr/>
          <p:nvPr/>
        </p:nvSpPr>
        <p:spPr>
          <a:xfrm>
            <a:off x="991986" y="1961484"/>
            <a:ext cx="9775766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element.</a:t>
            </a:r>
          </a:p>
          <a:p>
            <a:r>
              <a:rPr lang="en-US" sz="2400" b="1"/>
              <a:t>pred</a:t>
            </a:r>
            <a:r>
              <a:rPr lang="en-US" sz="2400"/>
              <a:t> noElementChange  [m: Mesh, s, s’: State] {</a:t>
            </a:r>
          </a:p>
          <a:p>
            <a:r>
              <a:rPr lang="en-US" sz="2400"/>
              <a:t>    </a:t>
            </a:r>
            <a:r>
              <a:rPr lang="de-DE" sz="2400" b="1"/>
              <a:t>all</a:t>
            </a:r>
            <a:r>
              <a:rPr lang="de-DE" sz="2400"/>
              <a:t> e: m.elements | e.wet.s' = e.wet.s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5E500-731B-4301-93E6-5869204FB1B9}"/>
              </a:ext>
            </a:extLst>
          </p:cNvPr>
          <p:cNvSpPr/>
          <p:nvPr/>
        </p:nvSpPr>
        <p:spPr>
          <a:xfrm>
            <a:off x="1296785" y="4638502"/>
            <a:ext cx="3474720" cy="382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D800D4-4B76-475D-A834-CBFF7EE86EF0}"/>
              </a:ext>
            </a:extLst>
          </p:cNvPr>
          <p:cNvSpPr/>
          <p:nvPr/>
        </p:nvSpPr>
        <p:spPr>
          <a:xfrm flipV="1">
            <a:off x="2410691" y="3531144"/>
            <a:ext cx="365760" cy="1107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B949C-3062-44E7-8CCD-3D564403C7F2}"/>
              </a:ext>
            </a:extLst>
          </p:cNvPr>
          <p:cNvSpPr/>
          <p:nvPr/>
        </p:nvSpPr>
        <p:spPr>
          <a:xfrm>
            <a:off x="4123114" y="3085953"/>
            <a:ext cx="3607722" cy="21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5F1974-4417-4E1A-8FDA-40585B82563A}"/>
              </a:ext>
            </a:extLst>
          </p:cNvPr>
          <p:cNvSpPr/>
          <p:nvPr/>
        </p:nvSpPr>
        <p:spPr>
          <a:xfrm>
            <a:off x="4123114" y="1213658"/>
            <a:ext cx="3607722" cy="18972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7906A5-2BB8-4D9D-888C-ED29974C448F}"/>
              </a:ext>
            </a:extLst>
          </p:cNvPr>
          <p:cNvSpPr/>
          <p:nvPr/>
        </p:nvSpPr>
        <p:spPr>
          <a:xfrm>
            <a:off x="4312302" y="1238945"/>
            <a:ext cx="1614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module wetdry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open mesh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EC73D-3487-4E83-AC81-B24A2094C9B2}"/>
              </a:ext>
            </a:extLst>
          </p:cNvPr>
          <p:cNvSpPr/>
          <p:nvPr/>
        </p:nvSpPr>
        <p:spPr>
          <a:xfrm>
            <a:off x="4312301" y="312309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module mesh</a:t>
            </a:r>
          </a:p>
        </p:txBody>
      </p:sp>
    </p:spTree>
    <p:extLst>
      <p:ext uri="{BB962C8B-B14F-4D97-AF65-F5344CB8AC3E}">
        <p14:creationId xmlns:p14="http://schemas.microsoft.com/office/powerpoint/2010/main" val="3613601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E5B71-0CB3-4609-A1C0-A76AA91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Part 2: For each element propagate wetting across the element unless the water flow is slow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85D92-7128-455B-AD84-51474FE5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37280"/>
          </a:xfrm>
        </p:spPr>
        <p:txBody>
          <a:bodyPr>
            <a:normAutofit/>
          </a:bodyPr>
          <a:lstStyle/>
          <a:p>
            <a:r>
              <a:rPr lang="en-US"/>
              <a:t>For each node n, if it’s not wet and it’s part of an element e with fast-moving water (e.slowFlow = False) and e’s two other nodes are wet, then set n’s temporary wet status to true (n.Wt.s’ = true), otherwise leave n.Wt.s’ with same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526E9-B862-439F-BB59-B99866C0948F}"/>
              </a:ext>
            </a:extLst>
          </p:cNvPr>
          <p:cNvSpPr/>
          <p:nvPr/>
        </p:nvSpPr>
        <p:spPr>
          <a:xfrm>
            <a:off x="991986" y="3737639"/>
            <a:ext cx="9775766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part2 [m: Mesh, s, s’: State] {</a:t>
            </a:r>
          </a:p>
          <a:p>
            <a:r>
              <a:rPr lang="en-US" sz="2400"/>
              <a:t>    noElementChange[m,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{</a:t>
            </a:r>
          </a:p>
          <a:p>
            <a:r>
              <a:rPr lang="en-US" sz="2400"/>
              <a:t>         n.W.s' = n.W.s</a:t>
            </a:r>
          </a:p>
          <a:p>
            <a:r>
              <a:rPr lang="en-US" sz="2400"/>
              <a:t>         n.Wt.s' = (make_wet[m, n, s] =&gt; True else n.Wt.s)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707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0255A0-EADD-4057-8373-8DC45FBD40A9}"/>
              </a:ext>
            </a:extLst>
          </p:cNvPr>
          <p:cNvSpPr/>
          <p:nvPr/>
        </p:nvSpPr>
        <p:spPr>
          <a:xfrm>
            <a:off x="3225336" y="6201291"/>
            <a:ext cx="1296785" cy="3158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28989-4681-43F2-BBFC-8EE4D6046347}"/>
              </a:ext>
            </a:extLst>
          </p:cNvPr>
          <p:cNvSpPr/>
          <p:nvPr/>
        </p:nvSpPr>
        <p:spPr>
          <a:xfrm>
            <a:off x="1302324" y="116375"/>
            <a:ext cx="9775766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define the conditions that cause a node to become wet</a:t>
            </a:r>
          </a:p>
          <a:p>
            <a:r>
              <a:rPr lang="en-US" sz="2400" b="1"/>
              <a:t>pred</a:t>
            </a:r>
            <a:r>
              <a:rPr lang="en-US" sz="2400"/>
              <a:t> make_wet [m: Mesh, n: Node, s: State] {</a:t>
            </a:r>
          </a:p>
          <a:p>
            <a:r>
              <a:rPr lang="en-US" sz="2400"/>
              <a:t>  </a:t>
            </a:r>
            <a:r>
              <a:rPr lang="en-US" sz="2400" b="1"/>
              <a:t>some</a:t>
            </a:r>
            <a:r>
              <a:rPr lang="en-US" sz="2400"/>
              <a:t> e: m.elements | e.slowFlow = False </a:t>
            </a:r>
            <a:r>
              <a:rPr lang="en-US" sz="2400" b="1"/>
              <a:t>and</a:t>
            </a:r>
            <a:r>
              <a:rPr lang="en-US" sz="2400"/>
              <a:t> loneDryNode[n, e, s]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pred</a:t>
            </a:r>
            <a:r>
              <a:rPr lang="en-US" sz="2400"/>
              <a:t> loneDryNode [n: Node, e: Element, s: State] {</a:t>
            </a:r>
          </a:p>
          <a:p>
            <a:r>
              <a:rPr lang="en-US" sz="2400"/>
              <a:t>  n </a:t>
            </a:r>
            <a:r>
              <a:rPr lang="en-US" sz="2400" b="1"/>
              <a:t>in</a:t>
            </a:r>
            <a:r>
              <a:rPr lang="en-US" sz="2400"/>
              <a:t> dom[e.edges] </a:t>
            </a:r>
            <a:r>
              <a:rPr lang="en-US" sz="2400" b="1"/>
              <a:t>and</a:t>
            </a:r>
            <a:r>
              <a:rPr lang="en-US" sz="2400"/>
              <a:t> n.W.s = False </a:t>
            </a:r>
            <a:r>
              <a:rPr lang="en-US" sz="2400" b="1"/>
              <a:t>and</a:t>
            </a:r>
            <a:r>
              <a:rPr lang="en-US" sz="2400"/>
              <a:t> wetNodes[e, s] = 2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fun</a:t>
            </a:r>
            <a:r>
              <a:rPr lang="en-US" sz="2400"/>
              <a:t> wetNodes [e: Element, s: State]: </a:t>
            </a:r>
            <a:r>
              <a:rPr lang="en-US" sz="2400" b="1"/>
              <a:t>Int</a:t>
            </a:r>
            <a:r>
              <a:rPr lang="en-US" sz="2400"/>
              <a:t> {</a:t>
            </a:r>
          </a:p>
          <a:p>
            <a:r>
              <a:rPr lang="en-US" sz="2400"/>
              <a:t>  #(dom[e.edges] &lt;: W).s.True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04713-5D49-4BA6-9A52-937D10C10AD0}"/>
              </a:ext>
            </a:extLst>
          </p:cNvPr>
          <p:cNvSpPr/>
          <p:nvPr/>
        </p:nvSpPr>
        <p:spPr>
          <a:xfrm>
            <a:off x="1302324" y="4640690"/>
            <a:ext cx="9775766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part2 [m: Mesh, s, s’: State] {</a:t>
            </a:r>
          </a:p>
          <a:p>
            <a:r>
              <a:rPr lang="en-US" sz="2400"/>
              <a:t>    noElementChange[m,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{</a:t>
            </a:r>
          </a:p>
          <a:p>
            <a:r>
              <a:rPr lang="en-US" sz="2400"/>
              <a:t>         n.W.s' = n.W.s</a:t>
            </a:r>
          </a:p>
          <a:p>
            <a:r>
              <a:rPr lang="en-US" sz="2400"/>
              <a:t>         n.Wt.s' = (make_wet[m, n, s] =&gt; True else n.Wt.s)}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173ECA-EFCF-4510-84AF-7C1D5000381F}"/>
              </a:ext>
            </a:extLst>
          </p:cNvPr>
          <p:cNvCxnSpPr>
            <a:stCxn id="6" idx="2"/>
          </p:cNvCxnSpPr>
          <p:nvPr/>
        </p:nvCxnSpPr>
        <p:spPr>
          <a:xfrm flipH="1">
            <a:off x="3873728" y="6517175"/>
            <a:ext cx="1" cy="216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5097D-2788-43B1-8F73-344491656414}"/>
              </a:ext>
            </a:extLst>
          </p:cNvPr>
          <p:cNvCxnSpPr/>
          <p:nvPr/>
        </p:nvCxnSpPr>
        <p:spPr>
          <a:xfrm flipH="1">
            <a:off x="914397" y="6716680"/>
            <a:ext cx="29593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C5B0D1-1315-40F0-8A63-D67CE92A9FBA}"/>
              </a:ext>
            </a:extLst>
          </p:cNvPr>
          <p:cNvCxnSpPr/>
          <p:nvPr/>
        </p:nvCxnSpPr>
        <p:spPr>
          <a:xfrm flipV="1">
            <a:off x="914397" y="731517"/>
            <a:ext cx="0" cy="59851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14B322-762C-42E5-B564-5AC47CD6B00D}"/>
              </a:ext>
            </a:extLst>
          </p:cNvPr>
          <p:cNvCxnSpPr/>
          <p:nvPr/>
        </p:nvCxnSpPr>
        <p:spPr>
          <a:xfrm>
            <a:off x="897772" y="748142"/>
            <a:ext cx="38792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4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E5B71-0CB3-4609-A1C0-A76AA91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 3: Elemental drying: if the water level is not high, then set element to dry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85D92-7128-455B-AD84-51474FE5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127"/>
            <a:ext cx="10515600" cy="1183583"/>
          </a:xfrm>
        </p:spPr>
        <p:txBody>
          <a:bodyPr>
            <a:normAutofit/>
          </a:bodyPr>
          <a:lstStyle/>
          <a:p>
            <a:r>
              <a:rPr lang="en-US"/>
              <a:t>For each element e, if e has no nodes that are at a high water level, then set e to dry.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526E9-B862-439F-BB59-B99866C0948F}"/>
              </a:ext>
            </a:extLst>
          </p:cNvPr>
          <p:cNvSpPr/>
          <p:nvPr/>
        </p:nvSpPr>
        <p:spPr>
          <a:xfrm>
            <a:off x="991986" y="3737639"/>
            <a:ext cx="9775766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part3 [m: Mesh, s, s’: State] {</a:t>
            </a:r>
          </a:p>
          <a:p>
            <a:r>
              <a:rPr lang="en-US" sz="2400"/>
              <a:t>    noNodeChange[m,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</a:t>
            </a:r>
          </a:p>
          <a:p>
            <a:r>
              <a:rPr lang="en-US" sz="2400"/>
              <a:t>        </a:t>
            </a:r>
            <a:r>
              <a:rPr lang="en-US" sz="2400" b="1"/>
              <a:t>let</a:t>
            </a:r>
            <a:r>
              <a:rPr lang="en-US" sz="2400"/>
              <a:t> ij = dom[e.edges] - e.lowNode |</a:t>
            </a:r>
          </a:p>
          <a:p>
            <a:r>
              <a:rPr lang="en-US" sz="2400"/>
              <a:t>            e.wet.s' = (</a:t>
            </a:r>
            <a:r>
              <a:rPr lang="en-US" sz="2400" b="1"/>
              <a:t>some</a:t>
            </a:r>
            <a:r>
              <a:rPr lang="en-US" sz="2400"/>
              <a:t> ij.H - High </a:t>
            </a:r>
            <a:r>
              <a:rPr lang="en-US" sz="2400" b="1"/>
              <a:t>implies</a:t>
            </a:r>
            <a:r>
              <a:rPr lang="en-US" sz="2400"/>
              <a:t> False </a:t>
            </a:r>
            <a:r>
              <a:rPr lang="en-US" sz="2400" b="1"/>
              <a:t>else</a:t>
            </a:r>
            <a:r>
              <a:rPr lang="en-US" sz="2400"/>
              <a:t> e.wet.s)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801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D6FA8-CD2E-4A7E-8F2E-BAE5D420CF03}"/>
              </a:ext>
            </a:extLst>
          </p:cNvPr>
          <p:cNvSpPr/>
          <p:nvPr/>
        </p:nvSpPr>
        <p:spPr>
          <a:xfrm>
            <a:off x="991986" y="3737639"/>
            <a:ext cx="9775766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part3 [m: Mesh, s, s’: State] {</a:t>
            </a:r>
          </a:p>
          <a:p>
            <a:r>
              <a:rPr lang="en-US" sz="2400"/>
              <a:t>    noNodeChange[m,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e: m.elements |</a:t>
            </a:r>
          </a:p>
          <a:p>
            <a:r>
              <a:rPr lang="en-US" sz="2400"/>
              <a:t>        </a:t>
            </a:r>
            <a:r>
              <a:rPr lang="en-US" sz="2400" b="1"/>
              <a:t>let</a:t>
            </a:r>
            <a:r>
              <a:rPr lang="en-US" sz="2400"/>
              <a:t> ij = dom[e.edges] - e.lowNode |</a:t>
            </a:r>
          </a:p>
          <a:p>
            <a:r>
              <a:rPr lang="en-US" sz="2400"/>
              <a:t>            e.wet.s' = (</a:t>
            </a:r>
            <a:r>
              <a:rPr lang="en-US" sz="2400" b="1"/>
              <a:t>some</a:t>
            </a:r>
            <a:r>
              <a:rPr lang="en-US" sz="2400"/>
              <a:t> ij.H - High </a:t>
            </a:r>
            <a:r>
              <a:rPr lang="en-US" sz="2400" b="1"/>
              <a:t>implies</a:t>
            </a:r>
            <a:r>
              <a:rPr lang="en-US" sz="2400"/>
              <a:t> False </a:t>
            </a:r>
            <a:r>
              <a:rPr lang="en-US" sz="2400" b="1"/>
              <a:t>else</a:t>
            </a:r>
            <a:r>
              <a:rPr lang="en-US" sz="2400"/>
              <a:t> e.wet.s)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8EFAC-5F4D-4EDD-B1B8-B52598F1F103}"/>
              </a:ext>
            </a:extLst>
          </p:cNvPr>
          <p:cNvSpPr/>
          <p:nvPr/>
        </p:nvSpPr>
        <p:spPr>
          <a:xfrm>
            <a:off x="991986" y="1495978"/>
            <a:ext cx="9775766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Maintain the wetness status of each node.</a:t>
            </a:r>
          </a:p>
          <a:p>
            <a:r>
              <a:rPr lang="en-US" sz="2400" b="1"/>
              <a:t>pred</a:t>
            </a:r>
            <a:r>
              <a:rPr lang="en-US" sz="2400"/>
              <a:t> noNodeChange  [m: Mesh, s, s’: State] {</a:t>
            </a:r>
          </a:p>
          <a:p>
            <a:r>
              <a:rPr lang="en-US" sz="2400"/>
              <a:t>    </a:t>
            </a:r>
            <a:r>
              <a:rPr lang="de-DE" sz="2400" b="1"/>
              <a:t>all</a:t>
            </a:r>
            <a:r>
              <a:rPr lang="de-DE" sz="2400"/>
              <a:t> n: m.nodes | n.W.s = n.W.s' and n.Wt.s = n.Wt.s'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84490-F82B-4BB9-A44B-B4215ADAE2F6}"/>
              </a:ext>
            </a:extLst>
          </p:cNvPr>
          <p:cNvSpPr/>
          <p:nvPr/>
        </p:nvSpPr>
        <p:spPr>
          <a:xfrm>
            <a:off x="1213658" y="4206240"/>
            <a:ext cx="3175462" cy="3325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C128668-93B3-4063-A9C7-0F8C2BECB5EF}"/>
              </a:ext>
            </a:extLst>
          </p:cNvPr>
          <p:cNvSpPr/>
          <p:nvPr/>
        </p:nvSpPr>
        <p:spPr>
          <a:xfrm flipV="1">
            <a:off x="2327564" y="3065632"/>
            <a:ext cx="365760" cy="1107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4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E5B71-0CB3-4609-A1C0-A76AA91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 4: Make landlocked nodes dry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85D92-7128-455B-AD84-51474FE5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127"/>
            <a:ext cx="10515600" cy="1183583"/>
          </a:xfrm>
        </p:spPr>
        <p:txBody>
          <a:bodyPr>
            <a:normAutofit/>
          </a:bodyPr>
          <a:lstStyle/>
          <a:p>
            <a:r>
              <a:rPr lang="en-US"/>
              <a:t>For each node n, if n is currently marked temporarily wet and none of the elements it connects to are wet, then set n.Wt to false.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526E9-B862-439F-BB59-B99866C0948F}"/>
              </a:ext>
            </a:extLst>
          </p:cNvPr>
          <p:cNvSpPr/>
          <p:nvPr/>
        </p:nvSpPr>
        <p:spPr>
          <a:xfrm>
            <a:off x="991986" y="3737639"/>
            <a:ext cx="9775766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part4 [m: Mesh, s, s’: State] {</a:t>
            </a:r>
          </a:p>
          <a:p>
            <a:r>
              <a:rPr lang="en-US" sz="2400"/>
              <a:t>    noElementChange[m,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{</a:t>
            </a:r>
          </a:p>
          <a:p>
            <a:r>
              <a:rPr lang="en-US" sz="2400"/>
              <a:t>        n.W.s' = n.W.s</a:t>
            </a:r>
          </a:p>
          <a:p>
            <a:r>
              <a:rPr lang="en-US" sz="2400"/>
              <a:t>        n.Wt.s' = (make_dry[m, n, s] </a:t>
            </a:r>
            <a:r>
              <a:rPr lang="en-US" sz="2400" b="1"/>
              <a:t>implies</a:t>
            </a:r>
            <a:r>
              <a:rPr lang="en-US" sz="2400"/>
              <a:t> False </a:t>
            </a:r>
            <a:r>
              <a:rPr lang="en-US" sz="2400" b="1"/>
              <a:t>else</a:t>
            </a:r>
            <a:r>
              <a:rPr lang="en-US" sz="2400"/>
              <a:t> n.Wt.s)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977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466EA-C112-4A56-9E3D-12DE214F38B8}"/>
              </a:ext>
            </a:extLst>
          </p:cNvPr>
          <p:cNvSpPr/>
          <p:nvPr/>
        </p:nvSpPr>
        <p:spPr>
          <a:xfrm>
            <a:off x="991986" y="4535653"/>
            <a:ext cx="9775766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part4 [m: Mesh, s, s’: State] {</a:t>
            </a:r>
          </a:p>
          <a:p>
            <a:r>
              <a:rPr lang="en-US" sz="2400"/>
              <a:t>    noElementChange[m,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{</a:t>
            </a:r>
          </a:p>
          <a:p>
            <a:r>
              <a:rPr lang="en-US" sz="2400"/>
              <a:t>        n.W.s' = n.W.s</a:t>
            </a:r>
          </a:p>
          <a:p>
            <a:r>
              <a:rPr lang="en-US" sz="2400"/>
              <a:t>        n.Wt.s' = (make_dry[m, n, s] </a:t>
            </a:r>
            <a:r>
              <a:rPr lang="en-US" sz="2400" b="1"/>
              <a:t>implies</a:t>
            </a:r>
            <a:r>
              <a:rPr lang="en-US" sz="2400"/>
              <a:t> False </a:t>
            </a:r>
            <a:r>
              <a:rPr lang="en-US" sz="2400" b="1"/>
              <a:t>else</a:t>
            </a:r>
            <a:r>
              <a:rPr lang="en-US" sz="2400"/>
              <a:t> n.Wt.s)</a:t>
            </a:r>
          </a:p>
          <a:p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81A88-C932-4989-9FF7-1F6429C83E9B}"/>
              </a:ext>
            </a:extLst>
          </p:cNvPr>
          <p:cNvSpPr/>
          <p:nvPr/>
        </p:nvSpPr>
        <p:spPr>
          <a:xfrm>
            <a:off x="991986" y="0"/>
            <a:ext cx="9775766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define the conditions that cause a node to become dry</a:t>
            </a:r>
          </a:p>
          <a:p>
            <a:r>
              <a:rPr lang="en-US" sz="2400" b="1"/>
              <a:t>pred</a:t>
            </a:r>
            <a:r>
              <a:rPr lang="en-US" sz="2400"/>
              <a:t> make_dry [m: Mesh, n: Node, s: State] {</a:t>
            </a:r>
          </a:p>
          <a:p>
            <a:r>
              <a:rPr lang="en-US" sz="2400"/>
              <a:t>   n.Wt.s = True </a:t>
            </a:r>
            <a:r>
              <a:rPr lang="en-US" sz="2400" b="1"/>
              <a:t>and</a:t>
            </a:r>
            <a:r>
              <a:rPr lang="en-US" sz="2400"/>
              <a:t> landlocked[m, n, s]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pred</a:t>
            </a:r>
            <a:r>
              <a:rPr lang="en-US" sz="2400"/>
              <a:t> landlocked [m: Mesh, n: Node, s: State] {</a:t>
            </a:r>
          </a:p>
          <a:p>
            <a:r>
              <a:rPr lang="en-US" sz="2400"/>
              <a:t>    </a:t>
            </a:r>
            <a:r>
              <a:rPr lang="en-US" sz="2400" b="1"/>
              <a:t>no</a:t>
            </a:r>
            <a:r>
              <a:rPr lang="en-US" sz="2400"/>
              <a:t> { e: m.elements | n </a:t>
            </a:r>
            <a:r>
              <a:rPr lang="en-US" sz="2400" b="1"/>
              <a:t>in</a:t>
            </a:r>
            <a:r>
              <a:rPr lang="en-US" sz="2400"/>
              <a:t> dom[e.edges] </a:t>
            </a:r>
            <a:r>
              <a:rPr lang="en-US" sz="2400" b="1"/>
              <a:t>and</a:t>
            </a:r>
            <a:r>
              <a:rPr lang="en-US" sz="2400"/>
              <a:t> active[e, s] }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fun</a:t>
            </a:r>
            <a:r>
              <a:rPr lang="en-US" sz="2400"/>
              <a:t> active [e: Element, s: State] {</a:t>
            </a:r>
          </a:p>
          <a:p>
            <a:r>
              <a:rPr lang="en-US" sz="2400"/>
              <a:t>  e.wet.s = True </a:t>
            </a:r>
            <a:r>
              <a:rPr lang="en-US" sz="2400" b="1"/>
              <a:t>and</a:t>
            </a:r>
            <a:r>
              <a:rPr lang="en-US" sz="2400"/>
              <a:t> </a:t>
            </a:r>
            <a:r>
              <a:rPr lang="en-US" sz="2400" b="1"/>
              <a:t>all</a:t>
            </a:r>
            <a:r>
              <a:rPr lang="en-US" sz="2400"/>
              <a:t> n: dom[e.edges] | n.Wt.s = True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B10F0-8C47-412C-9798-B95852C3B81C}"/>
              </a:ext>
            </a:extLst>
          </p:cNvPr>
          <p:cNvSpPr/>
          <p:nvPr/>
        </p:nvSpPr>
        <p:spPr>
          <a:xfrm>
            <a:off x="2859578" y="6118167"/>
            <a:ext cx="1230284" cy="299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472A8-28DB-4D9F-BC9E-1945E9B2E9E6}"/>
              </a:ext>
            </a:extLst>
          </p:cNvPr>
          <p:cNvCxnSpPr/>
          <p:nvPr/>
        </p:nvCxnSpPr>
        <p:spPr>
          <a:xfrm>
            <a:off x="3474720" y="6417425"/>
            <a:ext cx="0" cy="216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3C42D6-F01D-414B-92F9-53DED1C94614}"/>
              </a:ext>
            </a:extLst>
          </p:cNvPr>
          <p:cNvCxnSpPr/>
          <p:nvPr/>
        </p:nvCxnSpPr>
        <p:spPr>
          <a:xfrm flipH="1">
            <a:off x="532015" y="6633556"/>
            <a:ext cx="294270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8A189A-88B9-4323-B063-2A5896018555}"/>
              </a:ext>
            </a:extLst>
          </p:cNvPr>
          <p:cNvCxnSpPr/>
          <p:nvPr/>
        </p:nvCxnSpPr>
        <p:spPr>
          <a:xfrm flipV="1">
            <a:off x="532015" y="681644"/>
            <a:ext cx="0" cy="59519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367AF-6BF7-4557-B584-10775FFB3BFA}"/>
              </a:ext>
            </a:extLst>
          </p:cNvPr>
          <p:cNvCxnSpPr/>
          <p:nvPr/>
        </p:nvCxnSpPr>
        <p:spPr>
          <a:xfrm>
            <a:off x="515390" y="681644"/>
            <a:ext cx="45997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7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E5B71-0CB3-4609-A1C0-A76AA91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 5: Set the final wet-dry state for 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85D92-7128-455B-AD84-51474FE5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127"/>
            <a:ext cx="10515600" cy="11835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For each node n, set the value of wet (n.W) to the value of temporarily wet (n.Wt).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526E9-B862-439F-BB59-B99866C0948F}"/>
              </a:ext>
            </a:extLst>
          </p:cNvPr>
          <p:cNvSpPr/>
          <p:nvPr/>
        </p:nvSpPr>
        <p:spPr>
          <a:xfrm>
            <a:off x="991986" y="3737639"/>
            <a:ext cx="9775766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part5 [m: Mesh, s, s’: State] {</a:t>
            </a:r>
          </a:p>
          <a:p>
            <a:r>
              <a:rPr lang="en-US" sz="2400"/>
              <a:t>    noElementChange[m, s, s']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n: m.nodes | n.W.s' = n.Wt.s and n.Wt.s' = n.Wt.s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664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CC85B-8332-4A8C-BB6A-416562C863C6}"/>
              </a:ext>
            </a:extLst>
          </p:cNvPr>
          <p:cNvSpPr/>
          <p:nvPr/>
        </p:nvSpPr>
        <p:spPr>
          <a:xfrm>
            <a:off x="2333105" y="6231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The complete wet-dry algorithm can now be expressed as follows, with parts combined together using sequential composition: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0E861-6568-4338-8401-89A59B7C4D54}"/>
              </a:ext>
            </a:extLst>
          </p:cNvPr>
          <p:cNvSpPr/>
          <p:nvPr/>
        </p:nvSpPr>
        <p:spPr>
          <a:xfrm>
            <a:off x="2815243" y="1919931"/>
            <a:ext cx="4815839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solve [m: Mesh, s: </a:t>
            </a:r>
            <a:r>
              <a:rPr lang="en-US" sz="2400" b="1"/>
              <a:t>Int</a:t>
            </a:r>
            <a:r>
              <a:rPr lang="en-US" sz="2400"/>
              <a:t> → State] { </a:t>
            </a:r>
          </a:p>
          <a:p>
            <a:r>
              <a:rPr lang="en-US" sz="2400"/>
              <a:t>    init[m, s[0]] </a:t>
            </a:r>
          </a:p>
          <a:p>
            <a:r>
              <a:rPr lang="en-US" sz="2400"/>
              <a:t>    part1[m, s[0], s[1]] </a:t>
            </a:r>
          </a:p>
          <a:p>
            <a:r>
              <a:rPr lang="en-US" sz="2400"/>
              <a:t>    part2[m, s[1], s[2]] </a:t>
            </a:r>
          </a:p>
          <a:p>
            <a:r>
              <a:rPr lang="en-US" sz="2400"/>
              <a:t>    part3[m, s[2], s[3]] </a:t>
            </a:r>
          </a:p>
          <a:p>
            <a:r>
              <a:rPr lang="en-US" sz="2400"/>
              <a:t>    part4[m, s[3], s[4]] </a:t>
            </a:r>
          </a:p>
          <a:p>
            <a:r>
              <a:rPr lang="en-US" sz="2400"/>
              <a:t>    part5[m, s[4], s[5]] </a:t>
            </a:r>
          </a:p>
          <a:p>
            <a:r>
              <a:rPr lang="en-US" sz="240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055C8-0BC3-43C5-8491-307DA89C50CD}"/>
              </a:ext>
            </a:extLst>
          </p:cNvPr>
          <p:cNvSpPr/>
          <p:nvPr/>
        </p:nvSpPr>
        <p:spPr>
          <a:xfrm>
            <a:off x="2333105" y="50633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where five transitions are performed over six states (0..5) that are collected together in a mapping s from integer indices to states.</a:t>
            </a:r>
          </a:p>
        </p:txBody>
      </p:sp>
    </p:spTree>
    <p:extLst>
      <p:ext uri="{BB962C8B-B14F-4D97-AF65-F5344CB8AC3E}">
        <p14:creationId xmlns:p14="http://schemas.microsoft.com/office/powerpoint/2010/main" val="989091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CE3B5-D3B3-48E4-953D-78D6087DD29A}"/>
              </a:ext>
            </a:extLst>
          </p:cNvPr>
          <p:cNvSpPr/>
          <p:nvPr/>
        </p:nvSpPr>
        <p:spPr>
          <a:xfrm>
            <a:off x="2682240" y="356425"/>
            <a:ext cx="8224058" cy="4893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"toSeq" is a helper function that takes an ordering of states, 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and produces a mapping from indices to states.</a:t>
            </a:r>
          </a:p>
          <a:p>
            <a:r>
              <a:rPr lang="en-US" sz="2400" b="1"/>
              <a:t>fun</a:t>
            </a:r>
            <a:r>
              <a:rPr lang="en-US" sz="2400"/>
              <a:t> toSeq [s0: State, n: State -&gt; State]: </a:t>
            </a:r>
            <a:r>
              <a:rPr lang="en-US" sz="2400" b="1"/>
              <a:t>Int</a:t>
            </a:r>
            <a:r>
              <a:rPr lang="en-US" sz="2400"/>
              <a:t> -&gt; State {</a:t>
            </a:r>
          </a:p>
          <a:p>
            <a:r>
              <a:rPr lang="en-US" sz="2400"/>
              <a:t>  </a:t>
            </a:r>
            <a:r>
              <a:rPr lang="en-US" sz="2400" b="1"/>
              <a:t>let</a:t>
            </a:r>
            <a:r>
              <a:rPr lang="en-US" sz="2400"/>
              <a:t> s1 = s0.n, s2 = s1.n, s3 = s2.n, s4 = s3.n, s5 = s4.n |</a:t>
            </a:r>
          </a:p>
          <a:p>
            <a:r>
              <a:rPr lang="en-US" sz="2400"/>
              <a:t>    { i: </a:t>
            </a:r>
            <a:r>
              <a:rPr lang="en-US" sz="2400" b="1"/>
              <a:t>Int</a:t>
            </a:r>
            <a:r>
              <a:rPr lang="en-US" sz="2400"/>
              <a:t>, s: State |</a:t>
            </a:r>
          </a:p>
          <a:p>
            <a:r>
              <a:rPr lang="en-US" sz="2400"/>
              <a:t>       (i = 0 </a:t>
            </a:r>
            <a:r>
              <a:rPr lang="en-US" sz="2400" b="1"/>
              <a:t>and</a:t>
            </a:r>
            <a:r>
              <a:rPr lang="en-US" sz="2400"/>
              <a:t> s = s0) </a:t>
            </a:r>
            <a:r>
              <a:rPr lang="en-US" sz="2400" b="1"/>
              <a:t>or</a:t>
            </a:r>
          </a:p>
          <a:p>
            <a:r>
              <a:rPr lang="en-US" sz="2400"/>
              <a:t>       (i = 1 </a:t>
            </a:r>
            <a:r>
              <a:rPr lang="en-US" sz="2400" b="1"/>
              <a:t>and</a:t>
            </a:r>
            <a:r>
              <a:rPr lang="en-US" sz="2400"/>
              <a:t> s = s1) </a:t>
            </a:r>
            <a:r>
              <a:rPr lang="en-US" sz="2400" b="1"/>
              <a:t>or</a:t>
            </a:r>
          </a:p>
          <a:p>
            <a:r>
              <a:rPr lang="en-US" sz="2400"/>
              <a:t>       (i = 2 </a:t>
            </a:r>
            <a:r>
              <a:rPr lang="en-US" sz="2400" b="1"/>
              <a:t>and</a:t>
            </a:r>
            <a:r>
              <a:rPr lang="en-US" sz="2400"/>
              <a:t> s = s2) </a:t>
            </a:r>
            <a:r>
              <a:rPr lang="en-US" sz="2400" b="1"/>
              <a:t>or</a:t>
            </a:r>
          </a:p>
          <a:p>
            <a:r>
              <a:rPr lang="en-US" sz="2400"/>
              <a:t>       (i = 3 </a:t>
            </a:r>
            <a:r>
              <a:rPr lang="en-US" sz="2400" b="1"/>
              <a:t>and</a:t>
            </a:r>
            <a:r>
              <a:rPr lang="en-US" sz="2400"/>
              <a:t> s = s3) </a:t>
            </a:r>
            <a:r>
              <a:rPr lang="en-US" sz="2400" b="1"/>
              <a:t>or</a:t>
            </a:r>
          </a:p>
          <a:p>
            <a:r>
              <a:rPr lang="en-US" sz="2400"/>
              <a:t>       (i = 4 </a:t>
            </a:r>
            <a:r>
              <a:rPr lang="en-US" sz="2400" b="1"/>
              <a:t>and</a:t>
            </a:r>
            <a:r>
              <a:rPr lang="en-US" sz="2400"/>
              <a:t> s = s4) </a:t>
            </a:r>
            <a:r>
              <a:rPr lang="en-US" sz="2400" b="1"/>
              <a:t>or</a:t>
            </a:r>
          </a:p>
          <a:p>
            <a:r>
              <a:rPr lang="en-US" sz="2400"/>
              <a:t>       (i = 5 </a:t>
            </a:r>
            <a:r>
              <a:rPr lang="en-US" sz="2400" b="1"/>
              <a:t>and</a:t>
            </a:r>
            <a:r>
              <a:rPr lang="en-US" sz="2400"/>
              <a:t> s = s5)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B2C39-625E-4ECC-A93D-34FE9084D240}"/>
              </a:ext>
            </a:extLst>
          </p:cNvPr>
          <p:cNvSpPr txBox="1"/>
          <p:nvPr/>
        </p:nvSpPr>
        <p:spPr>
          <a:xfrm>
            <a:off x="2682240" y="5619404"/>
            <a:ext cx="585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Invoke the function like this: toSeq[first, next]</a:t>
            </a:r>
          </a:p>
        </p:txBody>
      </p:sp>
    </p:spTree>
    <p:extLst>
      <p:ext uri="{BB962C8B-B14F-4D97-AF65-F5344CB8AC3E}">
        <p14:creationId xmlns:p14="http://schemas.microsoft.com/office/powerpoint/2010/main" val="18433765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48D0C-52B9-4FEA-A756-1B6BB6A12044}"/>
              </a:ext>
            </a:extLst>
          </p:cNvPr>
          <p:cNvSpPr/>
          <p:nvPr/>
        </p:nvSpPr>
        <p:spPr>
          <a:xfrm>
            <a:off x="4727170" y="1953182"/>
            <a:ext cx="4815839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solve [m: Mesh, s: </a:t>
            </a:r>
            <a:r>
              <a:rPr lang="en-US" sz="2400" b="1"/>
              <a:t>Int</a:t>
            </a:r>
            <a:r>
              <a:rPr lang="en-US" sz="2400"/>
              <a:t> → State] { </a:t>
            </a:r>
          </a:p>
          <a:p>
            <a:r>
              <a:rPr lang="en-US" sz="2400"/>
              <a:t>    init[m, s[0]] </a:t>
            </a:r>
          </a:p>
          <a:p>
            <a:r>
              <a:rPr lang="en-US" sz="2400"/>
              <a:t>    part1[m, s[0], s[1]] </a:t>
            </a:r>
          </a:p>
          <a:p>
            <a:r>
              <a:rPr lang="en-US" sz="2400"/>
              <a:t>    part2[m, s[1], s[2]] </a:t>
            </a:r>
          </a:p>
          <a:p>
            <a:r>
              <a:rPr lang="en-US" sz="2400"/>
              <a:t>    part3[m, s[2], s[3]] </a:t>
            </a:r>
          </a:p>
          <a:p>
            <a:r>
              <a:rPr lang="en-US" sz="2400"/>
              <a:t>    part4[m, s[3], s[4]] </a:t>
            </a:r>
          </a:p>
          <a:p>
            <a:r>
              <a:rPr lang="en-US" sz="2400"/>
              <a:t>    part5[m, s[4], s[5]] </a:t>
            </a:r>
          </a:p>
          <a:p>
            <a:r>
              <a:rPr lang="en-US" sz="240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38300-2D9B-4EE0-8E71-1A7768F03263}"/>
              </a:ext>
            </a:extLst>
          </p:cNvPr>
          <p:cNvSpPr txBox="1"/>
          <p:nvPr/>
        </p:nvSpPr>
        <p:spPr>
          <a:xfrm>
            <a:off x="731520" y="2261062"/>
            <a:ext cx="357447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This is the wet-dry algorithm. Executing this corresponds to a single time step.</a:t>
            </a:r>
          </a:p>
        </p:txBody>
      </p:sp>
    </p:spTree>
    <p:extLst>
      <p:ext uri="{BB962C8B-B14F-4D97-AF65-F5344CB8AC3E}">
        <p14:creationId xmlns:p14="http://schemas.microsoft.com/office/powerpoint/2010/main" val="6283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0DD4-404A-41C4-99FA-334AA04F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8846-E9D8-4469-AD51-67751CCB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/>
          <a:lstStyle/>
          <a:p>
            <a:r>
              <a:rPr lang="en-US"/>
              <a:t>In the abstract model we used these terms: triangle and vertex.</a:t>
            </a:r>
          </a:p>
          <a:p>
            <a:r>
              <a:rPr lang="en-US"/>
              <a:t>In the coastal region model we use these terms: element and node.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A913E3-BC40-4158-ACA4-9D5414C38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27049"/>
              </p:ext>
            </p:extLst>
          </p:nvPr>
        </p:nvGraphicFramePr>
        <p:xfrm>
          <a:off x="1865746" y="3762124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95830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610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Abstract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Coastal region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4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97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40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84F918-6897-4B86-83B9-CE9FC11B5BD8}"/>
              </a:ext>
            </a:extLst>
          </p:cNvPr>
          <p:cNvSpPr/>
          <p:nvPr/>
        </p:nvSpPr>
        <p:spPr>
          <a:xfrm>
            <a:off x="648393" y="3122460"/>
            <a:ext cx="11405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run</a:t>
            </a:r>
            <a:r>
              <a:rPr lang="en-US" sz="2400"/>
              <a:t> {</a:t>
            </a:r>
            <a:r>
              <a:rPr lang="en-US" sz="2400" b="1"/>
              <a:t>some</a:t>
            </a:r>
            <a:r>
              <a:rPr lang="en-US" sz="2400"/>
              <a:t> m: Mesh | solve[m, toSeq[first, next]]} </a:t>
            </a:r>
            <a:r>
              <a:rPr lang="en-US" sz="2400" b="1"/>
              <a:t>for</a:t>
            </a:r>
            <a:r>
              <a:rPr lang="en-US" sz="2400"/>
              <a:t> 6 </a:t>
            </a:r>
            <a:r>
              <a:rPr lang="en-US" sz="2400" b="1"/>
              <a:t>but</a:t>
            </a:r>
            <a:r>
              <a:rPr lang="en-US" sz="2400"/>
              <a:t> 8 </a:t>
            </a:r>
            <a:r>
              <a:rPr lang="en-US" sz="2400" b="1"/>
              <a:t>Int</a:t>
            </a:r>
            <a:r>
              <a:rPr lang="en-US" sz="2400"/>
              <a:t>, </a:t>
            </a:r>
            <a:r>
              <a:rPr lang="en-US" sz="2400" b="1"/>
              <a:t>exactly</a:t>
            </a:r>
            <a:r>
              <a:rPr lang="en-US" sz="2400"/>
              <a:t> 1 Mesh, 6 State</a:t>
            </a:r>
          </a:p>
        </p:txBody>
      </p:sp>
    </p:spTree>
    <p:extLst>
      <p:ext uri="{BB962C8B-B14F-4D97-AF65-F5344CB8AC3E}">
        <p14:creationId xmlns:p14="http://schemas.microsoft.com/office/powerpoint/2010/main" val="39508807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829CC-4535-418E-8BCA-D7E612454A78}"/>
              </a:ext>
            </a:extLst>
          </p:cNvPr>
          <p:cNvSpPr/>
          <p:nvPr/>
        </p:nvSpPr>
        <p:spPr>
          <a:xfrm>
            <a:off x="1352204" y="1061594"/>
            <a:ext cx="10119360" cy="3785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// Can a a finite element mesh  start out with all wet nodes that then become </a:t>
            </a:r>
          </a:p>
          <a:p>
            <a:r>
              <a:rPr lang="en-US" sz="2400"/>
              <a:t>// dry in a single time step?</a:t>
            </a:r>
          </a:p>
          <a:p>
            <a:r>
              <a:rPr lang="en-US" sz="2400"/>
              <a:t>// All nodes can indeed start out wet and become dry if, for instance, </a:t>
            </a:r>
          </a:p>
          <a:p>
            <a:r>
              <a:rPr lang="en-US" sz="2400"/>
              <a:t>// they all happen to have low water column heights, i.e., </a:t>
            </a:r>
          </a:p>
          <a:p>
            <a:r>
              <a:rPr lang="en-US" sz="2400"/>
              <a:t>// (all n: m.nodes | n.H = Low), which will cause them to become dry in part 1.</a:t>
            </a:r>
          </a:p>
          <a:p>
            <a:r>
              <a:rPr lang="en-US" sz="2400" b="1"/>
              <a:t>pred</a:t>
            </a:r>
            <a:r>
              <a:rPr lang="en-US" sz="2400"/>
              <a:t> allWetToDry {</a:t>
            </a:r>
          </a:p>
          <a:p>
            <a:r>
              <a:rPr lang="en-US" sz="2400"/>
              <a:t>  </a:t>
            </a:r>
            <a:r>
              <a:rPr lang="en-US" sz="2400" b="1"/>
              <a:t>let</a:t>
            </a:r>
            <a:r>
              <a:rPr lang="en-US" sz="2400"/>
              <a:t> s = toSeq[so/first, so/next] |</a:t>
            </a:r>
          </a:p>
          <a:p>
            <a:r>
              <a:rPr lang="en-US" sz="2400"/>
              <a:t>    </a:t>
            </a:r>
            <a:r>
              <a:rPr lang="en-US" sz="2400" b="1"/>
              <a:t>some</a:t>
            </a:r>
            <a:r>
              <a:rPr lang="en-US" sz="2400"/>
              <a:t> m: Mesh |</a:t>
            </a:r>
          </a:p>
          <a:p>
            <a:r>
              <a:rPr lang="en-US" sz="2400"/>
              <a:t>      solve[m, s] </a:t>
            </a:r>
            <a:r>
              <a:rPr lang="en-US" sz="2400" b="1"/>
              <a:t>and</a:t>
            </a:r>
            <a:r>
              <a:rPr lang="en-US" sz="2400"/>
              <a:t> </a:t>
            </a:r>
            <a:r>
              <a:rPr lang="en-US" sz="2400" b="1"/>
              <a:t>all</a:t>
            </a:r>
            <a:r>
              <a:rPr lang="en-US" sz="2400"/>
              <a:t> n: m.nodes | n.W.(s[0]) = True </a:t>
            </a:r>
            <a:r>
              <a:rPr lang="en-US" sz="2400" b="1"/>
              <a:t>and</a:t>
            </a:r>
            <a:r>
              <a:rPr lang="en-US" sz="2400"/>
              <a:t> n.W.(s[5]) = False</a:t>
            </a:r>
          </a:p>
          <a:p>
            <a:r>
              <a:rPr lang="en-US" sz="24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F7132-4E45-4844-8B85-1C3A8CA383BD}"/>
              </a:ext>
            </a:extLst>
          </p:cNvPr>
          <p:cNvSpPr/>
          <p:nvPr/>
        </p:nvSpPr>
        <p:spPr>
          <a:xfrm>
            <a:off x="1352204" y="5256014"/>
            <a:ext cx="7075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run</a:t>
            </a:r>
            <a:r>
              <a:rPr lang="en-US" sz="2400"/>
              <a:t> allWetToDry </a:t>
            </a:r>
            <a:r>
              <a:rPr lang="en-US" sz="2400" b="1"/>
              <a:t>for</a:t>
            </a:r>
            <a:r>
              <a:rPr lang="en-US" sz="2400"/>
              <a:t> 3 </a:t>
            </a:r>
            <a:r>
              <a:rPr lang="en-US" sz="2400" b="1"/>
              <a:t>but</a:t>
            </a:r>
            <a:r>
              <a:rPr lang="en-US" sz="2400"/>
              <a:t> 8 </a:t>
            </a:r>
            <a:r>
              <a:rPr lang="en-US" sz="2400" b="1"/>
              <a:t>Int</a:t>
            </a:r>
            <a:r>
              <a:rPr lang="en-US" sz="2400"/>
              <a:t>, </a:t>
            </a:r>
            <a:r>
              <a:rPr lang="en-US" sz="2400" b="1"/>
              <a:t>exactly</a:t>
            </a:r>
            <a:r>
              <a:rPr lang="en-US" sz="2400"/>
              <a:t> 1 Mesh, 6 State</a:t>
            </a:r>
          </a:p>
        </p:txBody>
      </p:sp>
    </p:spTree>
    <p:extLst>
      <p:ext uri="{BB962C8B-B14F-4D97-AF65-F5344CB8AC3E}">
        <p14:creationId xmlns:p14="http://schemas.microsoft.com/office/powerpoint/2010/main" val="19266032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829CC-4535-418E-8BCA-D7E612454A78}"/>
              </a:ext>
            </a:extLst>
          </p:cNvPr>
          <p:cNvSpPr/>
          <p:nvPr/>
        </p:nvSpPr>
        <p:spPr>
          <a:xfrm>
            <a:off x="1352204" y="1061594"/>
            <a:ext cx="10119360" cy="3785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// Can a a finite element mesh  start out with all dry nodes that then become </a:t>
            </a:r>
          </a:p>
          <a:p>
            <a:r>
              <a:rPr lang="en-US" sz="2400"/>
              <a:t>// wet in a single time step?</a:t>
            </a:r>
          </a:p>
          <a:p>
            <a:r>
              <a:rPr lang="en-US" sz="2400"/>
              <a:t>// No such instances are produced, as expected, since a dry node can only</a:t>
            </a:r>
          </a:p>
          <a:p>
            <a:r>
              <a:rPr lang="en-US" sz="2400"/>
              <a:t>// become wet through the propagation of wetting from elsewhere, which</a:t>
            </a:r>
          </a:p>
          <a:p>
            <a:r>
              <a:rPr lang="en-US" sz="2400"/>
              <a:t>// is accomplished in part 2 of the algorithm.</a:t>
            </a:r>
          </a:p>
          <a:p>
            <a:r>
              <a:rPr lang="en-US" sz="2400" b="1"/>
              <a:t>pred</a:t>
            </a:r>
            <a:r>
              <a:rPr lang="en-US" sz="2400"/>
              <a:t> allDryToWet {</a:t>
            </a:r>
          </a:p>
          <a:p>
            <a:r>
              <a:rPr lang="en-US" sz="2400"/>
              <a:t>  </a:t>
            </a:r>
            <a:r>
              <a:rPr lang="en-US" sz="2400" b="1"/>
              <a:t>let</a:t>
            </a:r>
            <a:r>
              <a:rPr lang="en-US" sz="2400"/>
              <a:t> s = toSeq[so/first, so/next] |</a:t>
            </a:r>
          </a:p>
          <a:p>
            <a:r>
              <a:rPr lang="en-US" sz="2400"/>
              <a:t>    </a:t>
            </a:r>
            <a:r>
              <a:rPr lang="en-US" sz="2400" b="1"/>
              <a:t>some</a:t>
            </a:r>
            <a:r>
              <a:rPr lang="en-US" sz="2400"/>
              <a:t> m: Mesh |</a:t>
            </a:r>
          </a:p>
          <a:p>
            <a:r>
              <a:rPr lang="en-US" sz="2400"/>
              <a:t>      solve[m, s] </a:t>
            </a:r>
            <a:r>
              <a:rPr lang="en-US" sz="2400" b="1"/>
              <a:t>and</a:t>
            </a:r>
            <a:r>
              <a:rPr lang="en-US" sz="2400"/>
              <a:t> </a:t>
            </a:r>
            <a:r>
              <a:rPr lang="en-US" sz="2400" b="1"/>
              <a:t>all</a:t>
            </a:r>
            <a:r>
              <a:rPr lang="en-US" sz="2400"/>
              <a:t> n: m.nodes | n.W.(s[0]) = False </a:t>
            </a:r>
            <a:r>
              <a:rPr lang="en-US" sz="2400" b="1"/>
              <a:t>and</a:t>
            </a:r>
            <a:r>
              <a:rPr lang="en-US" sz="2400"/>
              <a:t> n.W.(s[5]) = True</a:t>
            </a:r>
          </a:p>
          <a:p>
            <a:r>
              <a:rPr lang="en-US" sz="24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F7132-4E45-4844-8B85-1C3A8CA383BD}"/>
              </a:ext>
            </a:extLst>
          </p:cNvPr>
          <p:cNvSpPr/>
          <p:nvPr/>
        </p:nvSpPr>
        <p:spPr>
          <a:xfrm>
            <a:off x="1352204" y="5256014"/>
            <a:ext cx="7075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run</a:t>
            </a:r>
            <a:r>
              <a:rPr lang="en-US" sz="2400"/>
              <a:t> allDryToWet </a:t>
            </a:r>
            <a:r>
              <a:rPr lang="en-US" sz="2400" b="1"/>
              <a:t>for</a:t>
            </a:r>
            <a:r>
              <a:rPr lang="en-US" sz="2400"/>
              <a:t> 6 </a:t>
            </a:r>
            <a:r>
              <a:rPr lang="en-US" sz="2400" b="1"/>
              <a:t>but</a:t>
            </a:r>
            <a:r>
              <a:rPr lang="en-US" sz="2400"/>
              <a:t> 8 </a:t>
            </a:r>
            <a:r>
              <a:rPr lang="en-US" sz="2400" b="1"/>
              <a:t>Int</a:t>
            </a:r>
            <a:r>
              <a:rPr lang="en-US" sz="2400"/>
              <a:t>, </a:t>
            </a:r>
            <a:r>
              <a:rPr lang="en-US" sz="2400" b="1"/>
              <a:t>exactly</a:t>
            </a:r>
            <a:r>
              <a:rPr lang="en-US" sz="2400"/>
              <a:t> 1 Mesh, 6 State</a:t>
            </a:r>
          </a:p>
        </p:txBody>
      </p:sp>
    </p:spTree>
    <p:extLst>
      <p:ext uri="{BB962C8B-B14F-4D97-AF65-F5344CB8AC3E}">
        <p14:creationId xmlns:p14="http://schemas.microsoft.com/office/powerpoint/2010/main" val="65410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is a triangle, but with additional, coastal region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4136751"/>
            <a:ext cx="622900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Properties specific to modeling the wet/dry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    // characteristics of a coastal region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2238152"/>
            <a:ext cx="6229004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3438481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356657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22381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4136751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</p:spTree>
    <p:extLst>
      <p:ext uri="{BB962C8B-B14F-4D97-AF65-F5344CB8AC3E}">
        <p14:creationId xmlns:p14="http://schemas.microsoft.com/office/powerpoint/2010/main" val="425484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is a vertex, but with additional, coastal region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3455112"/>
            <a:ext cx="622900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Node </a:t>
            </a:r>
            <a:r>
              <a:rPr lang="en-US" sz="2400" b="1"/>
              <a:t>extends</a:t>
            </a:r>
            <a:r>
              <a:rPr lang="en-US" sz="2400"/>
              <a:t> Vertex {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// Properties specific to modeling the wet/dry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    // characteristics of a coastal region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2288027"/>
            <a:ext cx="62290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Vertex {}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2756842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288493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228802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3455112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</p:spTree>
    <p:extLst>
      <p:ext uri="{BB962C8B-B14F-4D97-AF65-F5344CB8AC3E}">
        <p14:creationId xmlns:p14="http://schemas.microsoft.com/office/powerpoint/2010/main" val="19474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BDA50-54DA-4870-B9B2-2890232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Element wet?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97461-BE33-4F12-A4A6-4386DE68ADF5}"/>
              </a:ext>
            </a:extLst>
          </p:cNvPr>
          <p:cNvSpPr/>
          <p:nvPr/>
        </p:nvSpPr>
        <p:spPr>
          <a:xfrm>
            <a:off x="2067098" y="4136751"/>
            <a:ext cx="6229004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Element </a:t>
            </a:r>
            <a:r>
              <a:rPr lang="en-US" sz="2400" b="1"/>
              <a:t>extends</a:t>
            </a:r>
            <a:r>
              <a:rPr lang="en-US" sz="2400"/>
              <a:t> Triangle {</a:t>
            </a:r>
          </a:p>
          <a:p>
            <a:r>
              <a:rPr lang="en-US" sz="2400"/>
              <a:t>    wet: Bool </a:t>
            </a:r>
            <a:r>
              <a:rPr lang="en-US" sz="2400" b="1"/>
              <a:t>one</a:t>
            </a:r>
            <a:r>
              <a:rPr lang="en-US" sz="2400"/>
              <a:t> -&gt; State</a:t>
            </a:r>
          </a:p>
          <a:p>
            <a:r>
              <a:rPr lang="en-US" sz="2400"/>
              <a:t>     …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CE69-2EEB-491E-BB2E-0ED84D07DE87}"/>
              </a:ext>
            </a:extLst>
          </p:cNvPr>
          <p:cNvSpPr/>
          <p:nvPr/>
        </p:nvSpPr>
        <p:spPr>
          <a:xfrm>
            <a:off x="2067098" y="2238152"/>
            <a:ext cx="6229004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Triangle {</a:t>
            </a:r>
          </a:p>
          <a:p>
            <a:r>
              <a:rPr lang="en-US" sz="2400"/>
              <a:t>    edges: Vertex -&gt; Vertex</a:t>
            </a:r>
          </a:p>
          <a:p>
            <a:r>
              <a:rPr lang="en-US" sz="240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6B42E-9ACB-423E-834D-8550045DF523}"/>
              </a:ext>
            </a:extLst>
          </p:cNvPr>
          <p:cNvCxnSpPr/>
          <p:nvPr/>
        </p:nvCxnSpPr>
        <p:spPr>
          <a:xfrm flipV="1">
            <a:off x="4073236" y="3438481"/>
            <a:ext cx="0" cy="6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36965-707E-4ED1-9F42-7359A854F0E1}"/>
              </a:ext>
            </a:extLst>
          </p:cNvPr>
          <p:cNvSpPr txBox="1"/>
          <p:nvPr/>
        </p:nvSpPr>
        <p:spPr>
          <a:xfrm>
            <a:off x="4073236" y="356657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extends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50DE-CC30-4957-92CB-4059D89C64C0}"/>
              </a:ext>
            </a:extLst>
          </p:cNvPr>
          <p:cNvSpPr txBox="1"/>
          <p:nvPr/>
        </p:nvSpPr>
        <p:spPr>
          <a:xfrm>
            <a:off x="448887" y="22381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mesh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A3AD9-A08B-4FD7-B3CE-A99413516C76}"/>
              </a:ext>
            </a:extLst>
          </p:cNvPr>
          <p:cNvSpPr txBox="1"/>
          <p:nvPr/>
        </p:nvSpPr>
        <p:spPr>
          <a:xfrm>
            <a:off x="330495" y="4136751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wetdry module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B9FCFA-4FE5-41EE-9E5C-C4D20E7110A6}"/>
              </a:ext>
            </a:extLst>
          </p:cNvPr>
          <p:cNvSpPr/>
          <p:nvPr/>
        </p:nvSpPr>
        <p:spPr>
          <a:xfrm flipH="1">
            <a:off x="5320145" y="4621878"/>
            <a:ext cx="3341717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7DCC7-C8F8-4898-A5D1-D8E91BFA9D68}"/>
              </a:ext>
            </a:extLst>
          </p:cNvPr>
          <p:cNvSpPr txBox="1"/>
          <p:nvPr/>
        </p:nvSpPr>
        <p:spPr>
          <a:xfrm>
            <a:off x="8700656" y="4506083"/>
            <a:ext cx="3491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Element e is wet in state s: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e.wet.s = True</a:t>
            </a:r>
          </a:p>
          <a:p>
            <a:r>
              <a:rPr lang="en-US" sz="2400"/>
              <a:t>Element e is dry in state s: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e.wet.s = False</a:t>
            </a:r>
          </a:p>
        </p:txBody>
      </p:sp>
    </p:spTree>
    <p:extLst>
      <p:ext uri="{BB962C8B-B14F-4D97-AF65-F5344CB8AC3E}">
        <p14:creationId xmlns:p14="http://schemas.microsoft.com/office/powerpoint/2010/main" val="220336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14101</TotalTime>
  <Words>5310</Words>
  <Application>Microsoft Office PowerPoint</Application>
  <PresentationFormat>Widescreen</PresentationFormat>
  <Paragraphs>581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Wingdings</vt:lpstr>
      <vt:lpstr>Office Theme</vt:lpstr>
      <vt:lpstr>Model Land and Seafloor Surfaces using Alloy (Part 2)</vt:lpstr>
      <vt:lpstr>The material in these slides come from this paper</vt:lpstr>
      <vt:lpstr>Build on top of the model</vt:lpstr>
      <vt:lpstr>PowerPoint Presentation</vt:lpstr>
      <vt:lpstr>PowerPoint Presentation</vt:lpstr>
      <vt:lpstr>Terminology</vt:lpstr>
      <vt:lpstr>Element is a triangle, but with additional, coastal region properties</vt:lpstr>
      <vt:lpstr>Node is a vertex, but with additional, coastal region properties</vt:lpstr>
      <vt:lpstr>Is the Element wet? </vt:lpstr>
      <vt:lpstr>Bool is defined in util/boolean</vt:lpstr>
      <vt:lpstr>We want dynamic Elements: their values go through a series of state changes</vt:lpstr>
      <vt:lpstr>Is the Node wet? </vt:lpstr>
      <vt:lpstr>Dynamic Nodes</vt:lpstr>
      <vt:lpstr>Depth (height) of water at the Node? </vt:lpstr>
      <vt:lpstr>Enumerate Height values </vt:lpstr>
      <vt:lpstr>Of an Element’s 3 nodes, which has the lowest water level? </vt:lpstr>
      <vt:lpstr>Node has a “temporarily wet” value</vt:lpstr>
      <vt:lpstr>Is water flowing slowly over the Element? </vt:lpstr>
      <vt:lpstr>Recap</vt:lpstr>
      <vt:lpstr>Interestingly, a node’s location in three-space is not required</vt:lpstr>
      <vt:lpstr>The physical attributes slowFlow and H</vt:lpstr>
      <vt:lpstr>What are the Elements in mesh m?</vt:lpstr>
      <vt:lpstr>Later we will discuss this predicate (pred)</vt:lpstr>
      <vt:lpstr>Mixing abstract and domain terminology</vt:lpstr>
      <vt:lpstr>Which is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Nodes in mesh m?</vt:lpstr>
      <vt:lpstr>Later we will discuss this predicate (pred)</vt:lpstr>
      <vt:lpstr>Mixing abstract and domain terminology</vt:lpstr>
      <vt:lpstr>Which is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Apply constraints per the wet-dry algorithm</vt:lpstr>
      <vt:lpstr>Empirical algorithm</vt:lpstr>
      <vt:lpstr>Elements start wet</vt:lpstr>
      <vt:lpstr>Wetting and drying algorithm</vt:lpstr>
      <vt:lpstr>Init: Start all elements being wet</vt:lpstr>
      <vt:lpstr>Part 1: Make all nodes with low water column height dry</vt:lpstr>
      <vt:lpstr>PowerPoint Presentation</vt:lpstr>
      <vt:lpstr>Part 2: For each element propagate wetting across the element unless the water flow is slow</vt:lpstr>
      <vt:lpstr>PowerPoint Presentation</vt:lpstr>
      <vt:lpstr>Part 3: Elemental drying: if the water level is not high, then set element to dry</vt:lpstr>
      <vt:lpstr>PowerPoint Presentation</vt:lpstr>
      <vt:lpstr>Part 4: Make landlocked nodes dry</vt:lpstr>
      <vt:lpstr>PowerPoint Presentation</vt:lpstr>
      <vt:lpstr>Part 5: Set the final wet-dry state for nodes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of Land and Seafloor Surfaces using Alloy</dc:title>
  <dc:creator>Costello, Roger L.</dc:creator>
  <cp:lastModifiedBy>Costello, Roger L.</cp:lastModifiedBy>
  <cp:revision>381</cp:revision>
  <dcterms:created xsi:type="dcterms:W3CDTF">2018-05-10T18:30:00Z</dcterms:created>
  <dcterms:modified xsi:type="dcterms:W3CDTF">2018-05-28T12:16:16Z</dcterms:modified>
</cp:coreProperties>
</file>