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445" r:id="rId4"/>
    <p:sldId id="447" r:id="rId5"/>
    <p:sldId id="349" r:id="rId6"/>
    <p:sldId id="350" r:id="rId7"/>
    <p:sldId id="351" r:id="rId8"/>
    <p:sldId id="413" r:id="rId9"/>
    <p:sldId id="415" r:id="rId10"/>
    <p:sldId id="414" r:id="rId11"/>
    <p:sldId id="416" r:id="rId12"/>
    <p:sldId id="417" r:id="rId13"/>
    <p:sldId id="418" r:id="rId14"/>
    <p:sldId id="421" r:id="rId15"/>
    <p:sldId id="419" r:id="rId16"/>
    <p:sldId id="420" r:id="rId17"/>
    <p:sldId id="422" r:id="rId18"/>
    <p:sldId id="424" r:id="rId19"/>
    <p:sldId id="425" r:id="rId20"/>
    <p:sldId id="426" r:id="rId21"/>
    <p:sldId id="423" r:id="rId22"/>
    <p:sldId id="427" r:id="rId23"/>
    <p:sldId id="428" r:id="rId24"/>
    <p:sldId id="429" r:id="rId25"/>
    <p:sldId id="435" r:id="rId26"/>
    <p:sldId id="430" r:id="rId27"/>
    <p:sldId id="431" r:id="rId28"/>
    <p:sldId id="433" r:id="rId29"/>
    <p:sldId id="432" r:id="rId30"/>
    <p:sldId id="4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13" autoAdjust="0"/>
    <p:restoredTop sz="94660"/>
  </p:normalViewPr>
  <p:slideViewPr>
    <p:cSldViewPr snapToGrid="0">
      <p:cViewPr varScale="1">
        <p:scale>
          <a:sx n="58" d="100"/>
          <a:sy n="58" d="100"/>
        </p:scale>
        <p:origin x="3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28T19:54:08.252"/>
    </inkml:context>
    <inkml:brush xml:id="br0">
      <inkml:brushProperty name="width" value="0.05" units="cm"/>
      <inkml:brushProperty name="height" value="0.05" units="cm"/>
      <inkml:brushProperty name="ignorePressure" value="1"/>
    </inkml:brush>
  </inkml:definitions>
  <inkml:traceGroup>
    <inkml:annotationXML>
      <emma:emma xmlns:emma="http://www.w3.org/2003/04/emma" version="1.0">
        <emma:interpretation id="{7C5EA2F2-868D-4949-AD2E-C5BDBA047E39}" emma:medium="tactile" emma:mode="ink">
          <msink:context xmlns:msink="http://schemas.microsoft.com/ink/2010/main" type="inkDrawing" rotatedBoundingBox="9651,13946 9666,13946 9666,13961 9651,13961" shapeName="Other"/>
        </emma:interpretation>
      </emma:emma>
    </inkml:annotationXML>
    <inkml:trace contextRef="#ctx0" brushRef="#br0">0 0</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28T19:54:13.508"/>
    </inkml:context>
    <inkml:brush xml:id="br0">
      <inkml:brushProperty name="width" value="0.05" units="cm"/>
      <inkml:brushProperty name="height" value="0.05" units="cm"/>
      <inkml:brushProperty name="ignorePressure" value="1"/>
    </inkml:brush>
  </inkml:definitions>
  <inkml:traceGroup>
    <inkml:annotationXML>
      <emma:emma xmlns:emma="http://www.w3.org/2003/04/emma" version="1.0">
        <emma:interpretation id="{0B7000EB-702C-4365-B9AE-C17F7CD16678}" emma:medium="tactile" emma:mode="ink">
          <msink:context xmlns:msink="http://schemas.microsoft.com/ink/2010/main" type="inkDrawing" rotatedBoundingBox="14361,16070 14376,16070 14376,16085 14361,16085" shapeName="Other"/>
        </emma:interpretation>
      </emma:emma>
    </inkml:annotationXML>
    <inkml:trace contextRef="#ctx0" brushRef="#br0">1 0</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28T20:14:23.174"/>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28T20:14:23.173"/>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29T09:48:17.927"/>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AE71-9CAB-4D7F-AB6B-0F0F58931B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497AFD-E712-43E1-8EF3-54767EB2AA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6ADD59-B28B-49CD-AFA5-D6FAAB9E24BE}"/>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5" name="Footer Placeholder 4">
            <a:extLst>
              <a:ext uri="{FF2B5EF4-FFF2-40B4-BE49-F238E27FC236}">
                <a16:creationId xmlns:a16="http://schemas.microsoft.com/office/drawing/2014/main" id="{7E2C12DB-B091-444C-BB43-37A8CD634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85BA-E903-4F40-A134-9DD32D935608}"/>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5863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CCB5-E3D3-4078-90DE-F5B38AAB6E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085368-4F47-46CD-A07F-8E1C9C4ABD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AAEFA-39C3-4938-8100-F109CEC78FE6}"/>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5" name="Footer Placeholder 4">
            <a:extLst>
              <a:ext uri="{FF2B5EF4-FFF2-40B4-BE49-F238E27FC236}">
                <a16:creationId xmlns:a16="http://schemas.microsoft.com/office/drawing/2014/main" id="{55F3D29B-DFB6-4E91-930B-AF8D28CA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621E6-9A18-499C-8252-EC73A96751E6}"/>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60228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A5721-F96B-424F-B0F4-03A8ADE1D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7DEA5-60E0-442F-80A8-283A94908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EB79D-1611-471D-A525-760FDA8BEBEF}"/>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5" name="Footer Placeholder 4">
            <a:extLst>
              <a:ext uri="{FF2B5EF4-FFF2-40B4-BE49-F238E27FC236}">
                <a16:creationId xmlns:a16="http://schemas.microsoft.com/office/drawing/2014/main" id="{8BC79A7B-8481-473A-9AC2-B91488802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26D02-B025-4451-8F6D-EF672FA392A9}"/>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407628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3981-85A7-43B1-AB51-D7EDC8D5B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AE767-492D-4C0A-A9E8-D616CB44F1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8C7F1-D384-4ED7-A292-AD18B0AA2FC7}"/>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5" name="Footer Placeholder 4">
            <a:extLst>
              <a:ext uri="{FF2B5EF4-FFF2-40B4-BE49-F238E27FC236}">
                <a16:creationId xmlns:a16="http://schemas.microsoft.com/office/drawing/2014/main" id="{16B5F3A3-05AC-4AAF-90A6-58BC4EFB0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BF775-DBC6-4EB8-922F-78CFE88185FA}"/>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58697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C002-3F1E-4399-86D1-DF820C919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0E4DEE-72C1-46DE-8F74-71D7A07CF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E02068-3E20-4B30-8250-0AD7CDBC6317}"/>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5" name="Footer Placeholder 4">
            <a:extLst>
              <a:ext uri="{FF2B5EF4-FFF2-40B4-BE49-F238E27FC236}">
                <a16:creationId xmlns:a16="http://schemas.microsoft.com/office/drawing/2014/main" id="{C908CF8F-5318-4C3E-BBC4-E8710A33B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95363-FE89-4222-9194-948D265FCA9A}"/>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305604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2072-7EB9-47C9-9890-A8793EDFC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FF749-03DA-40D7-946F-3BE19B7B5E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770D5-F55C-4053-96C7-4D7240A321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DEA38A-FD23-43CE-BF80-3E9A9586B390}"/>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6" name="Footer Placeholder 5">
            <a:extLst>
              <a:ext uri="{FF2B5EF4-FFF2-40B4-BE49-F238E27FC236}">
                <a16:creationId xmlns:a16="http://schemas.microsoft.com/office/drawing/2014/main" id="{FC88E5FE-9389-4CF9-8D1E-F2C2D3297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9F918-787B-4F12-9BF8-556EC575139B}"/>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221806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45F0-1931-43C5-A503-7B875C216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B009F-54B5-41DF-A458-9E604647F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1A406A-12FF-4558-8F37-5F64238F7C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783319-092F-4D45-87B5-2069F9322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E11FFA-2C6E-4201-A754-35635C1E67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44EA7E-D935-4F2A-B397-A55DE5BBBBFB}"/>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8" name="Footer Placeholder 7">
            <a:extLst>
              <a:ext uri="{FF2B5EF4-FFF2-40B4-BE49-F238E27FC236}">
                <a16:creationId xmlns:a16="http://schemas.microsoft.com/office/drawing/2014/main" id="{AA3A54AB-FA0F-45ED-97FB-473F5ACCD1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66A208-FDD6-4ACA-B157-DC828AEA4842}"/>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358545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97F5-C411-497D-8101-653BE89EBB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D4ADFC-F1A8-4C80-A212-D2C25F377799}"/>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4" name="Footer Placeholder 3">
            <a:extLst>
              <a:ext uri="{FF2B5EF4-FFF2-40B4-BE49-F238E27FC236}">
                <a16:creationId xmlns:a16="http://schemas.microsoft.com/office/drawing/2014/main" id="{642FF55A-298F-49F2-B57E-19CFF0A1A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76307-B5DE-4022-912E-18704809BF84}"/>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324270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B2EDE7-DEA6-4C86-9CDF-61B9CE38D76F}"/>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3" name="Footer Placeholder 2">
            <a:extLst>
              <a:ext uri="{FF2B5EF4-FFF2-40B4-BE49-F238E27FC236}">
                <a16:creationId xmlns:a16="http://schemas.microsoft.com/office/drawing/2014/main" id="{6800D14D-BF7B-4437-B439-B92A3BDB9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279E08-338C-49E0-9A92-E4A8DB8F0B56}"/>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405473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8354-AD57-4BF2-9F8A-96863716C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EC578-D9BD-4D01-9766-970F91B04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6A165-15EF-4CA7-9264-3AD3210F8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028784-94D6-49CE-AB36-CEFD902D70F4}"/>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6" name="Footer Placeholder 5">
            <a:extLst>
              <a:ext uri="{FF2B5EF4-FFF2-40B4-BE49-F238E27FC236}">
                <a16:creationId xmlns:a16="http://schemas.microsoft.com/office/drawing/2014/main" id="{6E614625-B72F-421B-B28B-6BE859947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AF2E1-EFF3-4761-AD5B-E70D2897E751}"/>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226897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8A0E-18C6-49C1-B9FB-A87DAECB4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11BA5D-C35B-49F7-BAFF-1D803EE48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655AEC-C30E-4E87-9E43-07934884E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BF589C-5EB0-4F91-86F5-422082DF267B}"/>
              </a:ext>
            </a:extLst>
          </p:cNvPr>
          <p:cNvSpPr>
            <a:spLocks noGrp="1"/>
          </p:cNvSpPr>
          <p:nvPr>
            <p:ph type="dt" sz="half" idx="10"/>
          </p:nvPr>
        </p:nvSpPr>
        <p:spPr/>
        <p:txBody>
          <a:bodyPr/>
          <a:lstStyle/>
          <a:p>
            <a:fld id="{DF9FB279-F634-41C6-BF79-AEE297FD5CBA}" type="datetimeFigureOut">
              <a:rPr lang="en-US" smtClean="0"/>
              <a:t>6/1/2018</a:t>
            </a:fld>
            <a:endParaRPr lang="en-US"/>
          </a:p>
        </p:txBody>
      </p:sp>
      <p:sp>
        <p:nvSpPr>
          <p:cNvPr id="6" name="Footer Placeholder 5">
            <a:extLst>
              <a:ext uri="{FF2B5EF4-FFF2-40B4-BE49-F238E27FC236}">
                <a16:creationId xmlns:a16="http://schemas.microsoft.com/office/drawing/2014/main" id="{F7D6ED23-E5B2-48B5-8A34-A3D2B0FA2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017FD-3912-4C43-B843-0BFAEE0C1AEA}"/>
              </a:ext>
            </a:extLst>
          </p:cNvPr>
          <p:cNvSpPr>
            <a:spLocks noGrp="1"/>
          </p:cNvSpPr>
          <p:nvPr>
            <p:ph type="sldNum" sz="quarter" idx="12"/>
          </p:nvPr>
        </p:nvSpPr>
        <p:spPr/>
        <p:txBody>
          <a:bodyPr/>
          <a:lstStyle/>
          <a:p>
            <a:fld id="{42989BE0-D305-4BA2-9D45-1D28884A4803}" type="slidenum">
              <a:rPr lang="en-US" smtClean="0"/>
              <a:t>‹#›</a:t>
            </a:fld>
            <a:endParaRPr lang="en-US"/>
          </a:p>
        </p:txBody>
      </p:sp>
    </p:spTree>
    <p:extLst>
      <p:ext uri="{BB962C8B-B14F-4D97-AF65-F5344CB8AC3E}">
        <p14:creationId xmlns:p14="http://schemas.microsoft.com/office/powerpoint/2010/main" val="22189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678C3-9A68-4807-B548-D661B8225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EC3A4-F521-4949-B665-CAC05AE13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5209C-D76E-43D6-9F43-F0D2481AC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B279-F634-41C6-BF79-AEE297FD5CBA}" type="datetimeFigureOut">
              <a:rPr lang="en-US" smtClean="0"/>
              <a:t>6/1/2018</a:t>
            </a:fld>
            <a:endParaRPr lang="en-US"/>
          </a:p>
        </p:txBody>
      </p:sp>
      <p:sp>
        <p:nvSpPr>
          <p:cNvPr id="5" name="Footer Placeholder 4">
            <a:extLst>
              <a:ext uri="{FF2B5EF4-FFF2-40B4-BE49-F238E27FC236}">
                <a16:creationId xmlns:a16="http://schemas.microsoft.com/office/drawing/2014/main" id="{F0FF2BD3-FE48-46FF-8F55-0BCD16B9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0718D-F258-4291-A17D-671E399F0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89BE0-D305-4BA2-9D45-1D28884A4803}" type="slidenum">
              <a:rPr lang="en-US" smtClean="0"/>
              <a:t>‹#›</a:t>
            </a:fld>
            <a:endParaRPr lang="en-US"/>
          </a:p>
        </p:txBody>
      </p:sp>
    </p:spTree>
    <p:extLst>
      <p:ext uri="{BB962C8B-B14F-4D97-AF65-F5344CB8AC3E}">
        <p14:creationId xmlns:p14="http://schemas.microsoft.com/office/powerpoint/2010/main" val="256473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4.ncsu.edu/~jwb/papers/baugh-scp-2018.pdf"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91D2-654A-4243-8ED6-AA784ECCB990}"/>
              </a:ext>
            </a:extLst>
          </p:cNvPr>
          <p:cNvSpPr>
            <a:spLocks noGrp="1"/>
          </p:cNvSpPr>
          <p:nvPr>
            <p:ph type="ctrTitle"/>
          </p:nvPr>
        </p:nvSpPr>
        <p:spPr/>
        <p:txBody>
          <a:bodyPr>
            <a:normAutofit fontScale="90000"/>
          </a:bodyPr>
          <a:lstStyle/>
          <a:p>
            <a:r>
              <a:rPr lang="en-US"/>
              <a:t>Model Land and Seafloor Surfaces using Alloy</a:t>
            </a:r>
            <a:br>
              <a:rPr lang="en-US"/>
            </a:br>
            <a:r>
              <a:rPr lang="en-US"/>
              <a:t>(Part 3)</a:t>
            </a:r>
          </a:p>
        </p:txBody>
      </p:sp>
      <p:sp>
        <p:nvSpPr>
          <p:cNvPr id="4" name="Subtitle 2">
            <a:extLst>
              <a:ext uri="{FF2B5EF4-FFF2-40B4-BE49-F238E27FC236}">
                <a16:creationId xmlns:a16="http://schemas.microsoft.com/office/drawing/2014/main" id="{6A6791D6-A5A7-43F2-921F-BADF922B4C35}"/>
              </a:ext>
            </a:extLst>
          </p:cNvPr>
          <p:cNvSpPr>
            <a:spLocks noGrp="1"/>
          </p:cNvSpPr>
          <p:nvPr>
            <p:ph type="subTitle" idx="1"/>
          </p:nvPr>
        </p:nvSpPr>
        <p:spPr>
          <a:xfrm>
            <a:off x="9368443" y="5730096"/>
            <a:ext cx="2599113" cy="936711"/>
          </a:xfrm>
        </p:spPr>
        <p:txBody>
          <a:bodyPr/>
          <a:lstStyle/>
          <a:p>
            <a:r>
              <a:rPr lang="en-US">
                <a:solidFill>
                  <a:schemeClr val="bg1">
                    <a:lumMod val="65000"/>
                  </a:schemeClr>
                </a:solidFill>
              </a:rPr>
              <a:t>Roger L. Costello</a:t>
            </a:r>
          </a:p>
          <a:p>
            <a:r>
              <a:rPr lang="en-US">
                <a:solidFill>
                  <a:schemeClr val="bg1">
                    <a:lumMod val="65000"/>
                  </a:schemeClr>
                </a:solidFill>
              </a:rPr>
              <a:t>May 28, 2018</a:t>
            </a:r>
          </a:p>
        </p:txBody>
      </p:sp>
    </p:spTree>
    <p:extLst>
      <p:ext uri="{BB962C8B-B14F-4D97-AF65-F5344CB8AC3E}">
        <p14:creationId xmlns:p14="http://schemas.microsoft.com/office/powerpoint/2010/main" val="108456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3805-93DE-466E-BC48-CD65F486ED69}"/>
              </a:ext>
            </a:extLst>
          </p:cNvPr>
          <p:cNvSpPr>
            <a:spLocks noGrp="1"/>
          </p:cNvSpPr>
          <p:nvPr>
            <p:ph type="title"/>
          </p:nvPr>
        </p:nvSpPr>
        <p:spPr/>
        <p:txBody>
          <a:bodyPr>
            <a:normAutofit fontScale="90000"/>
          </a:bodyPr>
          <a:lstStyle/>
          <a:p>
            <a:r>
              <a:rPr lang="en-US"/>
              <a:t>Require value of nodes in </a:t>
            </a:r>
            <a:r>
              <a:rPr lang="el-GR" sz="3200">
                <a:solidFill>
                  <a:prstClr val="black"/>
                </a:solidFill>
                <a:latin typeface="Times New Roman" panose="02020603050405020304" pitchFamily="18" charset="0"/>
                <a:ea typeface="+mn-ea"/>
                <a:cs typeface="Times New Roman" panose="02020603050405020304" pitchFamily="18" charset="0"/>
              </a:rPr>
              <a:t>Ω</a:t>
            </a:r>
            <a:r>
              <a:rPr lang="en-US" sz="3200" baseline="-25000">
                <a:solidFill>
                  <a:prstClr val="black"/>
                </a:solidFill>
                <a:latin typeface="Times New Roman" panose="02020603050405020304" pitchFamily="18" charset="0"/>
                <a:ea typeface="+mn-ea"/>
                <a:cs typeface="Times New Roman" panose="02020603050405020304" pitchFamily="18" charset="0"/>
              </a:rPr>
              <a:t>I</a:t>
            </a:r>
            <a:r>
              <a:rPr lang="en-US"/>
              <a:t> after full run equals value of nodes in </a:t>
            </a:r>
            <a:r>
              <a:rPr lang="el-GR" sz="3200">
                <a:solidFill>
                  <a:prstClr val="black"/>
                </a:solidFill>
                <a:latin typeface="Times New Roman" panose="02020603050405020304" pitchFamily="18" charset="0"/>
                <a:cs typeface="Times New Roman" panose="02020603050405020304" pitchFamily="18" charset="0"/>
              </a:rPr>
              <a:t>Ω</a:t>
            </a:r>
            <a:r>
              <a:rPr lang="en-US" sz="3200" baseline="-25000">
                <a:solidFill>
                  <a:prstClr val="black"/>
                </a:solidFill>
                <a:latin typeface="Times New Roman" panose="02020603050405020304" pitchFamily="18" charset="0"/>
                <a:cs typeface="Times New Roman" panose="02020603050405020304" pitchFamily="18" charset="0"/>
              </a:rPr>
              <a:t>I</a:t>
            </a:r>
            <a:r>
              <a:rPr lang="en-US"/>
              <a:t> after subdomain run</a:t>
            </a:r>
          </a:p>
        </p:txBody>
      </p:sp>
      <p:sp>
        <p:nvSpPr>
          <p:cNvPr id="5" name="Content Placeholder 4">
            <a:extLst>
              <a:ext uri="{FF2B5EF4-FFF2-40B4-BE49-F238E27FC236}">
                <a16:creationId xmlns:a16="http://schemas.microsoft.com/office/drawing/2014/main" id="{B51BAB8A-C6FB-467D-A54D-4751B7E0EFCF}"/>
              </a:ext>
            </a:extLst>
          </p:cNvPr>
          <p:cNvSpPr>
            <a:spLocks noGrp="1"/>
          </p:cNvSpPr>
          <p:nvPr>
            <p:ph idx="1"/>
          </p:nvPr>
        </p:nvSpPr>
        <p:spPr/>
        <p:txBody>
          <a:bodyPr/>
          <a:lstStyle/>
          <a:p>
            <a:pPr>
              <a:lnSpc>
                <a:spcPct val="100000"/>
              </a:lnSpc>
            </a:pPr>
            <a:r>
              <a:rPr lang="en-US"/>
              <a:t>The technique starts with a simulation on </a:t>
            </a:r>
            <a:r>
              <a:rPr lang="el-GR">
                <a:latin typeface="Times New Roman" panose="02020603050405020304" pitchFamily="18" charset="0"/>
                <a:cs typeface="Times New Roman" panose="02020603050405020304" pitchFamily="18" charset="0"/>
              </a:rPr>
              <a:t>Ω</a:t>
            </a:r>
            <a:r>
              <a:rPr lang="en-US"/>
              <a:t> that produces water surface elevations, velocities, and wet-dry states that are used as boundary conditions along interface </a:t>
            </a:r>
            <a:r>
              <a:rPr lang="el-GR">
                <a:latin typeface="Times New Roman" panose="02020603050405020304" pitchFamily="18" charset="0"/>
                <a:cs typeface="Times New Roman" panose="02020603050405020304" pitchFamily="18" charset="0"/>
              </a:rPr>
              <a:t>Γ</a:t>
            </a:r>
            <a:r>
              <a:rPr lang="en-US"/>
              <a:t> in subsequent low-cost simulations on </a:t>
            </a:r>
            <a:r>
              <a:rPr lang="el-GR">
                <a:latin typeface="Times New Roman" panose="02020603050405020304" pitchFamily="18" charset="0"/>
                <a:cs typeface="Times New Roman" panose="02020603050405020304" pitchFamily="18" charset="0"/>
              </a:rPr>
              <a:t>Ω</a:t>
            </a:r>
            <a:r>
              <a:rPr lang="en-US" baseline="-25000">
                <a:latin typeface="Times New Roman" panose="02020603050405020304" pitchFamily="18" charset="0"/>
                <a:cs typeface="Times New Roman" panose="02020603050405020304" pitchFamily="18" charset="0"/>
              </a:rPr>
              <a:t>I</a:t>
            </a:r>
            <a:r>
              <a:rPr lang="en-US"/>
              <a:t>. </a:t>
            </a:r>
          </a:p>
          <a:p>
            <a:pPr>
              <a:lnSpc>
                <a:spcPct val="100000"/>
              </a:lnSpc>
            </a:pPr>
            <a:r>
              <a:rPr lang="en-US"/>
              <a:t>We refer to the first simulation on </a:t>
            </a:r>
            <a:r>
              <a:rPr lang="el-GR">
                <a:latin typeface="Times New Roman" panose="02020603050405020304" pitchFamily="18" charset="0"/>
                <a:cs typeface="Times New Roman" panose="02020603050405020304" pitchFamily="18" charset="0"/>
              </a:rPr>
              <a:t>Ω</a:t>
            </a:r>
            <a:r>
              <a:rPr lang="en-US"/>
              <a:t> as a </a:t>
            </a:r>
            <a:r>
              <a:rPr lang="en-US" i="1"/>
              <a:t>full run</a:t>
            </a:r>
            <a:r>
              <a:rPr lang="en-US"/>
              <a:t>, and the latter one on </a:t>
            </a:r>
            <a:r>
              <a:rPr lang="el-GR">
                <a:latin typeface="Times New Roman" panose="02020603050405020304" pitchFamily="18" charset="0"/>
                <a:cs typeface="Times New Roman" panose="02020603050405020304" pitchFamily="18" charset="0"/>
              </a:rPr>
              <a:t>Ω</a:t>
            </a:r>
            <a:r>
              <a:rPr lang="en-US" baseline="-25000">
                <a:latin typeface="Times New Roman" panose="02020603050405020304" pitchFamily="18" charset="0"/>
                <a:cs typeface="Times New Roman" panose="02020603050405020304" pitchFamily="18" charset="0"/>
              </a:rPr>
              <a:t>I</a:t>
            </a:r>
            <a:r>
              <a:rPr lang="en-US"/>
              <a:t> as a </a:t>
            </a:r>
            <a:r>
              <a:rPr lang="en-US" i="1"/>
              <a:t>subdomain run</a:t>
            </a:r>
            <a:r>
              <a:rPr lang="en-US"/>
              <a:t>. </a:t>
            </a:r>
          </a:p>
          <a:p>
            <a:pPr>
              <a:lnSpc>
                <a:spcPct val="100000"/>
              </a:lnSpc>
            </a:pPr>
            <a:r>
              <a:rPr lang="en-US"/>
              <a:t>A correctness condition requires that boundary conditions be imposed in such a way that full and subdomain runs produce equivalent results in region </a:t>
            </a:r>
            <a:r>
              <a:rPr lang="el-GR">
                <a:latin typeface="Times New Roman" panose="02020603050405020304" pitchFamily="18" charset="0"/>
                <a:cs typeface="Times New Roman" panose="02020603050405020304" pitchFamily="18" charset="0"/>
              </a:rPr>
              <a:t>Ω</a:t>
            </a:r>
            <a:r>
              <a:rPr lang="en-US" baseline="-25000">
                <a:latin typeface="Times New Roman" panose="02020603050405020304" pitchFamily="18" charset="0"/>
                <a:cs typeface="Times New Roman" panose="02020603050405020304" pitchFamily="18" charset="0"/>
              </a:rPr>
              <a:t>I</a:t>
            </a:r>
            <a:r>
              <a:rPr lang="en-US"/>
              <a:t>.</a:t>
            </a:r>
          </a:p>
        </p:txBody>
      </p:sp>
    </p:spTree>
    <p:extLst>
      <p:ext uri="{BB962C8B-B14F-4D97-AF65-F5344CB8AC3E}">
        <p14:creationId xmlns:p14="http://schemas.microsoft.com/office/powerpoint/2010/main" val="169774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8E5A-F1B3-4EF8-A9EF-37602EC80C40}"/>
              </a:ext>
            </a:extLst>
          </p:cNvPr>
          <p:cNvSpPr>
            <a:spLocks noGrp="1"/>
          </p:cNvSpPr>
          <p:nvPr>
            <p:ph type="title"/>
          </p:nvPr>
        </p:nvSpPr>
        <p:spPr/>
        <p:txBody>
          <a:bodyPr/>
          <a:lstStyle/>
          <a:p>
            <a:r>
              <a:rPr lang="en-US"/>
              <a:t>Create a mesh for the full domain and a subset of it</a:t>
            </a:r>
          </a:p>
        </p:txBody>
      </p:sp>
      <p:sp>
        <p:nvSpPr>
          <p:cNvPr id="3" name="Content Placeholder 2">
            <a:extLst>
              <a:ext uri="{FF2B5EF4-FFF2-40B4-BE49-F238E27FC236}">
                <a16:creationId xmlns:a16="http://schemas.microsoft.com/office/drawing/2014/main" id="{67E36658-B977-4802-9A5F-AE1B5BB63F25}"/>
              </a:ext>
            </a:extLst>
          </p:cNvPr>
          <p:cNvSpPr>
            <a:spLocks noGrp="1"/>
          </p:cNvSpPr>
          <p:nvPr>
            <p:ph idx="1"/>
          </p:nvPr>
        </p:nvSpPr>
        <p:spPr>
          <a:xfrm>
            <a:off x="838200" y="1825625"/>
            <a:ext cx="10515600" cy="1466215"/>
          </a:xfrm>
        </p:spPr>
        <p:txBody>
          <a:bodyPr/>
          <a:lstStyle/>
          <a:p>
            <a:pPr>
              <a:lnSpc>
                <a:spcPct val="100000"/>
              </a:lnSpc>
            </a:pPr>
            <a:r>
              <a:rPr lang="en-US"/>
              <a:t>Extend Mesh with the singletons </a:t>
            </a:r>
            <a:r>
              <a:rPr lang="en-US">
                <a:latin typeface="Courier New" panose="02070309020205020404" pitchFamily="49" charset="0"/>
                <a:cs typeface="Courier New" panose="02070309020205020404" pitchFamily="49" charset="0"/>
              </a:rPr>
              <a:t>Full</a:t>
            </a:r>
            <a:r>
              <a:rPr lang="en-US"/>
              <a:t> and </a:t>
            </a:r>
            <a:r>
              <a:rPr lang="en-US">
                <a:latin typeface="Courier New" panose="02070309020205020404" pitchFamily="49" charset="0"/>
                <a:cs typeface="Courier New" panose="02070309020205020404" pitchFamily="49" charset="0"/>
              </a:rPr>
              <a:t>Sub</a:t>
            </a:r>
            <a:r>
              <a:rPr lang="en-US"/>
              <a:t> to represent </a:t>
            </a:r>
            <a:r>
              <a:rPr lang="el-GR">
                <a:latin typeface="Times New Roman" panose="02020603050405020304" pitchFamily="18" charset="0"/>
                <a:cs typeface="Times New Roman" panose="02020603050405020304" pitchFamily="18" charset="0"/>
              </a:rPr>
              <a:t>Ω</a:t>
            </a:r>
            <a:r>
              <a:rPr lang="en-US"/>
              <a:t> and </a:t>
            </a:r>
            <a:r>
              <a:rPr lang="el-GR">
                <a:latin typeface="Times New Roman" panose="02020603050405020304" pitchFamily="18" charset="0"/>
                <a:cs typeface="Times New Roman" panose="02020603050405020304" pitchFamily="18" charset="0"/>
              </a:rPr>
              <a:t>Ω</a:t>
            </a:r>
            <a:r>
              <a:rPr lang="en-US" baseline="-25000">
                <a:latin typeface="Times New Roman" panose="02020603050405020304" pitchFamily="18" charset="0"/>
                <a:cs typeface="Times New Roman" panose="02020603050405020304" pitchFamily="18" charset="0"/>
              </a:rPr>
              <a:t>I</a:t>
            </a:r>
            <a:r>
              <a:rPr lang="en-US"/>
              <a:t>, respectively, and then require that the subdomain’s elements be drawn from those of the full domain:</a:t>
            </a:r>
          </a:p>
        </p:txBody>
      </p:sp>
      <p:sp>
        <p:nvSpPr>
          <p:cNvPr id="4" name="Rectangle 3">
            <a:extLst>
              <a:ext uri="{FF2B5EF4-FFF2-40B4-BE49-F238E27FC236}">
                <a16:creationId xmlns:a16="http://schemas.microsoft.com/office/drawing/2014/main" id="{CFEE53A3-3396-43D7-8FE7-722A1A79DFB5}"/>
              </a:ext>
            </a:extLst>
          </p:cNvPr>
          <p:cNvSpPr/>
          <p:nvPr/>
        </p:nvSpPr>
        <p:spPr>
          <a:xfrm>
            <a:off x="1956969" y="3676596"/>
            <a:ext cx="7747506" cy="1938992"/>
          </a:xfrm>
          <a:prstGeom prst="rect">
            <a:avLst/>
          </a:prstGeom>
          <a:ln>
            <a:solidFill>
              <a:schemeClr val="bg1">
                <a:lumMod val="75000"/>
              </a:schemeClr>
            </a:solidFill>
          </a:ln>
        </p:spPr>
        <p:txBody>
          <a:bodyPr wrap="none">
            <a:spAutoFit/>
          </a:bodyPr>
          <a:lstStyle/>
          <a:p>
            <a:r>
              <a:rPr lang="en-US" sz="2400">
                <a:solidFill>
                  <a:schemeClr val="accent6">
                    <a:lumMod val="75000"/>
                  </a:schemeClr>
                </a:solidFill>
              </a:rPr>
              <a:t>// Define full domain and subdomain meshes</a:t>
            </a:r>
          </a:p>
          <a:p>
            <a:r>
              <a:rPr lang="en-US" sz="2400" b="1"/>
              <a:t>one</a:t>
            </a:r>
            <a:r>
              <a:rPr lang="en-US" sz="2400"/>
              <a:t> </a:t>
            </a:r>
            <a:r>
              <a:rPr lang="en-US" sz="2400" b="1"/>
              <a:t>sig</a:t>
            </a:r>
            <a:r>
              <a:rPr lang="en-US" sz="2400"/>
              <a:t> Full, Sub </a:t>
            </a:r>
            <a:r>
              <a:rPr lang="en-US" sz="2400" b="1"/>
              <a:t>extends</a:t>
            </a:r>
            <a:r>
              <a:rPr lang="en-US" sz="2400"/>
              <a:t> Mesh {}</a:t>
            </a:r>
          </a:p>
          <a:p>
            <a:endParaRPr lang="en-US" sz="2400"/>
          </a:p>
          <a:p>
            <a:r>
              <a:rPr lang="en-US" sz="2400">
                <a:solidFill>
                  <a:schemeClr val="accent6">
                    <a:lumMod val="75000"/>
                  </a:schemeClr>
                </a:solidFill>
              </a:rPr>
              <a:t>// Subdomain elements are a subset of full domain elements</a:t>
            </a:r>
          </a:p>
          <a:p>
            <a:r>
              <a:rPr lang="en-US" sz="2400" b="1"/>
              <a:t>fact</a:t>
            </a:r>
            <a:r>
              <a:rPr lang="en-US" sz="2400"/>
              <a:t> { </a:t>
            </a:r>
            <a:r>
              <a:rPr lang="en-US" sz="2400" b="1"/>
              <a:t>all</a:t>
            </a:r>
            <a:r>
              <a:rPr lang="en-US" sz="2400"/>
              <a:t> e: Sub.elements | e </a:t>
            </a:r>
            <a:r>
              <a:rPr lang="en-US" sz="2400" b="1"/>
              <a:t>in</a:t>
            </a:r>
            <a:r>
              <a:rPr lang="en-US" sz="2400"/>
              <a:t> Full.elements }</a:t>
            </a:r>
          </a:p>
        </p:txBody>
      </p:sp>
    </p:spTree>
    <p:extLst>
      <p:ext uri="{BB962C8B-B14F-4D97-AF65-F5344CB8AC3E}">
        <p14:creationId xmlns:p14="http://schemas.microsoft.com/office/powerpoint/2010/main" val="53551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B66B-A7AE-42B7-8B48-DD10E788E8D7}"/>
              </a:ext>
            </a:extLst>
          </p:cNvPr>
          <p:cNvSpPr>
            <a:spLocks noGrp="1"/>
          </p:cNvSpPr>
          <p:nvPr>
            <p:ph type="title"/>
          </p:nvPr>
        </p:nvSpPr>
        <p:spPr/>
        <p:txBody>
          <a:bodyPr/>
          <a:lstStyle/>
          <a:p>
            <a:r>
              <a:rPr lang="en-US"/>
              <a:t>Full domain and subdomain share structure</a:t>
            </a:r>
          </a:p>
        </p:txBody>
      </p:sp>
      <p:sp>
        <p:nvSpPr>
          <p:cNvPr id="3" name="Content Placeholder 2">
            <a:extLst>
              <a:ext uri="{FF2B5EF4-FFF2-40B4-BE49-F238E27FC236}">
                <a16:creationId xmlns:a16="http://schemas.microsoft.com/office/drawing/2014/main" id="{0162AA06-BD17-42FC-A89D-F71984E34458}"/>
              </a:ext>
            </a:extLst>
          </p:cNvPr>
          <p:cNvSpPr>
            <a:spLocks noGrp="1"/>
          </p:cNvSpPr>
          <p:nvPr>
            <p:ph idx="1"/>
          </p:nvPr>
        </p:nvSpPr>
        <p:spPr>
          <a:xfrm>
            <a:off x="838200" y="1825625"/>
            <a:ext cx="10515600" cy="1150331"/>
          </a:xfrm>
        </p:spPr>
        <p:txBody>
          <a:bodyPr/>
          <a:lstStyle/>
          <a:p>
            <a:pPr>
              <a:lnSpc>
                <a:spcPct val="100000"/>
              </a:lnSpc>
            </a:pPr>
            <a:r>
              <a:rPr lang="en-US"/>
              <a:t>The full domain and subdomain have common properties, such as the physical attributes </a:t>
            </a:r>
            <a:r>
              <a:rPr lang="en-US">
                <a:latin typeface="Courier New" panose="02070309020205020404" pitchFamily="49" charset="0"/>
                <a:cs typeface="Courier New" panose="02070309020205020404" pitchFamily="49" charset="0"/>
              </a:rPr>
              <a:t>slowFlow</a:t>
            </a:r>
            <a:r>
              <a:rPr lang="en-US"/>
              <a:t> and </a:t>
            </a:r>
            <a:r>
              <a:rPr lang="en-US">
                <a:latin typeface="Courier New" panose="02070309020205020404" pitchFamily="49" charset="0"/>
                <a:cs typeface="Courier New" panose="02070309020205020404" pitchFamily="49" charset="0"/>
              </a:rPr>
              <a:t>H</a:t>
            </a:r>
            <a:r>
              <a:rPr lang="en-US"/>
              <a:t>.</a:t>
            </a:r>
          </a:p>
        </p:txBody>
      </p:sp>
      <p:sp>
        <p:nvSpPr>
          <p:cNvPr id="5" name="Rectangle 4">
            <a:extLst>
              <a:ext uri="{FF2B5EF4-FFF2-40B4-BE49-F238E27FC236}">
                <a16:creationId xmlns:a16="http://schemas.microsoft.com/office/drawing/2014/main" id="{64322699-7715-4569-BAF9-145D6461A141}"/>
              </a:ext>
            </a:extLst>
          </p:cNvPr>
          <p:cNvSpPr/>
          <p:nvPr/>
        </p:nvSpPr>
        <p:spPr>
          <a:xfrm>
            <a:off x="1956969" y="3493721"/>
            <a:ext cx="8398838" cy="1938992"/>
          </a:xfrm>
          <a:prstGeom prst="rect">
            <a:avLst/>
          </a:prstGeom>
          <a:ln>
            <a:solidFill>
              <a:schemeClr val="bg1">
                <a:lumMod val="75000"/>
              </a:schemeClr>
            </a:solidFill>
          </a:ln>
        </p:spPr>
        <p:txBody>
          <a:bodyPr wrap="none">
            <a:spAutoFit/>
          </a:bodyPr>
          <a:lstStyle/>
          <a:p>
            <a:r>
              <a:rPr lang="en-US" sz="2400">
                <a:solidFill>
                  <a:schemeClr val="accent6">
                    <a:lumMod val="75000"/>
                  </a:schemeClr>
                </a:solidFill>
              </a:rPr>
              <a:t>// Separate states are needed for full domain and subdomain runs</a:t>
            </a:r>
          </a:p>
          <a:p>
            <a:r>
              <a:rPr lang="en-US" sz="2400" b="1"/>
              <a:t>sig</a:t>
            </a:r>
            <a:r>
              <a:rPr lang="en-US" sz="2400"/>
              <a:t> F, S </a:t>
            </a:r>
            <a:r>
              <a:rPr lang="en-US" sz="2400" b="1"/>
              <a:t>extends</a:t>
            </a:r>
            <a:r>
              <a:rPr lang="en-US" sz="2400"/>
              <a:t> State {}</a:t>
            </a:r>
          </a:p>
          <a:p>
            <a:endParaRPr lang="en-US" sz="2400"/>
          </a:p>
          <a:p>
            <a:r>
              <a:rPr lang="en-US" sz="2400">
                <a:solidFill>
                  <a:schemeClr val="accent6">
                    <a:lumMod val="75000"/>
                  </a:schemeClr>
                </a:solidFill>
              </a:rPr>
              <a:t>// Subdomain elements are a subset of full domain elements</a:t>
            </a:r>
          </a:p>
          <a:p>
            <a:r>
              <a:rPr lang="en-US" sz="2400" b="1"/>
              <a:t>fact</a:t>
            </a:r>
            <a:r>
              <a:rPr lang="en-US" sz="2400"/>
              <a:t> { </a:t>
            </a:r>
            <a:r>
              <a:rPr lang="en-US" sz="2400" b="1"/>
              <a:t>all</a:t>
            </a:r>
            <a:r>
              <a:rPr lang="en-US" sz="2400"/>
              <a:t> s: State | s </a:t>
            </a:r>
            <a:r>
              <a:rPr lang="en-US" sz="2400" b="1"/>
              <a:t>in</a:t>
            </a:r>
            <a:r>
              <a:rPr lang="en-US" sz="2400"/>
              <a:t> F + S }</a:t>
            </a:r>
          </a:p>
        </p:txBody>
      </p:sp>
    </p:spTree>
    <p:extLst>
      <p:ext uri="{BB962C8B-B14F-4D97-AF65-F5344CB8AC3E}">
        <p14:creationId xmlns:p14="http://schemas.microsoft.com/office/powerpoint/2010/main" val="163570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8BC-ACE7-481D-A8BD-85FD7D952936}"/>
              </a:ext>
            </a:extLst>
          </p:cNvPr>
          <p:cNvSpPr>
            <a:spLocks noGrp="1"/>
          </p:cNvSpPr>
          <p:nvPr>
            <p:ph type="title"/>
          </p:nvPr>
        </p:nvSpPr>
        <p:spPr/>
        <p:txBody>
          <a:bodyPr/>
          <a:lstStyle/>
          <a:p>
            <a:r>
              <a:rPr lang="en-US"/>
              <a:t>Full domain and subdomain runs must be independent</a:t>
            </a:r>
          </a:p>
        </p:txBody>
      </p:sp>
      <p:sp>
        <p:nvSpPr>
          <p:cNvPr id="3" name="Content Placeholder 2">
            <a:extLst>
              <a:ext uri="{FF2B5EF4-FFF2-40B4-BE49-F238E27FC236}">
                <a16:creationId xmlns:a16="http://schemas.microsoft.com/office/drawing/2014/main" id="{A9DCCE87-E3AC-4C31-B33C-01A12BBF9B8B}"/>
              </a:ext>
            </a:extLst>
          </p:cNvPr>
          <p:cNvSpPr>
            <a:spLocks noGrp="1"/>
          </p:cNvSpPr>
          <p:nvPr>
            <p:ph idx="1"/>
          </p:nvPr>
        </p:nvSpPr>
        <p:spPr>
          <a:xfrm>
            <a:off x="838200" y="1825626"/>
            <a:ext cx="10515600" cy="1659782"/>
          </a:xfrm>
        </p:spPr>
        <p:txBody>
          <a:bodyPr>
            <a:normAutofit fontScale="85000" lnSpcReduction="20000"/>
          </a:bodyPr>
          <a:lstStyle/>
          <a:p>
            <a:pPr>
              <a:lnSpc>
                <a:spcPct val="120000"/>
              </a:lnSpc>
            </a:pPr>
            <a:r>
              <a:rPr lang="en-US"/>
              <a:t>While full and subdomain runs share structure, their individual computations should be independent and based on their own wet-dry states. To distinguish between them, we extend </a:t>
            </a:r>
            <a:r>
              <a:rPr lang="en-US">
                <a:latin typeface="Courier New" panose="02070309020205020404" pitchFamily="49" charset="0"/>
                <a:cs typeface="Courier New" panose="02070309020205020404" pitchFamily="49" charset="0"/>
              </a:rPr>
              <a:t>State</a:t>
            </a:r>
            <a:r>
              <a:rPr lang="en-US"/>
              <a:t> so that a unique trace is generated for each type of run:</a:t>
            </a:r>
          </a:p>
        </p:txBody>
      </p:sp>
      <p:sp>
        <p:nvSpPr>
          <p:cNvPr id="4" name="Rectangle 3">
            <a:extLst>
              <a:ext uri="{FF2B5EF4-FFF2-40B4-BE49-F238E27FC236}">
                <a16:creationId xmlns:a16="http://schemas.microsoft.com/office/drawing/2014/main" id="{F113AA26-A232-4A88-9509-A5A1E8A7432E}"/>
              </a:ext>
            </a:extLst>
          </p:cNvPr>
          <p:cNvSpPr/>
          <p:nvPr/>
        </p:nvSpPr>
        <p:spPr>
          <a:xfrm>
            <a:off x="1956969" y="3493721"/>
            <a:ext cx="8398838" cy="1938992"/>
          </a:xfrm>
          <a:prstGeom prst="rect">
            <a:avLst/>
          </a:prstGeom>
          <a:ln>
            <a:solidFill>
              <a:schemeClr val="bg1">
                <a:lumMod val="75000"/>
              </a:schemeClr>
            </a:solidFill>
          </a:ln>
        </p:spPr>
        <p:txBody>
          <a:bodyPr wrap="none">
            <a:spAutoFit/>
          </a:bodyPr>
          <a:lstStyle/>
          <a:p>
            <a:r>
              <a:rPr lang="en-US" sz="2400">
                <a:solidFill>
                  <a:schemeClr val="accent6">
                    <a:lumMod val="75000"/>
                  </a:schemeClr>
                </a:solidFill>
              </a:rPr>
              <a:t>// Separate states are needed for full domain and subdomain runs</a:t>
            </a:r>
          </a:p>
          <a:p>
            <a:r>
              <a:rPr lang="en-US" sz="2400" b="1"/>
              <a:t>sig</a:t>
            </a:r>
            <a:r>
              <a:rPr lang="en-US" sz="2400"/>
              <a:t> F, S </a:t>
            </a:r>
            <a:r>
              <a:rPr lang="en-US" sz="2400" b="1"/>
              <a:t>extends</a:t>
            </a:r>
            <a:r>
              <a:rPr lang="en-US" sz="2400"/>
              <a:t> State {}</a:t>
            </a:r>
          </a:p>
          <a:p>
            <a:endParaRPr lang="en-US" sz="2400"/>
          </a:p>
          <a:p>
            <a:r>
              <a:rPr lang="en-US" sz="2400">
                <a:solidFill>
                  <a:schemeClr val="accent6">
                    <a:lumMod val="75000"/>
                  </a:schemeClr>
                </a:solidFill>
              </a:rPr>
              <a:t>// State = F + S</a:t>
            </a:r>
          </a:p>
          <a:p>
            <a:r>
              <a:rPr lang="en-US" sz="2400" b="1"/>
              <a:t>fact</a:t>
            </a:r>
            <a:r>
              <a:rPr lang="en-US" sz="2400"/>
              <a:t> { </a:t>
            </a:r>
            <a:r>
              <a:rPr lang="en-US" sz="2400" b="1"/>
              <a:t>all</a:t>
            </a:r>
            <a:r>
              <a:rPr lang="en-US" sz="2400"/>
              <a:t> s: State | s </a:t>
            </a:r>
            <a:r>
              <a:rPr lang="en-US" sz="2400" b="1"/>
              <a:t>in</a:t>
            </a:r>
            <a:r>
              <a:rPr lang="en-US" sz="2400"/>
              <a:t> F + S }</a:t>
            </a:r>
          </a:p>
        </p:txBody>
      </p:sp>
      <p:sp>
        <p:nvSpPr>
          <p:cNvPr id="5" name="Oval 4">
            <a:extLst>
              <a:ext uri="{FF2B5EF4-FFF2-40B4-BE49-F238E27FC236}">
                <a16:creationId xmlns:a16="http://schemas.microsoft.com/office/drawing/2014/main" id="{B8D558FF-EEFE-4B4D-AA46-8391711D07B5}"/>
              </a:ext>
            </a:extLst>
          </p:cNvPr>
          <p:cNvSpPr/>
          <p:nvPr/>
        </p:nvSpPr>
        <p:spPr>
          <a:xfrm>
            <a:off x="2660073" y="5785658"/>
            <a:ext cx="1180407" cy="10723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F7D61F51-834A-4E3E-B461-FF78EE00C522}"/>
              </a:ext>
            </a:extLst>
          </p:cNvPr>
          <p:cNvSpPr/>
          <p:nvPr/>
        </p:nvSpPr>
        <p:spPr>
          <a:xfrm>
            <a:off x="3175461" y="5802284"/>
            <a:ext cx="103498" cy="1064029"/>
          </a:xfrm>
          <a:custGeom>
            <a:avLst/>
            <a:gdLst>
              <a:gd name="connsiteX0" fmla="*/ 66502 w 103498"/>
              <a:gd name="connsiteY0" fmla="*/ 0 h 1064029"/>
              <a:gd name="connsiteX1" fmla="*/ 49877 w 103498"/>
              <a:gd name="connsiteY1" fmla="*/ 266007 h 1064029"/>
              <a:gd name="connsiteX2" fmla="*/ 16626 w 103498"/>
              <a:gd name="connsiteY2" fmla="*/ 399011 h 1064029"/>
              <a:gd name="connsiteX3" fmla="*/ 0 w 103498"/>
              <a:gd name="connsiteY3" fmla="*/ 465512 h 1064029"/>
              <a:gd name="connsiteX4" fmla="*/ 49877 w 103498"/>
              <a:gd name="connsiteY4" fmla="*/ 532014 h 1064029"/>
              <a:gd name="connsiteX5" fmla="*/ 66502 w 103498"/>
              <a:gd name="connsiteY5" fmla="*/ 581891 h 1064029"/>
              <a:gd name="connsiteX6" fmla="*/ 99753 w 103498"/>
              <a:gd name="connsiteY6" fmla="*/ 631767 h 1064029"/>
              <a:gd name="connsiteX7" fmla="*/ 49877 w 103498"/>
              <a:gd name="connsiteY7" fmla="*/ 681643 h 1064029"/>
              <a:gd name="connsiteX8" fmla="*/ 49877 w 103498"/>
              <a:gd name="connsiteY8" fmla="*/ 798021 h 1064029"/>
              <a:gd name="connsiteX9" fmla="*/ 66502 w 103498"/>
              <a:gd name="connsiteY9" fmla="*/ 847898 h 1064029"/>
              <a:gd name="connsiteX10" fmla="*/ 99753 w 103498"/>
              <a:gd name="connsiteY10" fmla="*/ 897774 h 1064029"/>
              <a:gd name="connsiteX11" fmla="*/ 99753 w 103498"/>
              <a:gd name="connsiteY11" fmla="*/ 1064029 h 106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498" h="1064029">
                <a:moveTo>
                  <a:pt x="66502" y="0"/>
                </a:moveTo>
                <a:cubicBezTo>
                  <a:pt x="104871" y="115102"/>
                  <a:pt x="91235" y="48880"/>
                  <a:pt x="49877" y="266007"/>
                </a:cubicBezTo>
                <a:cubicBezTo>
                  <a:pt x="41326" y="310899"/>
                  <a:pt x="27710" y="354676"/>
                  <a:pt x="16626" y="399011"/>
                </a:cubicBezTo>
                <a:lnTo>
                  <a:pt x="0" y="465512"/>
                </a:lnTo>
                <a:cubicBezTo>
                  <a:pt x="16626" y="487679"/>
                  <a:pt x="36129" y="507956"/>
                  <a:pt x="49877" y="532014"/>
                </a:cubicBezTo>
                <a:cubicBezTo>
                  <a:pt x="58572" y="547230"/>
                  <a:pt x="58665" y="566216"/>
                  <a:pt x="66502" y="581891"/>
                </a:cubicBezTo>
                <a:cubicBezTo>
                  <a:pt x="75438" y="599763"/>
                  <a:pt x="88669" y="615142"/>
                  <a:pt x="99753" y="631767"/>
                </a:cubicBezTo>
                <a:cubicBezTo>
                  <a:pt x="83128" y="648392"/>
                  <a:pt x="62919" y="662080"/>
                  <a:pt x="49877" y="681643"/>
                </a:cubicBezTo>
                <a:cubicBezTo>
                  <a:pt x="20471" y="725752"/>
                  <a:pt x="36242" y="750300"/>
                  <a:pt x="49877" y="798021"/>
                </a:cubicBezTo>
                <a:cubicBezTo>
                  <a:pt x="54691" y="814872"/>
                  <a:pt x="58665" y="832223"/>
                  <a:pt x="66502" y="847898"/>
                </a:cubicBezTo>
                <a:cubicBezTo>
                  <a:pt x="75438" y="865770"/>
                  <a:pt x="96715" y="878025"/>
                  <a:pt x="99753" y="897774"/>
                </a:cubicBezTo>
                <a:cubicBezTo>
                  <a:pt x="108180" y="952548"/>
                  <a:pt x="99753" y="1008611"/>
                  <a:pt x="99753" y="106402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28D3DF9-A1A2-44DF-A67E-F669DF36B24B}"/>
              </a:ext>
            </a:extLst>
          </p:cNvPr>
          <p:cNvCxnSpPr/>
          <p:nvPr/>
        </p:nvCxnSpPr>
        <p:spPr>
          <a:xfrm>
            <a:off x="2161309" y="6284422"/>
            <a:ext cx="731520" cy="1163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7442F2-AAC2-43D1-BC55-109772A6DFD3}"/>
              </a:ext>
            </a:extLst>
          </p:cNvPr>
          <p:cNvSpPr txBox="1"/>
          <p:nvPr/>
        </p:nvSpPr>
        <p:spPr>
          <a:xfrm>
            <a:off x="1808088" y="6031468"/>
            <a:ext cx="325730" cy="461665"/>
          </a:xfrm>
          <a:prstGeom prst="rect">
            <a:avLst/>
          </a:prstGeom>
          <a:noFill/>
        </p:spPr>
        <p:txBody>
          <a:bodyPr wrap="none" rtlCol="0">
            <a:spAutoFit/>
          </a:bodyPr>
          <a:lstStyle/>
          <a:p>
            <a:r>
              <a:rPr lang="en-US" sz="2400"/>
              <a:t>F</a:t>
            </a:r>
          </a:p>
        </p:txBody>
      </p:sp>
      <p:sp>
        <p:nvSpPr>
          <p:cNvPr id="10" name="TextBox 9">
            <a:extLst>
              <a:ext uri="{FF2B5EF4-FFF2-40B4-BE49-F238E27FC236}">
                <a16:creationId xmlns:a16="http://schemas.microsoft.com/office/drawing/2014/main" id="{4C4EB94D-97D1-4D19-A5F0-83B6E91EC65C}"/>
              </a:ext>
            </a:extLst>
          </p:cNvPr>
          <p:cNvSpPr txBox="1"/>
          <p:nvPr/>
        </p:nvSpPr>
        <p:spPr>
          <a:xfrm>
            <a:off x="4438996" y="6262300"/>
            <a:ext cx="325730" cy="461665"/>
          </a:xfrm>
          <a:prstGeom prst="rect">
            <a:avLst/>
          </a:prstGeom>
          <a:noFill/>
        </p:spPr>
        <p:txBody>
          <a:bodyPr wrap="none" rtlCol="0">
            <a:spAutoFit/>
          </a:bodyPr>
          <a:lstStyle/>
          <a:p>
            <a:r>
              <a:rPr lang="en-US" sz="2400"/>
              <a:t>S</a:t>
            </a:r>
          </a:p>
        </p:txBody>
      </p:sp>
      <p:cxnSp>
        <p:nvCxnSpPr>
          <p:cNvPr id="12" name="Straight Arrow Connector 11">
            <a:extLst>
              <a:ext uri="{FF2B5EF4-FFF2-40B4-BE49-F238E27FC236}">
                <a16:creationId xmlns:a16="http://schemas.microsoft.com/office/drawing/2014/main" id="{ED54552F-FE85-4700-8775-4A7F0CC16408}"/>
              </a:ext>
            </a:extLst>
          </p:cNvPr>
          <p:cNvCxnSpPr>
            <a:stCxn id="10" idx="1"/>
          </p:cNvCxnSpPr>
          <p:nvPr/>
        </p:nvCxnSpPr>
        <p:spPr>
          <a:xfrm flipH="1" flipV="1">
            <a:off x="3491345" y="6284422"/>
            <a:ext cx="947651" cy="208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B447F5-9079-449B-9107-0D977947EBF3}"/>
              </a:ext>
            </a:extLst>
          </p:cNvPr>
          <p:cNvSpPr txBox="1"/>
          <p:nvPr/>
        </p:nvSpPr>
        <p:spPr>
          <a:xfrm>
            <a:off x="2839138" y="5401723"/>
            <a:ext cx="822276" cy="461665"/>
          </a:xfrm>
          <a:prstGeom prst="rect">
            <a:avLst/>
          </a:prstGeom>
          <a:noFill/>
        </p:spPr>
        <p:txBody>
          <a:bodyPr wrap="none" rtlCol="0">
            <a:spAutoFit/>
          </a:bodyPr>
          <a:lstStyle/>
          <a:p>
            <a:r>
              <a:rPr lang="en-US" sz="2400"/>
              <a:t>State</a:t>
            </a:r>
          </a:p>
        </p:txBody>
      </p:sp>
    </p:spTree>
    <p:extLst>
      <p:ext uri="{BB962C8B-B14F-4D97-AF65-F5344CB8AC3E}">
        <p14:creationId xmlns:p14="http://schemas.microsoft.com/office/powerpoint/2010/main" val="390497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A037-D930-4AC2-889D-C3FF90C4F53B}"/>
              </a:ext>
            </a:extLst>
          </p:cNvPr>
          <p:cNvSpPr>
            <a:spLocks noGrp="1"/>
          </p:cNvSpPr>
          <p:nvPr>
            <p:ph type="title"/>
          </p:nvPr>
        </p:nvSpPr>
        <p:spPr/>
        <p:txBody>
          <a:bodyPr/>
          <a:lstStyle/>
          <a:p>
            <a:r>
              <a:rPr lang="en-US"/>
              <a:t>Two ordered State sets … must distinguish them</a:t>
            </a:r>
          </a:p>
        </p:txBody>
      </p:sp>
      <p:sp>
        <p:nvSpPr>
          <p:cNvPr id="4" name="Rectangle 3">
            <a:extLst>
              <a:ext uri="{FF2B5EF4-FFF2-40B4-BE49-F238E27FC236}">
                <a16:creationId xmlns:a16="http://schemas.microsoft.com/office/drawing/2014/main" id="{21FB1147-DEBD-47EE-807E-AFEE7EA97C46}"/>
              </a:ext>
            </a:extLst>
          </p:cNvPr>
          <p:cNvSpPr/>
          <p:nvPr/>
        </p:nvSpPr>
        <p:spPr>
          <a:xfrm>
            <a:off x="2998123" y="2507318"/>
            <a:ext cx="3735185" cy="1938992"/>
          </a:xfrm>
          <a:prstGeom prst="rect">
            <a:avLst/>
          </a:prstGeom>
          <a:ln>
            <a:solidFill>
              <a:schemeClr val="bg1">
                <a:lumMod val="65000"/>
              </a:schemeClr>
            </a:solidFill>
          </a:ln>
        </p:spPr>
        <p:txBody>
          <a:bodyPr wrap="square">
            <a:spAutoFit/>
          </a:bodyPr>
          <a:lstStyle/>
          <a:p>
            <a:r>
              <a:rPr lang="en-US" sz="2400">
                <a:solidFill>
                  <a:schemeClr val="accent6">
                    <a:lumMod val="75000"/>
                  </a:schemeClr>
                </a:solidFill>
              </a:rPr>
              <a:t>// full domain states </a:t>
            </a:r>
          </a:p>
          <a:p>
            <a:r>
              <a:rPr lang="en-US" sz="2400" b="1"/>
              <a:t>open</a:t>
            </a:r>
            <a:r>
              <a:rPr lang="en-US" sz="2400"/>
              <a:t> util/ordering [F] </a:t>
            </a:r>
            <a:r>
              <a:rPr lang="en-US" sz="2400" b="1"/>
              <a:t>as</a:t>
            </a:r>
            <a:r>
              <a:rPr lang="en-US" sz="2400"/>
              <a:t> fo</a:t>
            </a:r>
          </a:p>
          <a:p>
            <a:endParaRPr lang="en-US" sz="2400"/>
          </a:p>
          <a:p>
            <a:r>
              <a:rPr lang="en-US" sz="2400">
                <a:solidFill>
                  <a:schemeClr val="accent6">
                    <a:lumMod val="75000"/>
                  </a:schemeClr>
                </a:solidFill>
              </a:rPr>
              <a:t>// subdomain states</a:t>
            </a:r>
          </a:p>
          <a:p>
            <a:r>
              <a:rPr lang="en-US" sz="2400" b="1"/>
              <a:t>open</a:t>
            </a:r>
            <a:r>
              <a:rPr lang="en-US" sz="2400"/>
              <a:t> util/ordering [S] </a:t>
            </a:r>
            <a:r>
              <a:rPr lang="en-US" sz="2400" b="1"/>
              <a:t>as</a:t>
            </a:r>
            <a:r>
              <a:rPr lang="en-US" sz="2400"/>
              <a:t> so</a:t>
            </a:r>
          </a:p>
        </p:txBody>
      </p:sp>
    </p:spTree>
    <p:extLst>
      <p:ext uri="{BB962C8B-B14F-4D97-AF65-F5344CB8AC3E}">
        <p14:creationId xmlns:p14="http://schemas.microsoft.com/office/powerpoint/2010/main" val="130889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a:extLst>
              <a:ext uri="{FF2B5EF4-FFF2-40B4-BE49-F238E27FC236}">
                <a16:creationId xmlns:a16="http://schemas.microsoft.com/office/drawing/2014/main" id="{B22ECF18-7AB9-4915-A462-16053DF39FC1}"/>
              </a:ext>
            </a:extLst>
          </p:cNvPr>
          <p:cNvSpPr/>
          <p:nvPr/>
        </p:nvSpPr>
        <p:spPr>
          <a:xfrm rot="1936891">
            <a:off x="1696661" y="3050379"/>
            <a:ext cx="1961803" cy="1529542"/>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B9F110-578A-4FE9-BA54-FBEC8F2814A2}"/>
              </a:ext>
            </a:extLst>
          </p:cNvPr>
          <p:cNvSpPr txBox="1"/>
          <p:nvPr/>
        </p:nvSpPr>
        <p:spPr>
          <a:xfrm>
            <a:off x="2298959" y="3667442"/>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0</a:t>
            </a:r>
          </a:p>
        </p:txBody>
      </p:sp>
      <p:sp>
        <p:nvSpPr>
          <p:cNvPr id="7" name="TextBox 6">
            <a:extLst>
              <a:ext uri="{FF2B5EF4-FFF2-40B4-BE49-F238E27FC236}">
                <a16:creationId xmlns:a16="http://schemas.microsoft.com/office/drawing/2014/main" id="{8A122EBF-F914-4E2B-A5B5-E83AE22B8FA6}"/>
              </a:ext>
            </a:extLst>
          </p:cNvPr>
          <p:cNvSpPr txBox="1"/>
          <p:nvPr/>
        </p:nvSpPr>
        <p:spPr>
          <a:xfrm>
            <a:off x="2820191" y="265285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AE923B21-696F-4615-989C-3DA955F9BB0B}"/>
              </a:ext>
            </a:extLst>
          </p:cNvPr>
          <p:cNvSpPr txBox="1"/>
          <p:nvPr/>
        </p:nvSpPr>
        <p:spPr>
          <a:xfrm>
            <a:off x="1009978" y="363384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cxnSp>
        <p:nvCxnSpPr>
          <p:cNvPr id="9" name="Straight Arrow Connector 8">
            <a:extLst>
              <a:ext uri="{FF2B5EF4-FFF2-40B4-BE49-F238E27FC236}">
                <a16:creationId xmlns:a16="http://schemas.microsoft.com/office/drawing/2014/main" id="{3F0BE8C1-B1E6-4671-A1AB-CA9453AEDA14}"/>
              </a:ext>
            </a:extLst>
          </p:cNvPr>
          <p:cNvCxnSpPr>
            <a:cxnSpLocks/>
          </p:cNvCxnSpPr>
          <p:nvPr/>
        </p:nvCxnSpPr>
        <p:spPr>
          <a:xfrm flipV="1">
            <a:off x="1376698" y="3114515"/>
            <a:ext cx="1465073" cy="72959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41E34D29-912E-4FC8-BD96-7151F50B4B4B}"/>
              </a:ext>
            </a:extLst>
          </p:cNvPr>
          <p:cNvSpPr/>
          <p:nvPr/>
        </p:nvSpPr>
        <p:spPr>
          <a:xfrm rot="19641020">
            <a:off x="2537383" y="3034918"/>
            <a:ext cx="1961803" cy="1529542"/>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78DFEF7-74F5-4A1C-8F8F-7FDF1DA68E9A}"/>
              </a:ext>
            </a:extLst>
          </p:cNvPr>
          <p:cNvSpPr txBox="1"/>
          <p:nvPr/>
        </p:nvSpPr>
        <p:spPr>
          <a:xfrm>
            <a:off x="3472973" y="3633845"/>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2E3141BB-A21B-4A88-A8E8-BAA763FE2F72}"/>
              </a:ext>
            </a:extLst>
          </p:cNvPr>
          <p:cNvSpPr txBox="1"/>
          <p:nvPr/>
        </p:nvSpPr>
        <p:spPr>
          <a:xfrm>
            <a:off x="4704640" y="3667442"/>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cxnSp>
        <p:nvCxnSpPr>
          <p:cNvPr id="13" name="Straight Arrow Connector 12">
            <a:extLst>
              <a:ext uri="{FF2B5EF4-FFF2-40B4-BE49-F238E27FC236}">
                <a16:creationId xmlns:a16="http://schemas.microsoft.com/office/drawing/2014/main" id="{F4A5D825-E442-4F66-A78E-32BEAFD51806}"/>
              </a:ext>
            </a:extLst>
          </p:cNvPr>
          <p:cNvCxnSpPr>
            <a:cxnSpLocks/>
          </p:cNvCxnSpPr>
          <p:nvPr/>
        </p:nvCxnSpPr>
        <p:spPr>
          <a:xfrm flipH="1">
            <a:off x="3266002" y="4095510"/>
            <a:ext cx="1438638" cy="8900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9A00D1C1-4CFB-41DB-9020-BA1F3CC33DA2}"/>
              </a:ext>
            </a:extLst>
          </p:cNvPr>
          <p:cNvSpPr/>
          <p:nvPr/>
        </p:nvSpPr>
        <p:spPr>
          <a:xfrm rot="1506379">
            <a:off x="3348989" y="2076008"/>
            <a:ext cx="1818935" cy="1517545"/>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D1A1906-2251-49AF-8ED4-A34AA6835593}"/>
              </a:ext>
            </a:extLst>
          </p:cNvPr>
          <p:cNvCxnSpPr>
            <a:cxnSpLocks/>
          </p:cNvCxnSpPr>
          <p:nvPr/>
        </p:nvCxnSpPr>
        <p:spPr>
          <a:xfrm flipH="1" flipV="1">
            <a:off x="3268391" y="3092740"/>
            <a:ext cx="1385167" cy="60588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93D31E1-3680-4049-8055-206429678DEA}"/>
              </a:ext>
            </a:extLst>
          </p:cNvPr>
          <p:cNvSpPr txBox="1"/>
          <p:nvPr/>
        </p:nvSpPr>
        <p:spPr>
          <a:xfrm>
            <a:off x="4016631" y="2734498"/>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id="{E8CCC8DD-077E-490D-8A80-48A10A28437C}"/>
              </a:ext>
            </a:extLst>
          </p:cNvPr>
          <p:cNvSpPr txBox="1"/>
          <p:nvPr/>
        </p:nvSpPr>
        <p:spPr>
          <a:xfrm>
            <a:off x="4396002" y="1732522"/>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18" name="TextBox 17">
            <a:extLst>
              <a:ext uri="{FF2B5EF4-FFF2-40B4-BE49-F238E27FC236}">
                <a16:creationId xmlns:a16="http://schemas.microsoft.com/office/drawing/2014/main" id="{86CA9923-EBC4-4D45-A221-6BDA47085AFB}"/>
              </a:ext>
            </a:extLst>
          </p:cNvPr>
          <p:cNvSpPr txBox="1"/>
          <p:nvPr/>
        </p:nvSpPr>
        <p:spPr>
          <a:xfrm>
            <a:off x="2919628" y="4850833"/>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9" name="Straight Arrow Connector 18">
            <a:extLst>
              <a:ext uri="{FF2B5EF4-FFF2-40B4-BE49-F238E27FC236}">
                <a16:creationId xmlns:a16="http://schemas.microsoft.com/office/drawing/2014/main" id="{DE02E484-9799-4617-B28B-B17B3A0F8932}"/>
              </a:ext>
            </a:extLst>
          </p:cNvPr>
          <p:cNvCxnSpPr>
            <a:cxnSpLocks/>
          </p:cNvCxnSpPr>
          <p:nvPr/>
        </p:nvCxnSpPr>
        <p:spPr>
          <a:xfrm flipH="1" flipV="1">
            <a:off x="1390519" y="4008096"/>
            <a:ext cx="1438924" cy="9356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429238-30FE-4845-892A-029D0836F341}"/>
              </a:ext>
            </a:extLst>
          </p:cNvPr>
          <p:cNvCxnSpPr>
            <a:cxnSpLocks/>
          </p:cNvCxnSpPr>
          <p:nvPr/>
        </p:nvCxnSpPr>
        <p:spPr>
          <a:xfrm>
            <a:off x="2983867" y="3258992"/>
            <a:ext cx="1" cy="14982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224C1D-72BE-4A35-B784-D5D822B86302}"/>
              </a:ext>
            </a:extLst>
          </p:cNvPr>
          <p:cNvCxnSpPr>
            <a:cxnSpLocks/>
          </p:cNvCxnSpPr>
          <p:nvPr/>
        </p:nvCxnSpPr>
        <p:spPr>
          <a:xfrm flipH="1" flipV="1">
            <a:off x="3214923" y="3313665"/>
            <a:ext cx="0" cy="15371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F72553C-77B7-4852-A06E-9E8A34AC7D51}"/>
              </a:ext>
            </a:extLst>
          </p:cNvPr>
          <p:cNvCxnSpPr>
            <a:cxnSpLocks/>
          </p:cNvCxnSpPr>
          <p:nvPr/>
        </p:nvCxnSpPr>
        <p:spPr>
          <a:xfrm>
            <a:off x="3299099" y="3365582"/>
            <a:ext cx="1175137" cy="57145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B544D1-2C63-470C-BFA2-03BB8693B23D}"/>
              </a:ext>
            </a:extLst>
          </p:cNvPr>
          <p:cNvCxnSpPr>
            <a:cxnSpLocks/>
          </p:cNvCxnSpPr>
          <p:nvPr/>
        </p:nvCxnSpPr>
        <p:spPr>
          <a:xfrm>
            <a:off x="4726464" y="2234596"/>
            <a:ext cx="142858" cy="143555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8DE3E3E-9771-4A64-A1CE-672C285E5D4B}"/>
              </a:ext>
            </a:extLst>
          </p:cNvPr>
          <p:cNvCxnSpPr>
            <a:cxnSpLocks/>
            <a:stCxn id="7" idx="3"/>
          </p:cNvCxnSpPr>
          <p:nvPr/>
        </p:nvCxnSpPr>
        <p:spPr>
          <a:xfrm flipV="1">
            <a:off x="3261337" y="2135233"/>
            <a:ext cx="1153444" cy="74845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65D5C41A-2CDB-4610-B31D-B4B7497E7862}"/>
              </a:ext>
            </a:extLst>
          </p:cNvPr>
          <p:cNvGrpSpPr/>
          <p:nvPr/>
        </p:nvGrpSpPr>
        <p:grpSpPr>
          <a:xfrm>
            <a:off x="6251643" y="1690687"/>
            <a:ext cx="4157946" cy="3579976"/>
            <a:chOff x="6251643" y="1690687"/>
            <a:chExt cx="4157946" cy="3579976"/>
          </a:xfrm>
        </p:grpSpPr>
        <p:sp>
          <p:nvSpPr>
            <p:cNvPr id="30" name="Isosceles Triangle 29">
              <a:extLst>
                <a:ext uri="{FF2B5EF4-FFF2-40B4-BE49-F238E27FC236}">
                  <a16:creationId xmlns:a16="http://schemas.microsoft.com/office/drawing/2014/main" id="{464C2897-AF41-4ABD-827D-FFA36924F2BE}"/>
                </a:ext>
              </a:extLst>
            </p:cNvPr>
            <p:cNvSpPr/>
            <p:nvPr/>
          </p:nvSpPr>
          <p:spPr>
            <a:xfrm rot="19641020">
              <a:off x="7779048" y="2993083"/>
              <a:ext cx="1961803" cy="1529542"/>
            </a:xfrm>
            <a:prstGeom prs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42293D2-36CA-40BA-84F0-8BA0233FF413}"/>
                </a:ext>
              </a:extLst>
            </p:cNvPr>
            <p:cNvSpPr/>
            <p:nvPr/>
          </p:nvSpPr>
          <p:spPr>
            <a:xfrm rot="1936891">
              <a:off x="6938326" y="300854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FA1E64-CB81-48D6-AACF-0D08BC7BFCDC}"/>
                </a:ext>
              </a:extLst>
            </p:cNvPr>
            <p:cNvSpPr txBox="1"/>
            <p:nvPr/>
          </p:nvSpPr>
          <p:spPr>
            <a:xfrm>
              <a:off x="7540624" y="3625607"/>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id="{844422E3-5628-480A-AB70-8023E7E6E789}"/>
                </a:ext>
              </a:extLst>
            </p:cNvPr>
            <p:cNvSpPr txBox="1"/>
            <p:nvPr/>
          </p:nvSpPr>
          <p:spPr>
            <a:xfrm>
              <a:off x="8061856" y="261101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28" name="TextBox 27">
              <a:extLst>
                <a:ext uri="{FF2B5EF4-FFF2-40B4-BE49-F238E27FC236}">
                  <a16:creationId xmlns:a16="http://schemas.microsoft.com/office/drawing/2014/main" id="{0170492B-3EEC-4878-9ECA-BD240238DDE1}"/>
                </a:ext>
              </a:extLst>
            </p:cNvPr>
            <p:cNvSpPr txBox="1"/>
            <p:nvPr/>
          </p:nvSpPr>
          <p:spPr>
            <a:xfrm>
              <a:off x="6251643" y="359201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sp>
          <p:nvSpPr>
            <p:cNvPr id="31" name="TextBox 30">
              <a:extLst>
                <a:ext uri="{FF2B5EF4-FFF2-40B4-BE49-F238E27FC236}">
                  <a16:creationId xmlns:a16="http://schemas.microsoft.com/office/drawing/2014/main" id="{4C0FBB69-5BB7-4FDA-B277-0FC3FE83965B}"/>
                </a:ext>
              </a:extLst>
            </p:cNvPr>
            <p:cNvSpPr txBox="1"/>
            <p:nvPr/>
          </p:nvSpPr>
          <p:spPr>
            <a:xfrm>
              <a:off x="8714638" y="359201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167D2801-1A77-47F0-9750-84600140873D}"/>
                </a:ext>
              </a:extLst>
            </p:cNvPr>
            <p:cNvSpPr txBox="1"/>
            <p:nvPr/>
          </p:nvSpPr>
          <p:spPr>
            <a:xfrm>
              <a:off x="9946305" y="362560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34" name="Isosceles Triangle 33">
              <a:extLst>
                <a:ext uri="{FF2B5EF4-FFF2-40B4-BE49-F238E27FC236}">
                  <a16:creationId xmlns:a16="http://schemas.microsoft.com/office/drawing/2014/main" id="{46A73797-4BD0-4305-B245-8EDD79BF63F7}"/>
                </a:ext>
              </a:extLst>
            </p:cNvPr>
            <p:cNvSpPr/>
            <p:nvPr/>
          </p:nvSpPr>
          <p:spPr>
            <a:xfrm rot="1506379">
              <a:off x="8590654" y="2034173"/>
              <a:ext cx="1818935" cy="1517545"/>
            </a:xfrm>
            <a:prstGeom prst="triangl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97D0771-CB2E-4441-B2A4-4104D02DAFF5}"/>
                </a:ext>
              </a:extLst>
            </p:cNvPr>
            <p:cNvSpPr txBox="1"/>
            <p:nvPr/>
          </p:nvSpPr>
          <p:spPr>
            <a:xfrm>
              <a:off x="9258296" y="269266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37" name="TextBox 36">
              <a:extLst>
                <a:ext uri="{FF2B5EF4-FFF2-40B4-BE49-F238E27FC236}">
                  <a16:creationId xmlns:a16="http://schemas.microsoft.com/office/drawing/2014/main" id="{21D91C7E-42D8-4AD6-B0FD-8B863886BBBD}"/>
                </a:ext>
              </a:extLst>
            </p:cNvPr>
            <p:cNvSpPr txBox="1"/>
            <p:nvPr/>
          </p:nvSpPr>
          <p:spPr>
            <a:xfrm>
              <a:off x="9637667" y="16906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38" name="TextBox 37">
              <a:extLst>
                <a:ext uri="{FF2B5EF4-FFF2-40B4-BE49-F238E27FC236}">
                  <a16:creationId xmlns:a16="http://schemas.microsoft.com/office/drawing/2014/main" id="{5A7E85AE-4187-4850-AAD0-D707B14C98E6}"/>
                </a:ext>
              </a:extLst>
            </p:cNvPr>
            <p:cNvSpPr txBox="1"/>
            <p:nvPr/>
          </p:nvSpPr>
          <p:spPr>
            <a:xfrm>
              <a:off x="8161293" y="4808998"/>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46" name="Straight Connector 45">
              <a:extLst>
                <a:ext uri="{FF2B5EF4-FFF2-40B4-BE49-F238E27FC236}">
                  <a16:creationId xmlns:a16="http://schemas.microsoft.com/office/drawing/2014/main" id="{41DD100E-B163-4842-82EE-7D2F0572D959}"/>
                </a:ext>
              </a:extLst>
            </p:cNvPr>
            <p:cNvCxnSpPr>
              <a:cxnSpLocks/>
              <a:stCxn id="30" idx="0"/>
            </p:cNvCxnSpPr>
            <p:nvPr/>
          </p:nvCxnSpPr>
          <p:spPr>
            <a:xfrm>
              <a:off x="8347355" y="3113928"/>
              <a:ext cx="7277" cy="182519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509ACFD-705E-4D80-AEDB-C002D2E70FD4}"/>
                </a:ext>
              </a:extLst>
            </p:cNvPr>
            <p:cNvSpPr txBox="1"/>
            <p:nvPr/>
          </p:nvSpPr>
          <p:spPr>
            <a:xfrm>
              <a:off x="7100159" y="3453289"/>
              <a:ext cx="1229824" cy="923330"/>
            </a:xfrm>
            <a:prstGeom prst="rect">
              <a:avLst/>
            </a:prstGeom>
            <a:noFill/>
          </p:spPr>
          <p:txBody>
            <a:bodyPr wrap="none" rtlCol="0">
              <a:spAutoFit/>
            </a:bodyPr>
            <a:lstStyle/>
            <a:p>
              <a:r>
                <a:rPr lang="en-US" sz="5400"/>
                <a:t>Sub</a:t>
              </a:r>
            </a:p>
          </p:txBody>
        </p:sp>
        <p:sp>
          <p:nvSpPr>
            <p:cNvPr id="52" name="TextBox 51">
              <a:extLst>
                <a:ext uri="{FF2B5EF4-FFF2-40B4-BE49-F238E27FC236}">
                  <a16:creationId xmlns:a16="http://schemas.microsoft.com/office/drawing/2014/main" id="{E0322BB6-E14C-4DE5-9D48-00E87D8DCBBD}"/>
                </a:ext>
              </a:extLst>
            </p:cNvPr>
            <p:cNvSpPr txBox="1"/>
            <p:nvPr/>
          </p:nvSpPr>
          <p:spPr>
            <a:xfrm>
              <a:off x="8537746" y="2973357"/>
              <a:ext cx="981359" cy="923330"/>
            </a:xfrm>
            <a:prstGeom prst="rect">
              <a:avLst/>
            </a:prstGeom>
            <a:noFill/>
          </p:spPr>
          <p:txBody>
            <a:bodyPr wrap="none" rtlCol="0">
              <a:spAutoFit/>
            </a:bodyPr>
            <a:lstStyle/>
            <a:p>
              <a:r>
                <a:rPr lang="el-GR" sz="5400">
                  <a:latin typeface="Times New Roman" panose="02020603050405020304" pitchFamily="18" charset="0"/>
                  <a:cs typeface="Times New Roman" panose="02020603050405020304" pitchFamily="18" charset="0"/>
                </a:rPr>
                <a:t>Ω</a:t>
              </a:r>
              <a:r>
                <a:rPr lang="en-US" sz="5400" baseline="-25000">
                  <a:latin typeface="Times New Roman" panose="02020603050405020304" pitchFamily="18" charset="0"/>
                  <a:cs typeface="Times New Roman" panose="02020603050405020304" pitchFamily="18" charset="0"/>
                </a:rPr>
                <a:t>E</a:t>
              </a:r>
              <a:endParaRPr lang="en-US" sz="5400"/>
            </a:p>
          </p:txBody>
        </p:sp>
      </p:grpSp>
      <p:sp>
        <p:nvSpPr>
          <p:cNvPr id="53" name="Title 52">
            <a:extLst>
              <a:ext uri="{FF2B5EF4-FFF2-40B4-BE49-F238E27FC236}">
                <a16:creationId xmlns:a16="http://schemas.microsoft.com/office/drawing/2014/main" id="{358CEDB9-3B03-40BA-87A2-4C7752C6C22D}"/>
              </a:ext>
            </a:extLst>
          </p:cNvPr>
          <p:cNvSpPr>
            <a:spLocks noGrp="1"/>
          </p:cNvSpPr>
          <p:nvPr>
            <p:ph type="title"/>
          </p:nvPr>
        </p:nvSpPr>
        <p:spPr/>
        <p:txBody>
          <a:bodyPr/>
          <a:lstStyle/>
          <a:p>
            <a:r>
              <a:rPr lang="en-US"/>
              <a:t>Here’s one instance</a:t>
            </a:r>
          </a:p>
        </p:txBody>
      </p:sp>
      <p:sp>
        <p:nvSpPr>
          <p:cNvPr id="54" name="Rectangle 53">
            <a:extLst>
              <a:ext uri="{FF2B5EF4-FFF2-40B4-BE49-F238E27FC236}">
                <a16:creationId xmlns:a16="http://schemas.microsoft.com/office/drawing/2014/main" id="{427BE605-FB8F-410B-A5BC-146109CF1402}"/>
              </a:ext>
            </a:extLst>
          </p:cNvPr>
          <p:cNvSpPr/>
          <p:nvPr/>
        </p:nvSpPr>
        <p:spPr>
          <a:xfrm>
            <a:off x="2049272" y="5823230"/>
            <a:ext cx="7924580" cy="646331"/>
          </a:xfrm>
          <a:prstGeom prst="rect">
            <a:avLst/>
          </a:prstGeom>
        </p:spPr>
        <p:txBody>
          <a:bodyPr wrap="square">
            <a:spAutoFit/>
          </a:bodyPr>
          <a:lstStyle/>
          <a:p>
            <a:r>
              <a:rPr lang="en-US" b="1"/>
              <a:t>run</a:t>
            </a:r>
            <a:r>
              <a:rPr lang="en-US"/>
              <a:t> { #Full.elements = 3 </a:t>
            </a:r>
            <a:r>
              <a:rPr lang="en-US" b="1"/>
              <a:t>and</a:t>
            </a:r>
            <a:r>
              <a:rPr lang="en-US"/>
              <a:t> #Sub.elements = 1 </a:t>
            </a:r>
            <a:r>
              <a:rPr lang="en-US" b="1"/>
              <a:t>and</a:t>
            </a:r>
            <a:r>
              <a:rPr lang="en-US"/>
              <a:t> #Element = 3 </a:t>
            </a:r>
            <a:r>
              <a:rPr lang="en-US" b="1"/>
              <a:t>and</a:t>
            </a:r>
            <a:r>
              <a:rPr lang="en-US"/>
              <a:t> #Node = 5} </a:t>
            </a:r>
          </a:p>
          <a:p>
            <a:r>
              <a:rPr lang="en-US" b="1"/>
              <a:t>for</a:t>
            </a:r>
            <a:r>
              <a:rPr lang="en-US"/>
              <a:t> 2 Mesh, 3 Element, 3 Triangle, 5 Node, 5 Vertex, 12 State, 6 F, 6 S, 6 </a:t>
            </a:r>
            <a:r>
              <a:rPr lang="en-US" b="1"/>
              <a:t>int</a:t>
            </a:r>
          </a:p>
        </p:txBody>
      </p:sp>
    </p:spTree>
    <p:extLst>
      <p:ext uri="{BB962C8B-B14F-4D97-AF65-F5344CB8AC3E}">
        <p14:creationId xmlns:p14="http://schemas.microsoft.com/office/powerpoint/2010/main" val="54445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6559-633D-4B11-92EA-0A4FDF81AC87}"/>
              </a:ext>
            </a:extLst>
          </p:cNvPr>
          <p:cNvSpPr>
            <a:spLocks noGrp="1"/>
          </p:cNvSpPr>
          <p:nvPr>
            <p:ph type="title"/>
          </p:nvPr>
        </p:nvSpPr>
        <p:spPr/>
        <p:txBody>
          <a:bodyPr/>
          <a:lstStyle/>
          <a:p>
            <a:r>
              <a:rPr lang="en-US"/>
              <a:t>Here’s another instance</a:t>
            </a:r>
          </a:p>
        </p:txBody>
      </p:sp>
      <p:sp>
        <p:nvSpPr>
          <p:cNvPr id="3" name="TextBox 2">
            <a:extLst>
              <a:ext uri="{FF2B5EF4-FFF2-40B4-BE49-F238E27FC236}">
                <a16:creationId xmlns:a16="http://schemas.microsoft.com/office/drawing/2014/main" id="{623F1A22-C3F0-4D00-8ACD-0D36CCE35403}"/>
              </a:ext>
            </a:extLst>
          </p:cNvPr>
          <p:cNvSpPr txBox="1"/>
          <p:nvPr/>
        </p:nvSpPr>
        <p:spPr>
          <a:xfrm>
            <a:off x="2395809" y="2628789"/>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6</a:t>
            </a:r>
          </a:p>
        </p:txBody>
      </p:sp>
      <p:sp>
        <p:nvSpPr>
          <p:cNvPr id="4" name="TextBox 3">
            <a:extLst>
              <a:ext uri="{FF2B5EF4-FFF2-40B4-BE49-F238E27FC236}">
                <a16:creationId xmlns:a16="http://schemas.microsoft.com/office/drawing/2014/main" id="{130013DA-DE0E-4195-BAD3-7CE324EB4C20}"/>
              </a:ext>
            </a:extLst>
          </p:cNvPr>
          <p:cNvSpPr txBox="1"/>
          <p:nvPr/>
        </p:nvSpPr>
        <p:spPr>
          <a:xfrm>
            <a:off x="3990052" y="3286913"/>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9</a:t>
            </a:r>
          </a:p>
        </p:txBody>
      </p:sp>
      <p:sp>
        <p:nvSpPr>
          <p:cNvPr id="5" name="TextBox 4">
            <a:extLst>
              <a:ext uri="{FF2B5EF4-FFF2-40B4-BE49-F238E27FC236}">
                <a16:creationId xmlns:a16="http://schemas.microsoft.com/office/drawing/2014/main" id="{78DE5DD5-AE2F-4D69-AD69-1689EEF13A1C}"/>
              </a:ext>
            </a:extLst>
          </p:cNvPr>
          <p:cNvSpPr txBox="1"/>
          <p:nvPr/>
        </p:nvSpPr>
        <p:spPr>
          <a:xfrm>
            <a:off x="2735105" y="3648624"/>
            <a:ext cx="441146" cy="338554"/>
          </a:xfrm>
          <a:prstGeom prst="rect">
            <a:avLst/>
          </a:prstGeom>
          <a:noFill/>
        </p:spPr>
        <p:txBody>
          <a:bodyPr wrap="squar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8</a:t>
            </a:r>
          </a:p>
        </p:txBody>
      </p:sp>
      <p:grpSp>
        <p:nvGrpSpPr>
          <p:cNvPr id="16" name="Group 15">
            <a:extLst>
              <a:ext uri="{FF2B5EF4-FFF2-40B4-BE49-F238E27FC236}">
                <a16:creationId xmlns:a16="http://schemas.microsoft.com/office/drawing/2014/main" id="{E469FE38-57C8-4CE3-AF85-E2FAABBC0FF6}"/>
              </a:ext>
            </a:extLst>
          </p:cNvPr>
          <p:cNvGrpSpPr/>
          <p:nvPr/>
        </p:nvGrpSpPr>
        <p:grpSpPr>
          <a:xfrm rot="20126284">
            <a:off x="2511437" y="2776460"/>
            <a:ext cx="1361377" cy="1058732"/>
            <a:chOff x="2992582" y="2907530"/>
            <a:chExt cx="1429789" cy="1048251"/>
          </a:xfrm>
        </p:grpSpPr>
        <p:cxnSp>
          <p:nvCxnSpPr>
            <p:cNvPr id="10" name="Straight Connector 9">
              <a:extLst>
                <a:ext uri="{FF2B5EF4-FFF2-40B4-BE49-F238E27FC236}">
                  <a16:creationId xmlns:a16="http://schemas.microsoft.com/office/drawing/2014/main" id="{8901AC6D-2C9A-4C66-A54E-E3C6E274B595}"/>
                </a:ext>
              </a:extLst>
            </p:cNvPr>
            <p:cNvCxnSpPr/>
            <p:nvPr/>
          </p:nvCxnSpPr>
          <p:spPr>
            <a:xfrm>
              <a:off x="3374967" y="2907530"/>
              <a:ext cx="1047404" cy="10482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17D455E-3FEA-4E99-9D11-1E612B524F2A}"/>
                </a:ext>
              </a:extLst>
            </p:cNvPr>
            <p:cNvCxnSpPr/>
            <p:nvPr/>
          </p:nvCxnSpPr>
          <p:spPr>
            <a:xfrm flipH="1">
              <a:off x="2992582" y="2907530"/>
              <a:ext cx="382385" cy="10482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A50FE6-BDA1-4094-A432-C3610B8613F9}"/>
                </a:ext>
              </a:extLst>
            </p:cNvPr>
            <p:cNvCxnSpPr/>
            <p:nvPr/>
          </p:nvCxnSpPr>
          <p:spPr>
            <a:xfrm>
              <a:off x="3009207" y="3955781"/>
              <a:ext cx="141316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01098A74-2989-4B32-BEAB-09E5CF6A978C}"/>
              </a:ext>
            </a:extLst>
          </p:cNvPr>
          <p:cNvCxnSpPr>
            <a:cxnSpLocks/>
          </p:cNvCxnSpPr>
          <p:nvPr/>
        </p:nvCxnSpPr>
        <p:spPr>
          <a:xfrm flipH="1">
            <a:off x="2247092" y="2955964"/>
            <a:ext cx="432679" cy="1941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8287B2-31C8-4D72-9D0D-17FEC11778A7}"/>
              </a:ext>
            </a:extLst>
          </p:cNvPr>
          <p:cNvCxnSpPr>
            <a:cxnSpLocks/>
          </p:cNvCxnSpPr>
          <p:nvPr/>
        </p:nvCxnSpPr>
        <p:spPr>
          <a:xfrm flipH="1">
            <a:off x="2260946" y="3494811"/>
            <a:ext cx="1765963" cy="13928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A5AE6C3-8020-44EF-8180-AA384520EA2A}"/>
              </a:ext>
            </a:extLst>
          </p:cNvPr>
          <p:cNvCxnSpPr>
            <a:cxnSpLocks/>
          </p:cNvCxnSpPr>
          <p:nvPr/>
        </p:nvCxnSpPr>
        <p:spPr>
          <a:xfrm flipV="1">
            <a:off x="2679771" y="2541414"/>
            <a:ext cx="944578" cy="414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155E81-623D-41E3-8D14-5F9C1A41FF08}"/>
              </a:ext>
            </a:extLst>
          </p:cNvPr>
          <p:cNvCxnSpPr>
            <a:cxnSpLocks/>
          </p:cNvCxnSpPr>
          <p:nvPr/>
        </p:nvCxnSpPr>
        <p:spPr>
          <a:xfrm>
            <a:off x="3602783" y="2526050"/>
            <a:ext cx="424126" cy="9591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E17A93-E6EB-4E3F-8FEF-4C7147DF8593}"/>
              </a:ext>
            </a:extLst>
          </p:cNvPr>
          <p:cNvCxnSpPr>
            <a:cxnSpLocks/>
          </p:cNvCxnSpPr>
          <p:nvPr/>
        </p:nvCxnSpPr>
        <p:spPr>
          <a:xfrm>
            <a:off x="3602783" y="2526050"/>
            <a:ext cx="985842" cy="222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7B1DA99-6BA9-4DE2-ABA1-33536BE92523}"/>
              </a:ext>
            </a:extLst>
          </p:cNvPr>
          <p:cNvCxnSpPr>
            <a:cxnSpLocks/>
          </p:cNvCxnSpPr>
          <p:nvPr/>
        </p:nvCxnSpPr>
        <p:spPr>
          <a:xfrm flipH="1">
            <a:off x="4035623" y="2748066"/>
            <a:ext cx="553002" cy="73710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75F5C2-5AE0-4932-AC10-7597F7FB277E}"/>
              </a:ext>
            </a:extLst>
          </p:cNvPr>
          <p:cNvSpPr txBox="1"/>
          <p:nvPr/>
        </p:nvSpPr>
        <p:spPr>
          <a:xfrm>
            <a:off x="4547361" y="2559614"/>
            <a:ext cx="425116"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14</a:t>
            </a:r>
          </a:p>
        </p:txBody>
      </p:sp>
      <p:sp>
        <p:nvSpPr>
          <p:cNvPr id="35" name="TextBox 34">
            <a:extLst>
              <a:ext uri="{FF2B5EF4-FFF2-40B4-BE49-F238E27FC236}">
                <a16:creationId xmlns:a16="http://schemas.microsoft.com/office/drawing/2014/main" id="{1230E2FB-2DAE-4F83-8938-C43875F54FD8}"/>
              </a:ext>
            </a:extLst>
          </p:cNvPr>
          <p:cNvSpPr txBox="1"/>
          <p:nvPr/>
        </p:nvSpPr>
        <p:spPr>
          <a:xfrm>
            <a:off x="3419368" y="2191457"/>
            <a:ext cx="425116"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12</a:t>
            </a:r>
          </a:p>
        </p:txBody>
      </p:sp>
      <p:sp>
        <p:nvSpPr>
          <p:cNvPr id="36" name="TextBox 35">
            <a:extLst>
              <a:ext uri="{FF2B5EF4-FFF2-40B4-BE49-F238E27FC236}">
                <a16:creationId xmlns:a16="http://schemas.microsoft.com/office/drawing/2014/main" id="{31C04CBB-EE67-4B82-98F4-28F4B68D59BC}"/>
              </a:ext>
            </a:extLst>
          </p:cNvPr>
          <p:cNvSpPr txBox="1"/>
          <p:nvPr/>
        </p:nvSpPr>
        <p:spPr>
          <a:xfrm>
            <a:off x="2016820" y="4796181"/>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0</a:t>
            </a:r>
          </a:p>
        </p:txBody>
      </p:sp>
      <p:sp>
        <p:nvSpPr>
          <p:cNvPr id="37" name="TextBox 36">
            <a:extLst>
              <a:ext uri="{FF2B5EF4-FFF2-40B4-BE49-F238E27FC236}">
                <a16:creationId xmlns:a16="http://schemas.microsoft.com/office/drawing/2014/main" id="{ED8D9B26-6D0D-4F7F-A660-1E0A3A2A4E29}"/>
              </a:ext>
            </a:extLst>
          </p:cNvPr>
          <p:cNvSpPr txBox="1"/>
          <p:nvPr/>
        </p:nvSpPr>
        <p:spPr>
          <a:xfrm>
            <a:off x="2370751" y="3760444"/>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4</a:t>
            </a:r>
          </a:p>
        </p:txBody>
      </p:sp>
      <p:cxnSp>
        <p:nvCxnSpPr>
          <p:cNvPr id="39" name="Straight Connector 38">
            <a:extLst>
              <a:ext uri="{FF2B5EF4-FFF2-40B4-BE49-F238E27FC236}">
                <a16:creationId xmlns:a16="http://schemas.microsoft.com/office/drawing/2014/main" id="{5C1F5264-D8D5-4A68-A66D-5FF6205CD41A}"/>
              </a:ext>
            </a:extLst>
          </p:cNvPr>
          <p:cNvCxnSpPr>
            <a:cxnSpLocks/>
          </p:cNvCxnSpPr>
          <p:nvPr/>
        </p:nvCxnSpPr>
        <p:spPr>
          <a:xfrm flipH="1">
            <a:off x="2260946" y="4063658"/>
            <a:ext cx="546526" cy="833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41DE98A-BDEC-4723-A0C8-165FF3236539}"/>
              </a:ext>
            </a:extLst>
          </p:cNvPr>
          <p:cNvSpPr txBox="1"/>
          <p:nvPr/>
        </p:nvSpPr>
        <p:spPr>
          <a:xfrm>
            <a:off x="2705520" y="3911787"/>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1</a:t>
            </a:r>
          </a:p>
        </p:txBody>
      </p:sp>
      <p:sp>
        <p:nvSpPr>
          <p:cNvPr id="41" name="TextBox 40">
            <a:extLst>
              <a:ext uri="{FF2B5EF4-FFF2-40B4-BE49-F238E27FC236}">
                <a16:creationId xmlns:a16="http://schemas.microsoft.com/office/drawing/2014/main" id="{46E6D691-6E6E-4689-97AC-6D3E561F82D7}"/>
              </a:ext>
            </a:extLst>
          </p:cNvPr>
          <p:cNvSpPr txBox="1"/>
          <p:nvPr/>
        </p:nvSpPr>
        <p:spPr>
          <a:xfrm>
            <a:off x="2875193" y="3133450"/>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0</a:t>
            </a:r>
          </a:p>
        </p:txBody>
      </p:sp>
      <p:sp>
        <p:nvSpPr>
          <p:cNvPr id="42" name="TextBox 41">
            <a:extLst>
              <a:ext uri="{FF2B5EF4-FFF2-40B4-BE49-F238E27FC236}">
                <a16:creationId xmlns:a16="http://schemas.microsoft.com/office/drawing/2014/main" id="{955D2967-1B3C-4520-BBEC-8A35DBA8442E}"/>
              </a:ext>
            </a:extLst>
          </p:cNvPr>
          <p:cNvSpPr txBox="1"/>
          <p:nvPr/>
        </p:nvSpPr>
        <p:spPr>
          <a:xfrm>
            <a:off x="3238988" y="2648227"/>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2</a:t>
            </a:r>
          </a:p>
        </p:txBody>
      </p:sp>
      <p:sp>
        <p:nvSpPr>
          <p:cNvPr id="43" name="TextBox 42">
            <a:extLst>
              <a:ext uri="{FF2B5EF4-FFF2-40B4-BE49-F238E27FC236}">
                <a16:creationId xmlns:a16="http://schemas.microsoft.com/office/drawing/2014/main" id="{46CD8822-4753-4A88-AA51-467DDB902337}"/>
              </a:ext>
            </a:extLst>
          </p:cNvPr>
          <p:cNvSpPr txBox="1"/>
          <p:nvPr/>
        </p:nvSpPr>
        <p:spPr>
          <a:xfrm>
            <a:off x="3888610" y="2632788"/>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3</a:t>
            </a:r>
          </a:p>
        </p:txBody>
      </p:sp>
      <mc:AlternateContent xmlns:mc="http://schemas.openxmlformats.org/markup-compatibility/2006" xmlns:p14="http://schemas.microsoft.com/office/powerpoint/2010/main">
        <mc:Choice Requires="p14">
          <p:contentPart p14:bwMode="auto" r:id="rId2">
            <p14:nvContentPartPr>
              <p14:cNvPr id="110" name="Ink 109">
                <a:extLst>
                  <a:ext uri="{FF2B5EF4-FFF2-40B4-BE49-F238E27FC236}">
                    <a16:creationId xmlns:a16="http://schemas.microsoft.com/office/drawing/2014/main" id="{E8C43B84-B101-4D70-B4EA-32DBB8A7C69B}"/>
                  </a:ext>
                </a:extLst>
              </p14:cNvPr>
              <p14:cNvContentPartPr/>
              <p14:nvPr/>
            </p14:nvContentPartPr>
            <p14:xfrm>
              <a:off x="3474687" y="5020855"/>
              <a:ext cx="360" cy="360"/>
            </p14:xfrm>
          </p:contentPart>
        </mc:Choice>
        <mc:Fallback xmlns="">
          <p:pic>
            <p:nvPicPr>
              <p:cNvPr id="110" name="Ink 109">
                <a:extLst>
                  <a:ext uri="{FF2B5EF4-FFF2-40B4-BE49-F238E27FC236}">
                    <a16:creationId xmlns:a16="http://schemas.microsoft.com/office/drawing/2014/main" id="{E8C43B84-B101-4D70-B4EA-32DBB8A7C69B}"/>
                  </a:ext>
                </a:extLst>
              </p:cNvPr>
              <p:cNvPicPr/>
              <p:nvPr/>
            </p:nvPicPr>
            <p:blipFill>
              <a:blip r:embed="rId3"/>
              <a:stretch>
                <a:fillRect/>
              </a:stretch>
            </p:blipFill>
            <p:spPr>
              <a:xfrm>
                <a:off x="3465687" y="50118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3" name="Ink 112">
                <a:extLst>
                  <a:ext uri="{FF2B5EF4-FFF2-40B4-BE49-F238E27FC236}">
                    <a16:creationId xmlns:a16="http://schemas.microsoft.com/office/drawing/2014/main" id="{B433B93F-E9B4-41E4-A31B-EC7F180779A9}"/>
                  </a:ext>
                </a:extLst>
              </p14:cNvPr>
              <p14:cNvContentPartPr/>
              <p14:nvPr/>
            </p14:nvContentPartPr>
            <p14:xfrm>
              <a:off x="5170287" y="5785495"/>
              <a:ext cx="360" cy="360"/>
            </p14:xfrm>
          </p:contentPart>
        </mc:Choice>
        <mc:Fallback xmlns="">
          <p:pic>
            <p:nvPicPr>
              <p:cNvPr id="113" name="Ink 112">
                <a:extLst>
                  <a:ext uri="{FF2B5EF4-FFF2-40B4-BE49-F238E27FC236}">
                    <a16:creationId xmlns:a16="http://schemas.microsoft.com/office/drawing/2014/main" id="{B433B93F-E9B4-41E4-A31B-EC7F180779A9}"/>
                  </a:ext>
                </a:extLst>
              </p:cNvPr>
              <p:cNvPicPr/>
              <p:nvPr/>
            </p:nvPicPr>
            <p:blipFill>
              <a:blip r:embed="rId3"/>
              <a:stretch>
                <a:fillRect/>
              </a:stretch>
            </p:blipFill>
            <p:spPr>
              <a:xfrm>
                <a:off x="5161287" y="57764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5" name="Ink 154">
                <a:extLst>
                  <a:ext uri="{FF2B5EF4-FFF2-40B4-BE49-F238E27FC236}">
                    <a16:creationId xmlns:a16="http://schemas.microsoft.com/office/drawing/2014/main" id="{A4EFFE65-4F4E-4C18-A55D-8F14FE838BBB}"/>
                  </a:ext>
                </a:extLst>
              </p14:cNvPr>
              <p14:cNvContentPartPr/>
              <p14:nvPr/>
            </p14:nvContentPartPr>
            <p14:xfrm>
              <a:off x="9828186" y="5872870"/>
              <a:ext cx="360" cy="360"/>
            </p14:xfrm>
          </p:contentPart>
        </mc:Choice>
        <mc:Fallback xmlns="">
          <p:pic>
            <p:nvPicPr>
              <p:cNvPr id="155" name="Ink 154">
                <a:extLst>
                  <a:ext uri="{FF2B5EF4-FFF2-40B4-BE49-F238E27FC236}">
                    <a16:creationId xmlns:a16="http://schemas.microsoft.com/office/drawing/2014/main" id="{A4EFFE65-4F4E-4C18-A55D-8F14FE838BBB}"/>
                  </a:ext>
                </a:extLst>
              </p:cNvPr>
              <p:cNvPicPr/>
              <p:nvPr/>
            </p:nvPicPr>
            <p:blipFill>
              <a:blip r:embed="rId3"/>
              <a:stretch>
                <a:fillRect/>
              </a:stretch>
            </p:blipFill>
            <p:spPr>
              <a:xfrm>
                <a:off x="9819186" y="5863870"/>
                <a:ext cx="18000" cy="18000"/>
              </a:xfrm>
              <a:prstGeom prst="rect">
                <a:avLst/>
              </a:prstGeom>
            </p:spPr>
          </p:pic>
        </mc:Fallback>
      </mc:AlternateContent>
      <p:sp>
        <p:nvSpPr>
          <p:cNvPr id="157" name="Freeform: Shape 156">
            <a:extLst>
              <a:ext uri="{FF2B5EF4-FFF2-40B4-BE49-F238E27FC236}">
                <a16:creationId xmlns:a16="http://schemas.microsoft.com/office/drawing/2014/main" id="{FD208AD0-3923-4B7C-8549-CBFDFAFC648E}"/>
              </a:ext>
            </a:extLst>
          </p:cNvPr>
          <p:cNvSpPr/>
          <p:nvPr/>
        </p:nvSpPr>
        <p:spPr>
          <a:xfrm>
            <a:off x="6899564" y="2610196"/>
            <a:ext cx="2327563" cy="2327564"/>
          </a:xfrm>
          <a:custGeom>
            <a:avLst/>
            <a:gdLst>
              <a:gd name="connsiteX0" fmla="*/ 432261 w 2327563"/>
              <a:gd name="connsiteY0" fmla="*/ 415637 h 2327564"/>
              <a:gd name="connsiteX1" fmla="*/ 0 w 2327563"/>
              <a:gd name="connsiteY1" fmla="*/ 2327564 h 2327564"/>
              <a:gd name="connsiteX2" fmla="*/ 1795549 w 2327563"/>
              <a:gd name="connsiteY2" fmla="*/ 947651 h 2327564"/>
              <a:gd name="connsiteX3" fmla="*/ 2327563 w 2327563"/>
              <a:gd name="connsiteY3" fmla="*/ 232757 h 2327564"/>
              <a:gd name="connsiteX4" fmla="*/ 1379912 w 2327563"/>
              <a:gd name="connsiteY4" fmla="*/ 0 h 2327564"/>
              <a:gd name="connsiteX5" fmla="*/ 432261 w 2327563"/>
              <a:gd name="connsiteY5" fmla="*/ 415637 h 232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7563" h="2327564">
                <a:moveTo>
                  <a:pt x="432261" y="415637"/>
                </a:moveTo>
                <a:lnTo>
                  <a:pt x="0" y="2327564"/>
                </a:lnTo>
                <a:lnTo>
                  <a:pt x="1795549" y="947651"/>
                </a:lnTo>
                <a:lnTo>
                  <a:pt x="2327563" y="232757"/>
                </a:lnTo>
                <a:lnTo>
                  <a:pt x="1379912" y="0"/>
                </a:lnTo>
                <a:lnTo>
                  <a:pt x="432261" y="415637"/>
                </a:lnTo>
                <a:close/>
              </a:path>
            </a:pathLst>
          </a:cu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155">
            <a:extLst>
              <a:ext uri="{FF2B5EF4-FFF2-40B4-BE49-F238E27FC236}">
                <a16:creationId xmlns:a16="http://schemas.microsoft.com/office/drawing/2014/main" id="{93F5CBD3-752B-4736-8F93-FEDFC4B8DECB}"/>
              </a:ext>
            </a:extLst>
          </p:cNvPr>
          <p:cNvSpPr/>
          <p:nvPr/>
        </p:nvSpPr>
        <p:spPr>
          <a:xfrm>
            <a:off x="6949440" y="2643447"/>
            <a:ext cx="1712422" cy="2310938"/>
          </a:xfrm>
          <a:custGeom>
            <a:avLst/>
            <a:gdLst>
              <a:gd name="connsiteX0" fmla="*/ 382385 w 1712422"/>
              <a:gd name="connsiteY0" fmla="*/ 382386 h 2310938"/>
              <a:gd name="connsiteX1" fmla="*/ 498764 w 1712422"/>
              <a:gd name="connsiteY1" fmla="*/ 1512917 h 2310938"/>
              <a:gd name="connsiteX2" fmla="*/ 0 w 1712422"/>
              <a:gd name="connsiteY2" fmla="*/ 2310938 h 2310938"/>
              <a:gd name="connsiteX3" fmla="*/ 1712422 w 1712422"/>
              <a:gd name="connsiteY3" fmla="*/ 914400 h 2310938"/>
              <a:gd name="connsiteX4" fmla="*/ 1330036 w 1712422"/>
              <a:gd name="connsiteY4" fmla="*/ 0 h 2310938"/>
              <a:gd name="connsiteX5" fmla="*/ 382385 w 1712422"/>
              <a:gd name="connsiteY5" fmla="*/ 382386 h 23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22" h="2310938">
                <a:moveTo>
                  <a:pt x="382385" y="382386"/>
                </a:moveTo>
                <a:lnTo>
                  <a:pt x="498764" y="1512917"/>
                </a:lnTo>
                <a:lnTo>
                  <a:pt x="0" y="2310938"/>
                </a:lnTo>
                <a:lnTo>
                  <a:pt x="1712422" y="914400"/>
                </a:lnTo>
                <a:lnTo>
                  <a:pt x="1330036" y="0"/>
                </a:lnTo>
                <a:lnTo>
                  <a:pt x="382385" y="382386"/>
                </a:lnTo>
                <a:close/>
              </a:path>
            </a:pathLst>
          </a:cu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D410D800-9E26-4A29-B8C2-8C86714B4CA0}"/>
              </a:ext>
            </a:extLst>
          </p:cNvPr>
          <p:cNvSpPr txBox="1"/>
          <p:nvPr/>
        </p:nvSpPr>
        <p:spPr>
          <a:xfrm>
            <a:off x="7053708" y="2716164"/>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6</a:t>
            </a:r>
          </a:p>
        </p:txBody>
      </p:sp>
      <p:sp>
        <p:nvSpPr>
          <p:cNvPr id="133" name="TextBox 132">
            <a:extLst>
              <a:ext uri="{FF2B5EF4-FFF2-40B4-BE49-F238E27FC236}">
                <a16:creationId xmlns:a16="http://schemas.microsoft.com/office/drawing/2014/main" id="{3B536715-EB7A-4116-859C-1133395530F0}"/>
              </a:ext>
            </a:extLst>
          </p:cNvPr>
          <p:cNvSpPr txBox="1"/>
          <p:nvPr/>
        </p:nvSpPr>
        <p:spPr>
          <a:xfrm>
            <a:off x="8647951" y="3374288"/>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9</a:t>
            </a:r>
          </a:p>
        </p:txBody>
      </p:sp>
      <p:sp>
        <p:nvSpPr>
          <p:cNvPr id="134" name="TextBox 133">
            <a:extLst>
              <a:ext uri="{FF2B5EF4-FFF2-40B4-BE49-F238E27FC236}">
                <a16:creationId xmlns:a16="http://schemas.microsoft.com/office/drawing/2014/main" id="{E3960EAE-B8CF-4CD1-AFA6-2156CE572F13}"/>
              </a:ext>
            </a:extLst>
          </p:cNvPr>
          <p:cNvSpPr txBox="1"/>
          <p:nvPr/>
        </p:nvSpPr>
        <p:spPr>
          <a:xfrm>
            <a:off x="7393004" y="3735999"/>
            <a:ext cx="441146" cy="338554"/>
          </a:xfrm>
          <a:prstGeom prst="rect">
            <a:avLst/>
          </a:prstGeom>
          <a:noFill/>
        </p:spPr>
        <p:txBody>
          <a:bodyPr wrap="square" rtlCol="0">
            <a:spAutoFit/>
          </a:bodyPr>
          <a:lstStyle/>
          <a:p>
            <a:r>
              <a:rPr lang="en-US" sz="1600" i="1">
                <a:solidFill>
                  <a:schemeClr val="bg1">
                    <a:lumMod val="65000"/>
                  </a:schemeClr>
                </a:solidFill>
                <a:latin typeface="Times New Roman" panose="02020603050405020304" pitchFamily="18" charset="0"/>
                <a:cs typeface="Times New Roman" panose="02020603050405020304" pitchFamily="18" charset="0"/>
              </a:rPr>
              <a:t>n</a:t>
            </a:r>
            <a:r>
              <a:rPr lang="en-US" sz="1600" i="1" baseline="-25000">
                <a:solidFill>
                  <a:schemeClr val="bg1">
                    <a:lumMod val="65000"/>
                  </a:schemeClr>
                </a:solidFill>
                <a:latin typeface="Times New Roman" panose="02020603050405020304" pitchFamily="18" charset="0"/>
                <a:cs typeface="Times New Roman" panose="02020603050405020304" pitchFamily="18" charset="0"/>
              </a:rPr>
              <a:t>8</a:t>
            </a:r>
          </a:p>
        </p:txBody>
      </p:sp>
      <p:grpSp>
        <p:nvGrpSpPr>
          <p:cNvPr id="135" name="Group 134">
            <a:extLst>
              <a:ext uri="{FF2B5EF4-FFF2-40B4-BE49-F238E27FC236}">
                <a16:creationId xmlns:a16="http://schemas.microsoft.com/office/drawing/2014/main" id="{C7CC76A9-189E-4157-8F1D-E5B1F1BD43E8}"/>
              </a:ext>
            </a:extLst>
          </p:cNvPr>
          <p:cNvGrpSpPr/>
          <p:nvPr/>
        </p:nvGrpSpPr>
        <p:grpSpPr>
          <a:xfrm rot="20126284">
            <a:off x="7169336" y="2863835"/>
            <a:ext cx="1361377" cy="1058732"/>
            <a:chOff x="2992582" y="2907530"/>
            <a:chExt cx="1429789" cy="1048251"/>
          </a:xfrm>
        </p:grpSpPr>
        <p:cxnSp>
          <p:nvCxnSpPr>
            <p:cNvPr id="136" name="Straight Connector 135">
              <a:extLst>
                <a:ext uri="{FF2B5EF4-FFF2-40B4-BE49-F238E27FC236}">
                  <a16:creationId xmlns:a16="http://schemas.microsoft.com/office/drawing/2014/main" id="{7588A462-130A-4914-B40A-68E05C84E6DA}"/>
                </a:ext>
              </a:extLst>
            </p:cNvPr>
            <p:cNvCxnSpPr/>
            <p:nvPr/>
          </p:nvCxnSpPr>
          <p:spPr>
            <a:xfrm>
              <a:off x="3374967" y="2907530"/>
              <a:ext cx="1047404" cy="10482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174D206-3ACE-48D7-BDE8-09B0EB491F47}"/>
                </a:ext>
              </a:extLst>
            </p:cNvPr>
            <p:cNvCxnSpPr/>
            <p:nvPr/>
          </p:nvCxnSpPr>
          <p:spPr>
            <a:xfrm flipH="1">
              <a:off x="2992582" y="2907530"/>
              <a:ext cx="382385" cy="10482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E7CD63-C3B1-44BD-B902-EBFF3BC04A26}"/>
                </a:ext>
              </a:extLst>
            </p:cNvPr>
            <p:cNvCxnSpPr/>
            <p:nvPr/>
          </p:nvCxnSpPr>
          <p:spPr>
            <a:xfrm>
              <a:off x="3009207" y="3955781"/>
              <a:ext cx="141316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9" name="Straight Connector 138">
            <a:extLst>
              <a:ext uri="{FF2B5EF4-FFF2-40B4-BE49-F238E27FC236}">
                <a16:creationId xmlns:a16="http://schemas.microsoft.com/office/drawing/2014/main" id="{DB196489-D7AF-4EE2-BA2A-64215F9F7B78}"/>
              </a:ext>
            </a:extLst>
          </p:cNvPr>
          <p:cNvCxnSpPr>
            <a:cxnSpLocks/>
          </p:cNvCxnSpPr>
          <p:nvPr/>
        </p:nvCxnSpPr>
        <p:spPr>
          <a:xfrm flipH="1">
            <a:off x="6904991" y="3043339"/>
            <a:ext cx="432679" cy="1941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014F011-5B1D-4247-89B4-09D0D0A032AF}"/>
              </a:ext>
            </a:extLst>
          </p:cNvPr>
          <p:cNvCxnSpPr>
            <a:cxnSpLocks/>
          </p:cNvCxnSpPr>
          <p:nvPr/>
        </p:nvCxnSpPr>
        <p:spPr>
          <a:xfrm flipH="1">
            <a:off x="6918845" y="3582186"/>
            <a:ext cx="1765963" cy="13928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184C6FD-1F88-4EA0-A31B-7AFE44162469}"/>
              </a:ext>
            </a:extLst>
          </p:cNvPr>
          <p:cNvCxnSpPr>
            <a:cxnSpLocks/>
          </p:cNvCxnSpPr>
          <p:nvPr/>
        </p:nvCxnSpPr>
        <p:spPr>
          <a:xfrm flipV="1">
            <a:off x="7337670" y="2628789"/>
            <a:ext cx="944578" cy="414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A664E44-8007-47E3-9001-8BA36F3AB70C}"/>
              </a:ext>
            </a:extLst>
          </p:cNvPr>
          <p:cNvCxnSpPr>
            <a:cxnSpLocks/>
          </p:cNvCxnSpPr>
          <p:nvPr/>
        </p:nvCxnSpPr>
        <p:spPr>
          <a:xfrm>
            <a:off x="8260682" y="2613425"/>
            <a:ext cx="424126" cy="9591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5D1B338-CECB-4934-A3A3-79E26F39D0C3}"/>
              </a:ext>
            </a:extLst>
          </p:cNvPr>
          <p:cNvCxnSpPr>
            <a:cxnSpLocks/>
          </p:cNvCxnSpPr>
          <p:nvPr/>
        </p:nvCxnSpPr>
        <p:spPr>
          <a:xfrm>
            <a:off x="8260682" y="2613425"/>
            <a:ext cx="985842" cy="222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EF80AF-D464-4E9F-935F-B8A72AF0907D}"/>
              </a:ext>
            </a:extLst>
          </p:cNvPr>
          <p:cNvCxnSpPr>
            <a:cxnSpLocks/>
          </p:cNvCxnSpPr>
          <p:nvPr/>
        </p:nvCxnSpPr>
        <p:spPr>
          <a:xfrm flipH="1">
            <a:off x="8693522" y="2835441"/>
            <a:ext cx="553002" cy="73710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7D4A8D4C-30B5-4693-9D6A-966CAE37F223}"/>
              </a:ext>
            </a:extLst>
          </p:cNvPr>
          <p:cNvSpPr txBox="1"/>
          <p:nvPr/>
        </p:nvSpPr>
        <p:spPr>
          <a:xfrm>
            <a:off x="9205260" y="2646989"/>
            <a:ext cx="425116"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14</a:t>
            </a:r>
          </a:p>
        </p:txBody>
      </p:sp>
      <p:sp>
        <p:nvSpPr>
          <p:cNvPr id="146" name="TextBox 145">
            <a:extLst>
              <a:ext uri="{FF2B5EF4-FFF2-40B4-BE49-F238E27FC236}">
                <a16:creationId xmlns:a16="http://schemas.microsoft.com/office/drawing/2014/main" id="{03CF9268-05B8-408A-B35D-A1EB36C3B242}"/>
              </a:ext>
            </a:extLst>
          </p:cNvPr>
          <p:cNvSpPr txBox="1"/>
          <p:nvPr/>
        </p:nvSpPr>
        <p:spPr>
          <a:xfrm>
            <a:off x="8077267" y="2278832"/>
            <a:ext cx="425116"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12</a:t>
            </a:r>
          </a:p>
        </p:txBody>
      </p:sp>
      <p:sp>
        <p:nvSpPr>
          <p:cNvPr id="147" name="TextBox 146">
            <a:extLst>
              <a:ext uri="{FF2B5EF4-FFF2-40B4-BE49-F238E27FC236}">
                <a16:creationId xmlns:a16="http://schemas.microsoft.com/office/drawing/2014/main" id="{0C6DE629-6B11-4732-8852-9F94C2CF56EE}"/>
              </a:ext>
            </a:extLst>
          </p:cNvPr>
          <p:cNvSpPr txBox="1"/>
          <p:nvPr/>
        </p:nvSpPr>
        <p:spPr>
          <a:xfrm>
            <a:off x="6674719" y="4883556"/>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0</a:t>
            </a:r>
          </a:p>
        </p:txBody>
      </p:sp>
      <p:sp>
        <p:nvSpPr>
          <p:cNvPr id="148" name="TextBox 147">
            <a:extLst>
              <a:ext uri="{FF2B5EF4-FFF2-40B4-BE49-F238E27FC236}">
                <a16:creationId xmlns:a16="http://schemas.microsoft.com/office/drawing/2014/main" id="{E600C37F-9D6E-472C-9676-697B4F5B1F8A}"/>
              </a:ext>
            </a:extLst>
          </p:cNvPr>
          <p:cNvSpPr txBox="1"/>
          <p:nvPr/>
        </p:nvSpPr>
        <p:spPr>
          <a:xfrm>
            <a:off x="7028650" y="3847819"/>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4</a:t>
            </a:r>
          </a:p>
        </p:txBody>
      </p:sp>
      <p:cxnSp>
        <p:nvCxnSpPr>
          <p:cNvPr id="149" name="Straight Connector 148">
            <a:extLst>
              <a:ext uri="{FF2B5EF4-FFF2-40B4-BE49-F238E27FC236}">
                <a16:creationId xmlns:a16="http://schemas.microsoft.com/office/drawing/2014/main" id="{C0CC092D-1C2B-4EC1-8FE7-8C74B5F1EFDC}"/>
              </a:ext>
            </a:extLst>
          </p:cNvPr>
          <p:cNvCxnSpPr>
            <a:cxnSpLocks/>
          </p:cNvCxnSpPr>
          <p:nvPr/>
        </p:nvCxnSpPr>
        <p:spPr>
          <a:xfrm flipH="1">
            <a:off x="6918845" y="4151033"/>
            <a:ext cx="546526" cy="833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1045CEE1-43CB-40E2-A2F0-C11B1707FC98}"/>
              </a:ext>
            </a:extLst>
          </p:cNvPr>
          <p:cNvSpPr txBox="1"/>
          <p:nvPr/>
        </p:nvSpPr>
        <p:spPr>
          <a:xfrm>
            <a:off x="7363419" y="3999162"/>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151" name="TextBox 150">
            <a:extLst>
              <a:ext uri="{FF2B5EF4-FFF2-40B4-BE49-F238E27FC236}">
                <a16:creationId xmlns:a16="http://schemas.microsoft.com/office/drawing/2014/main" id="{D2077915-909B-465D-AE6C-05885EB33B19}"/>
              </a:ext>
            </a:extLst>
          </p:cNvPr>
          <p:cNvSpPr txBox="1"/>
          <p:nvPr/>
        </p:nvSpPr>
        <p:spPr>
          <a:xfrm>
            <a:off x="7533092" y="3220825"/>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152" name="TextBox 151">
            <a:extLst>
              <a:ext uri="{FF2B5EF4-FFF2-40B4-BE49-F238E27FC236}">
                <a16:creationId xmlns:a16="http://schemas.microsoft.com/office/drawing/2014/main" id="{367B6179-D5A3-4969-B23D-4BFA337610F9}"/>
              </a:ext>
            </a:extLst>
          </p:cNvPr>
          <p:cNvSpPr txBox="1"/>
          <p:nvPr/>
        </p:nvSpPr>
        <p:spPr>
          <a:xfrm>
            <a:off x="7896887" y="2735602"/>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153" name="TextBox 152">
            <a:extLst>
              <a:ext uri="{FF2B5EF4-FFF2-40B4-BE49-F238E27FC236}">
                <a16:creationId xmlns:a16="http://schemas.microsoft.com/office/drawing/2014/main" id="{A0DD3281-F93C-4C8C-82CD-5BD62BB877A8}"/>
              </a:ext>
            </a:extLst>
          </p:cNvPr>
          <p:cNvSpPr txBox="1"/>
          <p:nvPr/>
        </p:nvSpPr>
        <p:spPr>
          <a:xfrm>
            <a:off x="8546509" y="2720163"/>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3</a:t>
            </a:r>
          </a:p>
        </p:txBody>
      </p:sp>
      <mc:AlternateContent xmlns:mc="http://schemas.openxmlformats.org/markup-compatibility/2006" xmlns:p14="http://schemas.microsoft.com/office/powerpoint/2010/main">
        <mc:Choice Requires="p14">
          <p:contentPart p14:bwMode="auto" r:id="rId6">
            <p14:nvContentPartPr>
              <p14:cNvPr id="154" name="Ink 153">
                <a:extLst>
                  <a:ext uri="{FF2B5EF4-FFF2-40B4-BE49-F238E27FC236}">
                    <a16:creationId xmlns:a16="http://schemas.microsoft.com/office/drawing/2014/main" id="{1F2FE106-D063-4C7B-B9BA-1259AC9AEEAF}"/>
                  </a:ext>
                </a:extLst>
              </p14:cNvPr>
              <p14:cNvContentPartPr/>
              <p14:nvPr/>
            </p14:nvContentPartPr>
            <p14:xfrm>
              <a:off x="8132586" y="5108230"/>
              <a:ext cx="360" cy="360"/>
            </p14:xfrm>
          </p:contentPart>
        </mc:Choice>
        <mc:Fallback xmlns="">
          <p:pic>
            <p:nvPicPr>
              <p:cNvPr id="154" name="Ink 153">
                <a:extLst>
                  <a:ext uri="{FF2B5EF4-FFF2-40B4-BE49-F238E27FC236}">
                    <a16:creationId xmlns:a16="http://schemas.microsoft.com/office/drawing/2014/main" id="{1F2FE106-D063-4C7B-B9BA-1259AC9AEEAF}"/>
                  </a:ext>
                </a:extLst>
              </p:cNvPr>
              <p:cNvPicPr/>
              <p:nvPr/>
            </p:nvPicPr>
            <p:blipFill>
              <a:blip r:embed="rId3"/>
              <a:stretch>
                <a:fillRect/>
              </a:stretch>
            </p:blipFill>
            <p:spPr>
              <a:xfrm>
                <a:off x="8123586" y="5099230"/>
                <a:ext cx="18000" cy="18000"/>
              </a:xfrm>
              <a:prstGeom prst="rect">
                <a:avLst/>
              </a:prstGeom>
            </p:spPr>
          </p:pic>
        </mc:Fallback>
      </mc:AlternateContent>
      <p:sp>
        <p:nvSpPr>
          <p:cNvPr id="159" name="Rectangle 158">
            <a:extLst>
              <a:ext uri="{FF2B5EF4-FFF2-40B4-BE49-F238E27FC236}">
                <a16:creationId xmlns:a16="http://schemas.microsoft.com/office/drawing/2014/main" id="{A69AB03E-1937-47B3-B157-326C4298ADA6}"/>
              </a:ext>
            </a:extLst>
          </p:cNvPr>
          <p:cNvSpPr/>
          <p:nvPr/>
        </p:nvSpPr>
        <p:spPr>
          <a:xfrm>
            <a:off x="2049272" y="5823230"/>
            <a:ext cx="7924580" cy="646331"/>
          </a:xfrm>
          <a:prstGeom prst="rect">
            <a:avLst/>
          </a:prstGeom>
        </p:spPr>
        <p:txBody>
          <a:bodyPr wrap="square">
            <a:spAutoFit/>
          </a:bodyPr>
          <a:lstStyle/>
          <a:p>
            <a:r>
              <a:rPr lang="en-US" b="1"/>
              <a:t>run</a:t>
            </a:r>
            <a:r>
              <a:rPr lang="en-US"/>
              <a:t> { #Full.elements = 5 </a:t>
            </a:r>
            <a:r>
              <a:rPr lang="en-US" b="1"/>
              <a:t>and</a:t>
            </a:r>
            <a:r>
              <a:rPr lang="en-US"/>
              <a:t> #Sub.elements = 3 </a:t>
            </a:r>
            <a:r>
              <a:rPr lang="en-US" b="1"/>
              <a:t>and</a:t>
            </a:r>
            <a:r>
              <a:rPr lang="en-US"/>
              <a:t> #Element = 5 </a:t>
            </a:r>
            <a:r>
              <a:rPr lang="en-US" b="1"/>
              <a:t>and</a:t>
            </a:r>
            <a:r>
              <a:rPr lang="en-US"/>
              <a:t> #Node = 15} </a:t>
            </a:r>
          </a:p>
          <a:p>
            <a:r>
              <a:rPr lang="en-US" b="1"/>
              <a:t>for</a:t>
            </a:r>
            <a:r>
              <a:rPr lang="en-US"/>
              <a:t> 2 Mesh, 5 Element, 5 Triangle, 15 Node, 15 Vertex, 12 State, 6 F, 6 S, 6 </a:t>
            </a:r>
            <a:r>
              <a:rPr lang="en-US" b="1"/>
              <a:t>int</a:t>
            </a:r>
          </a:p>
        </p:txBody>
      </p:sp>
      <p:sp>
        <p:nvSpPr>
          <p:cNvPr id="158" name="TextBox 157">
            <a:extLst>
              <a:ext uri="{FF2B5EF4-FFF2-40B4-BE49-F238E27FC236}">
                <a16:creationId xmlns:a16="http://schemas.microsoft.com/office/drawing/2014/main" id="{68A0C259-4752-48F9-92DE-E93E0A47310B}"/>
              </a:ext>
            </a:extLst>
          </p:cNvPr>
          <p:cNvSpPr txBox="1"/>
          <p:nvPr/>
        </p:nvSpPr>
        <p:spPr>
          <a:xfrm>
            <a:off x="7399502" y="2904801"/>
            <a:ext cx="1229824" cy="923330"/>
          </a:xfrm>
          <a:prstGeom prst="rect">
            <a:avLst/>
          </a:prstGeom>
          <a:noFill/>
        </p:spPr>
        <p:txBody>
          <a:bodyPr wrap="none" rtlCol="0">
            <a:spAutoFit/>
          </a:bodyPr>
          <a:lstStyle/>
          <a:p>
            <a:r>
              <a:rPr lang="en-US" sz="5400"/>
              <a:t>Sub</a:t>
            </a:r>
          </a:p>
        </p:txBody>
      </p:sp>
    </p:spTree>
    <p:extLst>
      <p:ext uri="{BB962C8B-B14F-4D97-AF65-F5344CB8AC3E}">
        <p14:creationId xmlns:p14="http://schemas.microsoft.com/office/powerpoint/2010/main" val="93342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E85F9E-0CCC-4C0D-9E28-7C9F3FAAD441}"/>
              </a:ext>
            </a:extLst>
          </p:cNvPr>
          <p:cNvSpPr>
            <a:spLocks noGrp="1"/>
          </p:cNvSpPr>
          <p:nvPr>
            <p:ph type="title"/>
          </p:nvPr>
        </p:nvSpPr>
        <p:spPr/>
        <p:txBody>
          <a:bodyPr/>
          <a:lstStyle/>
          <a:p>
            <a:r>
              <a:rPr lang="en-US"/>
              <a:t>Equivalent wet values at each time step?</a:t>
            </a:r>
          </a:p>
        </p:txBody>
      </p:sp>
      <p:sp>
        <p:nvSpPr>
          <p:cNvPr id="6" name="Freeform: Shape 5">
            <a:extLst>
              <a:ext uri="{FF2B5EF4-FFF2-40B4-BE49-F238E27FC236}">
                <a16:creationId xmlns:a16="http://schemas.microsoft.com/office/drawing/2014/main" id="{F8F6C093-50C3-43C4-BE7A-7A5593298057}"/>
              </a:ext>
            </a:extLst>
          </p:cNvPr>
          <p:cNvSpPr/>
          <p:nvPr/>
        </p:nvSpPr>
        <p:spPr>
          <a:xfrm>
            <a:off x="3923608" y="2543694"/>
            <a:ext cx="2327563" cy="2327564"/>
          </a:xfrm>
          <a:custGeom>
            <a:avLst/>
            <a:gdLst>
              <a:gd name="connsiteX0" fmla="*/ 432261 w 2327563"/>
              <a:gd name="connsiteY0" fmla="*/ 415637 h 2327564"/>
              <a:gd name="connsiteX1" fmla="*/ 0 w 2327563"/>
              <a:gd name="connsiteY1" fmla="*/ 2327564 h 2327564"/>
              <a:gd name="connsiteX2" fmla="*/ 1795549 w 2327563"/>
              <a:gd name="connsiteY2" fmla="*/ 947651 h 2327564"/>
              <a:gd name="connsiteX3" fmla="*/ 2327563 w 2327563"/>
              <a:gd name="connsiteY3" fmla="*/ 232757 h 2327564"/>
              <a:gd name="connsiteX4" fmla="*/ 1379912 w 2327563"/>
              <a:gd name="connsiteY4" fmla="*/ 0 h 2327564"/>
              <a:gd name="connsiteX5" fmla="*/ 432261 w 2327563"/>
              <a:gd name="connsiteY5" fmla="*/ 415637 h 232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7563" h="2327564">
                <a:moveTo>
                  <a:pt x="432261" y="415637"/>
                </a:moveTo>
                <a:lnTo>
                  <a:pt x="0" y="2327564"/>
                </a:lnTo>
                <a:lnTo>
                  <a:pt x="1795549" y="947651"/>
                </a:lnTo>
                <a:lnTo>
                  <a:pt x="2327563" y="232757"/>
                </a:lnTo>
                <a:lnTo>
                  <a:pt x="1379912" y="0"/>
                </a:lnTo>
                <a:lnTo>
                  <a:pt x="432261" y="415637"/>
                </a:lnTo>
                <a:close/>
              </a:path>
            </a:pathLst>
          </a:cu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825CEA2-7C1A-40FB-A0D9-46CEBD43235E}"/>
              </a:ext>
            </a:extLst>
          </p:cNvPr>
          <p:cNvSpPr/>
          <p:nvPr/>
        </p:nvSpPr>
        <p:spPr>
          <a:xfrm>
            <a:off x="3973484" y="2576945"/>
            <a:ext cx="1712422" cy="2310938"/>
          </a:xfrm>
          <a:custGeom>
            <a:avLst/>
            <a:gdLst>
              <a:gd name="connsiteX0" fmla="*/ 382385 w 1712422"/>
              <a:gd name="connsiteY0" fmla="*/ 382386 h 2310938"/>
              <a:gd name="connsiteX1" fmla="*/ 498764 w 1712422"/>
              <a:gd name="connsiteY1" fmla="*/ 1512917 h 2310938"/>
              <a:gd name="connsiteX2" fmla="*/ 0 w 1712422"/>
              <a:gd name="connsiteY2" fmla="*/ 2310938 h 2310938"/>
              <a:gd name="connsiteX3" fmla="*/ 1712422 w 1712422"/>
              <a:gd name="connsiteY3" fmla="*/ 914400 h 2310938"/>
              <a:gd name="connsiteX4" fmla="*/ 1330036 w 1712422"/>
              <a:gd name="connsiteY4" fmla="*/ 0 h 2310938"/>
              <a:gd name="connsiteX5" fmla="*/ 382385 w 1712422"/>
              <a:gd name="connsiteY5" fmla="*/ 382386 h 23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22" h="2310938">
                <a:moveTo>
                  <a:pt x="382385" y="382386"/>
                </a:moveTo>
                <a:lnTo>
                  <a:pt x="498764" y="1512917"/>
                </a:lnTo>
                <a:lnTo>
                  <a:pt x="0" y="2310938"/>
                </a:lnTo>
                <a:lnTo>
                  <a:pt x="1712422" y="914400"/>
                </a:lnTo>
                <a:lnTo>
                  <a:pt x="1330036" y="0"/>
                </a:lnTo>
                <a:lnTo>
                  <a:pt x="382385" y="382386"/>
                </a:lnTo>
                <a:close/>
              </a:path>
            </a:pathLst>
          </a:cu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230462D-3A9D-4335-8C61-D1F705497B80}"/>
              </a:ext>
            </a:extLst>
          </p:cNvPr>
          <p:cNvSpPr txBox="1"/>
          <p:nvPr/>
        </p:nvSpPr>
        <p:spPr>
          <a:xfrm>
            <a:off x="4077752" y="2649662"/>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6</a:t>
            </a:r>
          </a:p>
        </p:txBody>
      </p:sp>
      <p:sp>
        <p:nvSpPr>
          <p:cNvPr id="9" name="TextBox 8">
            <a:extLst>
              <a:ext uri="{FF2B5EF4-FFF2-40B4-BE49-F238E27FC236}">
                <a16:creationId xmlns:a16="http://schemas.microsoft.com/office/drawing/2014/main" id="{E8FF1833-B636-494A-870D-4D82E36C793F}"/>
              </a:ext>
            </a:extLst>
          </p:cNvPr>
          <p:cNvSpPr txBox="1"/>
          <p:nvPr/>
        </p:nvSpPr>
        <p:spPr>
          <a:xfrm>
            <a:off x="5671995" y="3307786"/>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9</a:t>
            </a:r>
          </a:p>
        </p:txBody>
      </p:sp>
      <p:sp>
        <p:nvSpPr>
          <p:cNvPr id="10" name="TextBox 9">
            <a:extLst>
              <a:ext uri="{FF2B5EF4-FFF2-40B4-BE49-F238E27FC236}">
                <a16:creationId xmlns:a16="http://schemas.microsoft.com/office/drawing/2014/main" id="{6A68DFAB-369E-4F1E-9F1A-D781C721C42C}"/>
              </a:ext>
            </a:extLst>
          </p:cNvPr>
          <p:cNvSpPr txBox="1"/>
          <p:nvPr/>
        </p:nvSpPr>
        <p:spPr>
          <a:xfrm>
            <a:off x="4417048" y="3669497"/>
            <a:ext cx="441146" cy="338554"/>
          </a:xfrm>
          <a:prstGeom prst="rect">
            <a:avLst/>
          </a:prstGeom>
          <a:noFill/>
        </p:spPr>
        <p:txBody>
          <a:bodyPr wrap="square" rtlCol="0">
            <a:spAutoFit/>
          </a:bodyPr>
          <a:lstStyle/>
          <a:p>
            <a:r>
              <a:rPr lang="en-US" sz="1600" i="1">
                <a:solidFill>
                  <a:schemeClr val="bg1">
                    <a:lumMod val="65000"/>
                  </a:schemeClr>
                </a:solidFill>
                <a:latin typeface="Times New Roman" panose="02020603050405020304" pitchFamily="18" charset="0"/>
                <a:cs typeface="Times New Roman" panose="02020603050405020304" pitchFamily="18" charset="0"/>
              </a:rPr>
              <a:t>n</a:t>
            </a:r>
            <a:r>
              <a:rPr lang="en-US" sz="1600" i="1" baseline="-25000">
                <a:solidFill>
                  <a:schemeClr val="bg1">
                    <a:lumMod val="65000"/>
                  </a:schemeClr>
                </a:solidFill>
                <a:latin typeface="Times New Roman" panose="02020603050405020304" pitchFamily="18" charset="0"/>
                <a:cs typeface="Times New Roman" panose="02020603050405020304" pitchFamily="18" charset="0"/>
              </a:rPr>
              <a:t>8</a:t>
            </a:r>
          </a:p>
        </p:txBody>
      </p:sp>
      <p:grpSp>
        <p:nvGrpSpPr>
          <p:cNvPr id="11" name="Group 10">
            <a:extLst>
              <a:ext uri="{FF2B5EF4-FFF2-40B4-BE49-F238E27FC236}">
                <a16:creationId xmlns:a16="http://schemas.microsoft.com/office/drawing/2014/main" id="{9B12A909-0229-4BF7-A828-5AC99BAB8E04}"/>
              </a:ext>
            </a:extLst>
          </p:cNvPr>
          <p:cNvGrpSpPr/>
          <p:nvPr/>
        </p:nvGrpSpPr>
        <p:grpSpPr>
          <a:xfrm rot="20126284">
            <a:off x="4193380" y="2797333"/>
            <a:ext cx="1361377" cy="1058732"/>
            <a:chOff x="2992582" y="2907530"/>
            <a:chExt cx="1429789" cy="1048251"/>
          </a:xfrm>
        </p:grpSpPr>
        <p:cxnSp>
          <p:nvCxnSpPr>
            <p:cNvPr id="29" name="Straight Connector 28">
              <a:extLst>
                <a:ext uri="{FF2B5EF4-FFF2-40B4-BE49-F238E27FC236}">
                  <a16:creationId xmlns:a16="http://schemas.microsoft.com/office/drawing/2014/main" id="{A8D81411-1995-4C86-9803-E402883C0B3C}"/>
                </a:ext>
              </a:extLst>
            </p:cNvPr>
            <p:cNvCxnSpPr/>
            <p:nvPr/>
          </p:nvCxnSpPr>
          <p:spPr>
            <a:xfrm>
              <a:off x="3374967" y="2907530"/>
              <a:ext cx="1047404" cy="10482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E0F6956-17E5-4D18-86BD-7F06C931BF5A}"/>
                </a:ext>
              </a:extLst>
            </p:cNvPr>
            <p:cNvCxnSpPr/>
            <p:nvPr/>
          </p:nvCxnSpPr>
          <p:spPr>
            <a:xfrm flipH="1">
              <a:off x="2992582" y="2907530"/>
              <a:ext cx="382385" cy="10482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7769C3C-48BD-4505-976D-12D61C626369}"/>
                </a:ext>
              </a:extLst>
            </p:cNvPr>
            <p:cNvCxnSpPr/>
            <p:nvPr/>
          </p:nvCxnSpPr>
          <p:spPr>
            <a:xfrm>
              <a:off x="3009207" y="3955781"/>
              <a:ext cx="141316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5DBCF34-F371-423A-9630-E2BAB218B974}"/>
              </a:ext>
            </a:extLst>
          </p:cNvPr>
          <p:cNvCxnSpPr>
            <a:cxnSpLocks/>
          </p:cNvCxnSpPr>
          <p:nvPr/>
        </p:nvCxnSpPr>
        <p:spPr>
          <a:xfrm flipH="1">
            <a:off x="3929035" y="2976837"/>
            <a:ext cx="432679" cy="1941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39C1637-E4AB-4A32-B4F2-6F2455EB186D}"/>
              </a:ext>
            </a:extLst>
          </p:cNvPr>
          <p:cNvCxnSpPr>
            <a:cxnSpLocks/>
          </p:cNvCxnSpPr>
          <p:nvPr/>
        </p:nvCxnSpPr>
        <p:spPr>
          <a:xfrm flipH="1">
            <a:off x="3942889" y="3515684"/>
            <a:ext cx="1765963" cy="13928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6BEB4F-CD35-4CD8-ADCA-72341337EA5C}"/>
              </a:ext>
            </a:extLst>
          </p:cNvPr>
          <p:cNvCxnSpPr>
            <a:cxnSpLocks/>
          </p:cNvCxnSpPr>
          <p:nvPr/>
        </p:nvCxnSpPr>
        <p:spPr>
          <a:xfrm flipV="1">
            <a:off x="4361714" y="2562287"/>
            <a:ext cx="944578" cy="414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3F564-85AE-488D-9CA0-FCB978201DB0}"/>
              </a:ext>
            </a:extLst>
          </p:cNvPr>
          <p:cNvCxnSpPr>
            <a:cxnSpLocks/>
          </p:cNvCxnSpPr>
          <p:nvPr/>
        </p:nvCxnSpPr>
        <p:spPr>
          <a:xfrm>
            <a:off x="5284726" y="2546923"/>
            <a:ext cx="424126" cy="9591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9098A1-9A4F-42E9-A3EA-72CC7AAD6EC3}"/>
              </a:ext>
            </a:extLst>
          </p:cNvPr>
          <p:cNvCxnSpPr>
            <a:cxnSpLocks/>
          </p:cNvCxnSpPr>
          <p:nvPr/>
        </p:nvCxnSpPr>
        <p:spPr>
          <a:xfrm>
            <a:off x="5284726" y="2546923"/>
            <a:ext cx="985842" cy="222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D7A5B8-291B-4E50-BC42-9EAD41422D89}"/>
              </a:ext>
            </a:extLst>
          </p:cNvPr>
          <p:cNvCxnSpPr>
            <a:cxnSpLocks/>
          </p:cNvCxnSpPr>
          <p:nvPr/>
        </p:nvCxnSpPr>
        <p:spPr>
          <a:xfrm flipH="1">
            <a:off x="5717566" y="2768939"/>
            <a:ext cx="553002" cy="73710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C27F25-2D10-4C76-851E-7035D800A658}"/>
              </a:ext>
            </a:extLst>
          </p:cNvPr>
          <p:cNvSpPr txBox="1"/>
          <p:nvPr/>
        </p:nvSpPr>
        <p:spPr>
          <a:xfrm>
            <a:off x="6229304" y="2580487"/>
            <a:ext cx="425116"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14</a:t>
            </a:r>
          </a:p>
        </p:txBody>
      </p:sp>
      <p:sp>
        <p:nvSpPr>
          <p:cNvPr id="19" name="TextBox 18">
            <a:extLst>
              <a:ext uri="{FF2B5EF4-FFF2-40B4-BE49-F238E27FC236}">
                <a16:creationId xmlns:a16="http://schemas.microsoft.com/office/drawing/2014/main" id="{929A0A5B-1865-4091-8F6C-DB89189341F4}"/>
              </a:ext>
            </a:extLst>
          </p:cNvPr>
          <p:cNvSpPr txBox="1"/>
          <p:nvPr/>
        </p:nvSpPr>
        <p:spPr>
          <a:xfrm>
            <a:off x="5101311" y="2212330"/>
            <a:ext cx="425116"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12</a:t>
            </a:r>
          </a:p>
        </p:txBody>
      </p:sp>
      <p:sp>
        <p:nvSpPr>
          <p:cNvPr id="20" name="TextBox 19">
            <a:extLst>
              <a:ext uri="{FF2B5EF4-FFF2-40B4-BE49-F238E27FC236}">
                <a16:creationId xmlns:a16="http://schemas.microsoft.com/office/drawing/2014/main" id="{F9F6764B-CBC5-4151-A90A-94E1456C5475}"/>
              </a:ext>
            </a:extLst>
          </p:cNvPr>
          <p:cNvSpPr txBox="1"/>
          <p:nvPr/>
        </p:nvSpPr>
        <p:spPr>
          <a:xfrm>
            <a:off x="3698763" y="4817054"/>
            <a:ext cx="35618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n</a:t>
            </a:r>
            <a:r>
              <a:rPr lang="en-US" sz="1600" i="1" baseline="-25000">
                <a:latin typeface="Times New Roman" panose="02020603050405020304" pitchFamily="18" charset="0"/>
                <a:cs typeface="Times New Roman" panose="02020603050405020304" pitchFamily="18" charset="0"/>
              </a:rPr>
              <a:t>0</a:t>
            </a:r>
          </a:p>
        </p:txBody>
      </p:sp>
      <p:sp>
        <p:nvSpPr>
          <p:cNvPr id="21" name="TextBox 20">
            <a:extLst>
              <a:ext uri="{FF2B5EF4-FFF2-40B4-BE49-F238E27FC236}">
                <a16:creationId xmlns:a16="http://schemas.microsoft.com/office/drawing/2014/main" id="{A2F03488-D58A-476D-9962-F9717F741726}"/>
              </a:ext>
            </a:extLst>
          </p:cNvPr>
          <p:cNvSpPr txBox="1"/>
          <p:nvPr/>
        </p:nvSpPr>
        <p:spPr>
          <a:xfrm>
            <a:off x="4052694" y="3781317"/>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4</a:t>
            </a:r>
          </a:p>
        </p:txBody>
      </p:sp>
      <p:cxnSp>
        <p:nvCxnSpPr>
          <p:cNvPr id="22" name="Straight Connector 21">
            <a:extLst>
              <a:ext uri="{FF2B5EF4-FFF2-40B4-BE49-F238E27FC236}">
                <a16:creationId xmlns:a16="http://schemas.microsoft.com/office/drawing/2014/main" id="{B2D8BAE3-900A-41EA-A480-87726C862BE9}"/>
              </a:ext>
            </a:extLst>
          </p:cNvPr>
          <p:cNvCxnSpPr>
            <a:cxnSpLocks/>
          </p:cNvCxnSpPr>
          <p:nvPr/>
        </p:nvCxnSpPr>
        <p:spPr>
          <a:xfrm flipH="1">
            <a:off x="3942889" y="4084531"/>
            <a:ext cx="546526" cy="833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5734C1-6E6E-4A2B-A465-4FA9D296C288}"/>
              </a:ext>
            </a:extLst>
          </p:cNvPr>
          <p:cNvSpPr txBox="1"/>
          <p:nvPr/>
        </p:nvSpPr>
        <p:spPr>
          <a:xfrm>
            <a:off x="4387463" y="393266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23896620-362F-4C20-A2C6-CEA34FB189DA}"/>
              </a:ext>
            </a:extLst>
          </p:cNvPr>
          <p:cNvSpPr txBox="1"/>
          <p:nvPr/>
        </p:nvSpPr>
        <p:spPr>
          <a:xfrm>
            <a:off x="4557136" y="315432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5D85BFEA-0663-49DB-9C71-E0E3D8DA3171}"/>
              </a:ext>
            </a:extLst>
          </p:cNvPr>
          <p:cNvSpPr txBox="1"/>
          <p:nvPr/>
        </p:nvSpPr>
        <p:spPr>
          <a:xfrm>
            <a:off x="4920931" y="266910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26" name="TextBox 25">
            <a:extLst>
              <a:ext uri="{FF2B5EF4-FFF2-40B4-BE49-F238E27FC236}">
                <a16:creationId xmlns:a16="http://schemas.microsoft.com/office/drawing/2014/main" id="{7E5E8B5D-9D38-4411-9B7B-A7601AC063E7}"/>
              </a:ext>
            </a:extLst>
          </p:cNvPr>
          <p:cNvSpPr txBox="1"/>
          <p:nvPr/>
        </p:nvSpPr>
        <p:spPr>
          <a:xfrm>
            <a:off x="5570553" y="2653661"/>
            <a:ext cx="423514"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e</a:t>
            </a:r>
            <a:r>
              <a:rPr lang="en-US" sz="2400" i="1" baseline="-25000">
                <a:latin typeface="Times New Roman" panose="02020603050405020304" pitchFamily="18" charset="0"/>
                <a:cs typeface="Times New Roman" panose="02020603050405020304" pitchFamily="18" charset="0"/>
              </a:rPr>
              <a:t>3</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0684EFA3-6533-4E8B-B8FA-342D4C28A221}"/>
                  </a:ext>
                </a:extLst>
              </p14:cNvPr>
              <p14:cNvContentPartPr/>
              <p14:nvPr/>
            </p14:nvContentPartPr>
            <p14:xfrm>
              <a:off x="5156630" y="5041728"/>
              <a:ext cx="360" cy="360"/>
            </p14:xfrm>
          </p:contentPart>
        </mc:Choice>
        <mc:Fallback xmlns="">
          <p:pic>
            <p:nvPicPr>
              <p:cNvPr id="27" name="Ink 26">
                <a:extLst>
                  <a:ext uri="{FF2B5EF4-FFF2-40B4-BE49-F238E27FC236}">
                    <a16:creationId xmlns:a16="http://schemas.microsoft.com/office/drawing/2014/main" id="{0684EFA3-6533-4E8B-B8FA-342D4C28A221}"/>
                  </a:ext>
                </a:extLst>
              </p:cNvPr>
              <p:cNvPicPr/>
              <p:nvPr/>
            </p:nvPicPr>
            <p:blipFill>
              <a:blip r:embed="rId3"/>
              <a:stretch>
                <a:fillRect/>
              </a:stretch>
            </p:blipFill>
            <p:spPr>
              <a:xfrm>
                <a:off x="5147630" y="5032728"/>
                <a:ext cx="18000" cy="18000"/>
              </a:xfrm>
              <a:prstGeom prst="rect">
                <a:avLst/>
              </a:prstGeom>
            </p:spPr>
          </p:pic>
        </mc:Fallback>
      </mc:AlternateContent>
      <p:sp>
        <p:nvSpPr>
          <p:cNvPr id="32" name="TextBox 31">
            <a:extLst>
              <a:ext uri="{FF2B5EF4-FFF2-40B4-BE49-F238E27FC236}">
                <a16:creationId xmlns:a16="http://schemas.microsoft.com/office/drawing/2014/main" id="{52E85335-A6A7-43F1-A0E4-2FF5E3A3995B}"/>
              </a:ext>
            </a:extLst>
          </p:cNvPr>
          <p:cNvSpPr txBox="1"/>
          <p:nvPr/>
        </p:nvSpPr>
        <p:spPr>
          <a:xfrm>
            <a:off x="5850089" y="4163492"/>
            <a:ext cx="5802283" cy="1938992"/>
          </a:xfrm>
          <a:prstGeom prst="rect">
            <a:avLst/>
          </a:prstGeom>
          <a:solidFill>
            <a:srgbClr val="FFFF00"/>
          </a:solidFill>
        </p:spPr>
        <p:txBody>
          <a:bodyPr wrap="square" rtlCol="0">
            <a:spAutoFit/>
          </a:bodyPr>
          <a:lstStyle/>
          <a:p>
            <a:r>
              <a:rPr lang="en-US" sz="2400"/>
              <a:t>Run the wet-dry algorithm on the full mesh.</a:t>
            </a:r>
          </a:p>
          <a:p>
            <a:r>
              <a:rPr lang="en-US" sz="2400"/>
              <a:t>Run the wet-dry algorithm on the sub mesh.</a:t>
            </a:r>
          </a:p>
          <a:p>
            <a:r>
              <a:rPr lang="en-US" sz="2400"/>
              <a:t>We want the wet values of the nodes within the common region (the sub region) to be equal for the full and subdomain runs</a:t>
            </a:r>
          </a:p>
        </p:txBody>
      </p:sp>
      <p:sp>
        <p:nvSpPr>
          <p:cNvPr id="28" name="TextBox 27">
            <a:extLst>
              <a:ext uri="{FF2B5EF4-FFF2-40B4-BE49-F238E27FC236}">
                <a16:creationId xmlns:a16="http://schemas.microsoft.com/office/drawing/2014/main" id="{02F5225E-4F5C-4CF4-B4D4-E4ED2F68E6B2}"/>
              </a:ext>
            </a:extLst>
          </p:cNvPr>
          <p:cNvSpPr txBox="1"/>
          <p:nvPr/>
        </p:nvSpPr>
        <p:spPr>
          <a:xfrm>
            <a:off x="4423546" y="2838299"/>
            <a:ext cx="1229824" cy="923330"/>
          </a:xfrm>
          <a:prstGeom prst="rect">
            <a:avLst/>
          </a:prstGeom>
          <a:noFill/>
        </p:spPr>
        <p:txBody>
          <a:bodyPr wrap="none" rtlCol="0">
            <a:spAutoFit/>
          </a:bodyPr>
          <a:lstStyle/>
          <a:p>
            <a:r>
              <a:rPr lang="en-US" sz="5400"/>
              <a:t>Sub</a:t>
            </a:r>
          </a:p>
        </p:txBody>
      </p:sp>
    </p:spTree>
    <p:extLst>
      <p:ext uri="{BB962C8B-B14F-4D97-AF65-F5344CB8AC3E}">
        <p14:creationId xmlns:p14="http://schemas.microsoft.com/office/powerpoint/2010/main" val="9684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B9F5E7-7BCB-4AF5-9CA3-E609497B690D}"/>
              </a:ext>
            </a:extLst>
          </p:cNvPr>
          <p:cNvSpPr/>
          <p:nvPr/>
        </p:nvSpPr>
        <p:spPr>
          <a:xfrm>
            <a:off x="2898371" y="2535073"/>
            <a:ext cx="6096000" cy="1569660"/>
          </a:xfrm>
          <a:prstGeom prst="rect">
            <a:avLst/>
          </a:prstGeom>
          <a:ln>
            <a:solidFill>
              <a:schemeClr val="bg1">
                <a:lumMod val="65000"/>
              </a:schemeClr>
            </a:solidFill>
          </a:ln>
        </p:spPr>
        <p:txBody>
          <a:bodyPr>
            <a:spAutoFit/>
          </a:bodyPr>
          <a:lstStyle/>
          <a:p>
            <a:r>
              <a:rPr lang="en-US" sz="2400"/>
              <a:t>Our approach to verification involves a comparison between full and subdomain runs, as opposed to showing that the wet-dry algorithm, in isolation, satisfies a specification.</a:t>
            </a:r>
          </a:p>
        </p:txBody>
      </p:sp>
    </p:spTree>
    <p:extLst>
      <p:ext uri="{BB962C8B-B14F-4D97-AF65-F5344CB8AC3E}">
        <p14:creationId xmlns:p14="http://schemas.microsoft.com/office/powerpoint/2010/main" val="411831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CED52-A383-4788-9CD7-F67F19AFA4F9}"/>
              </a:ext>
            </a:extLst>
          </p:cNvPr>
          <p:cNvSpPr txBox="1"/>
          <p:nvPr/>
        </p:nvSpPr>
        <p:spPr>
          <a:xfrm>
            <a:off x="5850089" y="4163492"/>
            <a:ext cx="5802283" cy="1938992"/>
          </a:xfrm>
          <a:prstGeom prst="rect">
            <a:avLst/>
          </a:prstGeom>
          <a:solidFill>
            <a:srgbClr val="FFFF00"/>
          </a:solidFill>
        </p:spPr>
        <p:txBody>
          <a:bodyPr wrap="square" rtlCol="0">
            <a:spAutoFit/>
          </a:bodyPr>
          <a:lstStyle/>
          <a:p>
            <a:r>
              <a:rPr lang="en-US" sz="2400"/>
              <a:t>Run the wet-dry algorithm on the full mesh.</a:t>
            </a:r>
          </a:p>
          <a:p>
            <a:r>
              <a:rPr lang="en-US" sz="2400"/>
              <a:t>Run the wet-dry algorithm on the sub mesh.</a:t>
            </a:r>
          </a:p>
          <a:p>
            <a:r>
              <a:rPr lang="en-US" sz="2400"/>
              <a:t>We want the wet values of the nodes within the common region (the sub region) to be equal for the full and subdomain runs</a:t>
            </a:r>
          </a:p>
        </p:txBody>
      </p:sp>
      <p:sp>
        <p:nvSpPr>
          <p:cNvPr id="3" name="Speech Bubble: Rectangle 2">
            <a:extLst>
              <a:ext uri="{FF2B5EF4-FFF2-40B4-BE49-F238E27FC236}">
                <a16:creationId xmlns:a16="http://schemas.microsoft.com/office/drawing/2014/main" id="{3A08EF42-507F-4442-A328-CD356F4C08F8}"/>
              </a:ext>
            </a:extLst>
          </p:cNvPr>
          <p:cNvSpPr/>
          <p:nvPr/>
        </p:nvSpPr>
        <p:spPr>
          <a:xfrm>
            <a:off x="4422371" y="914400"/>
            <a:ext cx="2743200" cy="1529542"/>
          </a:xfrm>
          <a:prstGeom prst="wedgeRectCallout">
            <a:avLst>
              <a:gd name="adj1" fmla="val 143409"/>
              <a:gd name="adj2" fmla="val 216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What about the wet value of elements? </a:t>
            </a:r>
          </a:p>
        </p:txBody>
      </p:sp>
    </p:spTree>
    <p:extLst>
      <p:ext uri="{BB962C8B-B14F-4D97-AF65-F5344CB8AC3E}">
        <p14:creationId xmlns:p14="http://schemas.microsoft.com/office/powerpoint/2010/main" val="342537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7628CF-EA9A-490E-B1BC-5794CFCEFD11}"/>
              </a:ext>
            </a:extLst>
          </p:cNvPr>
          <p:cNvPicPr>
            <a:picLocks noChangeAspect="1"/>
          </p:cNvPicPr>
          <p:nvPr/>
        </p:nvPicPr>
        <p:blipFill rotWithShape="1">
          <a:blip r:embed="rId2"/>
          <a:srcRect l="21272" t="27604" r="22955"/>
          <a:stretch/>
        </p:blipFill>
        <p:spPr>
          <a:xfrm>
            <a:off x="2427316" y="1446415"/>
            <a:ext cx="6799812" cy="4689070"/>
          </a:xfrm>
          <a:prstGeom prst="rect">
            <a:avLst/>
          </a:prstGeom>
        </p:spPr>
      </p:pic>
      <p:sp>
        <p:nvSpPr>
          <p:cNvPr id="2" name="Title 1">
            <a:extLst>
              <a:ext uri="{FF2B5EF4-FFF2-40B4-BE49-F238E27FC236}">
                <a16:creationId xmlns:a16="http://schemas.microsoft.com/office/drawing/2014/main" id="{F02C69DC-9EB9-4DC8-9742-46BB44313EA3}"/>
              </a:ext>
            </a:extLst>
          </p:cNvPr>
          <p:cNvSpPr>
            <a:spLocks noGrp="1"/>
          </p:cNvSpPr>
          <p:nvPr>
            <p:ph type="title"/>
          </p:nvPr>
        </p:nvSpPr>
        <p:spPr/>
        <p:txBody>
          <a:bodyPr/>
          <a:lstStyle/>
          <a:p>
            <a:r>
              <a:rPr lang="en-US"/>
              <a:t>The material in these slides come from this paper</a:t>
            </a:r>
          </a:p>
        </p:txBody>
      </p:sp>
      <p:sp>
        <p:nvSpPr>
          <p:cNvPr id="5" name="Rectangle 4">
            <a:extLst>
              <a:ext uri="{FF2B5EF4-FFF2-40B4-BE49-F238E27FC236}">
                <a16:creationId xmlns:a16="http://schemas.microsoft.com/office/drawing/2014/main" id="{D773AE3A-90BF-4257-8086-B40BD898407A}"/>
              </a:ext>
            </a:extLst>
          </p:cNvPr>
          <p:cNvSpPr/>
          <p:nvPr/>
        </p:nvSpPr>
        <p:spPr>
          <a:xfrm>
            <a:off x="3039215" y="6270166"/>
            <a:ext cx="5576014" cy="369332"/>
          </a:xfrm>
          <a:prstGeom prst="rect">
            <a:avLst/>
          </a:prstGeom>
        </p:spPr>
        <p:txBody>
          <a:bodyPr wrap="none">
            <a:spAutoFit/>
          </a:bodyPr>
          <a:lstStyle/>
          <a:p>
            <a:r>
              <a:rPr lang="en-US">
                <a:hlinkClick r:id="rId3"/>
              </a:rPr>
              <a:t>http://www4.ncsu.edu/~jwb/papers/baugh-scp-2018.pdf</a:t>
            </a:r>
            <a:r>
              <a:rPr lang="en-US"/>
              <a:t> </a:t>
            </a:r>
          </a:p>
        </p:txBody>
      </p:sp>
    </p:spTree>
    <p:extLst>
      <p:ext uri="{BB962C8B-B14F-4D97-AF65-F5344CB8AC3E}">
        <p14:creationId xmlns:p14="http://schemas.microsoft.com/office/powerpoint/2010/main" val="47446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28E11-331F-4D5E-9493-32A5C6A6D33E}"/>
              </a:ext>
            </a:extLst>
          </p:cNvPr>
          <p:cNvSpPr/>
          <p:nvPr/>
        </p:nvSpPr>
        <p:spPr>
          <a:xfrm>
            <a:off x="2532611" y="1277449"/>
            <a:ext cx="7143404" cy="4154984"/>
          </a:xfrm>
          <a:prstGeom prst="rect">
            <a:avLst/>
          </a:prstGeom>
          <a:ln>
            <a:solidFill>
              <a:schemeClr val="bg1">
                <a:lumMod val="65000"/>
              </a:schemeClr>
            </a:solidFill>
          </a:ln>
        </p:spPr>
        <p:txBody>
          <a:bodyPr wrap="square">
            <a:spAutoFit/>
          </a:bodyPr>
          <a:lstStyle/>
          <a:p>
            <a:r>
              <a:rPr lang="en-US" sz="2400"/>
              <a:t>Though both nodes and elements have wet-dry states that are potentially of interest, only those pertaining to nodes are affected—and complicated—by mesh partitioning, the problem we are addressing. The wet-dry states of elements, on the other hand, are determined solely by physical quantities that are known to be correct through other, more straightforward means. So while they appear in our model of the algorithm, we may safely focus our attention on node wet values (n.W), which are compared in full and subdomain runs.</a:t>
            </a:r>
          </a:p>
        </p:txBody>
      </p:sp>
    </p:spTree>
    <p:extLst>
      <p:ext uri="{BB962C8B-B14F-4D97-AF65-F5344CB8AC3E}">
        <p14:creationId xmlns:p14="http://schemas.microsoft.com/office/powerpoint/2010/main" val="2695917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8C94-3BE4-4720-8657-749260F593DB}"/>
              </a:ext>
            </a:extLst>
          </p:cNvPr>
          <p:cNvSpPr>
            <a:spLocks noGrp="1"/>
          </p:cNvSpPr>
          <p:nvPr>
            <p:ph type="title"/>
          </p:nvPr>
        </p:nvSpPr>
        <p:spPr/>
        <p:txBody>
          <a:bodyPr>
            <a:normAutofit fontScale="90000"/>
          </a:bodyPr>
          <a:lstStyle/>
          <a:p>
            <a:r>
              <a:rPr lang="en-US"/>
              <a:t>In the first state each node in the subdomain has the same wetness value as the full domain </a:t>
            </a:r>
          </a:p>
        </p:txBody>
      </p:sp>
      <p:sp>
        <p:nvSpPr>
          <p:cNvPr id="3" name="Rectangle 2">
            <a:extLst>
              <a:ext uri="{FF2B5EF4-FFF2-40B4-BE49-F238E27FC236}">
                <a16:creationId xmlns:a16="http://schemas.microsoft.com/office/drawing/2014/main" id="{7F4A9480-29C2-47CE-9F47-911F8F3DB3C8}"/>
              </a:ext>
            </a:extLst>
          </p:cNvPr>
          <p:cNvSpPr/>
          <p:nvPr/>
        </p:nvSpPr>
        <p:spPr>
          <a:xfrm>
            <a:off x="1086196" y="2058845"/>
            <a:ext cx="10019607" cy="3785652"/>
          </a:xfrm>
          <a:prstGeom prst="rect">
            <a:avLst/>
          </a:prstGeom>
          <a:ln>
            <a:solidFill>
              <a:schemeClr val="bg1">
                <a:lumMod val="65000"/>
              </a:schemeClr>
            </a:solidFill>
          </a:ln>
        </p:spPr>
        <p:txBody>
          <a:bodyPr wrap="square">
            <a:spAutoFit/>
          </a:bodyPr>
          <a:lstStyle/>
          <a:p>
            <a:r>
              <a:rPr lang="en-US" sz="2400" b="1"/>
              <a:t>assert</a:t>
            </a:r>
            <a:r>
              <a:rPr lang="en-US" sz="2400"/>
              <a:t> SameFinalStates {</a:t>
            </a:r>
          </a:p>
          <a:p>
            <a:r>
              <a:rPr lang="en-US" sz="2400"/>
              <a:t>  </a:t>
            </a:r>
            <a:r>
              <a:rPr lang="en-US" sz="2400" b="1"/>
              <a:t>let</a:t>
            </a:r>
            <a:r>
              <a:rPr lang="en-US" sz="2400"/>
              <a:t> f = toSeq[fo/first, fo/next], s = toSeq[so/first, so/next] |</a:t>
            </a:r>
          </a:p>
          <a:p>
            <a:r>
              <a:rPr lang="en-US" sz="2400"/>
              <a:t>    { </a:t>
            </a:r>
            <a:r>
              <a:rPr lang="en-US" sz="2400" b="1"/>
              <a:t>all</a:t>
            </a:r>
            <a:r>
              <a:rPr lang="en-US" sz="2400"/>
              <a:t> n: Sub.nodes | n.W.(s[0]) = n.W.(f[0])</a:t>
            </a:r>
          </a:p>
          <a:p>
            <a:r>
              <a:rPr lang="en-US" sz="2400"/>
              <a:t>      solve[Full, f]</a:t>
            </a:r>
          </a:p>
          <a:p>
            <a:r>
              <a:rPr lang="en-US" sz="2400"/>
              <a:t>      solve[Sub, s]</a:t>
            </a:r>
          </a:p>
          <a:p>
            <a:r>
              <a:rPr lang="en-US" sz="2400"/>
              <a:t>    }</a:t>
            </a:r>
          </a:p>
          <a:p>
            <a:r>
              <a:rPr lang="en-US" sz="2400"/>
              <a:t>    </a:t>
            </a:r>
            <a:r>
              <a:rPr lang="en-US" sz="2400" b="1"/>
              <a:t>implies</a:t>
            </a:r>
            <a:r>
              <a:rPr lang="en-US" sz="2400"/>
              <a:t> </a:t>
            </a:r>
            <a:r>
              <a:rPr lang="en-US" sz="2400" b="1"/>
              <a:t>all</a:t>
            </a:r>
            <a:r>
              <a:rPr lang="en-US" sz="2400"/>
              <a:t> n: Sub.nodes | n.W.(s[5]) = n.W.(f[5])</a:t>
            </a:r>
          </a:p>
          <a:p>
            <a:r>
              <a:rPr lang="en-US" sz="2400"/>
              <a:t>}</a:t>
            </a:r>
          </a:p>
          <a:p>
            <a:endParaRPr lang="en-US" sz="2400"/>
          </a:p>
          <a:p>
            <a:r>
              <a:rPr lang="en-US" sz="2400" b="1"/>
              <a:t>check</a:t>
            </a:r>
            <a:r>
              <a:rPr lang="en-US" sz="2400"/>
              <a:t> SameFinalStates </a:t>
            </a:r>
            <a:r>
              <a:rPr lang="en-US" sz="2400" b="1"/>
              <a:t>for</a:t>
            </a:r>
            <a:r>
              <a:rPr lang="en-US" sz="2400"/>
              <a:t> 2 Mesh, 3 Triangle, 5 Vertex, 12 State, 6 F, 6 S, 6 </a:t>
            </a:r>
            <a:r>
              <a:rPr lang="en-US" sz="2400" b="1"/>
              <a:t>int</a:t>
            </a:r>
          </a:p>
        </p:txBody>
      </p:sp>
      <p:sp>
        <p:nvSpPr>
          <p:cNvPr id="4" name="TextBox 3">
            <a:extLst>
              <a:ext uri="{FF2B5EF4-FFF2-40B4-BE49-F238E27FC236}">
                <a16:creationId xmlns:a16="http://schemas.microsoft.com/office/drawing/2014/main" id="{48C60E72-4A89-427F-ACEC-D3A575644D27}"/>
              </a:ext>
            </a:extLst>
          </p:cNvPr>
          <p:cNvSpPr txBox="1"/>
          <p:nvPr/>
        </p:nvSpPr>
        <p:spPr>
          <a:xfrm>
            <a:off x="2150226" y="5894372"/>
            <a:ext cx="6894022" cy="830997"/>
          </a:xfrm>
          <a:prstGeom prst="rect">
            <a:avLst/>
          </a:prstGeom>
          <a:solidFill>
            <a:schemeClr val="bg1">
              <a:lumMod val="85000"/>
            </a:schemeClr>
          </a:solidFill>
        </p:spPr>
        <p:txBody>
          <a:bodyPr wrap="square" rtlCol="0">
            <a:spAutoFit/>
          </a:bodyPr>
          <a:lstStyle/>
          <a:p>
            <a:r>
              <a:rPr lang="en-US" sz="2400"/>
              <a:t>In the final state does each node in the subdomain have the same wetness value as full domain? </a:t>
            </a:r>
          </a:p>
        </p:txBody>
      </p:sp>
    </p:spTree>
    <p:extLst>
      <p:ext uri="{BB962C8B-B14F-4D97-AF65-F5344CB8AC3E}">
        <p14:creationId xmlns:p14="http://schemas.microsoft.com/office/powerpoint/2010/main" val="104239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AF052C-BF97-427C-A3BE-7C9E1D4ADB21}"/>
              </a:ext>
            </a:extLst>
          </p:cNvPr>
          <p:cNvSpPr/>
          <p:nvPr/>
        </p:nvSpPr>
        <p:spPr>
          <a:xfrm>
            <a:off x="1862051" y="2693324"/>
            <a:ext cx="1662545" cy="1778923"/>
          </a:xfrm>
          <a:custGeom>
            <a:avLst/>
            <a:gdLst>
              <a:gd name="connsiteX0" fmla="*/ 0 w 1662545"/>
              <a:gd name="connsiteY0" fmla="*/ 997527 h 1778923"/>
              <a:gd name="connsiteX1" fmla="*/ 1662545 w 1662545"/>
              <a:gd name="connsiteY1" fmla="*/ 1778923 h 1778923"/>
              <a:gd name="connsiteX2" fmla="*/ 1496290 w 1662545"/>
              <a:gd name="connsiteY2" fmla="*/ 0 h 1778923"/>
              <a:gd name="connsiteX3" fmla="*/ 49876 w 1662545"/>
              <a:gd name="connsiteY3" fmla="*/ 980901 h 1778923"/>
              <a:gd name="connsiteX4" fmla="*/ 0 w 1662545"/>
              <a:gd name="connsiteY4" fmla="*/ 997527 h 1778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545" h="1778923">
                <a:moveTo>
                  <a:pt x="0" y="997527"/>
                </a:moveTo>
                <a:lnTo>
                  <a:pt x="1662545" y="1778923"/>
                </a:lnTo>
                <a:lnTo>
                  <a:pt x="1496290" y="0"/>
                </a:lnTo>
                <a:lnTo>
                  <a:pt x="49876" y="980901"/>
                </a:lnTo>
                <a:lnTo>
                  <a:pt x="0" y="997527"/>
                </a:lnTo>
                <a:close/>
              </a:path>
            </a:pathLst>
          </a:cu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051B0-E71A-458D-830D-D39514920C22}"/>
              </a:ext>
            </a:extLst>
          </p:cNvPr>
          <p:cNvSpPr>
            <a:spLocks noGrp="1"/>
          </p:cNvSpPr>
          <p:nvPr>
            <p:ph type="title"/>
          </p:nvPr>
        </p:nvSpPr>
        <p:spPr/>
        <p:txBody>
          <a:bodyPr/>
          <a:lstStyle/>
          <a:p>
            <a:r>
              <a:rPr lang="en-US"/>
              <a:t>Counterexample found</a:t>
            </a:r>
          </a:p>
        </p:txBody>
      </p:sp>
      <p:sp>
        <p:nvSpPr>
          <p:cNvPr id="5" name="TextBox 4">
            <a:extLst>
              <a:ext uri="{FF2B5EF4-FFF2-40B4-BE49-F238E27FC236}">
                <a16:creationId xmlns:a16="http://schemas.microsoft.com/office/drawing/2014/main" id="{99A1DA22-ED21-4DE9-B649-3295C79C763B}"/>
              </a:ext>
            </a:extLst>
          </p:cNvPr>
          <p:cNvSpPr txBox="1"/>
          <p:nvPr/>
        </p:nvSpPr>
        <p:spPr>
          <a:xfrm>
            <a:off x="1589907" y="320149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8" name="Isosceles Triangle 7">
            <a:extLst>
              <a:ext uri="{FF2B5EF4-FFF2-40B4-BE49-F238E27FC236}">
                <a16:creationId xmlns:a16="http://schemas.microsoft.com/office/drawing/2014/main" id="{51277CAF-49B1-44F7-8147-9AF80DACD2CD}"/>
              </a:ext>
            </a:extLst>
          </p:cNvPr>
          <p:cNvSpPr/>
          <p:nvPr/>
        </p:nvSpPr>
        <p:spPr>
          <a:xfrm rot="19641020">
            <a:off x="1307099" y="3583558"/>
            <a:ext cx="1961803" cy="1529542"/>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9638F4-E9FF-43B9-AA40-CE376FE3AAD0}"/>
              </a:ext>
            </a:extLst>
          </p:cNvPr>
          <p:cNvSpPr txBox="1"/>
          <p:nvPr/>
        </p:nvSpPr>
        <p:spPr>
          <a:xfrm>
            <a:off x="2242689" y="4182485"/>
            <a:ext cx="423514" cy="461665"/>
          </a:xfrm>
          <a:prstGeom prst="rect">
            <a:avLst/>
          </a:prstGeom>
          <a:noFill/>
        </p:spPr>
        <p:txBody>
          <a:bodyPr wrap="none" rtlCol="0">
            <a:spAutoFit/>
          </a:bodyPr>
          <a:lstStyle/>
          <a:p>
            <a:r>
              <a:rPr lang="en-US" sz="2400" i="1">
                <a:solidFill>
                  <a:schemeClr val="bg1">
                    <a:lumMod val="50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50000"/>
                  </a:schemeClr>
                </a:solidFill>
                <a:latin typeface="Times New Roman" panose="02020603050405020304" pitchFamily="18" charset="0"/>
                <a:cs typeface="Times New Roman" panose="02020603050405020304" pitchFamily="18" charset="0"/>
              </a:rPr>
              <a:t>0</a:t>
            </a:r>
          </a:p>
        </p:txBody>
      </p:sp>
      <p:sp>
        <p:nvSpPr>
          <p:cNvPr id="10" name="TextBox 9">
            <a:extLst>
              <a:ext uri="{FF2B5EF4-FFF2-40B4-BE49-F238E27FC236}">
                <a16:creationId xmlns:a16="http://schemas.microsoft.com/office/drawing/2014/main" id="{05AC207D-5FA9-43CB-8BD5-8BFF2C71F82A}"/>
              </a:ext>
            </a:extLst>
          </p:cNvPr>
          <p:cNvSpPr txBox="1"/>
          <p:nvPr/>
        </p:nvSpPr>
        <p:spPr>
          <a:xfrm>
            <a:off x="3474356" y="4216082"/>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1" name="Straight Arrow Connector 10">
            <a:extLst>
              <a:ext uri="{FF2B5EF4-FFF2-40B4-BE49-F238E27FC236}">
                <a16:creationId xmlns:a16="http://schemas.microsoft.com/office/drawing/2014/main" id="{BE631054-B68D-4C00-A61A-0DEDC4A5F5F7}"/>
              </a:ext>
            </a:extLst>
          </p:cNvPr>
          <p:cNvCxnSpPr>
            <a:cxnSpLocks/>
          </p:cNvCxnSpPr>
          <p:nvPr/>
        </p:nvCxnSpPr>
        <p:spPr>
          <a:xfrm flipH="1">
            <a:off x="2035718" y="4644150"/>
            <a:ext cx="1438638" cy="8900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E5EE0A79-C374-4122-A7B9-3A14E7FDAD71}"/>
              </a:ext>
            </a:extLst>
          </p:cNvPr>
          <p:cNvSpPr/>
          <p:nvPr/>
        </p:nvSpPr>
        <p:spPr>
          <a:xfrm rot="1506379">
            <a:off x="2118705" y="2624648"/>
            <a:ext cx="1818935" cy="1517545"/>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242AD69-A5DE-4750-9C91-1F170A3BF07E}"/>
              </a:ext>
            </a:extLst>
          </p:cNvPr>
          <p:cNvCxnSpPr>
            <a:cxnSpLocks/>
          </p:cNvCxnSpPr>
          <p:nvPr/>
        </p:nvCxnSpPr>
        <p:spPr>
          <a:xfrm flipH="1" flipV="1">
            <a:off x="2038107" y="3641380"/>
            <a:ext cx="1385167" cy="60588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9AD575B-A586-4C9C-9187-7F28AAB42430}"/>
              </a:ext>
            </a:extLst>
          </p:cNvPr>
          <p:cNvSpPr txBox="1"/>
          <p:nvPr/>
        </p:nvSpPr>
        <p:spPr>
          <a:xfrm>
            <a:off x="2786347" y="3283138"/>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00A97BD6-A819-4D76-A24F-04CA1BD4BB16}"/>
              </a:ext>
            </a:extLst>
          </p:cNvPr>
          <p:cNvSpPr txBox="1"/>
          <p:nvPr/>
        </p:nvSpPr>
        <p:spPr>
          <a:xfrm>
            <a:off x="3165718" y="2281162"/>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81078691-80EC-4D43-A92B-1BEF59CEB7D5}"/>
              </a:ext>
            </a:extLst>
          </p:cNvPr>
          <p:cNvSpPr txBox="1"/>
          <p:nvPr/>
        </p:nvSpPr>
        <p:spPr>
          <a:xfrm>
            <a:off x="1689344" y="5399473"/>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cxnSp>
        <p:nvCxnSpPr>
          <p:cNvPr id="18" name="Straight Arrow Connector 17">
            <a:extLst>
              <a:ext uri="{FF2B5EF4-FFF2-40B4-BE49-F238E27FC236}">
                <a16:creationId xmlns:a16="http://schemas.microsoft.com/office/drawing/2014/main" id="{51151398-4710-49C8-9432-C3922F0C11DF}"/>
              </a:ext>
            </a:extLst>
          </p:cNvPr>
          <p:cNvCxnSpPr>
            <a:cxnSpLocks/>
          </p:cNvCxnSpPr>
          <p:nvPr/>
        </p:nvCxnSpPr>
        <p:spPr>
          <a:xfrm>
            <a:off x="1753583" y="3807632"/>
            <a:ext cx="1" cy="14982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DCD8B1-3ADA-4202-9072-BCE77442AF77}"/>
              </a:ext>
            </a:extLst>
          </p:cNvPr>
          <p:cNvCxnSpPr>
            <a:cxnSpLocks/>
          </p:cNvCxnSpPr>
          <p:nvPr/>
        </p:nvCxnSpPr>
        <p:spPr>
          <a:xfrm>
            <a:off x="2068815" y="3914222"/>
            <a:ext cx="1175137" cy="5714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3C7133-4715-4A7E-A421-A0BC3D8D9E59}"/>
              </a:ext>
            </a:extLst>
          </p:cNvPr>
          <p:cNvCxnSpPr>
            <a:cxnSpLocks/>
          </p:cNvCxnSpPr>
          <p:nvPr/>
        </p:nvCxnSpPr>
        <p:spPr>
          <a:xfrm>
            <a:off x="3496180" y="2783236"/>
            <a:ext cx="142858" cy="14355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47654F-764A-4CC6-A53A-62AAD0249EE5}"/>
              </a:ext>
            </a:extLst>
          </p:cNvPr>
          <p:cNvCxnSpPr>
            <a:cxnSpLocks/>
            <a:stCxn id="5" idx="3"/>
          </p:cNvCxnSpPr>
          <p:nvPr/>
        </p:nvCxnSpPr>
        <p:spPr>
          <a:xfrm flipV="1">
            <a:off x="2031053" y="2683873"/>
            <a:ext cx="1153444" cy="7484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13E1881-089E-4780-A1F7-05A1F410D9F6}"/>
              </a:ext>
            </a:extLst>
          </p:cNvPr>
          <p:cNvSpPr txBox="1"/>
          <p:nvPr/>
        </p:nvSpPr>
        <p:spPr>
          <a:xfrm>
            <a:off x="2307454" y="3100480"/>
            <a:ext cx="1229824" cy="923330"/>
          </a:xfrm>
          <a:prstGeom prst="rect">
            <a:avLst/>
          </a:prstGeom>
          <a:noFill/>
        </p:spPr>
        <p:txBody>
          <a:bodyPr wrap="none" rtlCol="0">
            <a:spAutoFit/>
          </a:bodyPr>
          <a:lstStyle/>
          <a:p>
            <a:r>
              <a:rPr lang="en-US" sz="5400"/>
              <a:t>Sub</a:t>
            </a:r>
          </a:p>
        </p:txBody>
      </p:sp>
      <p:sp>
        <p:nvSpPr>
          <p:cNvPr id="25" name="Freeform: Shape 24">
            <a:extLst>
              <a:ext uri="{FF2B5EF4-FFF2-40B4-BE49-F238E27FC236}">
                <a16:creationId xmlns:a16="http://schemas.microsoft.com/office/drawing/2014/main" id="{6D07BCA6-B096-4775-8CB5-18E91C64E644}"/>
              </a:ext>
            </a:extLst>
          </p:cNvPr>
          <p:cNvSpPr/>
          <p:nvPr/>
        </p:nvSpPr>
        <p:spPr>
          <a:xfrm>
            <a:off x="7201593" y="2726921"/>
            <a:ext cx="1662545" cy="1778923"/>
          </a:xfrm>
          <a:custGeom>
            <a:avLst/>
            <a:gdLst>
              <a:gd name="connsiteX0" fmla="*/ 0 w 1662545"/>
              <a:gd name="connsiteY0" fmla="*/ 997527 h 1778923"/>
              <a:gd name="connsiteX1" fmla="*/ 1662545 w 1662545"/>
              <a:gd name="connsiteY1" fmla="*/ 1778923 h 1778923"/>
              <a:gd name="connsiteX2" fmla="*/ 1496290 w 1662545"/>
              <a:gd name="connsiteY2" fmla="*/ 0 h 1778923"/>
              <a:gd name="connsiteX3" fmla="*/ 49876 w 1662545"/>
              <a:gd name="connsiteY3" fmla="*/ 980901 h 1778923"/>
              <a:gd name="connsiteX4" fmla="*/ 0 w 1662545"/>
              <a:gd name="connsiteY4" fmla="*/ 997527 h 1778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545" h="1778923">
                <a:moveTo>
                  <a:pt x="0" y="997527"/>
                </a:moveTo>
                <a:lnTo>
                  <a:pt x="1662545" y="1778923"/>
                </a:lnTo>
                <a:lnTo>
                  <a:pt x="1496290" y="0"/>
                </a:lnTo>
                <a:lnTo>
                  <a:pt x="49876" y="980901"/>
                </a:lnTo>
                <a:lnTo>
                  <a:pt x="0" y="997527"/>
                </a:lnTo>
                <a:close/>
              </a:path>
            </a:pathLst>
          </a:cu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87F80EC-3641-4867-8B68-EDBE097C093F}"/>
              </a:ext>
            </a:extLst>
          </p:cNvPr>
          <p:cNvSpPr txBox="1"/>
          <p:nvPr/>
        </p:nvSpPr>
        <p:spPr>
          <a:xfrm>
            <a:off x="6929449" y="32350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27" name="Isosceles Triangle 26">
            <a:extLst>
              <a:ext uri="{FF2B5EF4-FFF2-40B4-BE49-F238E27FC236}">
                <a16:creationId xmlns:a16="http://schemas.microsoft.com/office/drawing/2014/main" id="{2EB94789-023D-48ED-A5B8-70708E6A5DA2}"/>
              </a:ext>
            </a:extLst>
          </p:cNvPr>
          <p:cNvSpPr/>
          <p:nvPr/>
        </p:nvSpPr>
        <p:spPr>
          <a:xfrm rot="19641020">
            <a:off x="6646641" y="3617155"/>
            <a:ext cx="1961803" cy="1529542"/>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0CDB1E0-A796-4780-9E4F-3378047BC985}"/>
              </a:ext>
            </a:extLst>
          </p:cNvPr>
          <p:cNvSpPr txBox="1"/>
          <p:nvPr/>
        </p:nvSpPr>
        <p:spPr>
          <a:xfrm>
            <a:off x="7582231" y="4216082"/>
            <a:ext cx="423514" cy="461665"/>
          </a:xfrm>
          <a:prstGeom prst="rect">
            <a:avLst/>
          </a:prstGeom>
          <a:noFill/>
        </p:spPr>
        <p:txBody>
          <a:bodyPr wrap="none" rtlCol="0">
            <a:spAutoFit/>
          </a:bodyPr>
          <a:lstStyle/>
          <a:p>
            <a:r>
              <a:rPr lang="en-US" sz="2400" i="1">
                <a:solidFill>
                  <a:schemeClr val="bg1">
                    <a:lumMod val="50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50000"/>
                  </a:schemeClr>
                </a:solidFill>
                <a:latin typeface="Times New Roman" panose="02020603050405020304" pitchFamily="18" charset="0"/>
                <a:cs typeface="Times New Roman" panose="02020603050405020304" pitchFamily="18" charset="0"/>
              </a:rPr>
              <a:t>0</a:t>
            </a:r>
          </a:p>
        </p:txBody>
      </p:sp>
      <p:sp>
        <p:nvSpPr>
          <p:cNvPr id="29" name="TextBox 28">
            <a:extLst>
              <a:ext uri="{FF2B5EF4-FFF2-40B4-BE49-F238E27FC236}">
                <a16:creationId xmlns:a16="http://schemas.microsoft.com/office/drawing/2014/main" id="{5E7F0B6F-BCD9-45FE-ACC4-85C9C54A1A0E}"/>
              </a:ext>
            </a:extLst>
          </p:cNvPr>
          <p:cNvSpPr txBox="1"/>
          <p:nvPr/>
        </p:nvSpPr>
        <p:spPr>
          <a:xfrm>
            <a:off x="8813898" y="4249679"/>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30" name="Straight Arrow Connector 29">
            <a:extLst>
              <a:ext uri="{FF2B5EF4-FFF2-40B4-BE49-F238E27FC236}">
                <a16:creationId xmlns:a16="http://schemas.microsoft.com/office/drawing/2014/main" id="{B86B5129-6EDE-4113-9C8B-6F4889705282}"/>
              </a:ext>
            </a:extLst>
          </p:cNvPr>
          <p:cNvCxnSpPr>
            <a:cxnSpLocks/>
          </p:cNvCxnSpPr>
          <p:nvPr/>
        </p:nvCxnSpPr>
        <p:spPr>
          <a:xfrm flipH="1">
            <a:off x="7375260" y="4677747"/>
            <a:ext cx="1438638" cy="8900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EF6F55C9-BC21-4C2D-A7B8-802DC35E4C05}"/>
              </a:ext>
            </a:extLst>
          </p:cNvPr>
          <p:cNvSpPr/>
          <p:nvPr/>
        </p:nvSpPr>
        <p:spPr>
          <a:xfrm rot="1506379">
            <a:off x="7458247" y="2658245"/>
            <a:ext cx="1818935" cy="1517545"/>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8A66FB96-AC4D-496A-9441-CC2C43A295FB}"/>
              </a:ext>
            </a:extLst>
          </p:cNvPr>
          <p:cNvCxnSpPr>
            <a:cxnSpLocks/>
          </p:cNvCxnSpPr>
          <p:nvPr/>
        </p:nvCxnSpPr>
        <p:spPr>
          <a:xfrm flipH="1" flipV="1">
            <a:off x="7377649" y="3674977"/>
            <a:ext cx="1385167" cy="60588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B056A13-2E15-4832-9C3B-6DB9414C8F77}"/>
              </a:ext>
            </a:extLst>
          </p:cNvPr>
          <p:cNvSpPr txBox="1"/>
          <p:nvPr/>
        </p:nvSpPr>
        <p:spPr>
          <a:xfrm>
            <a:off x="8125889" y="3316735"/>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34" name="TextBox 33">
            <a:extLst>
              <a:ext uri="{FF2B5EF4-FFF2-40B4-BE49-F238E27FC236}">
                <a16:creationId xmlns:a16="http://schemas.microsoft.com/office/drawing/2014/main" id="{28AF39B6-12C3-4B54-955D-88209FB945F4}"/>
              </a:ext>
            </a:extLst>
          </p:cNvPr>
          <p:cNvSpPr txBox="1"/>
          <p:nvPr/>
        </p:nvSpPr>
        <p:spPr>
          <a:xfrm>
            <a:off x="8505260" y="2314759"/>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35" name="TextBox 34">
            <a:extLst>
              <a:ext uri="{FF2B5EF4-FFF2-40B4-BE49-F238E27FC236}">
                <a16:creationId xmlns:a16="http://schemas.microsoft.com/office/drawing/2014/main" id="{01330BCF-5A99-4047-896F-C3485F8E55E0}"/>
              </a:ext>
            </a:extLst>
          </p:cNvPr>
          <p:cNvSpPr txBox="1"/>
          <p:nvPr/>
        </p:nvSpPr>
        <p:spPr>
          <a:xfrm>
            <a:off x="7028886" y="543307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cxnSp>
        <p:nvCxnSpPr>
          <p:cNvPr id="36" name="Straight Arrow Connector 35">
            <a:extLst>
              <a:ext uri="{FF2B5EF4-FFF2-40B4-BE49-F238E27FC236}">
                <a16:creationId xmlns:a16="http://schemas.microsoft.com/office/drawing/2014/main" id="{B95263EE-021E-4ADF-80BF-BD35EBED0EC5}"/>
              </a:ext>
            </a:extLst>
          </p:cNvPr>
          <p:cNvCxnSpPr>
            <a:cxnSpLocks/>
          </p:cNvCxnSpPr>
          <p:nvPr/>
        </p:nvCxnSpPr>
        <p:spPr>
          <a:xfrm>
            <a:off x="7093125" y="3841229"/>
            <a:ext cx="1" cy="14982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C5D967-E7DF-4252-990A-A0349EE5B6BA}"/>
              </a:ext>
            </a:extLst>
          </p:cNvPr>
          <p:cNvCxnSpPr>
            <a:cxnSpLocks/>
          </p:cNvCxnSpPr>
          <p:nvPr/>
        </p:nvCxnSpPr>
        <p:spPr>
          <a:xfrm>
            <a:off x="7408357" y="3947819"/>
            <a:ext cx="1175137" cy="5714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3D9F64E-9827-41C9-804B-E190E656B26E}"/>
              </a:ext>
            </a:extLst>
          </p:cNvPr>
          <p:cNvCxnSpPr>
            <a:cxnSpLocks/>
          </p:cNvCxnSpPr>
          <p:nvPr/>
        </p:nvCxnSpPr>
        <p:spPr>
          <a:xfrm>
            <a:off x="8835722" y="2816833"/>
            <a:ext cx="142858" cy="14355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B47CCBB-BA35-40A7-913A-6B273A77D9D3}"/>
              </a:ext>
            </a:extLst>
          </p:cNvPr>
          <p:cNvCxnSpPr>
            <a:cxnSpLocks/>
            <a:stCxn id="26" idx="3"/>
          </p:cNvCxnSpPr>
          <p:nvPr/>
        </p:nvCxnSpPr>
        <p:spPr>
          <a:xfrm flipV="1">
            <a:off x="7370595" y="2717470"/>
            <a:ext cx="1153444" cy="7484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6A267D0-42BB-463F-8481-96C940390FFD}"/>
              </a:ext>
            </a:extLst>
          </p:cNvPr>
          <p:cNvSpPr txBox="1"/>
          <p:nvPr/>
        </p:nvSpPr>
        <p:spPr>
          <a:xfrm>
            <a:off x="7646996" y="3134077"/>
            <a:ext cx="1229824" cy="923330"/>
          </a:xfrm>
          <a:prstGeom prst="rect">
            <a:avLst/>
          </a:prstGeom>
          <a:noFill/>
        </p:spPr>
        <p:txBody>
          <a:bodyPr wrap="none" rtlCol="0">
            <a:spAutoFit/>
          </a:bodyPr>
          <a:lstStyle/>
          <a:p>
            <a:r>
              <a:rPr lang="en-US" sz="5400"/>
              <a:t>Sub</a:t>
            </a:r>
          </a:p>
        </p:txBody>
      </p:sp>
      <p:sp>
        <p:nvSpPr>
          <p:cNvPr id="41" name="TextBox 40">
            <a:extLst>
              <a:ext uri="{FF2B5EF4-FFF2-40B4-BE49-F238E27FC236}">
                <a16:creationId xmlns:a16="http://schemas.microsoft.com/office/drawing/2014/main" id="{0F6F2412-C715-427B-83B4-DE0B81061173}"/>
              </a:ext>
            </a:extLst>
          </p:cNvPr>
          <p:cNvSpPr txBox="1"/>
          <p:nvPr/>
        </p:nvSpPr>
        <p:spPr>
          <a:xfrm>
            <a:off x="838200" y="1895302"/>
            <a:ext cx="5152051" cy="369332"/>
          </a:xfrm>
          <a:prstGeom prst="rect">
            <a:avLst/>
          </a:prstGeom>
          <a:noFill/>
        </p:spPr>
        <p:txBody>
          <a:bodyPr wrap="none" rtlCol="0">
            <a:spAutoFit/>
          </a:bodyPr>
          <a:lstStyle/>
          <a:p>
            <a:r>
              <a:rPr lang="en-US"/>
              <a:t>Final wetness value for each node of the full domain:</a:t>
            </a:r>
          </a:p>
        </p:txBody>
      </p:sp>
      <p:sp>
        <p:nvSpPr>
          <p:cNvPr id="42" name="TextBox 41">
            <a:extLst>
              <a:ext uri="{FF2B5EF4-FFF2-40B4-BE49-F238E27FC236}">
                <a16:creationId xmlns:a16="http://schemas.microsoft.com/office/drawing/2014/main" id="{034B8BDA-BFE4-45B1-9E04-1AED713312C1}"/>
              </a:ext>
            </a:extLst>
          </p:cNvPr>
          <p:cNvSpPr txBox="1"/>
          <p:nvPr/>
        </p:nvSpPr>
        <p:spPr>
          <a:xfrm>
            <a:off x="6103472" y="1898611"/>
            <a:ext cx="5134419" cy="369332"/>
          </a:xfrm>
          <a:prstGeom prst="rect">
            <a:avLst/>
          </a:prstGeom>
          <a:noFill/>
        </p:spPr>
        <p:txBody>
          <a:bodyPr wrap="none" rtlCol="0">
            <a:spAutoFit/>
          </a:bodyPr>
          <a:lstStyle/>
          <a:p>
            <a:r>
              <a:rPr lang="en-US"/>
              <a:t>Final wetness value for each node of the subdomain:</a:t>
            </a:r>
          </a:p>
        </p:txBody>
      </p:sp>
      <p:sp>
        <p:nvSpPr>
          <p:cNvPr id="43" name="TextBox 42">
            <a:extLst>
              <a:ext uri="{FF2B5EF4-FFF2-40B4-BE49-F238E27FC236}">
                <a16:creationId xmlns:a16="http://schemas.microsoft.com/office/drawing/2014/main" id="{F83D81E6-5B3B-4A0E-974B-AAF910BFAD4D}"/>
              </a:ext>
            </a:extLst>
          </p:cNvPr>
          <p:cNvSpPr txBox="1"/>
          <p:nvPr/>
        </p:nvSpPr>
        <p:spPr>
          <a:xfrm>
            <a:off x="987437" y="3283138"/>
            <a:ext cx="580415" cy="369332"/>
          </a:xfrm>
          <a:prstGeom prst="rect">
            <a:avLst/>
          </a:prstGeom>
          <a:noFill/>
        </p:spPr>
        <p:txBody>
          <a:bodyPr wrap="none" rtlCol="0">
            <a:spAutoFit/>
          </a:bodyPr>
          <a:lstStyle/>
          <a:p>
            <a:r>
              <a:rPr lang="en-US" b="1">
                <a:solidFill>
                  <a:srgbClr val="FF0000"/>
                </a:solidFill>
              </a:rPr>
              <a:t>Wet</a:t>
            </a:r>
          </a:p>
        </p:txBody>
      </p:sp>
      <p:sp>
        <p:nvSpPr>
          <p:cNvPr id="44" name="TextBox 43">
            <a:extLst>
              <a:ext uri="{FF2B5EF4-FFF2-40B4-BE49-F238E27FC236}">
                <a16:creationId xmlns:a16="http://schemas.microsoft.com/office/drawing/2014/main" id="{516A2A9C-AFBF-4912-97C1-F01FA5AAE907}"/>
              </a:ext>
            </a:extLst>
          </p:cNvPr>
          <p:cNvSpPr txBox="1"/>
          <p:nvPr/>
        </p:nvSpPr>
        <p:spPr>
          <a:xfrm>
            <a:off x="3535301" y="2355452"/>
            <a:ext cx="580415" cy="369332"/>
          </a:xfrm>
          <a:prstGeom prst="rect">
            <a:avLst/>
          </a:prstGeom>
          <a:noFill/>
        </p:spPr>
        <p:txBody>
          <a:bodyPr wrap="none" rtlCol="0">
            <a:spAutoFit/>
          </a:bodyPr>
          <a:lstStyle/>
          <a:p>
            <a:r>
              <a:rPr lang="en-US" b="1">
                <a:solidFill>
                  <a:srgbClr val="FF0000"/>
                </a:solidFill>
              </a:rPr>
              <a:t>Wet</a:t>
            </a:r>
          </a:p>
        </p:txBody>
      </p:sp>
      <p:sp>
        <p:nvSpPr>
          <p:cNvPr id="45" name="TextBox 44">
            <a:extLst>
              <a:ext uri="{FF2B5EF4-FFF2-40B4-BE49-F238E27FC236}">
                <a16:creationId xmlns:a16="http://schemas.microsoft.com/office/drawing/2014/main" id="{1FBEAAF2-5CD4-4FB2-8DDD-FEE09B9F7B3B}"/>
              </a:ext>
            </a:extLst>
          </p:cNvPr>
          <p:cNvSpPr txBox="1"/>
          <p:nvPr/>
        </p:nvSpPr>
        <p:spPr>
          <a:xfrm>
            <a:off x="3832058" y="4348329"/>
            <a:ext cx="580415" cy="369332"/>
          </a:xfrm>
          <a:prstGeom prst="rect">
            <a:avLst/>
          </a:prstGeom>
          <a:noFill/>
        </p:spPr>
        <p:txBody>
          <a:bodyPr wrap="none" rtlCol="0">
            <a:spAutoFit/>
          </a:bodyPr>
          <a:lstStyle/>
          <a:p>
            <a:r>
              <a:rPr lang="en-US" b="1">
                <a:solidFill>
                  <a:srgbClr val="FF0000"/>
                </a:solidFill>
              </a:rPr>
              <a:t>Wet</a:t>
            </a:r>
          </a:p>
        </p:txBody>
      </p:sp>
      <p:sp>
        <p:nvSpPr>
          <p:cNvPr id="46" name="TextBox 45">
            <a:extLst>
              <a:ext uri="{FF2B5EF4-FFF2-40B4-BE49-F238E27FC236}">
                <a16:creationId xmlns:a16="http://schemas.microsoft.com/office/drawing/2014/main" id="{7B7B7241-6202-4824-BFD9-9826D317D8C6}"/>
              </a:ext>
            </a:extLst>
          </p:cNvPr>
          <p:cNvSpPr txBox="1"/>
          <p:nvPr/>
        </p:nvSpPr>
        <p:spPr>
          <a:xfrm>
            <a:off x="1550075" y="5835613"/>
            <a:ext cx="522322" cy="369332"/>
          </a:xfrm>
          <a:prstGeom prst="rect">
            <a:avLst/>
          </a:prstGeom>
          <a:noFill/>
        </p:spPr>
        <p:txBody>
          <a:bodyPr wrap="none" rtlCol="0">
            <a:spAutoFit/>
          </a:bodyPr>
          <a:lstStyle/>
          <a:p>
            <a:r>
              <a:rPr lang="en-US" b="1">
                <a:solidFill>
                  <a:srgbClr val="00B050"/>
                </a:solidFill>
              </a:rPr>
              <a:t>Dry</a:t>
            </a:r>
          </a:p>
        </p:txBody>
      </p:sp>
      <p:cxnSp>
        <p:nvCxnSpPr>
          <p:cNvPr id="48" name="Straight Connector 47">
            <a:extLst>
              <a:ext uri="{FF2B5EF4-FFF2-40B4-BE49-F238E27FC236}">
                <a16:creationId xmlns:a16="http://schemas.microsoft.com/office/drawing/2014/main" id="{2FF33C4E-F8D3-465D-AC00-2D17CC463E3C}"/>
              </a:ext>
            </a:extLst>
          </p:cNvPr>
          <p:cNvCxnSpPr>
            <a:cxnSpLocks/>
          </p:cNvCxnSpPr>
          <p:nvPr/>
        </p:nvCxnSpPr>
        <p:spPr>
          <a:xfrm>
            <a:off x="5990251" y="1379913"/>
            <a:ext cx="0" cy="520376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0F890E1-488D-4208-9E79-175ECDA38196}"/>
              </a:ext>
            </a:extLst>
          </p:cNvPr>
          <p:cNvSpPr txBox="1"/>
          <p:nvPr/>
        </p:nvSpPr>
        <p:spPr>
          <a:xfrm>
            <a:off x="6474491" y="3247050"/>
            <a:ext cx="522322" cy="369332"/>
          </a:xfrm>
          <a:prstGeom prst="rect">
            <a:avLst/>
          </a:prstGeom>
          <a:noFill/>
        </p:spPr>
        <p:txBody>
          <a:bodyPr wrap="none" rtlCol="0">
            <a:spAutoFit/>
          </a:bodyPr>
          <a:lstStyle/>
          <a:p>
            <a:r>
              <a:rPr lang="en-US" b="1">
                <a:solidFill>
                  <a:srgbClr val="00B050"/>
                </a:solidFill>
              </a:rPr>
              <a:t>Dry</a:t>
            </a:r>
          </a:p>
        </p:txBody>
      </p:sp>
      <p:sp>
        <p:nvSpPr>
          <p:cNvPr id="50" name="TextBox 49">
            <a:extLst>
              <a:ext uri="{FF2B5EF4-FFF2-40B4-BE49-F238E27FC236}">
                <a16:creationId xmlns:a16="http://schemas.microsoft.com/office/drawing/2014/main" id="{A815A49C-1AF9-41DF-9586-FB63AC2F8E7A}"/>
              </a:ext>
            </a:extLst>
          </p:cNvPr>
          <p:cNvSpPr txBox="1"/>
          <p:nvPr/>
        </p:nvSpPr>
        <p:spPr>
          <a:xfrm>
            <a:off x="8864138" y="2318796"/>
            <a:ext cx="522322" cy="369332"/>
          </a:xfrm>
          <a:prstGeom prst="rect">
            <a:avLst/>
          </a:prstGeom>
          <a:noFill/>
        </p:spPr>
        <p:txBody>
          <a:bodyPr wrap="none" rtlCol="0">
            <a:spAutoFit/>
          </a:bodyPr>
          <a:lstStyle/>
          <a:p>
            <a:r>
              <a:rPr lang="en-US" b="1">
                <a:solidFill>
                  <a:srgbClr val="00B050"/>
                </a:solidFill>
              </a:rPr>
              <a:t>Dry</a:t>
            </a:r>
          </a:p>
        </p:txBody>
      </p:sp>
      <p:sp>
        <p:nvSpPr>
          <p:cNvPr id="51" name="TextBox 50">
            <a:extLst>
              <a:ext uri="{FF2B5EF4-FFF2-40B4-BE49-F238E27FC236}">
                <a16:creationId xmlns:a16="http://schemas.microsoft.com/office/drawing/2014/main" id="{CEEAB6DD-2C94-40FA-ADA2-05AE24E8CB38}"/>
              </a:ext>
            </a:extLst>
          </p:cNvPr>
          <p:cNvSpPr txBox="1"/>
          <p:nvPr/>
        </p:nvSpPr>
        <p:spPr>
          <a:xfrm>
            <a:off x="9169363" y="4362488"/>
            <a:ext cx="522322" cy="369332"/>
          </a:xfrm>
          <a:prstGeom prst="rect">
            <a:avLst/>
          </a:prstGeom>
          <a:noFill/>
        </p:spPr>
        <p:txBody>
          <a:bodyPr wrap="none" rtlCol="0">
            <a:spAutoFit/>
          </a:bodyPr>
          <a:lstStyle/>
          <a:p>
            <a:r>
              <a:rPr lang="en-US" b="1">
                <a:solidFill>
                  <a:srgbClr val="00B050"/>
                </a:solidFill>
              </a:rPr>
              <a:t>Dry</a:t>
            </a:r>
          </a:p>
        </p:txBody>
      </p:sp>
    </p:spTree>
    <p:extLst>
      <p:ext uri="{BB962C8B-B14F-4D97-AF65-F5344CB8AC3E}">
        <p14:creationId xmlns:p14="http://schemas.microsoft.com/office/powerpoint/2010/main" val="3394401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A4733-604F-4AB6-9B05-E0BEA83232B2}"/>
              </a:ext>
            </a:extLst>
          </p:cNvPr>
          <p:cNvSpPr>
            <a:spLocks noGrp="1"/>
          </p:cNvSpPr>
          <p:nvPr>
            <p:ph type="title"/>
          </p:nvPr>
        </p:nvSpPr>
        <p:spPr/>
        <p:txBody>
          <a:bodyPr/>
          <a:lstStyle/>
          <a:p>
            <a:r>
              <a:rPr lang="en-US"/>
              <a:t>Is node n on the subdomain border?</a:t>
            </a:r>
          </a:p>
        </p:txBody>
      </p:sp>
      <p:sp>
        <p:nvSpPr>
          <p:cNvPr id="4" name="Content Placeholder 3">
            <a:extLst>
              <a:ext uri="{FF2B5EF4-FFF2-40B4-BE49-F238E27FC236}">
                <a16:creationId xmlns:a16="http://schemas.microsoft.com/office/drawing/2014/main" id="{1B008B52-E696-410F-9C54-DFD402F7686B}"/>
              </a:ext>
            </a:extLst>
          </p:cNvPr>
          <p:cNvSpPr>
            <a:spLocks noGrp="1"/>
          </p:cNvSpPr>
          <p:nvPr>
            <p:ph idx="1"/>
          </p:nvPr>
        </p:nvSpPr>
        <p:spPr>
          <a:xfrm>
            <a:off x="838200" y="1825625"/>
            <a:ext cx="10515600" cy="1172599"/>
          </a:xfrm>
        </p:spPr>
        <p:txBody>
          <a:bodyPr/>
          <a:lstStyle/>
          <a:p>
            <a:r>
              <a:rPr lang="en-US"/>
              <a:t>Let’s define a predicate that is passed a mesh m and a node n. </a:t>
            </a:r>
          </a:p>
          <a:p>
            <a:r>
              <a:rPr lang="en-US"/>
              <a:t>The predicate is satisfied only if n is on the subdomain border. </a:t>
            </a:r>
          </a:p>
        </p:txBody>
      </p:sp>
      <p:grpSp>
        <p:nvGrpSpPr>
          <p:cNvPr id="18" name="Group 17">
            <a:extLst>
              <a:ext uri="{FF2B5EF4-FFF2-40B4-BE49-F238E27FC236}">
                <a16:creationId xmlns:a16="http://schemas.microsoft.com/office/drawing/2014/main" id="{9FE50FBA-046D-4CF6-929B-9EA79F9B4C8E}"/>
              </a:ext>
            </a:extLst>
          </p:cNvPr>
          <p:cNvGrpSpPr/>
          <p:nvPr/>
        </p:nvGrpSpPr>
        <p:grpSpPr>
          <a:xfrm>
            <a:off x="3092334" y="3225339"/>
            <a:ext cx="3814934" cy="2793076"/>
            <a:chOff x="3092334" y="3225339"/>
            <a:chExt cx="3814934" cy="2793076"/>
          </a:xfrm>
        </p:grpSpPr>
        <p:pic>
          <p:nvPicPr>
            <p:cNvPr id="5" name="Picture 4">
              <a:extLst>
                <a:ext uri="{FF2B5EF4-FFF2-40B4-BE49-F238E27FC236}">
                  <a16:creationId xmlns:a16="http://schemas.microsoft.com/office/drawing/2014/main" id="{A0FCF429-1E09-43A1-AE46-9ED92A0DB280}"/>
                </a:ext>
              </a:extLst>
            </p:cNvPr>
            <p:cNvPicPr>
              <a:picLocks noChangeAspect="1"/>
            </p:cNvPicPr>
            <p:nvPr/>
          </p:nvPicPr>
          <p:blipFill rotWithShape="1">
            <a:blip r:embed="rId2"/>
            <a:srcRect l="50318" t="20674" r="34409" b="58278"/>
            <a:stretch/>
          </p:blipFill>
          <p:spPr>
            <a:xfrm>
              <a:off x="3092334" y="3225339"/>
              <a:ext cx="3814934" cy="2793076"/>
            </a:xfrm>
            <a:prstGeom prst="rect">
              <a:avLst/>
            </a:prstGeom>
          </p:spPr>
        </p:pic>
        <p:sp>
          <p:nvSpPr>
            <p:cNvPr id="6" name="Oval 5">
              <a:extLst>
                <a:ext uri="{FF2B5EF4-FFF2-40B4-BE49-F238E27FC236}">
                  <a16:creationId xmlns:a16="http://schemas.microsoft.com/office/drawing/2014/main" id="{8F22FF3D-1796-4603-AFCB-99C48DF5B6A0}"/>
                </a:ext>
              </a:extLst>
            </p:cNvPr>
            <p:cNvSpPr/>
            <p:nvPr/>
          </p:nvSpPr>
          <p:spPr>
            <a:xfrm>
              <a:off x="4405745" y="4001294"/>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92570D-F4EB-4B87-A6FF-9375595EBC1E}"/>
                </a:ext>
              </a:extLst>
            </p:cNvPr>
            <p:cNvSpPr/>
            <p:nvPr/>
          </p:nvSpPr>
          <p:spPr>
            <a:xfrm>
              <a:off x="4624645" y="4120444"/>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4B95AB-EFC2-4184-B55C-3F3A801EDCD2}"/>
                </a:ext>
              </a:extLst>
            </p:cNvPr>
            <p:cNvSpPr/>
            <p:nvPr/>
          </p:nvSpPr>
          <p:spPr>
            <a:xfrm>
              <a:off x="4810295" y="4256219"/>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D2E63A9-D6C8-491C-A3A0-87E87315936A}"/>
                </a:ext>
              </a:extLst>
            </p:cNvPr>
            <p:cNvSpPr/>
            <p:nvPr/>
          </p:nvSpPr>
          <p:spPr>
            <a:xfrm>
              <a:off x="4929445" y="4441869"/>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69BB9F-CC06-472F-9D0B-BDDF51D2E6E5}"/>
                </a:ext>
              </a:extLst>
            </p:cNvPr>
            <p:cNvSpPr/>
            <p:nvPr/>
          </p:nvSpPr>
          <p:spPr>
            <a:xfrm>
              <a:off x="5048595" y="4644144"/>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0DC4CFA-9295-4F6B-8348-4E49076242DA}"/>
                </a:ext>
              </a:extLst>
            </p:cNvPr>
            <p:cNvSpPr/>
            <p:nvPr/>
          </p:nvSpPr>
          <p:spPr>
            <a:xfrm>
              <a:off x="5148345" y="4860275"/>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3BDB80B-AB3F-41E1-9979-69D6452E1E95}"/>
                </a:ext>
              </a:extLst>
            </p:cNvPr>
            <p:cNvSpPr/>
            <p:nvPr/>
          </p:nvSpPr>
          <p:spPr>
            <a:xfrm>
              <a:off x="5284120" y="5012675"/>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C0391B-B47B-41B2-9C02-A6095AF2CC82}"/>
                </a:ext>
              </a:extLst>
            </p:cNvPr>
            <p:cNvSpPr/>
            <p:nvPr/>
          </p:nvSpPr>
          <p:spPr>
            <a:xfrm>
              <a:off x="5436520" y="5148450"/>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a:extLst>
              <a:ext uri="{FF2B5EF4-FFF2-40B4-BE49-F238E27FC236}">
                <a16:creationId xmlns:a16="http://schemas.microsoft.com/office/drawing/2014/main" id="{B9C39DAD-9E73-45C4-A5E0-E32A87255711}"/>
              </a:ext>
            </a:extLst>
          </p:cNvPr>
          <p:cNvSpPr/>
          <p:nvPr/>
        </p:nvSpPr>
        <p:spPr>
          <a:xfrm>
            <a:off x="7401092" y="4522429"/>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41A3D0B-86B5-4683-9B9A-7E673C624E12}"/>
              </a:ext>
            </a:extLst>
          </p:cNvPr>
          <p:cNvSpPr txBox="1"/>
          <p:nvPr/>
        </p:nvSpPr>
        <p:spPr>
          <a:xfrm>
            <a:off x="7121235" y="4131629"/>
            <a:ext cx="864019" cy="369332"/>
          </a:xfrm>
          <a:prstGeom prst="rect">
            <a:avLst/>
          </a:prstGeom>
          <a:noFill/>
        </p:spPr>
        <p:txBody>
          <a:bodyPr wrap="none" rtlCol="0">
            <a:spAutoFit/>
          </a:bodyPr>
          <a:lstStyle/>
          <a:p>
            <a:r>
              <a:rPr lang="en-US"/>
              <a:t>Legend</a:t>
            </a:r>
          </a:p>
        </p:txBody>
      </p:sp>
      <p:sp>
        <p:nvSpPr>
          <p:cNvPr id="17" name="TextBox 16">
            <a:extLst>
              <a:ext uri="{FF2B5EF4-FFF2-40B4-BE49-F238E27FC236}">
                <a16:creationId xmlns:a16="http://schemas.microsoft.com/office/drawing/2014/main" id="{491759C9-B588-4742-B8DC-7F8F1615ADF1}"/>
              </a:ext>
            </a:extLst>
          </p:cNvPr>
          <p:cNvSpPr txBox="1"/>
          <p:nvPr/>
        </p:nvSpPr>
        <p:spPr>
          <a:xfrm>
            <a:off x="7572433" y="4405249"/>
            <a:ext cx="3288144" cy="369332"/>
          </a:xfrm>
          <a:prstGeom prst="rect">
            <a:avLst/>
          </a:prstGeom>
          <a:noFill/>
        </p:spPr>
        <p:txBody>
          <a:bodyPr wrap="none" rtlCol="0">
            <a:spAutoFit/>
          </a:bodyPr>
          <a:lstStyle/>
          <a:p>
            <a:r>
              <a:rPr lang="en-US"/>
              <a:t>= node on the subdomain border</a:t>
            </a:r>
          </a:p>
        </p:txBody>
      </p:sp>
    </p:spTree>
    <p:extLst>
      <p:ext uri="{BB962C8B-B14F-4D97-AF65-F5344CB8AC3E}">
        <p14:creationId xmlns:p14="http://schemas.microsoft.com/office/powerpoint/2010/main" val="169628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A972-FB60-4448-A86E-1637E0D81A39}"/>
              </a:ext>
            </a:extLst>
          </p:cNvPr>
          <p:cNvSpPr>
            <a:spLocks noGrp="1"/>
          </p:cNvSpPr>
          <p:nvPr>
            <p:ph type="title"/>
          </p:nvPr>
        </p:nvSpPr>
        <p:spPr/>
        <p:txBody>
          <a:bodyPr/>
          <a:lstStyle/>
          <a:p>
            <a:r>
              <a:rPr lang="en-US"/>
              <a:t>Is node n on the subdomain border?</a:t>
            </a:r>
          </a:p>
        </p:txBody>
      </p:sp>
      <p:sp>
        <p:nvSpPr>
          <p:cNvPr id="3" name="Content Placeholder 2">
            <a:extLst>
              <a:ext uri="{FF2B5EF4-FFF2-40B4-BE49-F238E27FC236}">
                <a16:creationId xmlns:a16="http://schemas.microsoft.com/office/drawing/2014/main" id="{04C6AAF7-5867-4E54-8907-C7E2AD8BFFA7}"/>
              </a:ext>
            </a:extLst>
          </p:cNvPr>
          <p:cNvSpPr>
            <a:spLocks noGrp="1"/>
          </p:cNvSpPr>
          <p:nvPr>
            <p:ph idx="1"/>
          </p:nvPr>
        </p:nvSpPr>
        <p:spPr>
          <a:xfrm>
            <a:off x="838200" y="1825625"/>
            <a:ext cx="10515600" cy="801197"/>
          </a:xfrm>
        </p:spPr>
        <p:txBody>
          <a:bodyPr/>
          <a:lstStyle/>
          <a:p>
            <a:r>
              <a:rPr lang="en-US"/>
              <a:t>A node is on a subdomain border if it's incident to an element in </a:t>
            </a:r>
            <a:r>
              <a:rPr lang="el-GR">
                <a:latin typeface="Times New Roman" panose="02020603050405020304" pitchFamily="18" charset="0"/>
                <a:cs typeface="Times New Roman" panose="02020603050405020304" pitchFamily="18" charset="0"/>
              </a:rPr>
              <a:t>Ω</a:t>
            </a:r>
            <a:r>
              <a:rPr lang="en-US" baseline="-25000">
                <a:latin typeface="Times New Roman" panose="02020603050405020304" pitchFamily="18" charset="0"/>
                <a:cs typeface="Times New Roman" panose="02020603050405020304" pitchFamily="18" charset="0"/>
              </a:rPr>
              <a:t>E</a:t>
            </a:r>
            <a:r>
              <a:rPr lang="en-US"/>
              <a:t>. </a:t>
            </a:r>
          </a:p>
        </p:txBody>
      </p:sp>
      <p:grpSp>
        <p:nvGrpSpPr>
          <p:cNvPr id="4" name="Group 3">
            <a:extLst>
              <a:ext uri="{FF2B5EF4-FFF2-40B4-BE49-F238E27FC236}">
                <a16:creationId xmlns:a16="http://schemas.microsoft.com/office/drawing/2014/main" id="{629C913E-3CC4-4B1C-93D5-28FB847264E3}"/>
              </a:ext>
            </a:extLst>
          </p:cNvPr>
          <p:cNvGrpSpPr/>
          <p:nvPr/>
        </p:nvGrpSpPr>
        <p:grpSpPr>
          <a:xfrm>
            <a:off x="3092334" y="3225339"/>
            <a:ext cx="3814934" cy="2793076"/>
            <a:chOff x="3092334" y="3225339"/>
            <a:chExt cx="3814934" cy="2793076"/>
          </a:xfrm>
        </p:grpSpPr>
        <p:pic>
          <p:nvPicPr>
            <p:cNvPr id="5" name="Picture 4">
              <a:extLst>
                <a:ext uri="{FF2B5EF4-FFF2-40B4-BE49-F238E27FC236}">
                  <a16:creationId xmlns:a16="http://schemas.microsoft.com/office/drawing/2014/main" id="{27ECD2F2-0CD3-4662-8F2A-930F8C2F619C}"/>
                </a:ext>
              </a:extLst>
            </p:cNvPr>
            <p:cNvPicPr>
              <a:picLocks noChangeAspect="1"/>
            </p:cNvPicPr>
            <p:nvPr/>
          </p:nvPicPr>
          <p:blipFill rotWithShape="1">
            <a:blip r:embed="rId2"/>
            <a:srcRect l="50318" t="20674" r="34409" b="58278"/>
            <a:stretch/>
          </p:blipFill>
          <p:spPr>
            <a:xfrm>
              <a:off x="3092334" y="3225339"/>
              <a:ext cx="3814934" cy="2793076"/>
            </a:xfrm>
            <a:prstGeom prst="rect">
              <a:avLst/>
            </a:prstGeom>
          </p:spPr>
        </p:pic>
        <p:sp>
          <p:nvSpPr>
            <p:cNvPr id="6" name="Oval 5">
              <a:extLst>
                <a:ext uri="{FF2B5EF4-FFF2-40B4-BE49-F238E27FC236}">
                  <a16:creationId xmlns:a16="http://schemas.microsoft.com/office/drawing/2014/main" id="{B1DC7A1B-3501-477A-B3B9-9F333F5E0323}"/>
                </a:ext>
              </a:extLst>
            </p:cNvPr>
            <p:cNvSpPr/>
            <p:nvPr/>
          </p:nvSpPr>
          <p:spPr>
            <a:xfrm>
              <a:off x="4405745" y="4001294"/>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3163699-38AD-4975-AA09-50C0753EBEA3}"/>
                </a:ext>
              </a:extLst>
            </p:cNvPr>
            <p:cNvSpPr/>
            <p:nvPr/>
          </p:nvSpPr>
          <p:spPr>
            <a:xfrm>
              <a:off x="4624645" y="4120444"/>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B386436-A23B-4930-96E5-C421275FB492}"/>
                </a:ext>
              </a:extLst>
            </p:cNvPr>
            <p:cNvSpPr/>
            <p:nvPr/>
          </p:nvSpPr>
          <p:spPr>
            <a:xfrm>
              <a:off x="4810295" y="4256219"/>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A12BB78-3DCF-4A4F-9983-9FA38E6886ED}"/>
                </a:ext>
              </a:extLst>
            </p:cNvPr>
            <p:cNvSpPr/>
            <p:nvPr/>
          </p:nvSpPr>
          <p:spPr>
            <a:xfrm>
              <a:off x="4929445" y="4441869"/>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7FCC44-E800-47E3-A9C7-E64D5ABAF11A}"/>
                </a:ext>
              </a:extLst>
            </p:cNvPr>
            <p:cNvSpPr/>
            <p:nvPr/>
          </p:nvSpPr>
          <p:spPr>
            <a:xfrm>
              <a:off x="5048595" y="4644144"/>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7BA6D19-B088-4688-9A71-0F3418F3D217}"/>
                </a:ext>
              </a:extLst>
            </p:cNvPr>
            <p:cNvSpPr/>
            <p:nvPr/>
          </p:nvSpPr>
          <p:spPr>
            <a:xfrm>
              <a:off x="5148345" y="4860275"/>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671B87A-A357-455F-9A23-FB08964E6CA9}"/>
                </a:ext>
              </a:extLst>
            </p:cNvPr>
            <p:cNvSpPr/>
            <p:nvPr/>
          </p:nvSpPr>
          <p:spPr>
            <a:xfrm>
              <a:off x="5284120" y="5012675"/>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82E0B2-B900-4AC8-903A-FA209C7E6880}"/>
                </a:ext>
              </a:extLst>
            </p:cNvPr>
            <p:cNvSpPr/>
            <p:nvPr/>
          </p:nvSpPr>
          <p:spPr>
            <a:xfrm>
              <a:off x="5436520" y="5148450"/>
              <a:ext cx="116379" cy="1550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379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790BB-AF75-4910-97BE-4FF2F575D661}"/>
              </a:ext>
            </a:extLst>
          </p:cNvPr>
          <p:cNvSpPr>
            <a:spLocks noGrp="1"/>
          </p:cNvSpPr>
          <p:nvPr>
            <p:ph type="title"/>
          </p:nvPr>
        </p:nvSpPr>
        <p:spPr/>
        <p:txBody>
          <a:bodyPr>
            <a:normAutofit fontScale="90000"/>
          </a:bodyPr>
          <a:lstStyle/>
          <a:p>
            <a:r>
              <a:rPr lang="en-US"/>
              <a:t>Nodes </a:t>
            </a:r>
            <a:r>
              <a:rPr lang="en-US" i="1"/>
              <a:t>n1</a:t>
            </a:r>
            <a:r>
              <a:rPr lang="en-US"/>
              <a:t> and </a:t>
            </a:r>
            <a:r>
              <a:rPr lang="en-US" i="1"/>
              <a:t>n4</a:t>
            </a:r>
            <a:r>
              <a:rPr lang="en-US"/>
              <a:t> are interface nodes, i.e., </a:t>
            </a:r>
            <a:br>
              <a:rPr lang="en-US"/>
            </a:br>
            <a:r>
              <a:rPr lang="en-US"/>
              <a:t>in </a:t>
            </a:r>
            <a:r>
              <a:rPr lang="el-GR" sz="5400">
                <a:latin typeface="Times New Roman" panose="02020603050405020304" pitchFamily="18" charset="0"/>
                <a:cs typeface="Times New Roman" panose="02020603050405020304" pitchFamily="18" charset="0"/>
              </a:rPr>
              <a:t>Γ</a:t>
            </a:r>
            <a:r>
              <a:rPr lang="en-US"/>
              <a:t> (gamma)</a:t>
            </a:r>
          </a:p>
        </p:txBody>
      </p:sp>
      <p:grpSp>
        <p:nvGrpSpPr>
          <p:cNvPr id="5" name="Group 4">
            <a:extLst>
              <a:ext uri="{FF2B5EF4-FFF2-40B4-BE49-F238E27FC236}">
                <a16:creationId xmlns:a16="http://schemas.microsoft.com/office/drawing/2014/main" id="{4EC65654-E61A-4E44-A5CC-4DD5BDEBEF08}"/>
              </a:ext>
            </a:extLst>
          </p:cNvPr>
          <p:cNvGrpSpPr/>
          <p:nvPr/>
        </p:nvGrpSpPr>
        <p:grpSpPr>
          <a:xfrm>
            <a:off x="3425316" y="2172824"/>
            <a:ext cx="4157946" cy="3579976"/>
            <a:chOff x="6251643" y="1690687"/>
            <a:chExt cx="4157946" cy="3579976"/>
          </a:xfrm>
        </p:grpSpPr>
        <p:sp>
          <p:nvSpPr>
            <p:cNvPr id="6" name="Isosceles Triangle 5">
              <a:extLst>
                <a:ext uri="{FF2B5EF4-FFF2-40B4-BE49-F238E27FC236}">
                  <a16:creationId xmlns:a16="http://schemas.microsoft.com/office/drawing/2014/main" id="{29531FC1-91B3-4763-BADA-2A70F1E2DBED}"/>
                </a:ext>
              </a:extLst>
            </p:cNvPr>
            <p:cNvSpPr/>
            <p:nvPr/>
          </p:nvSpPr>
          <p:spPr>
            <a:xfrm rot="19641020">
              <a:off x="7779048" y="2993083"/>
              <a:ext cx="1961803" cy="1529542"/>
            </a:xfrm>
            <a:prstGeom prs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57CC38F9-0BA8-4818-BB0E-3AA074F8DABC}"/>
                </a:ext>
              </a:extLst>
            </p:cNvPr>
            <p:cNvSpPr/>
            <p:nvPr/>
          </p:nvSpPr>
          <p:spPr>
            <a:xfrm rot="1936891">
              <a:off x="6938326" y="300854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43CCE78-4AF5-4677-9071-3C6DDF225831}"/>
                </a:ext>
              </a:extLst>
            </p:cNvPr>
            <p:cNvSpPr txBox="1"/>
            <p:nvPr/>
          </p:nvSpPr>
          <p:spPr>
            <a:xfrm>
              <a:off x="7540624" y="3625607"/>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9" name="TextBox 8">
              <a:extLst>
                <a:ext uri="{FF2B5EF4-FFF2-40B4-BE49-F238E27FC236}">
                  <a16:creationId xmlns:a16="http://schemas.microsoft.com/office/drawing/2014/main" id="{6B726DF6-905B-49A3-B0BD-35BC1562D26E}"/>
                </a:ext>
              </a:extLst>
            </p:cNvPr>
            <p:cNvSpPr txBox="1"/>
            <p:nvPr/>
          </p:nvSpPr>
          <p:spPr>
            <a:xfrm>
              <a:off x="8061856" y="261101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F94723EE-014B-4013-89DD-8C25F0C06FDD}"/>
                </a:ext>
              </a:extLst>
            </p:cNvPr>
            <p:cNvSpPr txBox="1"/>
            <p:nvPr/>
          </p:nvSpPr>
          <p:spPr>
            <a:xfrm>
              <a:off x="6251643" y="359201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sp>
          <p:nvSpPr>
            <p:cNvPr id="11" name="TextBox 10">
              <a:extLst>
                <a:ext uri="{FF2B5EF4-FFF2-40B4-BE49-F238E27FC236}">
                  <a16:creationId xmlns:a16="http://schemas.microsoft.com/office/drawing/2014/main" id="{6CFD703C-EECE-4D4A-82A1-31D44894E078}"/>
                </a:ext>
              </a:extLst>
            </p:cNvPr>
            <p:cNvSpPr txBox="1"/>
            <p:nvPr/>
          </p:nvSpPr>
          <p:spPr>
            <a:xfrm>
              <a:off x="8714638" y="359201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4A83442A-83C9-486F-91F0-ED5CE2CB3BDC}"/>
                </a:ext>
              </a:extLst>
            </p:cNvPr>
            <p:cNvSpPr txBox="1"/>
            <p:nvPr/>
          </p:nvSpPr>
          <p:spPr>
            <a:xfrm>
              <a:off x="9946305" y="362560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13" name="Isosceles Triangle 12">
              <a:extLst>
                <a:ext uri="{FF2B5EF4-FFF2-40B4-BE49-F238E27FC236}">
                  <a16:creationId xmlns:a16="http://schemas.microsoft.com/office/drawing/2014/main" id="{B59128FE-2E61-4AC6-B6FE-F61A78B5E602}"/>
                </a:ext>
              </a:extLst>
            </p:cNvPr>
            <p:cNvSpPr/>
            <p:nvPr/>
          </p:nvSpPr>
          <p:spPr>
            <a:xfrm rot="1506379">
              <a:off x="8590654" y="2034173"/>
              <a:ext cx="1818935" cy="1517545"/>
            </a:xfrm>
            <a:prstGeom prst="triangl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7AEEFF7-A900-4378-8E08-C08932FE1B73}"/>
                </a:ext>
              </a:extLst>
            </p:cNvPr>
            <p:cNvSpPr txBox="1"/>
            <p:nvPr/>
          </p:nvSpPr>
          <p:spPr>
            <a:xfrm>
              <a:off x="9258296" y="269266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15" name="TextBox 14">
              <a:extLst>
                <a:ext uri="{FF2B5EF4-FFF2-40B4-BE49-F238E27FC236}">
                  <a16:creationId xmlns:a16="http://schemas.microsoft.com/office/drawing/2014/main" id="{94DE5997-2BCC-4A29-99C0-B2C15A9D27E8}"/>
                </a:ext>
              </a:extLst>
            </p:cNvPr>
            <p:cNvSpPr txBox="1"/>
            <p:nvPr/>
          </p:nvSpPr>
          <p:spPr>
            <a:xfrm>
              <a:off x="9637667" y="16906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16" name="TextBox 15">
              <a:extLst>
                <a:ext uri="{FF2B5EF4-FFF2-40B4-BE49-F238E27FC236}">
                  <a16:creationId xmlns:a16="http://schemas.microsoft.com/office/drawing/2014/main" id="{ED3BF109-D040-4A59-90A2-D654C75E5D88}"/>
                </a:ext>
              </a:extLst>
            </p:cNvPr>
            <p:cNvSpPr txBox="1"/>
            <p:nvPr/>
          </p:nvSpPr>
          <p:spPr>
            <a:xfrm>
              <a:off x="8161293" y="4808998"/>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7" name="Straight Connector 16">
              <a:extLst>
                <a:ext uri="{FF2B5EF4-FFF2-40B4-BE49-F238E27FC236}">
                  <a16:creationId xmlns:a16="http://schemas.microsoft.com/office/drawing/2014/main" id="{88CB7F37-A2F6-4FE2-A538-1C8B2C137F7B}"/>
                </a:ext>
              </a:extLst>
            </p:cNvPr>
            <p:cNvCxnSpPr>
              <a:cxnSpLocks/>
              <a:stCxn id="6" idx="0"/>
            </p:cNvCxnSpPr>
            <p:nvPr/>
          </p:nvCxnSpPr>
          <p:spPr>
            <a:xfrm>
              <a:off x="8347355" y="3113928"/>
              <a:ext cx="7277" cy="182519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7B84A33-9208-4988-B95F-B78009E566FD}"/>
                </a:ext>
              </a:extLst>
            </p:cNvPr>
            <p:cNvSpPr txBox="1"/>
            <p:nvPr/>
          </p:nvSpPr>
          <p:spPr>
            <a:xfrm>
              <a:off x="7100159" y="3453289"/>
              <a:ext cx="1229824" cy="923330"/>
            </a:xfrm>
            <a:prstGeom prst="rect">
              <a:avLst/>
            </a:prstGeom>
            <a:noFill/>
          </p:spPr>
          <p:txBody>
            <a:bodyPr wrap="none" rtlCol="0">
              <a:spAutoFit/>
            </a:bodyPr>
            <a:lstStyle/>
            <a:p>
              <a:r>
                <a:rPr lang="en-US" sz="5400"/>
                <a:t>Sub</a:t>
              </a:r>
            </a:p>
          </p:txBody>
        </p:sp>
        <p:sp>
          <p:nvSpPr>
            <p:cNvPr id="19" name="TextBox 18">
              <a:extLst>
                <a:ext uri="{FF2B5EF4-FFF2-40B4-BE49-F238E27FC236}">
                  <a16:creationId xmlns:a16="http://schemas.microsoft.com/office/drawing/2014/main" id="{176C2909-508F-47D5-B7AD-061EF1609077}"/>
                </a:ext>
              </a:extLst>
            </p:cNvPr>
            <p:cNvSpPr txBox="1"/>
            <p:nvPr/>
          </p:nvSpPr>
          <p:spPr>
            <a:xfrm>
              <a:off x="8537746" y="2973357"/>
              <a:ext cx="981359" cy="923330"/>
            </a:xfrm>
            <a:prstGeom prst="rect">
              <a:avLst/>
            </a:prstGeom>
            <a:noFill/>
          </p:spPr>
          <p:txBody>
            <a:bodyPr wrap="none" rtlCol="0">
              <a:spAutoFit/>
            </a:bodyPr>
            <a:lstStyle/>
            <a:p>
              <a:r>
                <a:rPr lang="el-GR" sz="5400">
                  <a:latin typeface="Times New Roman" panose="02020603050405020304" pitchFamily="18" charset="0"/>
                  <a:cs typeface="Times New Roman" panose="02020603050405020304" pitchFamily="18" charset="0"/>
                </a:rPr>
                <a:t>Ω</a:t>
              </a:r>
              <a:r>
                <a:rPr lang="en-US" sz="5400" baseline="-25000">
                  <a:latin typeface="Times New Roman" panose="02020603050405020304" pitchFamily="18" charset="0"/>
                  <a:cs typeface="Times New Roman" panose="02020603050405020304" pitchFamily="18" charset="0"/>
                </a:rPr>
                <a:t>E</a:t>
              </a:r>
              <a:endParaRPr lang="en-US" sz="5400"/>
            </a:p>
          </p:txBody>
        </p:sp>
      </p:grpSp>
    </p:spTree>
    <p:extLst>
      <p:ext uri="{BB962C8B-B14F-4D97-AF65-F5344CB8AC3E}">
        <p14:creationId xmlns:p14="http://schemas.microsoft.com/office/powerpoint/2010/main" val="295070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C42407-AFC8-4D0F-94B3-5DC8048F7DFE}"/>
              </a:ext>
            </a:extLst>
          </p:cNvPr>
          <p:cNvSpPr/>
          <p:nvPr/>
        </p:nvSpPr>
        <p:spPr>
          <a:xfrm>
            <a:off x="3164378" y="944802"/>
            <a:ext cx="6644640" cy="3046988"/>
          </a:xfrm>
          <a:prstGeom prst="rect">
            <a:avLst/>
          </a:prstGeom>
          <a:ln>
            <a:solidFill>
              <a:schemeClr val="bg1">
                <a:lumMod val="75000"/>
              </a:schemeClr>
            </a:solidFill>
          </a:ln>
        </p:spPr>
        <p:txBody>
          <a:bodyPr wrap="square">
            <a:spAutoFit/>
          </a:bodyPr>
          <a:lstStyle/>
          <a:p>
            <a:r>
              <a:rPr lang="en-US" sz="2400" b="1"/>
              <a:t>pred</a:t>
            </a:r>
            <a:r>
              <a:rPr lang="en-US" sz="2400"/>
              <a:t> gamma [m: Mesh, n: Node] {</a:t>
            </a:r>
          </a:p>
          <a:p>
            <a:r>
              <a:rPr lang="en-US" sz="2400"/>
              <a:t>  m = Sub </a:t>
            </a:r>
            <a:r>
              <a:rPr lang="en-US" sz="2400" b="1"/>
              <a:t>and</a:t>
            </a:r>
            <a:r>
              <a:rPr lang="en-US" sz="2400"/>
              <a:t> borderVertex[m, n]</a:t>
            </a:r>
          </a:p>
          <a:p>
            <a:r>
              <a:rPr lang="en-US" sz="2400"/>
              <a:t>  </a:t>
            </a:r>
            <a:r>
              <a:rPr lang="en-US" sz="2400" b="1"/>
              <a:t>some</a:t>
            </a:r>
            <a:r>
              <a:rPr lang="en-US" sz="2400"/>
              <a:t> incidentElts[Full, n] - incidentElts[Sub, n]</a:t>
            </a:r>
          </a:p>
          <a:p>
            <a:r>
              <a:rPr lang="en-US" sz="2400"/>
              <a:t>}</a:t>
            </a:r>
          </a:p>
          <a:p>
            <a:endParaRPr lang="en-US" sz="2400"/>
          </a:p>
          <a:p>
            <a:r>
              <a:rPr lang="en-US" sz="2400" b="1"/>
              <a:t>fun</a:t>
            </a:r>
            <a:r>
              <a:rPr lang="en-US" sz="2400"/>
              <a:t> incidentElts[m: Mesh, n: Node]: </a:t>
            </a:r>
            <a:r>
              <a:rPr lang="en-US" sz="2400" b="1"/>
              <a:t>set</a:t>
            </a:r>
            <a:r>
              <a:rPr lang="en-US" sz="2400"/>
              <a:t> Element {</a:t>
            </a:r>
          </a:p>
          <a:p>
            <a:r>
              <a:rPr lang="en-US" sz="2400"/>
              <a:t>  { e: m.elements | n </a:t>
            </a:r>
            <a:r>
              <a:rPr lang="en-US" sz="2400" b="1"/>
              <a:t>in</a:t>
            </a:r>
            <a:r>
              <a:rPr lang="en-US" sz="2400"/>
              <a:t> dom[e.edges] }</a:t>
            </a:r>
          </a:p>
          <a:p>
            <a:r>
              <a:rPr lang="en-US" sz="2400"/>
              <a:t>}</a:t>
            </a:r>
          </a:p>
        </p:txBody>
      </p:sp>
      <p:sp>
        <p:nvSpPr>
          <p:cNvPr id="6" name="Rectangle 5">
            <a:extLst>
              <a:ext uri="{FF2B5EF4-FFF2-40B4-BE49-F238E27FC236}">
                <a16:creationId xmlns:a16="http://schemas.microsoft.com/office/drawing/2014/main" id="{D40D4C20-3D51-473F-951C-F4BC778F9390}"/>
              </a:ext>
            </a:extLst>
          </p:cNvPr>
          <p:cNvSpPr/>
          <p:nvPr/>
        </p:nvSpPr>
        <p:spPr>
          <a:xfrm>
            <a:off x="3164378" y="4330899"/>
            <a:ext cx="6677891" cy="1569660"/>
          </a:xfrm>
          <a:prstGeom prst="rect">
            <a:avLst/>
          </a:prstGeom>
          <a:ln>
            <a:solidFill>
              <a:schemeClr val="bg1">
                <a:lumMod val="75000"/>
              </a:schemeClr>
            </a:solidFill>
          </a:ln>
        </p:spPr>
        <p:txBody>
          <a:bodyPr wrap="square">
            <a:spAutoFit/>
          </a:bodyPr>
          <a:lstStyle/>
          <a:p>
            <a:r>
              <a:rPr lang="en-US" sz="2400">
                <a:solidFill>
                  <a:schemeClr val="accent6">
                    <a:lumMod val="75000"/>
                  </a:schemeClr>
                </a:solidFill>
              </a:rPr>
              <a:t>// A border vertex has a symmetric difference of 2.</a:t>
            </a:r>
          </a:p>
          <a:p>
            <a:r>
              <a:rPr lang="en-US" sz="2400" b="1"/>
              <a:t>pred</a:t>
            </a:r>
            <a:r>
              <a:rPr lang="en-US" sz="2400"/>
              <a:t> borderVertex [m: Mesh, v: Vertex] {</a:t>
            </a:r>
          </a:p>
          <a:p>
            <a:r>
              <a:rPr lang="en-US" sz="2400"/>
              <a:t>  </a:t>
            </a:r>
            <a:r>
              <a:rPr lang="en-US" sz="2400" b="1"/>
              <a:t>let</a:t>
            </a:r>
            <a:r>
              <a:rPr lang="en-US" sz="2400"/>
              <a:t> e = m.triangles.edges | #symDiff[e.v, v.e] = 2</a:t>
            </a:r>
          </a:p>
          <a:p>
            <a:r>
              <a:rPr lang="en-US" sz="2400"/>
              <a:t>}</a:t>
            </a:r>
          </a:p>
        </p:txBody>
      </p:sp>
      <p:sp>
        <p:nvSpPr>
          <p:cNvPr id="7" name="TextBox 6">
            <a:extLst>
              <a:ext uri="{FF2B5EF4-FFF2-40B4-BE49-F238E27FC236}">
                <a16:creationId xmlns:a16="http://schemas.microsoft.com/office/drawing/2014/main" id="{51913F84-FF34-4D99-900A-1D788BBB0153}"/>
              </a:ext>
            </a:extLst>
          </p:cNvPr>
          <p:cNvSpPr txBox="1"/>
          <p:nvPr/>
        </p:nvSpPr>
        <p:spPr>
          <a:xfrm>
            <a:off x="720119" y="4746397"/>
            <a:ext cx="2381742" cy="646331"/>
          </a:xfrm>
          <a:prstGeom prst="rect">
            <a:avLst/>
          </a:prstGeom>
          <a:noFill/>
        </p:spPr>
        <p:txBody>
          <a:bodyPr wrap="none" rtlCol="0">
            <a:spAutoFit/>
          </a:bodyPr>
          <a:lstStyle/>
          <a:p>
            <a:pPr algn="ctr"/>
            <a:r>
              <a:rPr lang="en-US"/>
              <a:t>From the first slidedeck</a:t>
            </a:r>
          </a:p>
          <a:p>
            <a:pPr algn="ctr"/>
            <a:r>
              <a:rPr lang="en-US"/>
              <a:t>(module Mesh)</a:t>
            </a:r>
          </a:p>
        </p:txBody>
      </p:sp>
      <p:sp>
        <p:nvSpPr>
          <p:cNvPr id="8" name="TextBox 7">
            <a:extLst>
              <a:ext uri="{FF2B5EF4-FFF2-40B4-BE49-F238E27FC236}">
                <a16:creationId xmlns:a16="http://schemas.microsoft.com/office/drawing/2014/main" id="{34E534BB-50BC-450F-9E39-8E9830B1E7BB}"/>
              </a:ext>
            </a:extLst>
          </p:cNvPr>
          <p:cNvSpPr txBox="1"/>
          <p:nvPr/>
        </p:nvSpPr>
        <p:spPr>
          <a:xfrm>
            <a:off x="448888" y="944802"/>
            <a:ext cx="2652974" cy="1569660"/>
          </a:xfrm>
          <a:prstGeom prst="rect">
            <a:avLst/>
          </a:prstGeom>
          <a:noFill/>
        </p:spPr>
        <p:txBody>
          <a:bodyPr wrap="square" rtlCol="0">
            <a:spAutoFit/>
          </a:bodyPr>
          <a:lstStyle/>
          <a:p>
            <a:r>
              <a:rPr lang="en-US"/>
              <a:t>Node n is in </a:t>
            </a:r>
            <a:r>
              <a:rPr lang="el-GR" sz="2400">
                <a:latin typeface="Times New Roman" panose="02020603050405020304" pitchFamily="18" charset="0"/>
                <a:cs typeface="Times New Roman" panose="02020603050405020304" pitchFamily="18" charset="0"/>
              </a:rPr>
              <a:t>Γ</a:t>
            </a:r>
            <a:r>
              <a:rPr lang="en-US"/>
              <a:t> (gamma) if it is in the Sub mesh, is a border node, and is a node of a non-Sub element.</a:t>
            </a:r>
          </a:p>
        </p:txBody>
      </p:sp>
    </p:spTree>
    <p:extLst>
      <p:ext uri="{BB962C8B-B14F-4D97-AF65-F5344CB8AC3E}">
        <p14:creationId xmlns:p14="http://schemas.microsoft.com/office/powerpoint/2010/main" val="46044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4F79E6-A6AB-4E44-85CF-6347C211A4E6}"/>
              </a:ext>
            </a:extLst>
          </p:cNvPr>
          <p:cNvGrpSpPr/>
          <p:nvPr/>
        </p:nvGrpSpPr>
        <p:grpSpPr>
          <a:xfrm>
            <a:off x="4489345" y="1374803"/>
            <a:ext cx="4157946" cy="3579976"/>
            <a:chOff x="6251643" y="1690687"/>
            <a:chExt cx="4157946" cy="3579976"/>
          </a:xfrm>
        </p:grpSpPr>
        <p:sp>
          <p:nvSpPr>
            <p:cNvPr id="3" name="Isosceles Triangle 2">
              <a:extLst>
                <a:ext uri="{FF2B5EF4-FFF2-40B4-BE49-F238E27FC236}">
                  <a16:creationId xmlns:a16="http://schemas.microsoft.com/office/drawing/2014/main" id="{6D60C01F-03A3-4104-8423-7DB8A769722E}"/>
                </a:ext>
              </a:extLst>
            </p:cNvPr>
            <p:cNvSpPr/>
            <p:nvPr/>
          </p:nvSpPr>
          <p:spPr>
            <a:xfrm rot="19641020">
              <a:off x="7779048" y="2993083"/>
              <a:ext cx="1961803" cy="1529542"/>
            </a:xfrm>
            <a:prstGeom prs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6737B448-92FA-4473-9951-FCCC93500D08}"/>
                </a:ext>
              </a:extLst>
            </p:cNvPr>
            <p:cNvSpPr/>
            <p:nvPr/>
          </p:nvSpPr>
          <p:spPr>
            <a:xfrm rot="1936891">
              <a:off x="6938326" y="300854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1F7C12-C471-4FD3-AF1E-A65E48DBCA91}"/>
                </a:ext>
              </a:extLst>
            </p:cNvPr>
            <p:cNvSpPr txBox="1"/>
            <p:nvPr/>
          </p:nvSpPr>
          <p:spPr>
            <a:xfrm>
              <a:off x="7540624" y="3625607"/>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6" name="TextBox 5">
              <a:extLst>
                <a:ext uri="{FF2B5EF4-FFF2-40B4-BE49-F238E27FC236}">
                  <a16:creationId xmlns:a16="http://schemas.microsoft.com/office/drawing/2014/main" id="{0234DFFC-1C25-4045-9C29-1A7B3E586B8E}"/>
                </a:ext>
              </a:extLst>
            </p:cNvPr>
            <p:cNvSpPr txBox="1"/>
            <p:nvPr/>
          </p:nvSpPr>
          <p:spPr>
            <a:xfrm>
              <a:off x="8061856" y="261101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B4266AC4-EE76-4A84-91C5-3E2700C6AF84}"/>
                </a:ext>
              </a:extLst>
            </p:cNvPr>
            <p:cNvSpPr txBox="1"/>
            <p:nvPr/>
          </p:nvSpPr>
          <p:spPr>
            <a:xfrm>
              <a:off x="6251643" y="359201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C0CDF868-20FA-4906-834C-69ECACA80784}"/>
                </a:ext>
              </a:extLst>
            </p:cNvPr>
            <p:cNvSpPr txBox="1"/>
            <p:nvPr/>
          </p:nvSpPr>
          <p:spPr>
            <a:xfrm>
              <a:off x="8714638" y="359201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0A715580-571D-4A4D-8788-5EC68BEE0279}"/>
                </a:ext>
              </a:extLst>
            </p:cNvPr>
            <p:cNvSpPr txBox="1"/>
            <p:nvPr/>
          </p:nvSpPr>
          <p:spPr>
            <a:xfrm>
              <a:off x="9946305" y="362560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10" name="Isosceles Triangle 9">
              <a:extLst>
                <a:ext uri="{FF2B5EF4-FFF2-40B4-BE49-F238E27FC236}">
                  <a16:creationId xmlns:a16="http://schemas.microsoft.com/office/drawing/2014/main" id="{8A5C9F4D-44E8-4982-9F9B-E1E777F000FA}"/>
                </a:ext>
              </a:extLst>
            </p:cNvPr>
            <p:cNvSpPr/>
            <p:nvPr/>
          </p:nvSpPr>
          <p:spPr>
            <a:xfrm rot="1506379">
              <a:off x="8590654" y="2034173"/>
              <a:ext cx="1818935" cy="1517545"/>
            </a:xfrm>
            <a:prstGeom prst="triangl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6EC3CC-A8A4-4F5B-97EE-480950FC8AA6}"/>
                </a:ext>
              </a:extLst>
            </p:cNvPr>
            <p:cNvSpPr txBox="1"/>
            <p:nvPr/>
          </p:nvSpPr>
          <p:spPr>
            <a:xfrm>
              <a:off x="9258296" y="269266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346AC791-3CC6-47EF-A25E-55C97361C4E3}"/>
                </a:ext>
              </a:extLst>
            </p:cNvPr>
            <p:cNvSpPr txBox="1"/>
            <p:nvPr/>
          </p:nvSpPr>
          <p:spPr>
            <a:xfrm>
              <a:off x="9637667" y="16906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E4260C5D-CEE4-45C3-BABF-2E215E062D05}"/>
                </a:ext>
              </a:extLst>
            </p:cNvPr>
            <p:cNvSpPr txBox="1"/>
            <p:nvPr/>
          </p:nvSpPr>
          <p:spPr>
            <a:xfrm>
              <a:off x="8161293" y="4808998"/>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4" name="Straight Connector 13">
              <a:extLst>
                <a:ext uri="{FF2B5EF4-FFF2-40B4-BE49-F238E27FC236}">
                  <a16:creationId xmlns:a16="http://schemas.microsoft.com/office/drawing/2014/main" id="{C820CD2A-CBEB-44E6-B7B2-A09B4B0646BD}"/>
                </a:ext>
              </a:extLst>
            </p:cNvPr>
            <p:cNvCxnSpPr>
              <a:cxnSpLocks/>
              <a:stCxn id="3" idx="0"/>
            </p:cNvCxnSpPr>
            <p:nvPr/>
          </p:nvCxnSpPr>
          <p:spPr>
            <a:xfrm>
              <a:off x="8347355" y="3113928"/>
              <a:ext cx="7277" cy="182519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AE56534-2991-430A-ACCF-3EB819013DA1}"/>
                </a:ext>
              </a:extLst>
            </p:cNvPr>
            <p:cNvSpPr txBox="1"/>
            <p:nvPr/>
          </p:nvSpPr>
          <p:spPr>
            <a:xfrm>
              <a:off x="7100159" y="3453289"/>
              <a:ext cx="1229824" cy="923330"/>
            </a:xfrm>
            <a:prstGeom prst="rect">
              <a:avLst/>
            </a:prstGeom>
            <a:noFill/>
          </p:spPr>
          <p:txBody>
            <a:bodyPr wrap="none" rtlCol="0">
              <a:spAutoFit/>
            </a:bodyPr>
            <a:lstStyle/>
            <a:p>
              <a:r>
                <a:rPr lang="en-US" sz="5400"/>
                <a:t>Sub</a:t>
              </a:r>
            </a:p>
          </p:txBody>
        </p:sp>
        <p:sp>
          <p:nvSpPr>
            <p:cNvPr id="16" name="TextBox 15">
              <a:extLst>
                <a:ext uri="{FF2B5EF4-FFF2-40B4-BE49-F238E27FC236}">
                  <a16:creationId xmlns:a16="http://schemas.microsoft.com/office/drawing/2014/main" id="{F8DD1E41-0705-40E5-A12D-F4E47B0887C0}"/>
                </a:ext>
              </a:extLst>
            </p:cNvPr>
            <p:cNvSpPr txBox="1"/>
            <p:nvPr/>
          </p:nvSpPr>
          <p:spPr>
            <a:xfrm>
              <a:off x="8537746" y="2973357"/>
              <a:ext cx="981359" cy="923330"/>
            </a:xfrm>
            <a:prstGeom prst="rect">
              <a:avLst/>
            </a:prstGeom>
            <a:noFill/>
          </p:spPr>
          <p:txBody>
            <a:bodyPr wrap="none" rtlCol="0">
              <a:spAutoFit/>
            </a:bodyPr>
            <a:lstStyle/>
            <a:p>
              <a:r>
                <a:rPr lang="el-GR" sz="5400">
                  <a:latin typeface="Times New Roman" panose="02020603050405020304" pitchFamily="18" charset="0"/>
                  <a:cs typeface="Times New Roman" panose="02020603050405020304" pitchFamily="18" charset="0"/>
                </a:rPr>
                <a:t>Ω</a:t>
              </a:r>
              <a:r>
                <a:rPr lang="en-US" sz="5400" baseline="-25000">
                  <a:latin typeface="Times New Roman" panose="02020603050405020304" pitchFamily="18" charset="0"/>
                  <a:cs typeface="Times New Roman" panose="02020603050405020304" pitchFamily="18" charset="0"/>
                </a:rPr>
                <a:t>E</a:t>
              </a:r>
              <a:endParaRPr lang="en-US" sz="5400"/>
            </a:p>
          </p:txBody>
        </p:sp>
      </p:grpSp>
      <p:cxnSp>
        <p:nvCxnSpPr>
          <p:cNvPr id="18" name="Straight Arrow Connector 17">
            <a:extLst>
              <a:ext uri="{FF2B5EF4-FFF2-40B4-BE49-F238E27FC236}">
                <a16:creationId xmlns:a16="http://schemas.microsoft.com/office/drawing/2014/main" id="{C01D3F2D-F13F-4BBD-A1C6-1F59FD694C93}"/>
              </a:ext>
            </a:extLst>
          </p:cNvPr>
          <p:cNvCxnSpPr>
            <a:cxnSpLocks/>
            <a:endCxn id="7" idx="1"/>
          </p:cNvCxnSpPr>
          <p:nvPr/>
        </p:nvCxnSpPr>
        <p:spPr>
          <a:xfrm>
            <a:off x="2759825" y="2525963"/>
            <a:ext cx="1729520" cy="98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1870F0-1543-4B26-BE31-4F469CA797DB}"/>
              </a:ext>
            </a:extLst>
          </p:cNvPr>
          <p:cNvSpPr/>
          <p:nvPr/>
        </p:nvSpPr>
        <p:spPr>
          <a:xfrm>
            <a:off x="306840" y="4723946"/>
            <a:ext cx="3938557" cy="1815882"/>
          </a:xfrm>
          <a:prstGeom prst="rect">
            <a:avLst/>
          </a:prstGeom>
          <a:ln>
            <a:solidFill>
              <a:schemeClr val="bg1">
                <a:lumMod val="75000"/>
              </a:schemeClr>
            </a:solidFill>
          </a:ln>
        </p:spPr>
        <p:txBody>
          <a:bodyPr wrap="square">
            <a:spAutoFit/>
          </a:bodyPr>
          <a:lstStyle/>
          <a:p>
            <a:r>
              <a:rPr lang="en-US" sz="1400" b="1"/>
              <a:t>pred</a:t>
            </a:r>
            <a:r>
              <a:rPr lang="en-US" sz="1400"/>
              <a:t> gamma [m: Mesh, n: Node] {</a:t>
            </a:r>
          </a:p>
          <a:p>
            <a:r>
              <a:rPr lang="en-US" sz="1400"/>
              <a:t>  m = Sub </a:t>
            </a:r>
            <a:r>
              <a:rPr lang="en-US" sz="1400" b="1"/>
              <a:t>and</a:t>
            </a:r>
            <a:r>
              <a:rPr lang="en-US" sz="1400"/>
              <a:t> borderVertex[m, n]</a:t>
            </a:r>
          </a:p>
          <a:p>
            <a:r>
              <a:rPr lang="en-US" sz="1400"/>
              <a:t>  </a:t>
            </a:r>
            <a:r>
              <a:rPr lang="en-US" sz="1400" b="1"/>
              <a:t>some</a:t>
            </a:r>
            <a:r>
              <a:rPr lang="en-US" sz="1400"/>
              <a:t> incidentElts[Full, n] - incidentElts[Sub, n]</a:t>
            </a:r>
          </a:p>
          <a:p>
            <a:r>
              <a:rPr lang="en-US" sz="1400"/>
              <a:t>}</a:t>
            </a:r>
          </a:p>
          <a:p>
            <a:endParaRPr lang="en-US" sz="1400"/>
          </a:p>
          <a:p>
            <a:r>
              <a:rPr lang="en-US" sz="1400" b="1"/>
              <a:t>fun</a:t>
            </a:r>
            <a:r>
              <a:rPr lang="en-US" sz="1400"/>
              <a:t> incidentElts[m: Mesh, n: Node]: </a:t>
            </a:r>
            <a:r>
              <a:rPr lang="en-US" sz="1400" b="1"/>
              <a:t>set</a:t>
            </a:r>
            <a:r>
              <a:rPr lang="en-US" sz="1400"/>
              <a:t> Element {</a:t>
            </a:r>
          </a:p>
          <a:p>
            <a:r>
              <a:rPr lang="en-US" sz="1400"/>
              <a:t>  { e: m.elements | n </a:t>
            </a:r>
            <a:r>
              <a:rPr lang="en-US" sz="1400" b="1"/>
              <a:t>in</a:t>
            </a:r>
            <a:r>
              <a:rPr lang="en-US" sz="1400"/>
              <a:t> dom[e.edges] }</a:t>
            </a:r>
          </a:p>
          <a:p>
            <a:r>
              <a:rPr lang="en-US" sz="1400"/>
              <a:t>}</a:t>
            </a:r>
          </a:p>
        </p:txBody>
      </p:sp>
      <p:sp>
        <p:nvSpPr>
          <p:cNvPr id="22" name="TextBox 21">
            <a:extLst>
              <a:ext uri="{FF2B5EF4-FFF2-40B4-BE49-F238E27FC236}">
                <a16:creationId xmlns:a16="http://schemas.microsoft.com/office/drawing/2014/main" id="{FDF21F3A-1736-4555-82ED-B67F68C4AE23}"/>
              </a:ext>
            </a:extLst>
          </p:cNvPr>
          <p:cNvSpPr txBox="1"/>
          <p:nvPr/>
        </p:nvSpPr>
        <p:spPr>
          <a:xfrm>
            <a:off x="1000768" y="1241846"/>
            <a:ext cx="3772037" cy="1569660"/>
          </a:xfrm>
          <a:prstGeom prst="rect">
            <a:avLst/>
          </a:prstGeom>
          <a:solidFill>
            <a:srgbClr val="FFFF00"/>
          </a:solidFill>
        </p:spPr>
        <p:txBody>
          <a:bodyPr wrap="square" rtlCol="0">
            <a:spAutoFit/>
          </a:bodyPr>
          <a:lstStyle/>
          <a:p>
            <a:r>
              <a:rPr lang="en-US" sz="2400"/>
              <a:t>This node is in the Sub mesh, is a border vertex, but it doesn’t have an incident element in </a:t>
            </a:r>
            <a:r>
              <a:rPr lang="el-GR" sz="2400">
                <a:latin typeface="Times New Roman" panose="02020603050405020304" pitchFamily="18" charset="0"/>
                <a:cs typeface="Times New Roman" panose="02020603050405020304" pitchFamily="18" charset="0"/>
              </a:rPr>
              <a:t>Ω</a:t>
            </a:r>
            <a:r>
              <a:rPr lang="en-US" sz="2400" baseline="-25000">
                <a:latin typeface="Times New Roman" panose="02020603050405020304" pitchFamily="18" charset="0"/>
                <a:cs typeface="Times New Roman" panose="02020603050405020304" pitchFamily="18" charset="0"/>
              </a:rPr>
              <a:t>E</a:t>
            </a:r>
            <a:r>
              <a:rPr lang="en-US" sz="2400"/>
              <a:t>.</a:t>
            </a:r>
          </a:p>
        </p:txBody>
      </p:sp>
    </p:spTree>
    <p:extLst>
      <p:ext uri="{BB962C8B-B14F-4D97-AF65-F5344CB8AC3E}">
        <p14:creationId xmlns:p14="http://schemas.microsoft.com/office/powerpoint/2010/main" val="4154247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4F79E6-A6AB-4E44-85CF-6347C211A4E6}"/>
              </a:ext>
            </a:extLst>
          </p:cNvPr>
          <p:cNvGrpSpPr/>
          <p:nvPr/>
        </p:nvGrpSpPr>
        <p:grpSpPr>
          <a:xfrm>
            <a:off x="4489345" y="1374803"/>
            <a:ext cx="4157946" cy="3579976"/>
            <a:chOff x="6251643" y="1690687"/>
            <a:chExt cx="4157946" cy="3579976"/>
          </a:xfrm>
        </p:grpSpPr>
        <p:sp>
          <p:nvSpPr>
            <p:cNvPr id="3" name="Isosceles Triangle 2">
              <a:extLst>
                <a:ext uri="{FF2B5EF4-FFF2-40B4-BE49-F238E27FC236}">
                  <a16:creationId xmlns:a16="http://schemas.microsoft.com/office/drawing/2014/main" id="{6D60C01F-03A3-4104-8423-7DB8A769722E}"/>
                </a:ext>
              </a:extLst>
            </p:cNvPr>
            <p:cNvSpPr/>
            <p:nvPr/>
          </p:nvSpPr>
          <p:spPr>
            <a:xfrm rot="19641020">
              <a:off x="7779048" y="2993083"/>
              <a:ext cx="1961803" cy="1529542"/>
            </a:xfrm>
            <a:prstGeom prs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6737B448-92FA-4473-9951-FCCC93500D08}"/>
                </a:ext>
              </a:extLst>
            </p:cNvPr>
            <p:cNvSpPr/>
            <p:nvPr/>
          </p:nvSpPr>
          <p:spPr>
            <a:xfrm rot="1936891">
              <a:off x="6938326" y="300854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1F7C12-C471-4FD3-AF1E-A65E48DBCA91}"/>
                </a:ext>
              </a:extLst>
            </p:cNvPr>
            <p:cNvSpPr txBox="1"/>
            <p:nvPr/>
          </p:nvSpPr>
          <p:spPr>
            <a:xfrm>
              <a:off x="7540624" y="3625607"/>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6" name="TextBox 5">
              <a:extLst>
                <a:ext uri="{FF2B5EF4-FFF2-40B4-BE49-F238E27FC236}">
                  <a16:creationId xmlns:a16="http://schemas.microsoft.com/office/drawing/2014/main" id="{0234DFFC-1C25-4045-9C29-1A7B3E586B8E}"/>
                </a:ext>
              </a:extLst>
            </p:cNvPr>
            <p:cNvSpPr txBox="1"/>
            <p:nvPr/>
          </p:nvSpPr>
          <p:spPr>
            <a:xfrm>
              <a:off x="8061856" y="261101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B4266AC4-EE76-4A84-91C5-3E2700C6AF84}"/>
                </a:ext>
              </a:extLst>
            </p:cNvPr>
            <p:cNvSpPr txBox="1"/>
            <p:nvPr/>
          </p:nvSpPr>
          <p:spPr>
            <a:xfrm>
              <a:off x="6251643" y="359201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C0CDF868-20FA-4906-834C-69ECACA80784}"/>
                </a:ext>
              </a:extLst>
            </p:cNvPr>
            <p:cNvSpPr txBox="1"/>
            <p:nvPr/>
          </p:nvSpPr>
          <p:spPr>
            <a:xfrm>
              <a:off x="8714638" y="359201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0A715580-571D-4A4D-8788-5EC68BEE0279}"/>
                </a:ext>
              </a:extLst>
            </p:cNvPr>
            <p:cNvSpPr txBox="1"/>
            <p:nvPr/>
          </p:nvSpPr>
          <p:spPr>
            <a:xfrm>
              <a:off x="9946305" y="362560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10" name="Isosceles Triangle 9">
              <a:extLst>
                <a:ext uri="{FF2B5EF4-FFF2-40B4-BE49-F238E27FC236}">
                  <a16:creationId xmlns:a16="http://schemas.microsoft.com/office/drawing/2014/main" id="{8A5C9F4D-44E8-4982-9F9B-E1E777F000FA}"/>
                </a:ext>
              </a:extLst>
            </p:cNvPr>
            <p:cNvSpPr/>
            <p:nvPr/>
          </p:nvSpPr>
          <p:spPr>
            <a:xfrm rot="1506379">
              <a:off x="8590654" y="2034173"/>
              <a:ext cx="1818935" cy="1517545"/>
            </a:xfrm>
            <a:prstGeom prst="triangl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6EC3CC-A8A4-4F5B-97EE-480950FC8AA6}"/>
                </a:ext>
              </a:extLst>
            </p:cNvPr>
            <p:cNvSpPr txBox="1"/>
            <p:nvPr/>
          </p:nvSpPr>
          <p:spPr>
            <a:xfrm>
              <a:off x="9258296" y="269266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346AC791-3CC6-47EF-A25E-55C97361C4E3}"/>
                </a:ext>
              </a:extLst>
            </p:cNvPr>
            <p:cNvSpPr txBox="1"/>
            <p:nvPr/>
          </p:nvSpPr>
          <p:spPr>
            <a:xfrm>
              <a:off x="9637667" y="16906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E4260C5D-CEE4-45C3-BABF-2E215E062D05}"/>
                </a:ext>
              </a:extLst>
            </p:cNvPr>
            <p:cNvSpPr txBox="1"/>
            <p:nvPr/>
          </p:nvSpPr>
          <p:spPr>
            <a:xfrm>
              <a:off x="8161293" y="4808998"/>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4" name="Straight Connector 13">
              <a:extLst>
                <a:ext uri="{FF2B5EF4-FFF2-40B4-BE49-F238E27FC236}">
                  <a16:creationId xmlns:a16="http://schemas.microsoft.com/office/drawing/2014/main" id="{C820CD2A-CBEB-44E6-B7B2-A09B4B0646BD}"/>
                </a:ext>
              </a:extLst>
            </p:cNvPr>
            <p:cNvCxnSpPr>
              <a:cxnSpLocks/>
              <a:stCxn id="3" idx="0"/>
            </p:cNvCxnSpPr>
            <p:nvPr/>
          </p:nvCxnSpPr>
          <p:spPr>
            <a:xfrm>
              <a:off x="8347355" y="3113928"/>
              <a:ext cx="7277" cy="182519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AE56534-2991-430A-ACCF-3EB819013DA1}"/>
                </a:ext>
              </a:extLst>
            </p:cNvPr>
            <p:cNvSpPr txBox="1"/>
            <p:nvPr/>
          </p:nvSpPr>
          <p:spPr>
            <a:xfrm>
              <a:off x="7100159" y="3453289"/>
              <a:ext cx="1229824" cy="923330"/>
            </a:xfrm>
            <a:prstGeom prst="rect">
              <a:avLst/>
            </a:prstGeom>
            <a:noFill/>
          </p:spPr>
          <p:txBody>
            <a:bodyPr wrap="none" rtlCol="0">
              <a:spAutoFit/>
            </a:bodyPr>
            <a:lstStyle/>
            <a:p>
              <a:r>
                <a:rPr lang="en-US" sz="5400"/>
                <a:t>Sub</a:t>
              </a:r>
            </a:p>
          </p:txBody>
        </p:sp>
        <p:sp>
          <p:nvSpPr>
            <p:cNvPr id="16" name="TextBox 15">
              <a:extLst>
                <a:ext uri="{FF2B5EF4-FFF2-40B4-BE49-F238E27FC236}">
                  <a16:creationId xmlns:a16="http://schemas.microsoft.com/office/drawing/2014/main" id="{F8DD1E41-0705-40E5-A12D-F4E47B0887C0}"/>
                </a:ext>
              </a:extLst>
            </p:cNvPr>
            <p:cNvSpPr txBox="1"/>
            <p:nvPr/>
          </p:nvSpPr>
          <p:spPr>
            <a:xfrm>
              <a:off x="8537746" y="2973357"/>
              <a:ext cx="981359" cy="923330"/>
            </a:xfrm>
            <a:prstGeom prst="rect">
              <a:avLst/>
            </a:prstGeom>
            <a:noFill/>
          </p:spPr>
          <p:txBody>
            <a:bodyPr wrap="none" rtlCol="0">
              <a:spAutoFit/>
            </a:bodyPr>
            <a:lstStyle/>
            <a:p>
              <a:r>
                <a:rPr lang="el-GR" sz="5400">
                  <a:latin typeface="Times New Roman" panose="02020603050405020304" pitchFamily="18" charset="0"/>
                  <a:cs typeface="Times New Roman" panose="02020603050405020304" pitchFamily="18" charset="0"/>
                </a:rPr>
                <a:t>Ω</a:t>
              </a:r>
              <a:r>
                <a:rPr lang="en-US" sz="5400" baseline="-25000">
                  <a:latin typeface="Times New Roman" panose="02020603050405020304" pitchFamily="18" charset="0"/>
                  <a:cs typeface="Times New Roman" panose="02020603050405020304" pitchFamily="18" charset="0"/>
                </a:rPr>
                <a:t>E</a:t>
              </a:r>
              <a:endParaRPr lang="en-US" sz="5400"/>
            </a:p>
          </p:txBody>
        </p:sp>
      </p:grpSp>
      <p:cxnSp>
        <p:nvCxnSpPr>
          <p:cNvPr id="18" name="Straight Arrow Connector 17">
            <a:extLst>
              <a:ext uri="{FF2B5EF4-FFF2-40B4-BE49-F238E27FC236}">
                <a16:creationId xmlns:a16="http://schemas.microsoft.com/office/drawing/2014/main" id="{C01D3F2D-F13F-4BBD-A1C6-1F59FD694C93}"/>
              </a:ext>
            </a:extLst>
          </p:cNvPr>
          <p:cNvCxnSpPr>
            <a:cxnSpLocks/>
            <a:endCxn id="7" idx="1"/>
          </p:cNvCxnSpPr>
          <p:nvPr/>
        </p:nvCxnSpPr>
        <p:spPr>
          <a:xfrm>
            <a:off x="2826327" y="1605635"/>
            <a:ext cx="1663018" cy="190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1870F0-1543-4B26-BE31-4F469CA797DB}"/>
              </a:ext>
            </a:extLst>
          </p:cNvPr>
          <p:cNvSpPr/>
          <p:nvPr/>
        </p:nvSpPr>
        <p:spPr>
          <a:xfrm>
            <a:off x="306840" y="4723946"/>
            <a:ext cx="3938557" cy="1815882"/>
          </a:xfrm>
          <a:prstGeom prst="rect">
            <a:avLst/>
          </a:prstGeom>
          <a:ln>
            <a:solidFill>
              <a:schemeClr val="bg1">
                <a:lumMod val="75000"/>
              </a:schemeClr>
            </a:solidFill>
          </a:ln>
        </p:spPr>
        <p:txBody>
          <a:bodyPr wrap="square">
            <a:spAutoFit/>
          </a:bodyPr>
          <a:lstStyle/>
          <a:p>
            <a:r>
              <a:rPr lang="en-US" sz="1400" b="1"/>
              <a:t>pred</a:t>
            </a:r>
            <a:r>
              <a:rPr lang="en-US" sz="1400"/>
              <a:t> gamma [m: Mesh, n: Node] {</a:t>
            </a:r>
          </a:p>
          <a:p>
            <a:r>
              <a:rPr lang="en-US" sz="1400"/>
              <a:t>  m = Sub </a:t>
            </a:r>
            <a:r>
              <a:rPr lang="en-US" sz="1400" b="1"/>
              <a:t>and</a:t>
            </a:r>
            <a:r>
              <a:rPr lang="en-US" sz="1400"/>
              <a:t> borderVertex[m, n]</a:t>
            </a:r>
          </a:p>
          <a:p>
            <a:r>
              <a:rPr lang="en-US" sz="1400"/>
              <a:t>  </a:t>
            </a:r>
            <a:r>
              <a:rPr lang="en-US" sz="1400" b="1"/>
              <a:t>some</a:t>
            </a:r>
            <a:r>
              <a:rPr lang="en-US" sz="1400"/>
              <a:t> incidentElts[Full, n] - incidentElts[Sub, n]</a:t>
            </a:r>
          </a:p>
          <a:p>
            <a:r>
              <a:rPr lang="en-US" sz="1400"/>
              <a:t>}</a:t>
            </a:r>
          </a:p>
          <a:p>
            <a:endParaRPr lang="en-US" sz="1400"/>
          </a:p>
          <a:p>
            <a:r>
              <a:rPr lang="en-US" sz="1400" b="1"/>
              <a:t>fun</a:t>
            </a:r>
            <a:r>
              <a:rPr lang="en-US" sz="1400"/>
              <a:t> incidentElts[m: Mesh, n: Node]: </a:t>
            </a:r>
            <a:r>
              <a:rPr lang="en-US" sz="1400" b="1"/>
              <a:t>set</a:t>
            </a:r>
            <a:r>
              <a:rPr lang="en-US" sz="1400"/>
              <a:t> Element {</a:t>
            </a:r>
          </a:p>
          <a:p>
            <a:r>
              <a:rPr lang="en-US" sz="1400"/>
              <a:t>  { e: m.elements | n </a:t>
            </a:r>
            <a:r>
              <a:rPr lang="en-US" sz="1400" b="1"/>
              <a:t>in</a:t>
            </a:r>
            <a:r>
              <a:rPr lang="en-US" sz="1400"/>
              <a:t> dom[e.edges] }</a:t>
            </a:r>
          </a:p>
          <a:p>
            <a:r>
              <a:rPr lang="en-US" sz="1400"/>
              <a:t>}</a:t>
            </a:r>
          </a:p>
        </p:txBody>
      </p:sp>
      <p:sp>
        <p:nvSpPr>
          <p:cNvPr id="22" name="TextBox 21">
            <a:extLst>
              <a:ext uri="{FF2B5EF4-FFF2-40B4-BE49-F238E27FC236}">
                <a16:creationId xmlns:a16="http://schemas.microsoft.com/office/drawing/2014/main" id="{FDF21F3A-1736-4555-82ED-B67F68C4AE23}"/>
              </a:ext>
            </a:extLst>
          </p:cNvPr>
          <p:cNvSpPr txBox="1"/>
          <p:nvPr/>
        </p:nvSpPr>
        <p:spPr>
          <a:xfrm>
            <a:off x="522439" y="309744"/>
            <a:ext cx="7158521" cy="1200329"/>
          </a:xfrm>
          <a:prstGeom prst="rect">
            <a:avLst/>
          </a:prstGeom>
          <a:solidFill>
            <a:srgbClr val="FFFF00"/>
          </a:solidFill>
        </p:spPr>
        <p:txBody>
          <a:bodyPr wrap="square" rtlCol="0">
            <a:spAutoFit/>
          </a:bodyPr>
          <a:lstStyle/>
          <a:p>
            <a:r>
              <a:rPr lang="en-US" sz="2400"/>
              <a:t>Full.incidentElts[Node$2] = Element$0</a:t>
            </a:r>
          </a:p>
          <a:p>
            <a:r>
              <a:rPr lang="en-US" sz="2400"/>
              <a:t>Sub.incidentElts[Node$2] = Element$0</a:t>
            </a:r>
          </a:p>
          <a:p>
            <a:r>
              <a:rPr lang="en-US" sz="2400"/>
              <a:t>Full.incidentElts[Node$2] - Sub.incidentElts[Node$2] = {}</a:t>
            </a:r>
          </a:p>
        </p:txBody>
      </p:sp>
    </p:spTree>
    <p:extLst>
      <p:ext uri="{BB962C8B-B14F-4D97-AF65-F5344CB8AC3E}">
        <p14:creationId xmlns:p14="http://schemas.microsoft.com/office/powerpoint/2010/main" val="2427143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4F79E6-A6AB-4E44-85CF-6347C211A4E6}"/>
              </a:ext>
            </a:extLst>
          </p:cNvPr>
          <p:cNvGrpSpPr/>
          <p:nvPr/>
        </p:nvGrpSpPr>
        <p:grpSpPr>
          <a:xfrm>
            <a:off x="4489345" y="1374803"/>
            <a:ext cx="4157946" cy="3579976"/>
            <a:chOff x="6251643" y="1690687"/>
            <a:chExt cx="4157946" cy="3579976"/>
          </a:xfrm>
        </p:grpSpPr>
        <p:sp>
          <p:nvSpPr>
            <p:cNvPr id="3" name="Isosceles Triangle 2">
              <a:extLst>
                <a:ext uri="{FF2B5EF4-FFF2-40B4-BE49-F238E27FC236}">
                  <a16:creationId xmlns:a16="http://schemas.microsoft.com/office/drawing/2014/main" id="{6D60C01F-03A3-4104-8423-7DB8A769722E}"/>
                </a:ext>
              </a:extLst>
            </p:cNvPr>
            <p:cNvSpPr/>
            <p:nvPr/>
          </p:nvSpPr>
          <p:spPr>
            <a:xfrm rot="19641020">
              <a:off x="7779048" y="2993083"/>
              <a:ext cx="1961803" cy="1529542"/>
            </a:xfrm>
            <a:prstGeom prs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6737B448-92FA-4473-9951-FCCC93500D08}"/>
                </a:ext>
              </a:extLst>
            </p:cNvPr>
            <p:cNvSpPr/>
            <p:nvPr/>
          </p:nvSpPr>
          <p:spPr>
            <a:xfrm rot="1936891">
              <a:off x="6938326" y="300854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1F7C12-C471-4FD3-AF1E-A65E48DBCA91}"/>
                </a:ext>
              </a:extLst>
            </p:cNvPr>
            <p:cNvSpPr txBox="1"/>
            <p:nvPr/>
          </p:nvSpPr>
          <p:spPr>
            <a:xfrm>
              <a:off x="7540624" y="3625607"/>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6" name="TextBox 5">
              <a:extLst>
                <a:ext uri="{FF2B5EF4-FFF2-40B4-BE49-F238E27FC236}">
                  <a16:creationId xmlns:a16="http://schemas.microsoft.com/office/drawing/2014/main" id="{0234DFFC-1C25-4045-9C29-1A7B3E586B8E}"/>
                </a:ext>
              </a:extLst>
            </p:cNvPr>
            <p:cNvSpPr txBox="1"/>
            <p:nvPr/>
          </p:nvSpPr>
          <p:spPr>
            <a:xfrm>
              <a:off x="8061856" y="261101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B4266AC4-EE76-4A84-91C5-3E2700C6AF84}"/>
                </a:ext>
              </a:extLst>
            </p:cNvPr>
            <p:cNvSpPr txBox="1"/>
            <p:nvPr/>
          </p:nvSpPr>
          <p:spPr>
            <a:xfrm>
              <a:off x="6251643" y="359201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C0CDF868-20FA-4906-834C-69ECACA80784}"/>
                </a:ext>
              </a:extLst>
            </p:cNvPr>
            <p:cNvSpPr txBox="1"/>
            <p:nvPr/>
          </p:nvSpPr>
          <p:spPr>
            <a:xfrm>
              <a:off x="8714638" y="359201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0A715580-571D-4A4D-8788-5EC68BEE0279}"/>
                </a:ext>
              </a:extLst>
            </p:cNvPr>
            <p:cNvSpPr txBox="1"/>
            <p:nvPr/>
          </p:nvSpPr>
          <p:spPr>
            <a:xfrm>
              <a:off x="9946305" y="362560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10" name="Isosceles Triangle 9">
              <a:extLst>
                <a:ext uri="{FF2B5EF4-FFF2-40B4-BE49-F238E27FC236}">
                  <a16:creationId xmlns:a16="http://schemas.microsoft.com/office/drawing/2014/main" id="{8A5C9F4D-44E8-4982-9F9B-E1E777F000FA}"/>
                </a:ext>
              </a:extLst>
            </p:cNvPr>
            <p:cNvSpPr/>
            <p:nvPr/>
          </p:nvSpPr>
          <p:spPr>
            <a:xfrm rot="1506379">
              <a:off x="8590654" y="2034173"/>
              <a:ext cx="1818935" cy="1517545"/>
            </a:xfrm>
            <a:prstGeom prst="triangl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6EC3CC-A8A4-4F5B-97EE-480950FC8AA6}"/>
                </a:ext>
              </a:extLst>
            </p:cNvPr>
            <p:cNvSpPr txBox="1"/>
            <p:nvPr/>
          </p:nvSpPr>
          <p:spPr>
            <a:xfrm>
              <a:off x="9258296" y="269266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346AC791-3CC6-47EF-A25E-55C97361C4E3}"/>
                </a:ext>
              </a:extLst>
            </p:cNvPr>
            <p:cNvSpPr txBox="1"/>
            <p:nvPr/>
          </p:nvSpPr>
          <p:spPr>
            <a:xfrm>
              <a:off x="9637667" y="16906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E4260C5D-CEE4-45C3-BABF-2E215E062D05}"/>
                </a:ext>
              </a:extLst>
            </p:cNvPr>
            <p:cNvSpPr txBox="1"/>
            <p:nvPr/>
          </p:nvSpPr>
          <p:spPr>
            <a:xfrm>
              <a:off x="8161293" y="4808998"/>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4" name="Straight Connector 13">
              <a:extLst>
                <a:ext uri="{FF2B5EF4-FFF2-40B4-BE49-F238E27FC236}">
                  <a16:creationId xmlns:a16="http://schemas.microsoft.com/office/drawing/2014/main" id="{C820CD2A-CBEB-44E6-B7B2-A09B4B0646BD}"/>
                </a:ext>
              </a:extLst>
            </p:cNvPr>
            <p:cNvCxnSpPr>
              <a:cxnSpLocks/>
              <a:stCxn id="3" idx="0"/>
            </p:cNvCxnSpPr>
            <p:nvPr/>
          </p:nvCxnSpPr>
          <p:spPr>
            <a:xfrm>
              <a:off x="8347355" y="3113928"/>
              <a:ext cx="7277" cy="182519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AE56534-2991-430A-ACCF-3EB819013DA1}"/>
                </a:ext>
              </a:extLst>
            </p:cNvPr>
            <p:cNvSpPr txBox="1"/>
            <p:nvPr/>
          </p:nvSpPr>
          <p:spPr>
            <a:xfrm>
              <a:off x="7100159" y="3453289"/>
              <a:ext cx="1229824" cy="923330"/>
            </a:xfrm>
            <a:prstGeom prst="rect">
              <a:avLst/>
            </a:prstGeom>
            <a:noFill/>
          </p:spPr>
          <p:txBody>
            <a:bodyPr wrap="none" rtlCol="0">
              <a:spAutoFit/>
            </a:bodyPr>
            <a:lstStyle/>
            <a:p>
              <a:r>
                <a:rPr lang="en-US" sz="5400"/>
                <a:t>Sub</a:t>
              </a:r>
            </a:p>
          </p:txBody>
        </p:sp>
        <p:sp>
          <p:nvSpPr>
            <p:cNvPr id="16" name="TextBox 15">
              <a:extLst>
                <a:ext uri="{FF2B5EF4-FFF2-40B4-BE49-F238E27FC236}">
                  <a16:creationId xmlns:a16="http://schemas.microsoft.com/office/drawing/2014/main" id="{F8DD1E41-0705-40E5-A12D-F4E47B0887C0}"/>
                </a:ext>
              </a:extLst>
            </p:cNvPr>
            <p:cNvSpPr txBox="1"/>
            <p:nvPr/>
          </p:nvSpPr>
          <p:spPr>
            <a:xfrm>
              <a:off x="8537746" y="2973357"/>
              <a:ext cx="981359" cy="923330"/>
            </a:xfrm>
            <a:prstGeom prst="rect">
              <a:avLst/>
            </a:prstGeom>
            <a:noFill/>
          </p:spPr>
          <p:txBody>
            <a:bodyPr wrap="none" rtlCol="0">
              <a:spAutoFit/>
            </a:bodyPr>
            <a:lstStyle/>
            <a:p>
              <a:r>
                <a:rPr lang="el-GR" sz="5400">
                  <a:latin typeface="Times New Roman" panose="02020603050405020304" pitchFamily="18" charset="0"/>
                  <a:cs typeface="Times New Roman" panose="02020603050405020304" pitchFamily="18" charset="0"/>
                </a:rPr>
                <a:t>Ω</a:t>
              </a:r>
              <a:r>
                <a:rPr lang="en-US" sz="5400" baseline="-25000">
                  <a:latin typeface="Times New Roman" panose="02020603050405020304" pitchFamily="18" charset="0"/>
                  <a:cs typeface="Times New Roman" panose="02020603050405020304" pitchFamily="18" charset="0"/>
                </a:rPr>
                <a:t>E</a:t>
              </a:r>
              <a:endParaRPr lang="en-US" sz="5400"/>
            </a:p>
          </p:txBody>
        </p:sp>
      </p:grpSp>
      <p:cxnSp>
        <p:nvCxnSpPr>
          <p:cNvPr id="18" name="Straight Arrow Connector 17">
            <a:extLst>
              <a:ext uri="{FF2B5EF4-FFF2-40B4-BE49-F238E27FC236}">
                <a16:creationId xmlns:a16="http://schemas.microsoft.com/office/drawing/2014/main" id="{C01D3F2D-F13F-4BBD-A1C6-1F59FD694C93}"/>
              </a:ext>
            </a:extLst>
          </p:cNvPr>
          <p:cNvCxnSpPr>
            <a:cxnSpLocks/>
          </p:cNvCxnSpPr>
          <p:nvPr/>
        </p:nvCxnSpPr>
        <p:spPr>
          <a:xfrm>
            <a:off x="2759825" y="2525963"/>
            <a:ext cx="3442015" cy="13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1870F0-1543-4B26-BE31-4F469CA797DB}"/>
              </a:ext>
            </a:extLst>
          </p:cNvPr>
          <p:cNvSpPr/>
          <p:nvPr/>
        </p:nvSpPr>
        <p:spPr>
          <a:xfrm>
            <a:off x="306840" y="4723946"/>
            <a:ext cx="3938557" cy="1815882"/>
          </a:xfrm>
          <a:prstGeom prst="rect">
            <a:avLst/>
          </a:prstGeom>
          <a:ln>
            <a:solidFill>
              <a:schemeClr val="bg1">
                <a:lumMod val="75000"/>
              </a:schemeClr>
            </a:solidFill>
          </a:ln>
        </p:spPr>
        <p:txBody>
          <a:bodyPr wrap="square">
            <a:spAutoFit/>
          </a:bodyPr>
          <a:lstStyle/>
          <a:p>
            <a:r>
              <a:rPr lang="en-US" sz="1400" b="1"/>
              <a:t>pred</a:t>
            </a:r>
            <a:r>
              <a:rPr lang="en-US" sz="1400"/>
              <a:t> gamma [m: Mesh, n: Node] {</a:t>
            </a:r>
          </a:p>
          <a:p>
            <a:r>
              <a:rPr lang="en-US" sz="1400"/>
              <a:t>  m = Sub </a:t>
            </a:r>
            <a:r>
              <a:rPr lang="en-US" sz="1400" b="1"/>
              <a:t>and</a:t>
            </a:r>
            <a:r>
              <a:rPr lang="en-US" sz="1400"/>
              <a:t> borderVertex[m, n]</a:t>
            </a:r>
          </a:p>
          <a:p>
            <a:r>
              <a:rPr lang="en-US" sz="1400"/>
              <a:t>  </a:t>
            </a:r>
            <a:r>
              <a:rPr lang="en-US" sz="1400" b="1"/>
              <a:t>some</a:t>
            </a:r>
            <a:r>
              <a:rPr lang="en-US" sz="1400"/>
              <a:t> incidentElts[Full, n] - incidentElts[Sub, n]</a:t>
            </a:r>
          </a:p>
          <a:p>
            <a:r>
              <a:rPr lang="en-US" sz="1400"/>
              <a:t>}</a:t>
            </a:r>
          </a:p>
          <a:p>
            <a:endParaRPr lang="en-US" sz="1400"/>
          </a:p>
          <a:p>
            <a:r>
              <a:rPr lang="en-US" sz="1400" b="1"/>
              <a:t>fun</a:t>
            </a:r>
            <a:r>
              <a:rPr lang="en-US" sz="1400"/>
              <a:t> incidentElts[m: Mesh, n: Node]: </a:t>
            </a:r>
            <a:r>
              <a:rPr lang="en-US" sz="1400" b="1"/>
              <a:t>set</a:t>
            </a:r>
            <a:r>
              <a:rPr lang="en-US" sz="1400"/>
              <a:t> Element {</a:t>
            </a:r>
          </a:p>
          <a:p>
            <a:r>
              <a:rPr lang="en-US" sz="1400"/>
              <a:t>  { e: m.elements | n </a:t>
            </a:r>
            <a:r>
              <a:rPr lang="en-US" sz="1400" b="1"/>
              <a:t>in</a:t>
            </a:r>
            <a:r>
              <a:rPr lang="en-US" sz="1400"/>
              <a:t> dom[e.edges] }</a:t>
            </a:r>
          </a:p>
          <a:p>
            <a:r>
              <a:rPr lang="en-US" sz="1400"/>
              <a:t>}</a:t>
            </a:r>
          </a:p>
        </p:txBody>
      </p:sp>
      <p:sp>
        <p:nvSpPr>
          <p:cNvPr id="22" name="TextBox 21">
            <a:extLst>
              <a:ext uri="{FF2B5EF4-FFF2-40B4-BE49-F238E27FC236}">
                <a16:creationId xmlns:a16="http://schemas.microsoft.com/office/drawing/2014/main" id="{FDF21F3A-1736-4555-82ED-B67F68C4AE23}"/>
              </a:ext>
            </a:extLst>
          </p:cNvPr>
          <p:cNvSpPr txBox="1"/>
          <p:nvPr/>
        </p:nvSpPr>
        <p:spPr>
          <a:xfrm>
            <a:off x="883613" y="851049"/>
            <a:ext cx="3772037" cy="1569660"/>
          </a:xfrm>
          <a:prstGeom prst="rect">
            <a:avLst/>
          </a:prstGeom>
          <a:solidFill>
            <a:srgbClr val="FFFF00"/>
          </a:solidFill>
        </p:spPr>
        <p:txBody>
          <a:bodyPr wrap="square" rtlCol="0">
            <a:spAutoFit/>
          </a:bodyPr>
          <a:lstStyle/>
          <a:p>
            <a:r>
              <a:rPr lang="en-US" sz="2400"/>
              <a:t>These nodes are in the Sub mesh, are border vertices and they have an incident element in </a:t>
            </a:r>
            <a:r>
              <a:rPr lang="el-GR" sz="2400">
                <a:latin typeface="Times New Roman" panose="02020603050405020304" pitchFamily="18" charset="0"/>
                <a:cs typeface="Times New Roman" panose="02020603050405020304" pitchFamily="18" charset="0"/>
              </a:rPr>
              <a:t>Ω</a:t>
            </a:r>
            <a:r>
              <a:rPr lang="en-US" sz="2400" baseline="-25000">
                <a:latin typeface="Times New Roman" panose="02020603050405020304" pitchFamily="18" charset="0"/>
                <a:cs typeface="Times New Roman" panose="02020603050405020304" pitchFamily="18" charset="0"/>
              </a:rPr>
              <a:t>E</a:t>
            </a:r>
            <a:r>
              <a:rPr lang="en-US" sz="2400"/>
              <a:t>.</a:t>
            </a:r>
          </a:p>
        </p:txBody>
      </p:sp>
      <p:cxnSp>
        <p:nvCxnSpPr>
          <p:cNvPr id="21" name="Straight Arrow Connector 20">
            <a:extLst>
              <a:ext uri="{FF2B5EF4-FFF2-40B4-BE49-F238E27FC236}">
                <a16:creationId xmlns:a16="http://schemas.microsoft.com/office/drawing/2014/main" id="{8B4BA23A-44E4-4D90-B5D5-DEC9D5B9551A}"/>
              </a:ext>
            </a:extLst>
          </p:cNvPr>
          <p:cNvCxnSpPr>
            <a:cxnSpLocks/>
            <a:endCxn id="13" idx="1"/>
          </p:cNvCxnSpPr>
          <p:nvPr/>
        </p:nvCxnSpPr>
        <p:spPr>
          <a:xfrm>
            <a:off x="2759825" y="2525963"/>
            <a:ext cx="3639170" cy="2197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90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8F3731-50A8-45EB-84EF-C81AEEE8D703}"/>
              </a:ext>
            </a:extLst>
          </p:cNvPr>
          <p:cNvSpPr>
            <a:spLocks noGrp="1"/>
          </p:cNvSpPr>
          <p:nvPr>
            <p:ph type="title"/>
          </p:nvPr>
        </p:nvSpPr>
        <p:spPr/>
        <p:txBody>
          <a:bodyPr/>
          <a:lstStyle/>
          <a:p>
            <a:r>
              <a:rPr lang="en-US"/>
              <a:t>The big picture</a:t>
            </a:r>
          </a:p>
        </p:txBody>
      </p:sp>
      <p:sp>
        <p:nvSpPr>
          <p:cNvPr id="4" name="Content Placeholder 3">
            <a:extLst>
              <a:ext uri="{FF2B5EF4-FFF2-40B4-BE49-F238E27FC236}">
                <a16:creationId xmlns:a16="http://schemas.microsoft.com/office/drawing/2014/main" id="{79C2994F-9D86-41A7-BAE5-79E0C57198E7}"/>
              </a:ext>
            </a:extLst>
          </p:cNvPr>
          <p:cNvSpPr>
            <a:spLocks noGrp="1"/>
          </p:cNvSpPr>
          <p:nvPr>
            <p:ph idx="1"/>
          </p:nvPr>
        </p:nvSpPr>
        <p:spPr/>
        <p:txBody>
          <a:bodyPr>
            <a:normAutofit fontScale="77500" lnSpcReduction="20000"/>
          </a:bodyPr>
          <a:lstStyle/>
          <a:p>
            <a:pPr>
              <a:lnSpc>
                <a:spcPct val="120000"/>
              </a:lnSpc>
            </a:pPr>
            <a:r>
              <a:rPr lang="en-US" sz="2600"/>
              <a:t>ADCIRC is the name of a software tool that simulates the movement of water over land and sea.</a:t>
            </a:r>
          </a:p>
          <a:p>
            <a:pPr>
              <a:lnSpc>
                <a:spcPct val="120000"/>
              </a:lnSpc>
            </a:pPr>
            <a:r>
              <a:rPr lang="en-US" sz="2600">
                <a:latin typeface="Calibri" panose="020F0502020204030204" pitchFamily="34" charset="0"/>
                <a:ea typeface="Calibri" panose="020F0502020204030204" pitchFamily="34" charset="0"/>
              </a:rPr>
              <a:t>A new version of ARCIRC is being developed. We're trying to show that the simpler (original) implementation and a more complex (enhanced) implementation are equivalent. So the more complex one (which is more efficient) can be used in place of the simpler one.</a:t>
            </a:r>
          </a:p>
          <a:p>
            <a:pPr>
              <a:lnSpc>
                <a:spcPct val="120000"/>
              </a:lnSpc>
            </a:pPr>
            <a:r>
              <a:rPr lang="en-US" sz="2600"/>
              <a:t>ADCIRC uses an algorithm called the wet-dry algorithm. The algorithm was empirically developed, i.e., it is an empirical algorithm. The algorithm emerged piecemeal over time from the experience and analysis of users and developers, not from a specification.</a:t>
            </a:r>
          </a:p>
          <a:p>
            <a:pPr>
              <a:lnSpc>
                <a:spcPct val="120000"/>
              </a:lnSpc>
            </a:pPr>
            <a:r>
              <a:rPr lang="en-US" sz="2600"/>
              <a:t>It takes ADCIRC many hours to perform a single simulation of a region, such as simulating the water flow over the North Carolina coastal region.</a:t>
            </a:r>
          </a:p>
          <a:p>
            <a:pPr>
              <a:lnSpc>
                <a:spcPct val="120000"/>
              </a:lnSpc>
            </a:pPr>
            <a:r>
              <a:rPr lang="en-US" sz="2600"/>
              <a:t>We would like to simulate a tiny subset of a region. Why simulate a tiny subset? Because it will take much less time (minutes instead of hours).</a:t>
            </a:r>
          </a:p>
          <a:p>
            <a:endParaRPr lang="en-US"/>
          </a:p>
        </p:txBody>
      </p:sp>
    </p:spTree>
    <p:extLst>
      <p:ext uri="{BB962C8B-B14F-4D97-AF65-F5344CB8AC3E}">
        <p14:creationId xmlns:p14="http://schemas.microsoft.com/office/powerpoint/2010/main" val="173931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4F79E6-A6AB-4E44-85CF-6347C211A4E6}"/>
              </a:ext>
            </a:extLst>
          </p:cNvPr>
          <p:cNvGrpSpPr/>
          <p:nvPr/>
        </p:nvGrpSpPr>
        <p:grpSpPr>
          <a:xfrm>
            <a:off x="4489345" y="1374803"/>
            <a:ext cx="4157946" cy="3579976"/>
            <a:chOff x="6251643" y="1690687"/>
            <a:chExt cx="4157946" cy="3579976"/>
          </a:xfrm>
        </p:grpSpPr>
        <p:sp>
          <p:nvSpPr>
            <p:cNvPr id="3" name="Isosceles Triangle 2">
              <a:extLst>
                <a:ext uri="{FF2B5EF4-FFF2-40B4-BE49-F238E27FC236}">
                  <a16:creationId xmlns:a16="http://schemas.microsoft.com/office/drawing/2014/main" id="{6D60C01F-03A3-4104-8423-7DB8A769722E}"/>
                </a:ext>
              </a:extLst>
            </p:cNvPr>
            <p:cNvSpPr/>
            <p:nvPr/>
          </p:nvSpPr>
          <p:spPr>
            <a:xfrm rot="19641020">
              <a:off x="7779048" y="2993083"/>
              <a:ext cx="1961803" cy="1529542"/>
            </a:xfrm>
            <a:prstGeom prs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6737B448-92FA-4473-9951-FCCC93500D08}"/>
                </a:ext>
              </a:extLst>
            </p:cNvPr>
            <p:cNvSpPr/>
            <p:nvPr/>
          </p:nvSpPr>
          <p:spPr>
            <a:xfrm rot="1936891">
              <a:off x="6938326" y="3008544"/>
              <a:ext cx="1961803" cy="1529542"/>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1F7C12-C471-4FD3-AF1E-A65E48DBCA91}"/>
                </a:ext>
              </a:extLst>
            </p:cNvPr>
            <p:cNvSpPr txBox="1"/>
            <p:nvPr/>
          </p:nvSpPr>
          <p:spPr>
            <a:xfrm>
              <a:off x="7540624" y="3625607"/>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0</a:t>
              </a:r>
            </a:p>
          </p:txBody>
        </p:sp>
        <p:sp>
          <p:nvSpPr>
            <p:cNvPr id="6" name="TextBox 5">
              <a:extLst>
                <a:ext uri="{FF2B5EF4-FFF2-40B4-BE49-F238E27FC236}">
                  <a16:creationId xmlns:a16="http://schemas.microsoft.com/office/drawing/2014/main" id="{0234DFFC-1C25-4045-9C29-1A7B3E586B8E}"/>
                </a:ext>
              </a:extLst>
            </p:cNvPr>
            <p:cNvSpPr txBox="1"/>
            <p:nvPr/>
          </p:nvSpPr>
          <p:spPr>
            <a:xfrm>
              <a:off x="8061856" y="2611015"/>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B4266AC4-EE76-4A84-91C5-3E2700C6AF84}"/>
                </a:ext>
              </a:extLst>
            </p:cNvPr>
            <p:cNvSpPr txBox="1"/>
            <p:nvPr/>
          </p:nvSpPr>
          <p:spPr>
            <a:xfrm>
              <a:off x="6251643" y="3592010"/>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C0CDF868-20FA-4906-834C-69ECACA80784}"/>
                </a:ext>
              </a:extLst>
            </p:cNvPr>
            <p:cNvSpPr txBox="1"/>
            <p:nvPr/>
          </p:nvSpPr>
          <p:spPr>
            <a:xfrm>
              <a:off x="8714638" y="3592010"/>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0A715580-571D-4A4D-8788-5EC68BEE0279}"/>
                </a:ext>
              </a:extLst>
            </p:cNvPr>
            <p:cNvSpPr txBox="1"/>
            <p:nvPr/>
          </p:nvSpPr>
          <p:spPr>
            <a:xfrm>
              <a:off x="9946305" y="362560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0</a:t>
              </a:r>
            </a:p>
          </p:txBody>
        </p:sp>
        <p:sp>
          <p:nvSpPr>
            <p:cNvPr id="10" name="Isosceles Triangle 9">
              <a:extLst>
                <a:ext uri="{FF2B5EF4-FFF2-40B4-BE49-F238E27FC236}">
                  <a16:creationId xmlns:a16="http://schemas.microsoft.com/office/drawing/2014/main" id="{8A5C9F4D-44E8-4982-9F9B-E1E777F000FA}"/>
                </a:ext>
              </a:extLst>
            </p:cNvPr>
            <p:cNvSpPr/>
            <p:nvPr/>
          </p:nvSpPr>
          <p:spPr>
            <a:xfrm rot="1506379">
              <a:off x="8590654" y="2034173"/>
              <a:ext cx="1818935" cy="1517545"/>
            </a:xfrm>
            <a:prstGeom prst="triangl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6EC3CC-A8A4-4F5B-97EE-480950FC8AA6}"/>
                </a:ext>
              </a:extLst>
            </p:cNvPr>
            <p:cNvSpPr txBox="1"/>
            <p:nvPr/>
          </p:nvSpPr>
          <p:spPr>
            <a:xfrm>
              <a:off x="9258296" y="2692663"/>
              <a:ext cx="423514" cy="461665"/>
            </a:xfrm>
            <a:prstGeom prst="rect">
              <a:avLst/>
            </a:prstGeom>
            <a:noFill/>
          </p:spPr>
          <p:txBody>
            <a:bodyPr wrap="none" rtlCol="0">
              <a:spAutoFit/>
            </a:bodyPr>
            <a:lstStyle/>
            <a:p>
              <a:r>
                <a:rPr lang="en-US" sz="2400" i="1">
                  <a:solidFill>
                    <a:schemeClr val="bg1">
                      <a:lumMod val="65000"/>
                    </a:schemeClr>
                  </a:solidFill>
                  <a:latin typeface="Times New Roman" panose="02020603050405020304" pitchFamily="18" charset="0"/>
                  <a:cs typeface="Times New Roman" panose="02020603050405020304" pitchFamily="18" charset="0"/>
                </a:rPr>
                <a:t>e</a:t>
              </a:r>
              <a:r>
                <a:rPr lang="en-US" sz="2400" i="1" baseline="-25000">
                  <a:solidFill>
                    <a:schemeClr val="bg1">
                      <a:lumMod val="65000"/>
                    </a:schemeClr>
                  </a:solidFill>
                  <a:latin typeface="Times New Roman" panose="02020603050405020304" pitchFamily="18" charset="0"/>
                  <a:cs typeface="Times New Roman" panose="02020603050405020304" pitchFamily="18" charset="0"/>
                </a:rPr>
                <a:t>2</a:t>
              </a:r>
            </a:p>
          </p:txBody>
        </p:sp>
        <p:sp>
          <p:nvSpPr>
            <p:cNvPr id="12" name="TextBox 11">
              <a:extLst>
                <a:ext uri="{FF2B5EF4-FFF2-40B4-BE49-F238E27FC236}">
                  <a16:creationId xmlns:a16="http://schemas.microsoft.com/office/drawing/2014/main" id="{346AC791-3CC6-47EF-A25E-55C97361C4E3}"/>
                </a:ext>
              </a:extLst>
            </p:cNvPr>
            <p:cNvSpPr txBox="1"/>
            <p:nvPr/>
          </p:nvSpPr>
          <p:spPr>
            <a:xfrm>
              <a:off x="9637667" y="1690687"/>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E4260C5D-CEE4-45C3-BABF-2E215E062D05}"/>
                </a:ext>
              </a:extLst>
            </p:cNvPr>
            <p:cNvSpPr txBox="1"/>
            <p:nvPr/>
          </p:nvSpPr>
          <p:spPr>
            <a:xfrm>
              <a:off x="8161293" y="4808998"/>
              <a:ext cx="441146" cy="461665"/>
            </a:xfrm>
            <a:prstGeom prst="rect">
              <a:avLst/>
            </a:prstGeom>
            <a:noFill/>
          </p:spPr>
          <p:txBody>
            <a:bodyPr wrap="none" rtlCol="0">
              <a:spAutoFit/>
            </a:bodyPr>
            <a:lstStyle/>
            <a:p>
              <a:r>
                <a:rPr lang="en-US" sz="2400" i="1">
                  <a:latin typeface="Times New Roman" panose="02020603050405020304" pitchFamily="18" charset="0"/>
                  <a:cs typeface="Times New Roman" panose="02020603050405020304" pitchFamily="18" charset="0"/>
                </a:rPr>
                <a:t>n</a:t>
              </a:r>
              <a:r>
                <a:rPr lang="en-US" sz="2400" i="1" baseline="-25000">
                  <a:latin typeface="Times New Roman" panose="02020603050405020304" pitchFamily="18" charset="0"/>
                  <a:cs typeface="Times New Roman" panose="02020603050405020304" pitchFamily="18" charset="0"/>
                </a:rPr>
                <a:t>4</a:t>
              </a:r>
            </a:p>
          </p:txBody>
        </p:sp>
        <p:cxnSp>
          <p:nvCxnSpPr>
            <p:cNvPr id="14" name="Straight Connector 13">
              <a:extLst>
                <a:ext uri="{FF2B5EF4-FFF2-40B4-BE49-F238E27FC236}">
                  <a16:creationId xmlns:a16="http://schemas.microsoft.com/office/drawing/2014/main" id="{C820CD2A-CBEB-44E6-B7B2-A09B4B0646BD}"/>
                </a:ext>
              </a:extLst>
            </p:cNvPr>
            <p:cNvCxnSpPr>
              <a:cxnSpLocks/>
              <a:stCxn id="3" idx="0"/>
            </p:cNvCxnSpPr>
            <p:nvPr/>
          </p:nvCxnSpPr>
          <p:spPr>
            <a:xfrm>
              <a:off x="8347355" y="3113928"/>
              <a:ext cx="7277" cy="182519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AE56534-2991-430A-ACCF-3EB819013DA1}"/>
                </a:ext>
              </a:extLst>
            </p:cNvPr>
            <p:cNvSpPr txBox="1"/>
            <p:nvPr/>
          </p:nvSpPr>
          <p:spPr>
            <a:xfrm>
              <a:off x="7100159" y="3453289"/>
              <a:ext cx="1229824" cy="923330"/>
            </a:xfrm>
            <a:prstGeom prst="rect">
              <a:avLst/>
            </a:prstGeom>
            <a:noFill/>
          </p:spPr>
          <p:txBody>
            <a:bodyPr wrap="none" rtlCol="0">
              <a:spAutoFit/>
            </a:bodyPr>
            <a:lstStyle/>
            <a:p>
              <a:r>
                <a:rPr lang="en-US" sz="5400"/>
                <a:t>Sub</a:t>
              </a:r>
            </a:p>
          </p:txBody>
        </p:sp>
        <p:sp>
          <p:nvSpPr>
            <p:cNvPr id="16" name="TextBox 15">
              <a:extLst>
                <a:ext uri="{FF2B5EF4-FFF2-40B4-BE49-F238E27FC236}">
                  <a16:creationId xmlns:a16="http://schemas.microsoft.com/office/drawing/2014/main" id="{F8DD1E41-0705-40E5-A12D-F4E47B0887C0}"/>
                </a:ext>
              </a:extLst>
            </p:cNvPr>
            <p:cNvSpPr txBox="1"/>
            <p:nvPr/>
          </p:nvSpPr>
          <p:spPr>
            <a:xfrm>
              <a:off x="8537746" y="2973357"/>
              <a:ext cx="981359" cy="923330"/>
            </a:xfrm>
            <a:prstGeom prst="rect">
              <a:avLst/>
            </a:prstGeom>
            <a:noFill/>
          </p:spPr>
          <p:txBody>
            <a:bodyPr wrap="none" rtlCol="0">
              <a:spAutoFit/>
            </a:bodyPr>
            <a:lstStyle/>
            <a:p>
              <a:r>
                <a:rPr lang="el-GR" sz="5400">
                  <a:latin typeface="Times New Roman" panose="02020603050405020304" pitchFamily="18" charset="0"/>
                  <a:cs typeface="Times New Roman" panose="02020603050405020304" pitchFamily="18" charset="0"/>
                </a:rPr>
                <a:t>Ω</a:t>
              </a:r>
              <a:r>
                <a:rPr lang="en-US" sz="5400" baseline="-25000">
                  <a:latin typeface="Times New Roman" panose="02020603050405020304" pitchFamily="18" charset="0"/>
                  <a:cs typeface="Times New Roman" panose="02020603050405020304" pitchFamily="18" charset="0"/>
                </a:rPr>
                <a:t>E</a:t>
              </a:r>
              <a:endParaRPr lang="en-US" sz="5400"/>
            </a:p>
          </p:txBody>
        </p:sp>
      </p:grpSp>
      <p:cxnSp>
        <p:nvCxnSpPr>
          <p:cNvPr id="18" name="Straight Arrow Connector 17">
            <a:extLst>
              <a:ext uri="{FF2B5EF4-FFF2-40B4-BE49-F238E27FC236}">
                <a16:creationId xmlns:a16="http://schemas.microsoft.com/office/drawing/2014/main" id="{C01D3F2D-F13F-4BBD-A1C6-1F59FD694C93}"/>
              </a:ext>
            </a:extLst>
          </p:cNvPr>
          <p:cNvCxnSpPr>
            <a:cxnSpLocks/>
          </p:cNvCxnSpPr>
          <p:nvPr/>
        </p:nvCxnSpPr>
        <p:spPr>
          <a:xfrm>
            <a:off x="2942705" y="1510073"/>
            <a:ext cx="3259135" cy="114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1870F0-1543-4B26-BE31-4F469CA797DB}"/>
              </a:ext>
            </a:extLst>
          </p:cNvPr>
          <p:cNvSpPr/>
          <p:nvPr/>
        </p:nvSpPr>
        <p:spPr>
          <a:xfrm>
            <a:off x="306840" y="4723946"/>
            <a:ext cx="3938557" cy="1815882"/>
          </a:xfrm>
          <a:prstGeom prst="rect">
            <a:avLst/>
          </a:prstGeom>
          <a:ln>
            <a:solidFill>
              <a:schemeClr val="bg1">
                <a:lumMod val="75000"/>
              </a:schemeClr>
            </a:solidFill>
          </a:ln>
        </p:spPr>
        <p:txBody>
          <a:bodyPr wrap="square">
            <a:spAutoFit/>
          </a:bodyPr>
          <a:lstStyle/>
          <a:p>
            <a:r>
              <a:rPr lang="en-US" sz="1400" b="1"/>
              <a:t>pred</a:t>
            </a:r>
            <a:r>
              <a:rPr lang="en-US" sz="1400"/>
              <a:t> gamma [m: Mesh, n: Node] {</a:t>
            </a:r>
          </a:p>
          <a:p>
            <a:r>
              <a:rPr lang="en-US" sz="1400"/>
              <a:t>  m = Sub </a:t>
            </a:r>
            <a:r>
              <a:rPr lang="en-US" sz="1400" b="1"/>
              <a:t>and</a:t>
            </a:r>
            <a:r>
              <a:rPr lang="en-US" sz="1400"/>
              <a:t> borderVertex[m, n]</a:t>
            </a:r>
          </a:p>
          <a:p>
            <a:r>
              <a:rPr lang="en-US" sz="1400"/>
              <a:t>  </a:t>
            </a:r>
            <a:r>
              <a:rPr lang="en-US" sz="1400" b="1"/>
              <a:t>some</a:t>
            </a:r>
            <a:r>
              <a:rPr lang="en-US" sz="1400"/>
              <a:t> incidentElts[Full, n] - incidentElts[Sub, n]</a:t>
            </a:r>
          </a:p>
          <a:p>
            <a:r>
              <a:rPr lang="en-US" sz="1400"/>
              <a:t>}</a:t>
            </a:r>
          </a:p>
          <a:p>
            <a:endParaRPr lang="en-US" sz="1400"/>
          </a:p>
          <a:p>
            <a:r>
              <a:rPr lang="en-US" sz="1400" b="1"/>
              <a:t>fun</a:t>
            </a:r>
            <a:r>
              <a:rPr lang="en-US" sz="1400"/>
              <a:t> incidentElts[m: Mesh, n: Node]: </a:t>
            </a:r>
            <a:r>
              <a:rPr lang="en-US" sz="1400" b="1"/>
              <a:t>set</a:t>
            </a:r>
            <a:r>
              <a:rPr lang="en-US" sz="1400"/>
              <a:t> Element {</a:t>
            </a:r>
          </a:p>
          <a:p>
            <a:r>
              <a:rPr lang="en-US" sz="1400"/>
              <a:t>  { e: m.elements | n </a:t>
            </a:r>
            <a:r>
              <a:rPr lang="en-US" sz="1400" b="1"/>
              <a:t>in</a:t>
            </a:r>
            <a:r>
              <a:rPr lang="en-US" sz="1400"/>
              <a:t> dom[e.edges] }</a:t>
            </a:r>
          </a:p>
          <a:p>
            <a:r>
              <a:rPr lang="en-US" sz="1400"/>
              <a:t>}</a:t>
            </a:r>
          </a:p>
        </p:txBody>
      </p:sp>
      <p:sp>
        <p:nvSpPr>
          <p:cNvPr id="23" name="TextBox 22">
            <a:extLst>
              <a:ext uri="{FF2B5EF4-FFF2-40B4-BE49-F238E27FC236}">
                <a16:creationId xmlns:a16="http://schemas.microsoft.com/office/drawing/2014/main" id="{C0B96331-EBCA-4BA4-BE6F-2F0D090745A6}"/>
              </a:ext>
            </a:extLst>
          </p:cNvPr>
          <p:cNvSpPr txBox="1"/>
          <p:nvPr/>
        </p:nvSpPr>
        <p:spPr>
          <a:xfrm>
            <a:off x="522438" y="309744"/>
            <a:ext cx="9835219" cy="1200329"/>
          </a:xfrm>
          <a:prstGeom prst="rect">
            <a:avLst/>
          </a:prstGeom>
          <a:solidFill>
            <a:srgbClr val="FFFF00"/>
          </a:solidFill>
        </p:spPr>
        <p:txBody>
          <a:bodyPr wrap="square" rtlCol="0">
            <a:spAutoFit/>
          </a:bodyPr>
          <a:lstStyle/>
          <a:p>
            <a:r>
              <a:rPr lang="en-US" sz="2400"/>
              <a:t>Full.incidentElts[Node$2] = Element$0, Element$1, Element$2</a:t>
            </a:r>
          </a:p>
          <a:p>
            <a:r>
              <a:rPr lang="en-US" sz="2400"/>
              <a:t>Sub.incidentElts[Node$2] = Element$0</a:t>
            </a:r>
          </a:p>
          <a:p>
            <a:r>
              <a:rPr lang="en-US" sz="2400"/>
              <a:t>Full.incidentElts[Node$2] - Sub.incidentElts[Node$2] = Element$1, Element$2</a:t>
            </a:r>
          </a:p>
        </p:txBody>
      </p:sp>
    </p:spTree>
    <p:extLst>
      <p:ext uri="{BB962C8B-B14F-4D97-AF65-F5344CB8AC3E}">
        <p14:creationId xmlns:p14="http://schemas.microsoft.com/office/powerpoint/2010/main" val="86898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6E85-8949-4E0B-BE1C-5E55F0AB1B82}"/>
              </a:ext>
            </a:extLst>
          </p:cNvPr>
          <p:cNvSpPr>
            <a:spLocks noGrp="1"/>
          </p:cNvSpPr>
          <p:nvPr>
            <p:ph type="title"/>
          </p:nvPr>
        </p:nvSpPr>
        <p:spPr/>
        <p:txBody>
          <a:bodyPr/>
          <a:lstStyle/>
          <a:p>
            <a:r>
              <a:rPr lang="en-US"/>
              <a:t>The big picture (cont.)</a:t>
            </a:r>
          </a:p>
        </p:txBody>
      </p:sp>
      <p:sp>
        <p:nvSpPr>
          <p:cNvPr id="3" name="Content Placeholder 2">
            <a:extLst>
              <a:ext uri="{FF2B5EF4-FFF2-40B4-BE49-F238E27FC236}">
                <a16:creationId xmlns:a16="http://schemas.microsoft.com/office/drawing/2014/main" id="{2DAD4DA0-9D10-4359-9AB7-00B472A32F47}"/>
              </a:ext>
            </a:extLst>
          </p:cNvPr>
          <p:cNvSpPr>
            <a:spLocks noGrp="1"/>
          </p:cNvSpPr>
          <p:nvPr>
            <p:ph idx="1"/>
          </p:nvPr>
        </p:nvSpPr>
        <p:spPr/>
        <p:txBody>
          <a:bodyPr>
            <a:normAutofit/>
          </a:bodyPr>
          <a:lstStyle/>
          <a:p>
            <a:pPr>
              <a:lnSpc>
                <a:spcPct val="100000"/>
              </a:lnSpc>
            </a:pPr>
            <a:r>
              <a:rPr lang="en-US" sz="2200"/>
              <a:t>The wet-dry algorithm has 5 steps. At each step the wetness value of each node and element is determined based purely on the wetness values of local, surrounding elements and nodes.</a:t>
            </a:r>
          </a:p>
          <a:p>
            <a:pPr>
              <a:lnSpc>
                <a:spcPct val="100000"/>
              </a:lnSpc>
            </a:pPr>
            <a:r>
              <a:rPr lang="en-US" sz="2200"/>
              <a:t>Here’s the approach to implementing the Alloy model: First, perform the full simulation using ADCIRC. Record the wetness value of the nodes on the interface of the subset region to the full region. In the Alloy model initialize the interface nodes to those recorded values. The other, non-interface, nodes are initialized to arbitrary values. This interface-assigning is sufficient to ensure that the Alloy model will produce, in the last step, the same wetness values as the full run.</a:t>
            </a:r>
          </a:p>
          <a:p>
            <a:endParaRPr lang="en-US"/>
          </a:p>
          <a:p>
            <a:endParaRPr lang="en-US"/>
          </a:p>
        </p:txBody>
      </p:sp>
    </p:spTree>
    <p:extLst>
      <p:ext uri="{BB962C8B-B14F-4D97-AF65-F5344CB8AC3E}">
        <p14:creationId xmlns:p14="http://schemas.microsoft.com/office/powerpoint/2010/main" val="110540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5EFDE5-C457-45C4-AF60-C3D2100B0457}"/>
              </a:ext>
            </a:extLst>
          </p:cNvPr>
          <p:cNvSpPr>
            <a:spLocks noGrp="1"/>
          </p:cNvSpPr>
          <p:nvPr>
            <p:ph type="title"/>
          </p:nvPr>
        </p:nvSpPr>
        <p:spPr/>
        <p:txBody>
          <a:bodyPr/>
          <a:lstStyle/>
          <a:p>
            <a:r>
              <a:rPr lang="en-US"/>
              <a:t>Build on top of the previous models</a:t>
            </a:r>
          </a:p>
        </p:txBody>
      </p:sp>
      <p:sp>
        <p:nvSpPr>
          <p:cNvPr id="4" name="Content Placeholder 3">
            <a:extLst>
              <a:ext uri="{FF2B5EF4-FFF2-40B4-BE49-F238E27FC236}">
                <a16:creationId xmlns:a16="http://schemas.microsoft.com/office/drawing/2014/main" id="{CF2F17C3-EDAE-472E-BE91-7F464634FA91}"/>
              </a:ext>
            </a:extLst>
          </p:cNvPr>
          <p:cNvSpPr>
            <a:spLocks noGrp="1"/>
          </p:cNvSpPr>
          <p:nvPr>
            <p:ph idx="1"/>
          </p:nvPr>
        </p:nvSpPr>
        <p:spPr>
          <a:xfrm>
            <a:off x="838200" y="1825625"/>
            <a:ext cx="10515600" cy="4375670"/>
          </a:xfrm>
        </p:spPr>
        <p:txBody>
          <a:bodyPr>
            <a:normAutofit/>
          </a:bodyPr>
          <a:lstStyle/>
          <a:p>
            <a:pPr>
              <a:lnSpc>
                <a:spcPct val="100000"/>
              </a:lnSpc>
            </a:pPr>
            <a:r>
              <a:rPr lang="en-US"/>
              <a:t>This model builds on top of the wet-dry model. </a:t>
            </a:r>
          </a:p>
          <a:p>
            <a:pPr>
              <a:lnSpc>
                <a:spcPct val="100000"/>
              </a:lnSpc>
            </a:pPr>
            <a:r>
              <a:rPr lang="en-US"/>
              <a:t>The focus of this model is to define a submesh and see how it behaves compared to the full mesh. </a:t>
            </a:r>
          </a:p>
          <a:p>
            <a:pPr>
              <a:lnSpc>
                <a:spcPct val="100000"/>
              </a:lnSpc>
            </a:pPr>
            <a:r>
              <a:rPr lang="en-US"/>
              <a:t>More accurately, we define a </a:t>
            </a:r>
            <a:r>
              <a:rPr lang="en-US" i="1"/>
              <a:t>full domain </a:t>
            </a:r>
            <a:r>
              <a:rPr lang="en-US"/>
              <a:t>and a </a:t>
            </a:r>
            <a:r>
              <a:rPr lang="en-US" i="1"/>
              <a:t>subdomain</a:t>
            </a:r>
            <a:r>
              <a:rPr lang="en-US"/>
              <a:t>. We begin by describing the structural relationships between them, and then show how to set up comparisons so that outcomes can be used to determine whether certain boundary conditions on subdomains are effective. </a:t>
            </a:r>
          </a:p>
        </p:txBody>
      </p:sp>
    </p:spTree>
    <p:extLst>
      <p:ext uri="{BB962C8B-B14F-4D97-AF65-F5344CB8AC3E}">
        <p14:creationId xmlns:p14="http://schemas.microsoft.com/office/powerpoint/2010/main" val="81996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498A9F-D208-47CE-A02B-76534006E42C}"/>
              </a:ext>
            </a:extLst>
          </p:cNvPr>
          <p:cNvSpPr/>
          <p:nvPr/>
        </p:nvSpPr>
        <p:spPr>
          <a:xfrm>
            <a:off x="4123114" y="4349487"/>
            <a:ext cx="3607722" cy="2134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meshes composed of triangles which are constrained to fit together edge-to-edge</a:t>
            </a:r>
          </a:p>
        </p:txBody>
      </p:sp>
      <p:sp>
        <p:nvSpPr>
          <p:cNvPr id="5" name="Rectangle 4">
            <a:extLst>
              <a:ext uri="{FF2B5EF4-FFF2-40B4-BE49-F238E27FC236}">
                <a16:creationId xmlns:a16="http://schemas.microsoft.com/office/drawing/2014/main" id="{38094ADD-C212-4A58-878B-455879A76E4F}"/>
              </a:ext>
            </a:extLst>
          </p:cNvPr>
          <p:cNvSpPr/>
          <p:nvPr/>
        </p:nvSpPr>
        <p:spPr>
          <a:xfrm>
            <a:off x="4123114" y="2477192"/>
            <a:ext cx="3607722" cy="1897234"/>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coastal regions, with a focus on how areas become wet and dry</a:t>
            </a:r>
          </a:p>
        </p:txBody>
      </p:sp>
      <p:sp>
        <p:nvSpPr>
          <p:cNvPr id="6" name="Rectangle 5">
            <a:extLst>
              <a:ext uri="{FF2B5EF4-FFF2-40B4-BE49-F238E27FC236}">
                <a16:creationId xmlns:a16="http://schemas.microsoft.com/office/drawing/2014/main" id="{9BD1C33A-5729-445D-9A23-0C9BD3E1260B}"/>
              </a:ext>
            </a:extLst>
          </p:cNvPr>
          <p:cNvSpPr/>
          <p:nvPr/>
        </p:nvSpPr>
        <p:spPr>
          <a:xfrm>
            <a:off x="4123114" y="600739"/>
            <a:ext cx="3607722" cy="189723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full domain and subdomain</a:t>
            </a:r>
          </a:p>
        </p:txBody>
      </p:sp>
    </p:spTree>
    <p:extLst>
      <p:ext uri="{BB962C8B-B14F-4D97-AF65-F5344CB8AC3E}">
        <p14:creationId xmlns:p14="http://schemas.microsoft.com/office/powerpoint/2010/main" val="311448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9B949C-3062-44E7-8CCD-3D564403C7F2}"/>
              </a:ext>
            </a:extLst>
          </p:cNvPr>
          <p:cNvSpPr/>
          <p:nvPr/>
        </p:nvSpPr>
        <p:spPr>
          <a:xfrm>
            <a:off x="4023361" y="4382738"/>
            <a:ext cx="3607722" cy="2134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45F1974-4417-4E1A-8FDA-40585B82563A}"/>
              </a:ext>
            </a:extLst>
          </p:cNvPr>
          <p:cNvSpPr/>
          <p:nvPr/>
        </p:nvSpPr>
        <p:spPr>
          <a:xfrm>
            <a:off x="4023361" y="2510443"/>
            <a:ext cx="3607722" cy="1897234"/>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27906A5-2BB8-4D9D-888C-ED29974C448F}"/>
              </a:ext>
            </a:extLst>
          </p:cNvPr>
          <p:cNvSpPr/>
          <p:nvPr/>
        </p:nvSpPr>
        <p:spPr>
          <a:xfrm>
            <a:off x="4212549" y="2535730"/>
            <a:ext cx="1614673" cy="923330"/>
          </a:xfrm>
          <a:prstGeom prst="rect">
            <a:avLst/>
          </a:prstGeom>
        </p:spPr>
        <p:txBody>
          <a:bodyPr wrap="none">
            <a:spAutoFit/>
          </a:bodyPr>
          <a:lstStyle/>
          <a:p>
            <a:r>
              <a:rPr lang="en-US">
                <a:solidFill>
                  <a:schemeClr val="bg1"/>
                </a:solidFill>
              </a:rPr>
              <a:t>module wetdry</a:t>
            </a:r>
          </a:p>
          <a:p>
            <a:endParaRPr lang="en-US">
              <a:solidFill>
                <a:schemeClr val="bg1"/>
              </a:solidFill>
            </a:endParaRPr>
          </a:p>
          <a:p>
            <a:r>
              <a:rPr lang="en-US">
                <a:solidFill>
                  <a:schemeClr val="bg1"/>
                </a:solidFill>
              </a:rPr>
              <a:t>open mesh</a:t>
            </a:r>
          </a:p>
        </p:txBody>
      </p:sp>
      <p:sp>
        <p:nvSpPr>
          <p:cNvPr id="5" name="Rectangle 4">
            <a:extLst>
              <a:ext uri="{FF2B5EF4-FFF2-40B4-BE49-F238E27FC236}">
                <a16:creationId xmlns:a16="http://schemas.microsoft.com/office/drawing/2014/main" id="{F6AEC73D-3487-4E83-AC81-B24A2094C9B2}"/>
              </a:ext>
            </a:extLst>
          </p:cNvPr>
          <p:cNvSpPr/>
          <p:nvPr/>
        </p:nvSpPr>
        <p:spPr>
          <a:xfrm>
            <a:off x="4212548" y="4419877"/>
            <a:ext cx="1467068" cy="369332"/>
          </a:xfrm>
          <a:prstGeom prst="rect">
            <a:avLst/>
          </a:prstGeom>
        </p:spPr>
        <p:txBody>
          <a:bodyPr wrap="none">
            <a:spAutoFit/>
          </a:bodyPr>
          <a:lstStyle/>
          <a:p>
            <a:r>
              <a:rPr lang="en-US">
                <a:solidFill>
                  <a:schemeClr val="bg1"/>
                </a:solidFill>
              </a:rPr>
              <a:t>module mesh</a:t>
            </a:r>
          </a:p>
        </p:txBody>
      </p:sp>
      <p:sp>
        <p:nvSpPr>
          <p:cNvPr id="6" name="Rectangle 5">
            <a:extLst>
              <a:ext uri="{FF2B5EF4-FFF2-40B4-BE49-F238E27FC236}">
                <a16:creationId xmlns:a16="http://schemas.microsoft.com/office/drawing/2014/main" id="{842895C4-CBE0-4ECA-B1C9-0B707AE87ECE}"/>
              </a:ext>
            </a:extLst>
          </p:cNvPr>
          <p:cNvSpPr/>
          <p:nvPr/>
        </p:nvSpPr>
        <p:spPr>
          <a:xfrm>
            <a:off x="4023361" y="632396"/>
            <a:ext cx="3607722" cy="189723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73792F-3927-45B7-A4BC-987C2EAF0FEF}"/>
              </a:ext>
            </a:extLst>
          </p:cNvPr>
          <p:cNvSpPr/>
          <p:nvPr/>
        </p:nvSpPr>
        <p:spPr>
          <a:xfrm>
            <a:off x="4212548" y="688722"/>
            <a:ext cx="1587294" cy="923330"/>
          </a:xfrm>
          <a:prstGeom prst="rect">
            <a:avLst/>
          </a:prstGeom>
        </p:spPr>
        <p:txBody>
          <a:bodyPr wrap="none">
            <a:spAutoFit/>
          </a:bodyPr>
          <a:lstStyle/>
          <a:p>
            <a:r>
              <a:rPr lang="en-US">
                <a:solidFill>
                  <a:schemeClr val="bg1"/>
                </a:solidFill>
              </a:rPr>
              <a:t>module fullsub</a:t>
            </a:r>
          </a:p>
          <a:p>
            <a:endParaRPr lang="en-US">
              <a:solidFill>
                <a:schemeClr val="bg1"/>
              </a:solidFill>
            </a:endParaRPr>
          </a:p>
          <a:p>
            <a:r>
              <a:rPr lang="en-US">
                <a:solidFill>
                  <a:schemeClr val="bg1"/>
                </a:solidFill>
              </a:rPr>
              <a:t>open wetdry</a:t>
            </a:r>
          </a:p>
        </p:txBody>
      </p:sp>
      <p:sp>
        <p:nvSpPr>
          <p:cNvPr id="8" name="Freeform: Shape 7">
            <a:extLst>
              <a:ext uri="{FF2B5EF4-FFF2-40B4-BE49-F238E27FC236}">
                <a16:creationId xmlns:a16="http://schemas.microsoft.com/office/drawing/2014/main" id="{E1C5AD06-DDAA-485E-BD3A-8445720C283D}"/>
              </a:ext>
            </a:extLst>
          </p:cNvPr>
          <p:cNvSpPr/>
          <p:nvPr/>
        </p:nvSpPr>
        <p:spPr>
          <a:xfrm>
            <a:off x="3342116" y="1387666"/>
            <a:ext cx="914000" cy="1355534"/>
          </a:xfrm>
          <a:custGeom>
            <a:avLst/>
            <a:gdLst>
              <a:gd name="connsiteX0" fmla="*/ 814248 w 914000"/>
              <a:gd name="connsiteY0" fmla="*/ 25498 h 1355534"/>
              <a:gd name="connsiteX1" fmla="*/ 448488 w 914000"/>
              <a:gd name="connsiteY1" fmla="*/ 58749 h 1355534"/>
              <a:gd name="connsiteX2" fmla="*/ 99353 w 914000"/>
              <a:gd name="connsiteY2" fmla="*/ 540887 h 1355534"/>
              <a:gd name="connsiteX3" fmla="*/ 66102 w 914000"/>
              <a:gd name="connsiteY3" fmla="*/ 973149 h 1355534"/>
              <a:gd name="connsiteX4" fmla="*/ 914000 w 914000"/>
              <a:gd name="connsiteY4" fmla="*/ 1355534 h 135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000" h="1355534">
                <a:moveTo>
                  <a:pt x="814248" y="25498"/>
                </a:moveTo>
                <a:cubicBezTo>
                  <a:pt x="690942" y="-826"/>
                  <a:pt x="567637" y="-27149"/>
                  <a:pt x="448488" y="58749"/>
                </a:cubicBezTo>
                <a:cubicBezTo>
                  <a:pt x="329339" y="144647"/>
                  <a:pt x="163084" y="388487"/>
                  <a:pt x="99353" y="540887"/>
                </a:cubicBezTo>
                <a:cubicBezTo>
                  <a:pt x="35622" y="693287"/>
                  <a:pt x="-69672" y="837375"/>
                  <a:pt x="66102" y="973149"/>
                </a:cubicBezTo>
                <a:cubicBezTo>
                  <a:pt x="201876" y="1108923"/>
                  <a:pt x="557938" y="1232228"/>
                  <a:pt x="914000" y="1355534"/>
                </a:cubicBezTo>
              </a:path>
            </a:pathLst>
          </a:custGeom>
          <a:noFill/>
          <a:ln w="28575">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C7727FA-DECF-4A76-8BBF-8E5234443F85}"/>
              </a:ext>
            </a:extLst>
          </p:cNvPr>
          <p:cNvSpPr/>
          <p:nvPr/>
        </p:nvSpPr>
        <p:spPr>
          <a:xfrm>
            <a:off x="3342116" y="3198660"/>
            <a:ext cx="914000" cy="1355534"/>
          </a:xfrm>
          <a:custGeom>
            <a:avLst/>
            <a:gdLst>
              <a:gd name="connsiteX0" fmla="*/ 814248 w 914000"/>
              <a:gd name="connsiteY0" fmla="*/ 25498 h 1355534"/>
              <a:gd name="connsiteX1" fmla="*/ 448488 w 914000"/>
              <a:gd name="connsiteY1" fmla="*/ 58749 h 1355534"/>
              <a:gd name="connsiteX2" fmla="*/ 99353 w 914000"/>
              <a:gd name="connsiteY2" fmla="*/ 540887 h 1355534"/>
              <a:gd name="connsiteX3" fmla="*/ 66102 w 914000"/>
              <a:gd name="connsiteY3" fmla="*/ 973149 h 1355534"/>
              <a:gd name="connsiteX4" fmla="*/ 914000 w 914000"/>
              <a:gd name="connsiteY4" fmla="*/ 1355534 h 135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000" h="1355534">
                <a:moveTo>
                  <a:pt x="814248" y="25498"/>
                </a:moveTo>
                <a:cubicBezTo>
                  <a:pt x="690942" y="-826"/>
                  <a:pt x="567637" y="-27149"/>
                  <a:pt x="448488" y="58749"/>
                </a:cubicBezTo>
                <a:cubicBezTo>
                  <a:pt x="329339" y="144647"/>
                  <a:pt x="163084" y="388487"/>
                  <a:pt x="99353" y="540887"/>
                </a:cubicBezTo>
                <a:cubicBezTo>
                  <a:pt x="35622" y="693287"/>
                  <a:pt x="-69672" y="837375"/>
                  <a:pt x="66102" y="973149"/>
                </a:cubicBezTo>
                <a:cubicBezTo>
                  <a:pt x="201876" y="1108923"/>
                  <a:pt x="557938" y="1232228"/>
                  <a:pt x="914000" y="1355534"/>
                </a:cubicBezTo>
              </a:path>
            </a:pathLst>
          </a:custGeom>
          <a:noFill/>
          <a:ln w="28575">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60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3805-93DE-466E-BC48-CD65F486ED69}"/>
              </a:ext>
            </a:extLst>
          </p:cNvPr>
          <p:cNvSpPr>
            <a:spLocks noGrp="1"/>
          </p:cNvSpPr>
          <p:nvPr>
            <p:ph type="title"/>
          </p:nvPr>
        </p:nvSpPr>
        <p:spPr/>
        <p:txBody>
          <a:bodyPr/>
          <a:lstStyle/>
          <a:p>
            <a:r>
              <a:rPr lang="en-US"/>
              <a:t>Subdomain covers part of a full domain</a:t>
            </a:r>
          </a:p>
        </p:txBody>
      </p:sp>
      <p:pic>
        <p:nvPicPr>
          <p:cNvPr id="3" name="Picture 2">
            <a:extLst>
              <a:ext uri="{FF2B5EF4-FFF2-40B4-BE49-F238E27FC236}">
                <a16:creationId xmlns:a16="http://schemas.microsoft.com/office/drawing/2014/main" id="{659241D0-96EC-45CC-972A-5BD7F4282535}"/>
              </a:ext>
            </a:extLst>
          </p:cNvPr>
          <p:cNvPicPr>
            <a:picLocks noChangeAspect="1"/>
          </p:cNvPicPr>
          <p:nvPr/>
        </p:nvPicPr>
        <p:blipFill rotWithShape="1">
          <a:blip r:embed="rId2"/>
          <a:srcRect l="50318" t="20674" r="34409" b="58278"/>
          <a:stretch/>
        </p:blipFill>
        <p:spPr>
          <a:xfrm>
            <a:off x="3574472" y="1895302"/>
            <a:ext cx="3814934" cy="2793076"/>
          </a:xfrm>
          <a:prstGeom prst="rect">
            <a:avLst/>
          </a:prstGeom>
        </p:spPr>
      </p:pic>
      <p:sp>
        <p:nvSpPr>
          <p:cNvPr id="4" name="Rectangle 3">
            <a:extLst>
              <a:ext uri="{FF2B5EF4-FFF2-40B4-BE49-F238E27FC236}">
                <a16:creationId xmlns:a16="http://schemas.microsoft.com/office/drawing/2014/main" id="{B657ED64-E254-4739-B1AE-F1C09A473F93}"/>
              </a:ext>
            </a:extLst>
          </p:cNvPr>
          <p:cNvSpPr/>
          <p:nvPr/>
        </p:nvSpPr>
        <p:spPr>
          <a:xfrm>
            <a:off x="1809404" y="4892992"/>
            <a:ext cx="8573192" cy="1200329"/>
          </a:xfrm>
          <a:prstGeom prst="rect">
            <a:avLst/>
          </a:prstGeom>
        </p:spPr>
        <p:txBody>
          <a:bodyPr wrap="square">
            <a:spAutoFit/>
          </a:bodyPr>
          <a:lstStyle/>
          <a:p>
            <a:r>
              <a:rPr lang="en-US" sz="2400"/>
              <a:t>This figure shows a domain </a:t>
            </a:r>
            <a:r>
              <a:rPr lang="el-GR" sz="2400">
                <a:latin typeface="Times New Roman" panose="02020603050405020304" pitchFamily="18" charset="0"/>
                <a:cs typeface="Times New Roman" panose="02020603050405020304" pitchFamily="18" charset="0"/>
              </a:rPr>
              <a:t>Ω</a:t>
            </a:r>
            <a:r>
              <a:rPr lang="en-US"/>
              <a:t> (omega) </a:t>
            </a:r>
            <a:r>
              <a:rPr lang="en-US" sz="2400"/>
              <a:t>partitioned at interface </a:t>
            </a:r>
            <a:r>
              <a:rPr lang="el-GR" sz="2400">
                <a:latin typeface="Times New Roman" panose="02020603050405020304" pitchFamily="18" charset="0"/>
                <a:cs typeface="Times New Roman" panose="02020603050405020304" pitchFamily="18" charset="0"/>
              </a:rPr>
              <a:t>Γ</a:t>
            </a:r>
            <a:r>
              <a:rPr lang="en-US"/>
              <a:t> (gamma)</a:t>
            </a:r>
            <a:r>
              <a:rPr lang="en-US" sz="2400"/>
              <a:t> into a subdomain </a:t>
            </a:r>
            <a:r>
              <a:rPr lang="el-GR" sz="2400">
                <a:latin typeface="Times New Roman" panose="02020603050405020304" pitchFamily="18" charset="0"/>
                <a:cs typeface="Times New Roman" panose="02020603050405020304" pitchFamily="18" charset="0"/>
              </a:rPr>
              <a:t>Ω</a:t>
            </a:r>
            <a:r>
              <a:rPr lang="en-US" sz="2400" baseline="-25000">
                <a:latin typeface="Times New Roman" panose="02020603050405020304" pitchFamily="18" charset="0"/>
                <a:cs typeface="Times New Roman" panose="02020603050405020304" pitchFamily="18" charset="0"/>
              </a:rPr>
              <a:t>I</a:t>
            </a:r>
            <a:r>
              <a:rPr lang="en-US" sz="2400"/>
              <a:t>, representing the interior of a geographic region of interest, and </a:t>
            </a:r>
            <a:r>
              <a:rPr lang="el-GR" sz="2400">
                <a:latin typeface="Times New Roman" panose="02020603050405020304" pitchFamily="18" charset="0"/>
                <a:cs typeface="Times New Roman" panose="02020603050405020304" pitchFamily="18" charset="0"/>
              </a:rPr>
              <a:t>Ω</a:t>
            </a:r>
            <a:r>
              <a:rPr lang="en-US" sz="2400" baseline="-25000">
                <a:latin typeface="Times New Roman" panose="02020603050405020304" pitchFamily="18" charset="0"/>
                <a:cs typeface="Times New Roman" panose="02020603050405020304" pitchFamily="18" charset="0"/>
              </a:rPr>
              <a:t>E</a:t>
            </a:r>
            <a:r>
              <a:rPr lang="en-US" sz="2400"/>
              <a:t>. </a:t>
            </a:r>
          </a:p>
        </p:txBody>
      </p:sp>
    </p:spTree>
    <p:extLst>
      <p:ext uri="{BB962C8B-B14F-4D97-AF65-F5344CB8AC3E}">
        <p14:creationId xmlns:p14="http://schemas.microsoft.com/office/powerpoint/2010/main" val="101359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903F9-72C0-4095-AFE0-F6EBB2ED4C1D}"/>
              </a:ext>
            </a:extLst>
          </p:cNvPr>
          <p:cNvPicPr>
            <a:picLocks noChangeAspect="1"/>
          </p:cNvPicPr>
          <p:nvPr/>
        </p:nvPicPr>
        <p:blipFill rotWithShape="1">
          <a:blip r:embed="rId2"/>
          <a:srcRect l="50318" t="20674" r="34409" b="58278"/>
          <a:stretch/>
        </p:blipFill>
        <p:spPr>
          <a:xfrm>
            <a:off x="3574472" y="1895302"/>
            <a:ext cx="3814934" cy="2793076"/>
          </a:xfrm>
          <a:prstGeom prst="rect">
            <a:avLst/>
          </a:prstGeom>
        </p:spPr>
      </p:pic>
      <p:sp>
        <p:nvSpPr>
          <p:cNvPr id="4" name="Rectangle 3">
            <a:extLst>
              <a:ext uri="{FF2B5EF4-FFF2-40B4-BE49-F238E27FC236}">
                <a16:creationId xmlns:a16="http://schemas.microsoft.com/office/drawing/2014/main" id="{1EEA0693-EDB3-4DA1-A71D-5E98D0C87A2E}"/>
              </a:ext>
            </a:extLst>
          </p:cNvPr>
          <p:cNvSpPr/>
          <p:nvPr/>
        </p:nvSpPr>
        <p:spPr>
          <a:xfrm>
            <a:off x="1809404" y="4892992"/>
            <a:ext cx="8573192" cy="1569660"/>
          </a:xfrm>
          <a:prstGeom prst="rect">
            <a:avLst/>
          </a:prstGeom>
        </p:spPr>
        <p:txBody>
          <a:bodyPr wrap="square">
            <a:spAutoFit/>
          </a:bodyPr>
          <a:lstStyle/>
          <a:p>
            <a:r>
              <a:rPr lang="el-GR" sz="2400">
                <a:latin typeface="Times New Roman" panose="02020603050405020304" pitchFamily="18" charset="0"/>
                <a:cs typeface="Times New Roman" panose="02020603050405020304" pitchFamily="18" charset="0"/>
              </a:rPr>
              <a:t>Ω</a:t>
            </a:r>
            <a:r>
              <a:rPr lang="en-US"/>
              <a:t> (omega) </a:t>
            </a:r>
            <a:r>
              <a:rPr lang="en-US" sz="2400"/>
              <a:t> = the full domain</a:t>
            </a:r>
          </a:p>
          <a:p>
            <a:r>
              <a:rPr lang="el-GR" sz="2400">
                <a:latin typeface="Times New Roman" panose="02020603050405020304" pitchFamily="18" charset="0"/>
                <a:cs typeface="Times New Roman" panose="02020603050405020304" pitchFamily="18" charset="0"/>
              </a:rPr>
              <a:t>Γ</a:t>
            </a:r>
            <a:r>
              <a:rPr lang="en-US"/>
              <a:t> (gamma)</a:t>
            </a:r>
            <a:r>
              <a:rPr lang="en-US" sz="2400"/>
              <a:t> = the interface to the subdomain </a:t>
            </a:r>
          </a:p>
          <a:p>
            <a:r>
              <a:rPr lang="el-GR" sz="2400">
                <a:latin typeface="Times New Roman" panose="02020603050405020304" pitchFamily="18" charset="0"/>
                <a:cs typeface="Times New Roman" panose="02020603050405020304" pitchFamily="18" charset="0"/>
              </a:rPr>
              <a:t>Ω</a:t>
            </a:r>
            <a:r>
              <a:rPr lang="en-US" sz="2400" baseline="-25000">
                <a:latin typeface="Times New Roman" panose="02020603050405020304" pitchFamily="18" charset="0"/>
                <a:cs typeface="Times New Roman" panose="02020603050405020304" pitchFamily="18" charset="0"/>
              </a:rPr>
              <a:t>I</a:t>
            </a:r>
            <a:r>
              <a:rPr lang="en-US">
                <a:solidFill>
                  <a:prstClr val="black"/>
                </a:solidFill>
              </a:rPr>
              <a:t> (omega, interior) </a:t>
            </a:r>
            <a:r>
              <a:rPr lang="en-US" sz="2400">
                <a:solidFill>
                  <a:prstClr val="black"/>
                </a:solidFill>
              </a:rPr>
              <a:t> = </a:t>
            </a:r>
            <a:r>
              <a:rPr lang="en-US" sz="2400"/>
              <a:t> the subdomain </a:t>
            </a:r>
          </a:p>
          <a:p>
            <a:r>
              <a:rPr lang="el-GR" sz="2400">
                <a:latin typeface="Times New Roman" panose="02020603050405020304" pitchFamily="18" charset="0"/>
                <a:cs typeface="Times New Roman" panose="02020603050405020304" pitchFamily="18" charset="0"/>
              </a:rPr>
              <a:t>Ω</a:t>
            </a:r>
            <a:r>
              <a:rPr lang="en-US" sz="2400" baseline="-25000">
                <a:latin typeface="Times New Roman" panose="02020603050405020304" pitchFamily="18" charset="0"/>
                <a:cs typeface="Times New Roman" panose="02020603050405020304" pitchFamily="18" charset="0"/>
              </a:rPr>
              <a:t>E</a:t>
            </a:r>
            <a:r>
              <a:rPr lang="en-US">
                <a:solidFill>
                  <a:prstClr val="black"/>
                </a:solidFill>
              </a:rPr>
              <a:t> (omega, exterior) </a:t>
            </a:r>
            <a:r>
              <a:rPr lang="en-US" sz="2400">
                <a:solidFill>
                  <a:prstClr val="black"/>
                </a:solidFill>
              </a:rPr>
              <a:t> =  the portion outside the subdomain</a:t>
            </a:r>
            <a:r>
              <a:rPr lang="en-US" sz="2400"/>
              <a:t> </a:t>
            </a:r>
          </a:p>
        </p:txBody>
      </p:sp>
    </p:spTree>
    <p:extLst>
      <p:ext uri="{BB962C8B-B14F-4D97-AF65-F5344CB8AC3E}">
        <p14:creationId xmlns:p14="http://schemas.microsoft.com/office/powerpoint/2010/main" val="328490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24196</TotalTime>
  <Words>2134</Words>
  <Application>Microsoft Office PowerPoint</Application>
  <PresentationFormat>Widescreen</PresentationFormat>
  <Paragraphs>286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Times New Roman</vt:lpstr>
      <vt:lpstr>Office Theme</vt:lpstr>
      <vt:lpstr>Model Land and Seafloor Surfaces using Alloy (Part 3)</vt:lpstr>
      <vt:lpstr>The material in these slides come from this paper</vt:lpstr>
      <vt:lpstr>The big picture</vt:lpstr>
      <vt:lpstr>The big picture (cont.)</vt:lpstr>
      <vt:lpstr>Build on top of the previous models</vt:lpstr>
      <vt:lpstr>PowerPoint Presentation</vt:lpstr>
      <vt:lpstr>PowerPoint Presentation</vt:lpstr>
      <vt:lpstr>Subdomain covers part of a full domain</vt:lpstr>
      <vt:lpstr>PowerPoint Presentation</vt:lpstr>
      <vt:lpstr>Require value of nodes in ΩI after full run equals value of nodes in ΩI after subdomain run</vt:lpstr>
      <vt:lpstr>Create a mesh for the full domain and a subset of it</vt:lpstr>
      <vt:lpstr>Full domain and subdomain share structure</vt:lpstr>
      <vt:lpstr>Full domain and subdomain runs must be independent</vt:lpstr>
      <vt:lpstr>Two ordered State sets … must distinguish them</vt:lpstr>
      <vt:lpstr>Here’s one instance</vt:lpstr>
      <vt:lpstr>Here’s another instance</vt:lpstr>
      <vt:lpstr>Equivalent wet values at each time step?</vt:lpstr>
      <vt:lpstr>PowerPoint Presentation</vt:lpstr>
      <vt:lpstr>PowerPoint Presentation</vt:lpstr>
      <vt:lpstr>PowerPoint Presentation</vt:lpstr>
      <vt:lpstr>In the first state each node in the subdomain has the same wetness value as the full domain </vt:lpstr>
      <vt:lpstr>Counterexample found</vt:lpstr>
      <vt:lpstr>Is node n on the subdomain border?</vt:lpstr>
      <vt:lpstr>Is node n on the subdomain border?</vt:lpstr>
      <vt:lpstr>Nodes n1 and n4 are interface nodes, i.e.,  in Γ (gamma)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of Land and Seafloor Surfaces using Alloy</dc:title>
  <dc:creator>Costello, Roger L.</dc:creator>
  <cp:lastModifiedBy>Costello, Roger L.</cp:lastModifiedBy>
  <cp:revision>493</cp:revision>
  <dcterms:created xsi:type="dcterms:W3CDTF">2018-05-10T18:30:00Z</dcterms:created>
  <dcterms:modified xsi:type="dcterms:W3CDTF">2018-06-05T09:50:29Z</dcterms:modified>
</cp:coreProperties>
</file>