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52" r:id="rId12"/>
    <p:sldId id="348" r:id="rId13"/>
    <p:sldId id="349" r:id="rId14"/>
    <p:sldId id="353" r:id="rId15"/>
    <p:sldId id="351" r:id="rId16"/>
    <p:sldId id="354" r:id="rId17"/>
    <p:sldId id="350" r:id="rId18"/>
    <p:sldId id="35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EAE71-9CAB-4D7F-AB6B-0F0F58931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97AFD-E712-43E1-8EF3-54767EB2A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ADD59-B28B-49CD-AFA5-D6FAAB9E2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B279-F634-41C6-BF79-AEE297FD5CBA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C12DB-B091-444C-BB43-37A8CD634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85BA-E903-4F40-A134-9DD32D93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9BE0-D305-4BA2-9D45-1D28884A4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8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CCB5-E3D3-4078-90DE-F5B38AAB6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85368-4F47-46CD-A07F-8E1C9C4AB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AAEFA-39C3-4938-8100-F109CEC7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B279-F634-41C6-BF79-AEE297FD5CBA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3D29B-DFB6-4E91-930B-AF8D28CA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621E6-9A18-499C-8252-EC73A9675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9BE0-D305-4BA2-9D45-1D28884A4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8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0A5721-F96B-424F-B0F4-03A8ADE1D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7DEA5-60E0-442F-80A8-283A94908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EB79D-1611-471D-A525-760FDA8B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B279-F634-41C6-BF79-AEE297FD5CBA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79A7B-8481-473A-9AC2-B9148880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26D02-B025-4451-8F6D-EF672FA3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9BE0-D305-4BA2-9D45-1D28884A4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8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3981-85A7-43B1-AB51-D7EDC8D5B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AE767-492D-4C0A-A9E8-D616CB44F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8C7F1-D384-4ED7-A292-AD18B0AA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B279-F634-41C6-BF79-AEE297FD5CBA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5F3A3-05AC-4AAF-90A6-58BC4EFB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BF775-DBC6-4EB8-922F-78CFE8818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9BE0-D305-4BA2-9D45-1D28884A4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7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7C002-3F1E-4399-86D1-DF820C919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E4DEE-72C1-46DE-8F74-71D7A07CF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02068-3E20-4B30-8250-0AD7CDBC6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B279-F634-41C6-BF79-AEE297FD5CBA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8CF8F-5318-4C3E-BBC4-E8710A33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95363-FE89-4222-9194-948D265F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9BE0-D305-4BA2-9D45-1D28884A4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4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2072-7EB9-47C9-9890-A8793EDF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FF749-03DA-40D7-946F-3BE19B7B5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770D5-F55C-4053-96C7-4D7240A32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EA38A-FD23-43CE-BF80-3E9A9586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B279-F634-41C6-BF79-AEE297FD5CBA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8E5FE-9389-4CF9-8D1E-F2C2D3297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9F918-787B-4F12-9BF8-556EC5751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9BE0-D305-4BA2-9D45-1D28884A4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6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B45F0-1931-43C5-A503-7B875C216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B009F-54B5-41DF-A458-9E604647F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A406A-12FF-4558-8F37-5F64238F7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783319-092F-4D45-87B5-2069F93224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E11FFA-2C6E-4201-A754-35635C1E6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44EA7E-D935-4F2A-B397-A55DE5BBB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B279-F634-41C6-BF79-AEE297FD5CBA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3A54AB-FA0F-45ED-97FB-473F5ACCD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66A208-FDD6-4ACA-B157-DC828AEA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9BE0-D305-4BA2-9D45-1D28884A4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53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D97F5-C411-497D-8101-653BE89EB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D4ADFC-F1A8-4C80-A212-D2C25F37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B279-F634-41C6-BF79-AEE297FD5CBA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FF55A-298F-49F2-B57E-19CFF0A1A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76307-B5DE-4022-912E-18704809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9BE0-D305-4BA2-9D45-1D28884A4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0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B2EDE7-DEA6-4C86-9CDF-61B9CE38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B279-F634-41C6-BF79-AEE297FD5CBA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00D14D-BF7B-4437-B439-B92A3BDB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79E08-338C-49E0-9A92-E4A8DB8F0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9BE0-D305-4BA2-9D45-1D28884A4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3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C8354-AD57-4BF2-9F8A-96863716C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EC578-D9BD-4D01-9766-970F91B04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6A165-15EF-4CA7-9264-3AD3210F8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28784-94D6-49CE-AB36-CEFD902D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B279-F634-41C6-BF79-AEE297FD5CBA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14625-B72F-421B-B28B-6BE859947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AF2E1-EFF3-4761-AD5B-E70D2897E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9BE0-D305-4BA2-9D45-1D28884A4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7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18A0E-18C6-49C1-B9FB-A87DAECB4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11BA5D-C35B-49F7-BAFF-1D803EE48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55AEC-C30E-4E87-9E43-07934884E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F589C-5EB0-4F91-86F5-422082DF2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B279-F634-41C6-BF79-AEE297FD5CBA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6ED23-E5B2-48B5-8A34-A3D2B0FA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017FD-3912-4C43-B843-0BFAEE0C1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9BE0-D305-4BA2-9D45-1D28884A4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3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0678C3-9A68-4807-B548-D661B8225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EC3A4-F521-4949-B665-CAC05AE13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5209C-D76E-43D6-9F43-F0D2481AC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FB279-F634-41C6-BF79-AEE297FD5CBA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F2BD3-FE48-46FF-8F55-0BCD16B97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0718D-F258-4291-A17D-671E399F0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89BE0-D305-4BA2-9D45-1D28884A4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3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4815345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B91D2-654A-4243-8ED6-AA784ECCB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Registering students for courses, assigning lecturers to courses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A6791D6-A5A7-43F2-921F-BADF922B4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8443" y="5730096"/>
            <a:ext cx="2599113" cy="936711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Roger L. Costello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July 21, 2018</a:t>
            </a:r>
          </a:p>
        </p:txBody>
      </p:sp>
    </p:spTree>
    <p:extLst>
      <p:ext uri="{BB962C8B-B14F-4D97-AF65-F5344CB8AC3E}">
        <p14:creationId xmlns:p14="http://schemas.microsoft.com/office/powerpoint/2010/main" val="1084567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5E5826-B72B-4D00-A2B8-49D8C3B1390B}"/>
              </a:ext>
            </a:extLst>
          </p:cNvPr>
          <p:cNvSpPr/>
          <p:nvPr/>
        </p:nvSpPr>
        <p:spPr>
          <a:xfrm>
            <a:off x="2909977" y="2000223"/>
            <a:ext cx="6096000" cy="19389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-- R2: Each course can only be subscribed by </a:t>
            </a:r>
          </a:p>
          <a:p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-- students from certain years of their degree</a:t>
            </a:r>
          </a:p>
          <a:p>
            <a:r>
              <a:rPr lang="en-US" sz="2400" b="1"/>
              <a:t>pred</a:t>
            </a:r>
            <a:r>
              <a:rPr lang="en-US" sz="2400"/>
              <a:t> IsElegible [s: Student, c: Course] {</a:t>
            </a:r>
          </a:p>
          <a:p>
            <a:r>
              <a:rPr lang="en-US" sz="2400"/>
              <a:t>    s.year = c.requiredYear</a:t>
            </a:r>
          </a:p>
          <a:p>
            <a:r>
              <a:rPr 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1168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E40BE1-3820-4E38-8993-BDD7F8CF24E8}"/>
              </a:ext>
            </a:extLst>
          </p:cNvPr>
          <p:cNvSpPr/>
          <p:nvPr/>
        </p:nvSpPr>
        <p:spPr>
          <a:xfrm>
            <a:off x="2823712" y="213645"/>
            <a:ext cx="6975895" cy="646330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-- The state of the department is updated between</a:t>
            </a:r>
          </a:p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-- state d and d.next to assign student s to course c.</a:t>
            </a:r>
          </a:p>
          <a:p>
            <a:r>
              <a:rPr lang="en-US" b="1"/>
              <a:t>pred</a:t>
            </a:r>
            <a:r>
              <a:rPr lang="en-US"/>
              <a:t> Subscribe (d, d': DepartmentState, s: Student, c: Course) {</a:t>
            </a:r>
          </a:p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   -- Precondition: The student is not already registered</a:t>
            </a:r>
          </a:p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   -- for the course.</a:t>
            </a:r>
          </a:p>
          <a:p>
            <a:r>
              <a:rPr lang="en-US"/>
              <a:t>    </a:t>
            </a:r>
            <a:r>
              <a:rPr lang="en-US" b="1"/>
              <a:t>not</a:t>
            </a:r>
            <a:r>
              <a:rPr lang="en-US"/>
              <a:t> c </a:t>
            </a:r>
            <a:r>
              <a:rPr lang="en-US" b="1"/>
              <a:t>in</a:t>
            </a:r>
            <a:r>
              <a:rPr lang="en-US"/>
              <a:t> d.CourseAssignment [s]</a:t>
            </a:r>
          </a:p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   -- Precondition: There is space available in the course.</a:t>
            </a:r>
          </a:p>
          <a:p>
            <a:r>
              <a:rPr lang="en-US"/>
              <a:t>    HasSpace [c, d]</a:t>
            </a:r>
          </a:p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   -- Precondition: The student has registered for less than</a:t>
            </a:r>
          </a:p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   -- the maximum allowed number of courses.</a:t>
            </a:r>
          </a:p>
          <a:p>
            <a:r>
              <a:rPr lang="en-US"/>
              <a:t>    # d.CourseAssignment [s] =&lt; callMax_CourseSubscription</a:t>
            </a:r>
          </a:p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   -- Precondition: The student is elegible (Each course can </a:t>
            </a:r>
          </a:p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   -- only be subscribed by students from certain years of their degree)</a:t>
            </a:r>
          </a:p>
          <a:p>
            <a:r>
              <a:rPr lang="en-US"/>
              <a:t>    IsElegible [s, c]</a:t>
            </a:r>
          </a:p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   -- Assuming all the preconditions are met, update</a:t>
            </a:r>
          </a:p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   -- the assignment of student to class.</a:t>
            </a:r>
          </a:p>
          <a:p>
            <a:r>
              <a:rPr lang="en-US"/>
              <a:t>    d'.CourseAssignment = d.CourseAssignment + s-&gt;c</a:t>
            </a:r>
          </a:p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   -- No change to the lecturer for the course</a:t>
            </a:r>
          </a:p>
          <a:p>
            <a:r>
              <a:rPr lang="en-US"/>
              <a:t>    d'.TeachingAssignment = d.TeachingAssignment </a:t>
            </a:r>
          </a:p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   -- Postcondition: The number of students assigned </a:t>
            </a:r>
          </a:p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   -- to the course is increased by 1.</a:t>
            </a:r>
          </a:p>
          <a:p>
            <a:r>
              <a:rPr lang="en-US"/>
              <a:t>    # d'.CourseAssignment [s] = plus[# d.CourseAssignment [s], 1]</a:t>
            </a:r>
          </a:p>
          <a:p>
            <a:r>
              <a:rPr lang="en-US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5AE0E5-5EA8-4E64-A236-53CC8948E939}"/>
              </a:ext>
            </a:extLst>
          </p:cNvPr>
          <p:cNvSpPr txBox="1"/>
          <p:nvPr/>
        </p:nvSpPr>
        <p:spPr>
          <a:xfrm>
            <a:off x="815455" y="213645"/>
            <a:ext cx="1720712" cy="193899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/>
              <a:t>Subscribe operation. Register a student for a class.</a:t>
            </a:r>
          </a:p>
        </p:txBody>
      </p:sp>
    </p:spTree>
    <p:extLst>
      <p:ext uri="{BB962C8B-B14F-4D97-AF65-F5344CB8AC3E}">
        <p14:creationId xmlns:p14="http://schemas.microsoft.com/office/powerpoint/2010/main" val="2225310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213C01-0C24-4020-A9B1-724A7AE7B63D}"/>
              </a:ext>
            </a:extLst>
          </p:cNvPr>
          <p:cNvSpPr/>
          <p:nvPr/>
        </p:nvSpPr>
        <p:spPr>
          <a:xfrm>
            <a:off x="2823712" y="213645"/>
            <a:ext cx="6975895" cy="646330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-- The state of the department is updated between</a:t>
            </a:r>
          </a:p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-- state d and d.next to assign student s to course c.</a:t>
            </a:r>
          </a:p>
          <a:p>
            <a:r>
              <a:rPr lang="en-US" b="1"/>
              <a:t>pred</a:t>
            </a:r>
            <a:r>
              <a:rPr lang="en-US"/>
              <a:t> Subscribe (d, d': DepartmentState, s: Student, c: Course) {</a:t>
            </a:r>
          </a:p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   -- Precondition: The student is not already registered</a:t>
            </a:r>
          </a:p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   -- for the course.</a:t>
            </a:r>
          </a:p>
          <a:p>
            <a:r>
              <a:rPr lang="en-US"/>
              <a:t>    </a:t>
            </a:r>
            <a:r>
              <a:rPr lang="en-US" b="1"/>
              <a:t>not</a:t>
            </a:r>
            <a:r>
              <a:rPr lang="en-US"/>
              <a:t> c </a:t>
            </a:r>
            <a:r>
              <a:rPr lang="en-US" b="1"/>
              <a:t>in</a:t>
            </a:r>
            <a:r>
              <a:rPr lang="en-US"/>
              <a:t> d.CourseAssignment [s]</a:t>
            </a:r>
          </a:p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   -- Precondition: There is space available in the course.</a:t>
            </a:r>
          </a:p>
          <a:p>
            <a:r>
              <a:rPr lang="en-US"/>
              <a:t>    HasSpace [c, d]</a:t>
            </a:r>
          </a:p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   -- Precondition: The student has registered for less than</a:t>
            </a:r>
          </a:p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   -- the maximum allowed number of courses.</a:t>
            </a:r>
          </a:p>
          <a:p>
            <a:r>
              <a:rPr lang="en-US"/>
              <a:t>    # d.CourseAssignment [s] =&lt; callMax_CourseSubscription</a:t>
            </a:r>
          </a:p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   -- Precondition: The student is elegible (Each course can </a:t>
            </a:r>
          </a:p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   -- only be subscribed by students from certain years of their degree)</a:t>
            </a:r>
          </a:p>
          <a:p>
            <a:r>
              <a:rPr lang="en-US"/>
              <a:t>    IsElegible [s, c]</a:t>
            </a:r>
          </a:p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   -- Assuming all the preconditions are met, update</a:t>
            </a:r>
          </a:p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   -- the assignment of student to class.</a:t>
            </a:r>
          </a:p>
          <a:p>
            <a:r>
              <a:rPr lang="en-US"/>
              <a:t>    d'.CourseAssignment = d.CourseAssignment + s-&gt;c</a:t>
            </a:r>
          </a:p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   -- No change to the lecturer for the course</a:t>
            </a:r>
          </a:p>
          <a:p>
            <a:r>
              <a:rPr lang="en-US"/>
              <a:t>    d'.TeachingAssignment = d.TeachingAssignment </a:t>
            </a:r>
          </a:p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   -- Postcondition: The number of students assigned </a:t>
            </a:r>
          </a:p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   -- to the course is increased by 1.</a:t>
            </a:r>
          </a:p>
          <a:p>
            <a:r>
              <a:rPr lang="en-US"/>
              <a:t>    # d'.CourseAssignment [s] = plus[# d.CourseAssignment [s], 1]</a:t>
            </a:r>
          </a:p>
          <a:p>
            <a:r>
              <a:rPr lang="en-US"/>
              <a:t>}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392E5763-DA55-4493-96A0-0AC72CF00B8D}"/>
              </a:ext>
            </a:extLst>
          </p:cNvPr>
          <p:cNvSpPr/>
          <p:nvPr/>
        </p:nvSpPr>
        <p:spPr>
          <a:xfrm>
            <a:off x="2501660" y="5003321"/>
            <a:ext cx="529086" cy="5348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5F9C60-3A6A-43C2-923F-828062105FE7}"/>
              </a:ext>
            </a:extLst>
          </p:cNvPr>
          <p:cNvSpPr txBox="1"/>
          <p:nvPr/>
        </p:nvSpPr>
        <p:spPr>
          <a:xfrm>
            <a:off x="69012" y="3810817"/>
            <a:ext cx="2501660" cy="286232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/>
              <a:t>Each time Subscribe is called, no changes are made to the teaching assignment. So, the lecturers must be assigned to courses before students start subscribing. So, I assign lecturers to courses in the init predicate.</a:t>
            </a:r>
          </a:p>
        </p:txBody>
      </p:sp>
    </p:spTree>
    <p:extLst>
      <p:ext uri="{BB962C8B-B14F-4D97-AF65-F5344CB8AC3E}">
        <p14:creationId xmlns:p14="http://schemas.microsoft.com/office/powerpoint/2010/main" val="1866491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14A8D9-9CFD-45A5-BB71-027500B80CE0}"/>
              </a:ext>
            </a:extLst>
          </p:cNvPr>
          <p:cNvSpPr/>
          <p:nvPr/>
        </p:nvSpPr>
        <p:spPr>
          <a:xfrm>
            <a:off x="2255044" y="220581"/>
            <a:ext cx="7700514" cy="48320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/>
              <a:t>pred</a:t>
            </a:r>
            <a:r>
              <a:rPr lang="en-US" sz="2200"/>
              <a:t> init [d: DepartmentState] {</a:t>
            </a:r>
          </a:p>
          <a:p>
            <a:r>
              <a:rPr lang="en-US" sz="2200">
                <a:solidFill>
                  <a:schemeClr val="accent6">
                    <a:lumMod val="75000"/>
                  </a:schemeClr>
                </a:solidFill>
              </a:rPr>
              <a:t>    -- Initially, no students have subscribed</a:t>
            </a:r>
          </a:p>
          <a:p>
            <a:r>
              <a:rPr lang="en-US" sz="2200"/>
              <a:t>    </a:t>
            </a:r>
            <a:r>
              <a:rPr lang="en-US" sz="2200" b="1"/>
              <a:t>no</a:t>
            </a:r>
            <a:r>
              <a:rPr lang="en-US" sz="2200"/>
              <a:t> d.CourseAssignment</a:t>
            </a:r>
          </a:p>
          <a:p>
            <a:r>
              <a:rPr lang="en-US" sz="2200">
                <a:solidFill>
                  <a:schemeClr val="accent6">
                    <a:lumMod val="75000"/>
                  </a:schemeClr>
                </a:solidFill>
              </a:rPr>
              <a:t>    -- R11: A lecturer can be assigned to 3 courses at most.</a:t>
            </a:r>
          </a:p>
          <a:p>
            <a:r>
              <a:rPr lang="en-US" sz="2200"/>
              <a:t>    </a:t>
            </a:r>
            <a:r>
              <a:rPr lang="en-US" sz="2200" b="1"/>
              <a:t>all</a:t>
            </a:r>
            <a:r>
              <a:rPr lang="en-US" sz="2200"/>
              <a:t> lecturer: d.TeachingAssignment.Course | </a:t>
            </a:r>
          </a:p>
          <a:p>
            <a:r>
              <a:rPr lang="en-US" sz="2200"/>
              <a:t>        # d.TeachingAssignment[lecturer] &lt; 4</a:t>
            </a:r>
          </a:p>
          <a:p>
            <a:r>
              <a:rPr lang="en-US" sz="2200">
                <a:solidFill>
                  <a:schemeClr val="accent6">
                    <a:lumMod val="75000"/>
                  </a:schemeClr>
                </a:solidFill>
              </a:rPr>
              <a:t>    -- R6: The lecturer assigned to a course must have</a:t>
            </a:r>
          </a:p>
          <a:p>
            <a:r>
              <a:rPr lang="en-US" sz="2200">
                <a:solidFill>
                  <a:schemeClr val="accent6">
                    <a:lumMod val="75000"/>
                  </a:schemeClr>
                </a:solidFill>
              </a:rPr>
              <a:t>    -- at least 3 years experience</a:t>
            </a:r>
          </a:p>
          <a:p>
            <a:r>
              <a:rPr lang="en-US" sz="2200"/>
              <a:t>    </a:t>
            </a:r>
            <a:r>
              <a:rPr lang="en-US" sz="2200" b="1"/>
              <a:t>all</a:t>
            </a:r>
            <a:r>
              <a:rPr lang="en-US" sz="2200"/>
              <a:t> lecturer: d.TeachingAssignment.Course |</a:t>
            </a:r>
          </a:p>
          <a:p>
            <a:r>
              <a:rPr lang="en-US" sz="2200"/>
              <a:t>        lecturer.yearsExperience &gt;= 3 </a:t>
            </a:r>
          </a:p>
          <a:p>
            <a:r>
              <a:rPr lang="en-US" sz="2200">
                <a:solidFill>
                  <a:schemeClr val="accent6">
                    <a:lumMod val="75000"/>
                  </a:schemeClr>
                </a:solidFill>
              </a:rPr>
              <a:t>    -- R4: Only one lecturer must be assigned to each course.</a:t>
            </a:r>
          </a:p>
          <a:p>
            <a:r>
              <a:rPr lang="en-US" sz="2200"/>
              <a:t>    </a:t>
            </a:r>
            <a:r>
              <a:rPr lang="en-US" sz="2200" b="1"/>
              <a:t>all</a:t>
            </a:r>
            <a:r>
              <a:rPr lang="en-US" sz="2200"/>
              <a:t> course: d.TeachingAssignment[Lecturer] |</a:t>
            </a:r>
          </a:p>
          <a:p>
            <a:r>
              <a:rPr lang="en-US" sz="2200"/>
              <a:t>        # d.TeachingAssignment.course = 1 </a:t>
            </a:r>
          </a:p>
          <a:p>
            <a:r>
              <a:rPr lang="en-US" sz="220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C9048E-E041-4537-8E47-2423DF27EF55}"/>
              </a:ext>
            </a:extLst>
          </p:cNvPr>
          <p:cNvSpPr txBox="1"/>
          <p:nvPr/>
        </p:nvSpPr>
        <p:spPr>
          <a:xfrm>
            <a:off x="379563" y="220581"/>
            <a:ext cx="1587260" cy="193899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/>
              <a:t>Initialize operation. Assign lecturers to courses.</a:t>
            </a:r>
          </a:p>
        </p:txBody>
      </p:sp>
    </p:spTree>
    <p:extLst>
      <p:ext uri="{BB962C8B-B14F-4D97-AF65-F5344CB8AC3E}">
        <p14:creationId xmlns:p14="http://schemas.microsoft.com/office/powerpoint/2010/main" val="2468425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14A8D9-9CFD-45A5-BB71-027500B80CE0}"/>
              </a:ext>
            </a:extLst>
          </p:cNvPr>
          <p:cNvSpPr/>
          <p:nvPr/>
        </p:nvSpPr>
        <p:spPr>
          <a:xfrm>
            <a:off x="2255044" y="220581"/>
            <a:ext cx="7700514" cy="48320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/>
              <a:t>pred</a:t>
            </a:r>
            <a:r>
              <a:rPr lang="en-US" sz="2200"/>
              <a:t> init [d: DepartmentState] {</a:t>
            </a:r>
          </a:p>
          <a:p>
            <a:r>
              <a:rPr lang="en-US" sz="2200">
                <a:solidFill>
                  <a:schemeClr val="accent6">
                    <a:lumMod val="75000"/>
                  </a:schemeClr>
                </a:solidFill>
              </a:rPr>
              <a:t>    -- Initially, no students have subscribed</a:t>
            </a:r>
          </a:p>
          <a:p>
            <a:r>
              <a:rPr lang="en-US" sz="2200"/>
              <a:t>    </a:t>
            </a:r>
            <a:r>
              <a:rPr lang="en-US" sz="2200" b="1"/>
              <a:t>no</a:t>
            </a:r>
            <a:r>
              <a:rPr lang="en-US" sz="2200"/>
              <a:t> d.CourseAssignment</a:t>
            </a:r>
          </a:p>
          <a:p>
            <a:r>
              <a:rPr lang="en-US" sz="2200">
                <a:solidFill>
                  <a:schemeClr val="accent6">
                    <a:lumMod val="75000"/>
                  </a:schemeClr>
                </a:solidFill>
              </a:rPr>
              <a:t>    -- R11: A lecturer can be assigned to 3 courses at most.</a:t>
            </a:r>
          </a:p>
          <a:p>
            <a:r>
              <a:rPr lang="en-US" sz="2200"/>
              <a:t>    </a:t>
            </a:r>
            <a:r>
              <a:rPr lang="en-US" sz="2200" b="1"/>
              <a:t>all</a:t>
            </a:r>
            <a:r>
              <a:rPr lang="en-US" sz="2200"/>
              <a:t> lecturer: d.TeachingAssignment.Course | </a:t>
            </a:r>
          </a:p>
          <a:p>
            <a:r>
              <a:rPr lang="en-US" sz="2200"/>
              <a:t>        # d.TeachingAssignment[lecturer] &lt; 4</a:t>
            </a:r>
          </a:p>
          <a:p>
            <a:r>
              <a:rPr lang="en-US" sz="2200">
                <a:solidFill>
                  <a:schemeClr val="accent6">
                    <a:lumMod val="75000"/>
                  </a:schemeClr>
                </a:solidFill>
              </a:rPr>
              <a:t>    -- R6: The lecturer assigned to a course must have</a:t>
            </a:r>
          </a:p>
          <a:p>
            <a:r>
              <a:rPr lang="en-US" sz="2200">
                <a:solidFill>
                  <a:schemeClr val="accent6">
                    <a:lumMod val="75000"/>
                  </a:schemeClr>
                </a:solidFill>
              </a:rPr>
              <a:t>    -- at least 3 years experience</a:t>
            </a:r>
          </a:p>
          <a:p>
            <a:r>
              <a:rPr lang="en-US" sz="2200"/>
              <a:t>    </a:t>
            </a:r>
            <a:r>
              <a:rPr lang="en-US" sz="2200" b="1"/>
              <a:t>all</a:t>
            </a:r>
            <a:r>
              <a:rPr lang="en-US" sz="2200"/>
              <a:t> lecturer: d.TeachingAssignment.Course |</a:t>
            </a:r>
          </a:p>
          <a:p>
            <a:r>
              <a:rPr lang="en-US" sz="2200"/>
              <a:t>        lecturer.yearsExperience &gt;= 3 </a:t>
            </a:r>
          </a:p>
          <a:p>
            <a:r>
              <a:rPr lang="en-US" sz="2200">
                <a:solidFill>
                  <a:schemeClr val="accent6">
                    <a:lumMod val="75000"/>
                  </a:schemeClr>
                </a:solidFill>
              </a:rPr>
              <a:t>    -- R4: Only one lecturer must be assigned to each course.</a:t>
            </a:r>
          </a:p>
          <a:p>
            <a:r>
              <a:rPr lang="en-US" sz="2200"/>
              <a:t>    </a:t>
            </a:r>
            <a:r>
              <a:rPr lang="en-US" sz="2200" b="1"/>
              <a:t>all</a:t>
            </a:r>
            <a:r>
              <a:rPr lang="en-US" sz="2200"/>
              <a:t> course: d.TeachingAssignment[Lecturer] |</a:t>
            </a:r>
          </a:p>
          <a:p>
            <a:r>
              <a:rPr lang="en-US" sz="2200"/>
              <a:t>        # d.TeachingAssignment.course = 1 </a:t>
            </a:r>
          </a:p>
          <a:p>
            <a:r>
              <a:rPr lang="en-US" sz="220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D34490-FC13-4DAE-9B22-137F72278278}"/>
              </a:ext>
            </a:extLst>
          </p:cNvPr>
          <p:cNvSpPr/>
          <p:nvPr/>
        </p:nvSpPr>
        <p:spPr>
          <a:xfrm>
            <a:off x="2255044" y="5192398"/>
            <a:ext cx="7700514" cy="144655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/>
              <a:t>pred</a:t>
            </a:r>
            <a:r>
              <a:rPr lang="en-US" sz="2200"/>
              <a:t> trace {</a:t>
            </a:r>
          </a:p>
          <a:p>
            <a:r>
              <a:rPr lang="en-US" sz="2200"/>
              <a:t>    init [first]</a:t>
            </a:r>
          </a:p>
          <a:p>
            <a:r>
              <a:rPr lang="en-US" sz="2200"/>
              <a:t>   …</a:t>
            </a:r>
          </a:p>
          <a:p>
            <a:r>
              <a:rPr lang="en-US" sz="22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9681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87115A-68D6-4CC4-A213-91AF8937D33D}"/>
              </a:ext>
            </a:extLst>
          </p:cNvPr>
          <p:cNvSpPr/>
          <p:nvPr/>
        </p:nvSpPr>
        <p:spPr>
          <a:xfrm>
            <a:off x="2823713" y="198776"/>
            <a:ext cx="6475562" cy="501675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/>
              <a:t>pred</a:t>
            </a:r>
            <a:r>
              <a:rPr lang="en-US" sz="1600"/>
              <a:t> final [d: DepartmentState] {</a:t>
            </a:r>
          </a:p>
          <a:p>
            <a:r>
              <a:rPr lang="en-US" sz="1600">
                <a:solidFill>
                  <a:schemeClr val="accent6">
                    <a:lumMod val="75000"/>
                  </a:schemeClr>
                </a:solidFill>
              </a:rPr>
              <a:t>    -- R10: The age of the students take a course must</a:t>
            </a:r>
          </a:p>
          <a:p>
            <a:r>
              <a:rPr lang="en-US" sz="1600">
                <a:solidFill>
                  <a:schemeClr val="accent6">
                    <a:lumMod val="75000"/>
                  </a:schemeClr>
                </a:solidFill>
              </a:rPr>
              <a:t>    -- be less than the age of the lecturer assigned</a:t>
            </a:r>
          </a:p>
          <a:p>
            <a:r>
              <a:rPr lang="en-US" sz="1600">
                <a:solidFill>
                  <a:schemeClr val="accent6">
                    <a:lumMod val="75000"/>
                  </a:schemeClr>
                </a:solidFill>
              </a:rPr>
              <a:t>    -- to that course.</a:t>
            </a:r>
          </a:p>
          <a:p>
            <a:r>
              <a:rPr lang="en-US" sz="1600"/>
              <a:t>    </a:t>
            </a:r>
            <a:r>
              <a:rPr lang="en-US" sz="1600" b="1"/>
              <a:t>all</a:t>
            </a:r>
            <a:r>
              <a:rPr lang="en-US" sz="1600"/>
              <a:t> s: d.CourseAssignment.Course |</a:t>
            </a:r>
          </a:p>
          <a:p>
            <a:r>
              <a:rPr lang="en-US" sz="1600"/>
              <a:t>        </a:t>
            </a:r>
            <a:r>
              <a:rPr lang="en-US" sz="1600" b="1"/>
              <a:t>all</a:t>
            </a:r>
            <a:r>
              <a:rPr lang="en-US" sz="1600"/>
              <a:t> c: d.CourseAssignment[s] |</a:t>
            </a:r>
          </a:p>
          <a:p>
            <a:r>
              <a:rPr lang="en-US" sz="1600"/>
              <a:t>            s.age &lt; d.TeachingAssignment.c.age</a:t>
            </a:r>
          </a:p>
          <a:p>
            <a:r>
              <a:rPr lang="en-US" sz="1600">
                <a:solidFill>
                  <a:schemeClr val="accent6">
                    <a:lumMod val="75000"/>
                  </a:schemeClr>
                </a:solidFill>
              </a:rPr>
              <a:t>    --  R9: In his/her 4th year the student cannot subscribe to</a:t>
            </a:r>
          </a:p>
          <a:p>
            <a:r>
              <a:rPr lang="en-US" sz="1600">
                <a:solidFill>
                  <a:schemeClr val="accent6">
                    <a:lumMod val="75000"/>
                  </a:schemeClr>
                </a:solidFill>
              </a:rPr>
              <a:t>    -- more than 4 courses.</a:t>
            </a:r>
          </a:p>
          <a:p>
            <a:r>
              <a:rPr lang="en-US" sz="1600"/>
              <a:t>    </a:t>
            </a:r>
            <a:r>
              <a:rPr lang="en-US" sz="1600" b="1"/>
              <a:t>all</a:t>
            </a:r>
            <a:r>
              <a:rPr lang="en-US" sz="1600"/>
              <a:t> s: Student | </a:t>
            </a:r>
          </a:p>
          <a:p>
            <a:r>
              <a:rPr lang="en-US" sz="1600"/>
              <a:t>        (s.year = 4) =&gt;</a:t>
            </a:r>
          </a:p>
          <a:p>
            <a:r>
              <a:rPr lang="en-US" sz="1600"/>
              <a:t>            # d.CourseAssignment[s] &lt; 5</a:t>
            </a:r>
          </a:p>
          <a:p>
            <a:r>
              <a:rPr lang="en-US" sz="1600">
                <a:solidFill>
                  <a:schemeClr val="accent6">
                    <a:lumMod val="75000"/>
                  </a:schemeClr>
                </a:solidFill>
              </a:rPr>
              <a:t>    -- R7: A student must subscribe to at least one course.</a:t>
            </a:r>
          </a:p>
          <a:p>
            <a:r>
              <a:rPr lang="en-US" sz="1600"/>
              <a:t>    </a:t>
            </a:r>
            <a:r>
              <a:rPr lang="en-US" sz="1600" b="1"/>
              <a:t>all</a:t>
            </a:r>
            <a:r>
              <a:rPr lang="en-US" sz="1600"/>
              <a:t> s: Student |</a:t>
            </a:r>
          </a:p>
          <a:p>
            <a:r>
              <a:rPr lang="en-US" sz="1600"/>
              <a:t>        s in d.CourseAssignment.Course</a:t>
            </a:r>
          </a:p>
          <a:p>
            <a:r>
              <a:rPr lang="en-US" sz="1600">
                <a:solidFill>
                  <a:schemeClr val="accent6">
                    <a:lumMod val="75000"/>
                  </a:schemeClr>
                </a:solidFill>
              </a:rPr>
              <a:t>    -- R1: Each course must be subscribed by at</a:t>
            </a:r>
          </a:p>
          <a:p>
            <a:r>
              <a:rPr lang="en-US" sz="1600">
                <a:solidFill>
                  <a:schemeClr val="accent6">
                    <a:lumMod val="75000"/>
                  </a:schemeClr>
                </a:solidFill>
              </a:rPr>
              <a:t>    -- least one student.</a:t>
            </a:r>
          </a:p>
          <a:p>
            <a:r>
              <a:rPr lang="en-US" sz="1600"/>
              <a:t>    </a:t>
            </a:r>
            <a:r>
              <a:rPr lang="en-US" sz="1600" b="1"/>
              <a:t>all</a:t>
            </a:r>
            <a:r>
              <a:rPr lang="en-US" sz="1600"/>
              <a:t> course: d.TeachingAssignment[Lecturer] |</a:t>
            </a:r>
          </a:p>
          <a:p>
            <a:r>
              <a:rPr lang="en-US" sz="1600"/>
              <a:t>        # d.CourseAssignment.course &gt; 0</a:t>
            </a:r>
          </a:p>
          <a:p>
            <a:r>
              <a:rPr lang="en-US" sz="160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74D65C-A231-4477-935A-39915FEA54EF}"/>
              </a:ext>
            </a:extLst>
          </p:cNvPr>
          <p:cNvSpPr txBox="1"/>
          <p:nvPr/>
        </p:nvSpPr>
        <p:spPr>
          <a:xfrm>
            <a:off x="362310" y="198776"/>
            <a:ext cx="2208361" cy="267765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/>
              <a:t>These are the final constraints that must be satisfied, after all the students have subscribed.</a:t>
            </a:r>
          </a:p>
        </p:txBody>
      </p:sp>
    </p:spTree>
    <p:extLst>
      <p:ext uri="{BB962C8B-B14F-4D97-AF65-F5344CB8AC3E}">
        <p14:creationId xmlns:p14="http://schemas.microsoft.com/office/powerpoint/2010/main" val="1135070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1CB857F-3DBC-46CC-AE9D-F7B7314517E8}"/>
              </a:ext>
            </a:extLst>
          </p:cNvPr>
          <p:cNvSpPr/>
          <p:nvPr/>
        </p:nvSpPr>
        <p:spPr>
          <a:xfrm>
            <a:off x="2823713" y="5382177"/>
            <a:ext cx="6475562" cy="107721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/>
              <a:t>pred</a:t>
            </a:r>
            <a:r>
              <a:rPr lang="en-US" sz="1600"/>
              <a:t> trace {</a:t>
            </a:r>
          </a:p>
          <a:p>
            <a:r>
              <a:rPr lang="en-US" sz="1600"/>
              <a:t>   …</a:t>
            </a:r>
          </a:p>
          <a:p>
            <a:r>
              <a:rPr lang="en-US" sz="1600"/>
              <a:t>    final [last]</a:t>
            </a:r>
          </a:p>
          <a:p>
            <a:r>
              <a:rPr lang="en-US" sz="160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213B39-0468-4536-A299-42FB5E372952}"/>
              </a:ext>
            </a:extLst>
          </p:cNvPr>
          <p:cNvSpPr/>
          <p:nvPr/>
        </p:nvSpPr>
        <p:spPr>
          <a:xfrm>
            <a:off x="2823713" y="198776"/>
            <a:ext cx="6475562" cy="501675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/>
              <a:t>pred</a:t>
            </a:r>
            <a:r>
              <a:rPr lang="en-US" sz="1600"/>
              <a:t> final [d: DepartmentState] {</a:t>
            </a:r>
          </a:p>
          <a:p>
            <a:r>
              <a:rPr lang="en-US" sz="1600">
                <a:solidFill>
                  <a:schemeClr val="accent6">
                    <a:lumMod val="75000"/>
                  </a:schemeClr>
                </a:solidFill>
              </a:rPr>
              <a:t>    -- R10: The age of the students take a course must</a:t>
            </a:r>
          </a:p>
          <a:p>
            <a:r>
              <a:rPr lang="en-US" sz="1600">
                <a:solidFill>
                  <a:schemeClr val="accent6">
                    <a:lumMod val="75000"/>
                  </a:schemeClr>
                </a:solidFill>
              </a:rPr>
              <a:t>    -- be less than the age of the lecturer assigned</a:t>
            </a:r>
          </a:p>
          <a:p>
            <a:r>
              <a:rPr lang="en-US" sz="1600">
                <a:solidFill>
                  <a:schemeClr val="accent6">
                    <a:lumMod val="75000"/>
                  </a:schemeClr>
                </a:solidFill>
              </a:rPr>
              <a:t>    -- to that course.</a:t>
            </a:r>
          </a:p>
          <a:p>
            <a:r>
              <a:rPr lang="en-US" sz="1600"/>
              <a:t>    </a:t>
            </a:r>
            <a:r>
              <a:rPr lang="en-US" sz="1600" b="1"/>
              <a:t>all</a:t>
            </a:r>
            <a:r>
              <a:rPr lang="en-US" sz="1600"/>
              <a:t> s: d.CourseAssignment.Course |</a:t>
            </a:r>
          </a:p>
          <a:p>
            <a:r>
              <a:rPr lang="en-US" sz="1600"/>
              <a:t>        </a:t>
            </a:r>
            <a:r>
              <a:rPr lang="en-US" sz="1600" b="1"/>
              <a:t>all</a:t>
            </a:r>
            <a:r>
              <a:rPr lang="en-US" sz="1600"/>
              <a:t> c: d.CourseAssignment[s] |</a:t>
            </a:r>
          </a:p>
          <a:p>
            <a:r>
              <a:rPr lang="en-US" sz="1600"/>
              <a:t>            s.age &lt; d.TeachingAssignment.c.age</a:t>
            </a:r>
          </a:p>
          <a:p>
            <a:r>
              <a:rPr lang="en-US" sz="1600">
                <a:solidFill>
                  <a:schemeClr val="accent6">
                    <a:lumMod val="75000"/>
                  </a:schemeClr>
                </a:solidFill>
              </a:rPr>
              <a:t>    --  R9: In his/her 4th year the student cannot subscribe to</a:t>
            </a:r>
          </a:p>
          <a:p>
            <a:r>
              <a:rPr lang="en-US" sz="1600">
                <a:solidFill>
                  <a:schemeClr val="accent6">
                    <a:lumMod val="75000"/>
                  </a:schemeClr>
                </a:solidFill>
              </a:rPr>
              <a:t>    -- more than 4 courses.</a:t>
            </a:r>
          </a:p>
          <a:p>
            <a:r>
              <a:rPr lang="en-US" sz="1600"/>
              <a:t>    </a:t>
            </a:r>
            <a:r>
              <a:rPr lang="en-US" sz="1600" b="1"/>
              <a:t>all</a:t>
            </a:r>
            <a:r>
              <a:rPr lang="en-US" sz="1600"/>
              <a:t> s: Student | </a:t>
            </a:r>
          </a:p>
          <a:p>
            <a:r>
              <a:rPr lang="en-US" sz="1600"/>
              <a:t>        (s.year = 4) =&gt;</a:t>
            </a:r>
          </a:p>
          <a:p>
            <a:r>
              <a:rPr lang="en-US" sz="1600"/>
              <a:t>            # d.CourseAssignment[s] &lt; 5</a:t>
            </a:r>
          </a:p>
          <a:p>
            <a:r>
              <a:rPr lang="en-US" sz="1600">
                <a:solidFill>
                  <a:schemeClr val="accent6">
                    <a:lumMod val="75000"/>
                  </a:schemeClr>
                </a:solidFill>
              </a:rPr>
              <a:t>    -- R7: A student must subscribe to at least one course.</a:t>
            </a:r>
          </a:p>
          <a:p>
            <a:r>
              <a:rPr lang="en-US" sz="1600"/>
              <a:t>    </a:t>
            </a:r>
            <a:r>
              <a:rPr lang="en-US" sz="1600" b="1"/>
              <a:t>all</a:t>
            </a:r>
            <a:r>
              <a:rPr lang="en-US" sz="1600"/>
              <a:t> s: Student |</a:t>
            </a:r>
          </a:p>
          <a:p>
            <a:r>
              <a:rPr lang="en-US" sz="1600"/>
              <a:t>        s in d.CourseAssignment.Course</a:t>
            </a:r>
          </a:p>
          <a:p>
            <a:r>
              <a:rPr lang="en-US" sz="1600">
                <a:solidFill>
                  <a:schemeClr val="accent6">
                    <a:lumMod val="75000"/>
                  </a:schemeClr>
                </a:solidFill>
              </a:rPr>
              <a:t>    -- R1: Each course must be subscribed by at</a:t>
            </a:r>
          </a:p>
          <a:p>
            <a:r>
              <a:rPr lang="en-US" sz="1600">
                <a:solidFill>
                  <a:schemeClr val="accent6">
                    <a:lumMod val="75000"/>
                  </a:schemeClr>
                </a:solidFill>
              </a:rPr>
              <a:t>    -- least one student.</a:t>
            </a:r>
          </a:p>
          <a:p>
            <a:r>
              <a:rPr lang="en-US" sz="1600"/>
              <a:t>    </a:t>
            </a:r>
            <a:r>
              <a:rPr lang="en-US" sz="1600" b="1"/>
              <a:t>all</a:t>
            </a:r>
            <a:r>
              <a:rPr lang="en-US" sz="1600"/>
              <a:t> course: d.TeachingAssignment[Lecturer] |</a:t>
            </a:r>
          </a:p>
          <a:p>
            <a:r>
              <a:rPr lang="en-US" sz="1600"/>
              <a:t>        # d.CourseAssignment.course &gt; 0</a:t>
            </a:r>
          </a:p>
          <a:p>
            <a:r>
              <a:rPr lang="en-US" sz="16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377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9D0079-9803-4CFC-9E5A-3F85BADFFE59}"/>
              </a:ext>
            </a:extLst>
          </p:cNvPr>
          <p:cNvSpPr/>
          <p:nvPr/>
        </p:nvSpPr>
        <p:spPr>
          <a:xfrm>
            <a:off x="3565585" y="1498938"/>
            <a:ext cx="4422475" cy="267765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/>
              <a:t>pred</a:t>
            </a:r>
            <a:r>
              <a:rPr lang="en-US" sz="2400"/>
              <a:t> trace {</a:t>
            </a:r>
          </a:p>
          <a:p>
            <a:r>
              <a:rPr lang="en-US" sz="2400"/>
              <a:t>    init [first]</a:t>
            </a:r>
          </a:p>
          <a:p>
            <a:r>
              <a:rPr lang="en-US" sz="2400"/>
              <a:t>   </a:t>
            </a:r>
            <a:r>
              <a:rPr lang="en-US" sz="2400" b="1"/>
              <a:t>all</a:t>
            </a:r>
            <a:r>
              <a:rPr lang="en-US" sz="2400"/>
              <a:t> d: DepartmentState - last |</a:t>
            </a:r>
          </a:p>
          <a:p>
            <a:r>
              <a:rPr lang="en-US" sz="2400"/>
              <a:t>       </a:t>
            </a:r>
            <a:r>
              <a:rPr lang="en-US" sz="2400" b="1"/>
              <a:t>some</a:t>
            </a:r>
            <a:r>
              <a:rPr lang="en-US" sz="2400"/>
              <a:t> s: Student, c: Course |</a:t>
            </a:r>
          </a:p>
          <a:p>
            <a:r>
              <a:rPr lang="en-US" sz="2400"/>
              <a:t>           Subscribe [d, d.next, s, c]</a:t>
            </a:r>
          </a:p>
          <a:p>
            <a:r>
              <a:rPr lang="en-US" sz="2400"/>
              <a:t>    final [last]</a:t>
            </a:r>
          </a:p>
          <a:p>
            <a:r>
              <a:rPr 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8716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9D0079-9803-4CFC-9E5A-3F85BADFFE59}"/>
              </a:ext>
            </a:extLst>
          </p:cNvPr>
          <p:cNvSpPr/>
          <p:nvPr/>
        </p:nvSpPr>
        <p:spPr>
          <a:xfrm>
            <a:off x="3565585" y="1498938"/>
            <a:ext cx="4422475" cy="267765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/>
              <a:t>pred</a:t>
            </a:r>
            <a:r>
              <a:rPr lang="en-US" sz="2400"/>
              <a:t> trace {</a:t>
            </a:r>
          </a:p>
          <a:p>
            <a:r>
              <a:rPr lang="en-US" sz="2400"/>
              <a:t>    init [first]</a:t>
            </a:r>
          </a:p>
          <a:p>
            <a:r>
              <a:rPr lang="en-US" sz="2400"/>
              <a:t>   </a:t>
            </a:r>
            <a:r>
              <a:rPr lang="en-US" sz="2400" b="1"/>
              <a:t>all</a:t>
            </a:r>
            <a:r>
              <a:rPr lang="en-US" sz="2400"/>
              <a:t> d: DepartmentState - last |</a:t>
            </a:r>
          </a:p>
          <a:p>
            <a:r>
              <a:rPr lang="en-US" sz="2400"/>
              <a:t>       </a:t>
            </a:r>
            <a:r>
              <a:rPr lang="en-US" sz="2400" b="1"/>
              <a:t>some</a:t>
            </a:r>
            <a:r>
              <a:rPr lang="en-US" sz="2400"/>
              <a:t> s: Student, c: Course |</a:t>
            </a:r>
          </a:p>
          <a:p>
            <a:r>
              <a:rPr lang="en-US" sz="2400"/>
              <a:t>           Subscribe [d, d.next, s, c]</a:t>
            </a:r>
          </a:p>
          <a:p>
            <a:r>
              <a:rPr lang="en-US" sz="2400"/>
              <a:t>    final [last]</a:t>
            </a:r>
          </a:p>
          <a:p>
            <a:r>
              <a:rPr lang="en-US" sz="240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D505CE-6F8C-443E-A494-F118C8475691}"/>
              </a:ext>
            </a:extLst>
          </p:cNvPr>
          <p:cNvSpPr txBox="1"/>
          <p:nvPr/>
        </p:nvSpPr>
        <p:spPr>
          <a:xfrm>
            <a:off x="3433313" y="4537494"/>
            <a:ext cx="4813540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/>
              <a:t>The trace predicate animates the execution of the subscribe operation.</a:t>
            </a:r>
          </a:p>
        </p:txBody>
      </p:sp>
    </p:spTree>
    <p:extLst>
      <p:ext uri="{BB962C8B-B14F-4D97-AF65-F5344CB8AC3E}">
        <p14:creationId xmlns:p14="http://schemas.microsoft.com/office/powerpoint/2010/main" val="2330879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C69DC-9EB9-4DC8-9742-46BB44313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material in these slides come from this paper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D79DEA-3C5A-423B-991F-FD2618AE6E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34" t="27425" r="23444"/>
          <a:stretch/>
        </p:blipFill>
        <p:spPr>
          <a:xfrm>
            <a:off x="2766203" y="1276708"/>
            <a:ext cx="6659593" cy="47006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BDA0C82-A824-484F-9921-6DA44DA3B2D7}"/>
              </a:ext>
            </a:extLst>
          </p:cNvPr>
          <p:cNvSpPr/>
          <p:nvPr/>
        </p:nvSpPr>
        <p:spPr>
          <a:xfrm>
            <a:off x="3503762" y="6194568"/>
            <a:ext cx="4823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3"/>
              </a:rPr>
              <a:t>https://ieeexplore.ieee.org/document/4815345/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4463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67957F-5DD5-4C6D-8C13-98D60B47C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58242"/>
              </p:ext>
            </p:extLst>
          </p:nvPr>
        </p:nvGraphicFramePr>
        <p:xfrm>
          <a:off x="2032000" y="719666"/>
          <a:ext cx="8128000" cy="562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223">
                  <a:extLst>
                    <a:ext uri="{9D8B030D-6E8A-4147-A177-3AD203B41FA5}">
                      <a16:colId xmlns:a16="http://schemas.microsoft.com/office/drawing/2014/main" val="260589677"/>
                    </a:ext>
                  </a:extLst>
                </a:gridCol>
                <a:gridCol w="7278777">
                  <a:extLst>
                    <a:ext uri="{9D8B030D-6E8A-4147-A177-3AD203B41FA5}">
                      <a16:colId xmlns:a16="http://schemas.microsoft.com/office/drawing/2014/main" val="347453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Req.</a:t>
                      </a:r>
                    </a:p>
                    <a:p>
                      <a:r>
                        <a:rPr lang="en-US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Requirement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99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The system consists of courses, students and lecturers.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501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Each course must be subscribed by at least one student.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878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Each course can only be subscribed by students from certain years of their degree and this information is associated to each course.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978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The total number of students for a course cannot exceed 7.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538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Only one lecturer must be assigned to each course.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989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Course ID must be unique.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029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The lecturer assigned to a course must have at least 3 years of experience.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548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 student must subscribe to at least 1 course.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46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 student cannot subscribe to more than 6 courses.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9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 his/her 4th year, the student cannot subscribe to more than 4 courses.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48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The age of the students taking a course must be less than the age of the lecturer assigned to that course.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960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 lecturer can be assigned to 3 courses at most.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678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33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B2E4EA-42DA-4C2D-A4BB-43935566C3B0}"/>
              </a:ext>
            </a:extLst>
          </p:cNvPr>
          <p:cNvSpPr/>
          <p:nvPr/>
        </p:nvSpPr>
        <p:spPr>
          <a:xfrm>
            <a:off x="2547667" y="1913006"/>
            <a:ext cx="6924136" cy="267765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-- This records the state of the department</a:t>
            </a:r>
          </a:p>
          <a:p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-- as students subscribe to courses and lecturers</a:t>
            </a:r>
          </a:p>
          <a:p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-- are assigned to teach courses.</a:t>
            </a:r>
          </a:p>
          <a:p>
            <a:r>
              <a:rPr lang="en-US" sz="2400" b="1"/>
              <a:t>sig</a:t>
            </a:r>
            <a:r>
              <a:rPr lang="en-US" sz="2400"/>
              <a:t> DepartmentState {</a:t>
            </a:r>
          </a:p>
          <a:p>
            <a:r>
              <a:rPr lang="en-US" sz="2400"/>
              <a:t>    CourseAssignment: Student -&gt; Course,</a:t>
            </a:r>
          </a:p>
          <a:p>
            <a:r>
              <a:rPr lang="en-US" sz="2400"/>
              <a:t>    TeachingAssignment: Lecturer -&gt; Course</a:t>
            </a:r>
          </a:p>
          <a:p>
            <a:r>
              <a:rPr 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9350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5CFF2E-2368-4D5E-95DB-4FAF31658EFE}"/>
              </a:ext>
            </a:extLst>
          </p:cNvPr>
          <p:cNvSpPr/>
          <p:nvPr/>
        </p:nvSpPr>
        <p:spPr>
          <a:xfrm>
            <a:off x="2668437" y="1618754"/>
            <a:ext cx="6665343" cy="34163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-- Each lecturer has a number of years experience</a:t>
            </a:r>
          </a:p>
          <a:p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--  teaching and is of a certain age.</a:t>
            </a:r>
          </a:p>
          <a:p>
            <a:r>
              <a:rPr lang="en-US" sz="2400" b="1"/>
              <a:t>sig</a:t>
            </a:r>
            <a:r>
              <a:rPr lang="en-US" sz="2400"/>
              <a:t> Lecturer {</a:t>
            </a:r>
          </a:p>
          <a:p>
            <a:r>
              <a:rPr lang="en-US" sz="2400"/>
              <a:t>    yearsExperience: </a:t>
            </a:r>
            <a:r>
              <a:rPr lang="en-US" sz="2400" b="1"/>
              <a:t>Int</a:t>
            </a:r>
            <a:r>
              <a:rPr lang="en-US" sz="2400"/>
              <a:t>, </a:t>
            </a:r>
          </a:p>
          <a:p>
            <a:r>
              <a:rPr lang="en-US" sz="2400"/>
              <a:t>    age: </a:t>
            </a:r>
            <a:r>
              <a:rPr lang="en-US" sz="2400" b="1"/>
              <a:t>Int</a:t>
            </a:r>
          </a:p>
          <a:p>
            <a:r>
              <a:rPr lang="en-US" sz="2400"/>
              <a:t>} {</a:t>
            </a:r>
          </a:p>
          <a:p>
            <a:r>
              <a:rPr lang="en-US" sz="2400"/>
              <a:t>    yearsExperience &gt;= 0</a:t>
            </a:r>
          </a:p>
          <a:p>
            <a:r>
              <a:rPr lang="en-US" sz="2400"/>
              <a:t>    age &gt; 0</a:t>
            </a:r>
          </a:p>
          <a:p>
            <a:r>
              <a:rPr 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7561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BF00B-E833-47DB-8370-ECEC4A6E19B8}"/>
              </a:ext>
            </a:extLst>
          </p:cNvPr>
          <p:cNvSpPr/>
          <p:nvPr/>
        </p:nvSpPr>
        <p:spPr>
          <a:xfrm>
            <a:off x="2875471" y="1480731"/>
            <a:ext cx="6096000" cy="34163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-- Each student has a year of student (1 to 4)</a:t>
            </a:r>
          </a:p>
          <a:p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-- and an age.</a:t>
            </a:r>
          </a:p>
          <a:p>
            <a:r>
              <a:rPr lang="en-US" sz="2400" b="1"/>
              <a:t>sig</a:t>
            </a:r>
            <a:r>
              <a:rPr lang="en-US" sz="2400"/>
              <a:t> Student {</a:t>
            </a:r>
          </a:p>
          <a:p>
            <a:r>
              <a:rPr lang="en-US" sz="2400"/>
              <a:t>    year: </a:t>
            </a:r>
            <a:r>
              <a:rPr lang="en-US" sz="2400" b="1"/>
              <a:t>Int</a:t>
            </a:r>
            <a:r>
              <a:rPr lang="en-US" sz="2400"/>
              <a:t>,</a:t>
            </a:r>
          </a:p>
          <a:p>
            <a:r>
              <a:rPr lang="en-US" sz="2400"/>
              <a:t>    age: </a:t>
            </a:r>
            <a:r>
              <a:rPr lang="en-US" sz="2400" b="1"/>
              <a:t>Int</a:t>
            </a:r>
          </a:p>
          <a:p>
            <a:r>
              <a:rPr lang="en-US" sz="2400"/>
              <a:t>} {</a:t>
            </a:r>
          </a:p>
          <a:p>
            <a:r>
              <a:rPr lang="en-US" sz="2400"/>
              <a:t> year </a:t>
            </a:r>
            <a:r>
              <a:rPr lang="en-US" sz="2400" b="1"/>
              <a:t>in</a:t>
            </a:r>
            <a:r>
              <a:rPr lang="en-US" sz="2400"/>
              <a:t> {i: Int | i &gt;= 1 </a:t>
            </a:r>
            <a:r>
              <a:rPr lang="en-US" sz="2400" b="1"/>
              <a:t>and</a:t>
            </a:r>
            <a:r>
              <a:rPr lang="en-US" sz="2400"/>
              <a:t> i =&lt; 4}</a:t>
            </a:r>
          </a:p>
          <a:p>
            <a:r>
              <a:rPr lang="en-US" sz="2400"/>
              <a:t> age &gt; 0</a:t>
            </a:r>
          </a:p>
          <a:p>
            <a:r>
              <a:rPr 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9994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1CB228-2932-4883-A3D5-E40937FB58AC}"/>
              </a:ext>
            </a:extLst>
          </p:cNvPr>
          <p:cNvSpPr/>
          <p:nvPr/>
        </p:nvSpPr>
        <p:spPr>
          <a:xfrm>
            <a:off x="3082506" y="1878023"/>
            <a:ext cx="5733691" cy="304698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-- Each course has a required year, i.e.,</a:t>
            </a:r>
          </a:p>
          <a:p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-- a student may not take the course until</a:t>
            </a:r>
          </a:p>
          <a:p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-- he/she is of the required year.</a:t>
            </a:r>
          </a:p>
          <a:p>
            <a:r>
              <a:rPr lang="en-US" sz="2400" b="1"/>
              <a:t>sig</a:t>
            </a:r>
            <a:r>
              <a:rPr lang="en-US" sz="2400"/>
              <a:t> Course {</a:t>
            </a:r>
          </a:p>
          <a:p>
            <a:r>
              <a:rPr lang="en-US" sz="2400"/>
              <a:t>   requiredYear: </a:t>
            </a:r>
            <a:r>
              <a:rPr lang="en-US" sz="2400" b="1"/>
              <a:t>Int</a:t>
            </a:r>
            <a:r>
              <a:rPr lang="en-US" sz="2400"/>
              <a:t>,</a:t>
            </a:r>
          </a:p>
          <a:p>
            <a:r>
              <a:rPr lang="en-US" sz="2400"/>
              <a:t>} {</a:t>
            </a:r>
          </a:p>
          <a:p>
            <a:r>
              <a:rPr lang="en-US" sz="2400"/>
              <a:t> requiredYear </a:t>
            </a:r>
            <a:r>
              <a:rPr lang="en-US" sz="2400" b="1"/>
              <a:t>in</a:t>
            </a:r>
            <a:r>
              <a:rPr lang="en-US" sz="2400"/>
              <a:t> {i: </a:t>
            </a:r>
            <a:r>
              <a:rPr lang="en-US" sz="2400" b="1"/>
              <a:t>Int</a:t>
            </a:r>
            <a:r>
              <a:rPr lang="en-US" sz="2400"/>
              <a:t> | i &gt;= 1 </a:t>
            </a:r>
            <a:r>
              <a:rPr lang="en-US" sz="2400" b="1"/>
              <a:t>and</a:t>
            </a:r>
            <a:r>
              <a:rPr lang="en-US" sz="2400"/>
              <a:t> i =&lt; 4}</a:t>
            </a:r>
          </a:p>
          <a:p>
            <a:r>
              <a:rPr 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6208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FADD7C-B95F-4F2A-B26E-2582633EB875}"/>
              </a:ext>
            </a:extLst>
          </p:cNvPr>
          <p:cNvSpPr/>
          <p:nvPr/>
        </p:nvSpPr>
        <p:spPr>
          <a:xfrm>
            <a:off x="2927231" y="1810442"/>
            <a:ext cx="6096000" cy="23083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-- R3: The total number of students for a course</a:t>
            </a:r>
          </a:p>
          <a:p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-- cannot exceed 7.</a:t>
            </a:r>
          </a:p>
          <a:p>
            <a:r>
              <a:rPr lang="en-US" sz="2400" b="1"/>
              <a:t>pred</a:t>
            </a:r>
            <a:r>
              <a:rPr lang="en-US" sz="2400"/>
              <a:t> HasSpace [c: Course, d: DepartmentState] {</a:t>
            </a:r>
          </a:p>
          <a:p>
            <a:r>
              <a:rPr lang="en-US" sz="2400"/>
              <a:t>    # d.CourseAssignment.c =&lt; 7</a:t>
            </a:r>
          </a:p>
          <a:p>
            <a:r>
              <a:rPr 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9277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71EF9E-D4F3-4AC7-B032-770001479333}"/>
              </a:ext>
            </a:extLst>
          </p:cNvPr>
          <p:cNvSpPr/>
          <p:nvPr/>
        </p:nvSpPr>
        <p:spPr>
          <a:xfrm>
            <a:off x="2944482" y="2259969"/>
            <a:ext cx="6285781" cy="120032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-- R8: A student cannot subscribe to more than 6</a:t>
            </a:r>
          </a:p>
          <a:p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-- courses.</a:t>
            </a:r>
          </a:p>
          <a:p>
            <a:r>
              <a:rPr lang="en-US" sz="2400" b="1"/>
              <a:t>fun</a:t>
            </a:r>
            <a:r>
              <a:rPr lang="en-US" sz="2400"/>
              <a:t> callMax_CourseSubscription: </a:t>
            </a:r>
            <a:r>
              <a:rPr lang="en-US" sz="2400" b="1"/>
              <a:t>Int</a:t>
            </a:r>
            <a:r>
              <a:rPr lang="en-US" sz="2400"/>
              <a:t> { 6 }</a:t>
            </a:r>
          </a:p>
        </p:txBody>
      </p:sp>
    </p:spTree>
    <p:extLst>
      <p:ext uri="{BB962C8B-B14F-4D97-AF65-F5344CB8AC3E}">
        <p14:creationId xmlns:p14="http://schemas.microsoft.com/office/powerpoint/2010/main" val="2333629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5358</TotalTime>
  <Words>1804</Words>
  <Application>Microsoft Office PowerPoint</Application>
  <PresentationFormat>Widescreen</PresentationFormat>
  <Paragraphs>219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Registering students for courses, assigning lecturers to courses</vt:lpstr>
      <vt:lpstr>The material in these slides come from this paper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of Land and Seafloor Surfaces using Alloy</dc:title>
  <dc:creator>Costello, Roger L.</dc:creator>
  <cp:lastModifiedBy>Costello, Roger L.</cp:lastModifiedBy>
  <cp:revision>246</cp:revision>
  <dcterms:created xsi:type="dcterms:W3CDTF">2018-05-10T18:30:00Z</dcterms:created>
  <dcterms:modified xsi:type="dcterms:W3CDTF">2018-07-21T12:02:10Z</dcterms:modified>
</cp:coreProperties>
</file>