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8" r:id="rId4"/>
    <p:sldId id="259" r:id="rId5"/>
    <p:sldId id="261" r:id="rId6"/>
    <p:sldId id="262" r:id="rId7"/>
    <p:sldId id="339" r:id="rId8"/>
    <p:sldId id="340" r:id="rId9"/>
    <p:sldId id="3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60" r:id="rId32"/>
    <p:sldId id="285" r:id="rId33"/>
    <p:sldId id="286" r:id="rId34"/>
    <p:sldId id="287" r:id="rId35"/>
    <p:sldId id="361" r:id="rId36"/>
    <p:sldId id="362" r:id="rId37"/>
    <p:sldId id="288" r:id="rId38"/>
    <p:sldId id="290" r:id="rId39"/>
    <p:sldId id="291" r:id="rId40"/>
    <p:sldId id="293" r:id="rId41"/>
    <p:sldId id="292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64" r:id="rId73"/>
    <p:sldId id="365" r:id="rId74"/>
    <p:sldId id="367" r:id="rId75"/>
    <p:sldId id="366" r:id="rId76"/>
    <p:sldId id="324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63" r:id="rId85"/>
    <p:sldId id="335" r:id="rId86"/>
    <p:sldId id="338" r:id="rId87"/>
    <p:sldId id="337" r:id="rId88"/>
    <p:sldId id="336" r:id="rId89"/>
    <p:sldId id="342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43" r:id="rId99"/>
    <p:sldId id="352" r:id="rId100"/>
    <p:sldId id="353" r:id="rId101"/>
    <p:sldId id="355" r:id="rId102"/>
    <p:sldId id="356" r:id="rId103"/>
    <p:sldId id="357" r:id="rId104"/>
    <p:sldId id="354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4D88-63B3-40F4-90FE-6FB19135597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Navigating Alloy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May 7, 2018</a:t>
            </a:r>
          </a:p>
        </p:txBody>
      </p:sp>
    </p:spTree>
    <p:extLst>
      <p:ext uri="{BB962C8B-B14F-4D97-AF65-F5344CB8AC3E}">
        <p14:creationId xmlns:p14="http://schemas.microsoft.com/office/powerpoint/2010/main" val="24421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7" r="1101" b="6892"/>
          <a:stretch/>
        </p:blipFill>
        <p:spPr>
          <a:xfrm>
            <a:off x="139484" y="263471"/>
            <a:ext cx="11933695" cy="63853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689315" y="1317356"/>
            <a:ext cx="449451" cy="23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90793" y="3657600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File &gt;&gt; Open …</a:t>
            </a:r>
          </a:p>
        </p:txBody>
      </p:sp>
    </p:spTree>
    <p:extLst>
      <p:ext uri="{BB962C8B-B14F-4D97-AF65-F5344CB8AC3E}">
        <p14:creationId xmlns:p14="http://schemas.microsoft.com/office/powerpoint/2010/main" val="42825042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78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876" y="1648796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2628" y="21361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628" y="25594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890" y="2136135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90" y="2559441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2628" y="296513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3890" y="2965131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3068" y="4153545"/>
            <a:ext cx="585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 we learned earlier, this is a binary relation.</a:t>
            </a:r>
          </a:p>
        </p:txBody>
      </p:sp>
    </p:spTree>
    <p:extLst>
      <p:ext uri="{BB962C8B-B14F-4D97-AF65-F5344CB8AC3E}">
        <p14:creationId xmlns:p14="http://schemas.microsoft.com/office/powerpoint/2010/main" val="37468635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876" y="1648796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2628" y="21361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628" y="25594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890" y="2136135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90" y="2559441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2628" y="296513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3890" y="2965131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5362414" y="2014117"/>
            <a:ext cx="2022843" cy="1442005"/>
          </a:xfrm>
          <a:custGeom>
            <a:avLst/>
            <a:gdLst>
              <a:gd name="connsiteX0" fmla="*/ 1131376 w 2022843"/>
              <a:gd name="connsiteY0" fmla="*/ 47158 h 1442005"/>
              <a:gd name="connsiteX1" fmla="*/ 1038386 w 2022843"/>
              <a:gd name="connsiteY1" fmla="*/ 31659 h 1442005"/>
              <a:gd name="connsiteX2" fmla="*/ 991891 w 2022843"/>
              <a:gd name="connsiteY2" fmla="*/ 663 h 1442005"/>
              <a:gd name="connsiteX3" fmla="*/ 852406 w 2022843"/>
              <a:gd name="connsiteY3" fmla="*/ 16161 h 1442005"/>
              <a:gd name="connsiteX4" fmla="*/ 728420 w 2022843"/>
              <a:gd name="connsiteY4" fmla="*/ 47158 h 1442005"/>
              <a:gd name="connsiteX5" fmla="*/ 154983 w 2022843"/>
              <a:gd name="connsiteY5" fmla="*/ 47158 h 1442005"/>
              <a:gd name="connsiteX6" fmla="*/ 108488 w 2022843"/>
              <a:gd name="connsiteY6" fmla="*/ 62656 h 1442005"/>
              <a:gd name="connsiteX7" fmla="*/ 46494 w 2022843"/>
              <a:gd name="connsiteY7" fmla="*/ 155646 h 1442005"/>
              <a:gd name="connsiteX8" fmla="*/ 15498 w 2022843"/>
              <a:gd name="connsiteY8" fmla="*/ 419117 h 1442005"/>
              <a:gd name="connsiteX9" fmla="*/ 0 w 2022843"/>
              <a:gd name="connsiteY9" fmla="*/ 589598 h 1442005"/>
              <a:gd name="connsiteX10" fmla="*/ 15498 w 2022843"/>
              <a:gd name="connsiteY10" fmla="*/ 791076 h 1442005"/>
              <a:gd name="connsiteX11" fmla="*/ 30996 w 2022843"/>
              <a:gd name="connsiteY11" fmla="*/ 930561 h 1442005"/>
              <a:gd name="connsiteX12" fmla="*/ 77491 w 2022843"/>
              <a:gd name="connsiteY12" fmla="*/ 1364514 h 1442005"/>
              <a:gd name="connsiteX13" fmla="*/ 92989 w 2022843"/>
              <a:gd name="connsiteY13" fmla="*/ 1411008 h 1442005"/>
              <a:gd name="connsiteX14" fmla="*/ 185979 w 2022843"/>
              <a:gd name="connsiteY14" fmla="*/ 1442005 h 1442005"/>
              <a:gd name="connsiteX15" fmla="*/ 480447 w 2022843"/>
              <a:gd name="connsiteY15" fmla="*/ 1411008 h 1442005"/>
              <a:gd name="connsiteX16" fmla="*/ 526942 w 2022843"/>
              <a:gd name="connsiteY16" fmla="*/ 1380012 h 1442005"/>
              <a:gd name="connsiteX17" fmla="*/ 852406 w 2022843"/>
              <a:gd name="connsiteY17" fmla="*/ 1395510 h 1442005"/>
              <a:gd name="connsiteX18" fmla="*/ 929898 w 2022843"/>
              <a:gd name="connsiteY18" fmla="*/ 1411008 h 1442005"/>
              <a:gd name="connsiteX19" fmla="*/ 1022888 w 2022843"/>
              <a:gd name="connsiteY19" fmla="*/ 1442005 h 1442005"/>
              <a:gd name="connsiteX20" fmla="*/ 1611823 w 2022843"/>
              <a:gd name="connsiteY20" fmla="*/ 1426507 h 1442005"/>
              <a:gd name="connsiteX21" fmla="*/ 1658318 w 2022843"/>
              <a:gd name="connsiteY21" fmla="*/ 1395510 h 1442005"/>
              <a:gd name="connsiteX22" fmla="*/ 1844298 w 2022843"/>
              <a:gd name="connsiteY22" fmla="*/ 1411008 h 1442005"/>
              <a:gd name="connsiteX23" fmla="*/ 1999281 w 2022843"/>
              <a:gd name="connsiteY23" fmla="*/ 1209530 h 1442005"/>
              <a:gd name="connsiteX24" fmla="*/ 1983783 w 2022843"/>
              <a:gd name="connsiteY24" fmla="*/ 1163036 h 1442005"/>
              <a:gd name="connsiteX25" fmla="*/ 1983783 w 2022843"/>
              <a:gd name="connsiteY25" fmla="*/ 217639 h 1442005"/>
              <a:gd name="connsiteX26" fmla="*/ 1890793 w 2022843"/>
              <a:gd name="connsiteY26" fmla="*/ 155646 h 1442005"/>
              <a:gd name="connsiteX27" fmla="*/ 1797803 w 2022843"/>
              <a:gd name="connsiteY27" fmla="*/ 78154 h 1442005"/>
              <a:gd name="connsiteX28" fmla="*/ 1782305 w 2022843"/>
              <a:gd name="connsiteY28" fmla="*/ 31659 h 1442005"/>
              <a:gd name="connsiteX29" fmla="*/ 1689315 w 2022843"/>
              <a:gd name="connsiteY29" fmla="*/ 663 h 1442005"/>
              <a:gd name="connsiteX30" fmla="*/ 1472339 w 2022843"/>
              <a:gd name="connsiteY30" fmla="*/ 16161 h 1442005"/>
              <a:gd name="connsiteX31" fmla="*/ 1425844 w 2022843"/>
              <a:gd name="connsiteY31" fmla="*/ 47158 h 1442005"/>
              <a:gd name="connsiteX32" fmla="*/ 1332854 w 2022843"/>
              <a:gd name="connsiteY32" fmla="*/ 62656 h 1442005"/>
              <a:gd name="connsiteX33" fmla="*/ 1131376 w 2022843"/>
              <a:gd name="connsiteY33" fmla="*/ 47158 h 144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22843" h="1442005">
                <a:moveTo>
                  <a:pt x="1131376" y="47158"/>
                </a:moveTo>
                <a:cubicBezTo>
                  <a:pt x="1082298" y="41992"/>
                  <a:pt x="1068198" y="41596"/>
                  <a:pt x="1038386" y="31659"/>
                </a:cubicBezTo>
                <a:cubicBezTo>
                  <a:pt x="1020715" y="25769"/>
                  <a:pt x="1010453" y="2210"/>
                  <a:pt x="991891" y="663"/>
                </a:cubicBezTo>
                <a:cubicBezTo>
                  <a:pt x="945271" y="-3222"/>
                  <a:pt x="898901" y="10995"/>
                  <a:pt x="852406" y="16161"/>
                </a:cubicBezTo>
                <a:cubicBezTo>
                  <a:pt x="811077" y="26493"/>
                  <a:pt x="771003" y="45941"/>
                  <a:pt x="728420" y="47158"/>
                </a:cubicBezTo>
                <a:cubicBezTo>
                  <a:pt x="-173908" y="72938"/>
                  <a:pt x="609538" y="1700"/>
                  <a:pt x="154983" y="47158"/>
                </a:cubicBezTo>
                <a:cubicBezTo>
                  <a:pt x="139485" y="52324"/>
                  <a:pt x="120040" y="51104"/>
                  <a:pt x="108488" y="62656"/>
                </a:cubicBezTo>
                <a:cubicBezTo>
                  <a:pt x="82146" y="88998"/>
                  <a:pt x="46494" y="155646"/>
                  <a:pt x="46494" y="155646"/>
                </a:cubicBezTo>
                <a:cubicBezTo>
                  <a:pt x="7474" y="272708"/>
                  <a:pt x="34791" y="177953"/>
                  <a:pt x="15498" y="419117"/>
                </a:cubicBezTo>
                <a:cubicBezTo>
                  <a:pt x="10948" y="475997"/>
                  <a:pt x="5166" y="532771"/>
                  <a:pt x="0" y="589598"/>
                </a:cubicBezTo>
                <a:cubicBezTo>
                  <a:pt x="5166" y="656757"/>
                  <a:pt x="9400" y="723995"/>
                  <a:pt x="15498" y="791076"/>
                </a:cubicBezTo>
                <a:cubicBezTo>
                  <a:pt x="19733" y="837665"/>
                  <a:pt x="28249" y="883861"/>
                  <a:pt x="30996" y="930561"/>
                </a:cubicBezTo>
                <a:cubicBezTo>
                  <a:pt x="55622" y="1349205"/>
                  <a:pt x="-26413" y="1208660"/>
                  <a:pt x="77491" y="1364514"/>
                </a:cubicBezTo>
                <a:cubicBezTo>
                  <a:pt x="82657" y="1380012"/>
                  <a:pt x="79696" y="1401513"/>
                  <a:pt x="92989" y="1411008"/>
                </a:cubicBezTo>
                <a:cubicBezTo>
                  <a:pt x="119576" y="1429999"/>
                  <a:pt x="185979" y="1442005"/>
                  <a:pt x="185979" y="1442005"/>
                </a:cubicBezTo>
                <a:cubicBezTo>
                  <a:pt x="198318" y="1440977"/>
                  <a:pt x="433718" y="1425027"/>
                  <a:pt x="480447" y="1411008"/>
                </a:cubicBezTo>
                <a:cubicBezTo>
                  <a:pt x="498288" y="1405656"/>
                  <a:pt x="511444" y="1390344"/>
                  <a:pt x="526942" y="1380012"/>
                </a:cubicBezTo>
                <a:cubicBezTo>
                  <a:pt x="635430" y="1385178"/>
                  <a:pt x="744115" y="1387180"/>
                  <a:pt x="852406" y="1395510"/>
                </a:cubicBezTo>
                <a:cubicBezTo>
                  <a:pt x="878671" y="1397530"/>
                  <a:pt x="904484" y="1404077"/>
                  <a:pt x="929898" y="1411008"/>
                </a:cubicBezTo>
                <a:cubicBezTo>
                  <a:pt x="961420" y="1419605"/>
                  <a:pt x="1022888" y="1442005"/>
                  <a:pt x="1022888" y="1442005"/>
                </a:cubicBezTo>
                <a:cubicBezTo>
                  <a:pt x="1219200" y="1436839"/>
                  <a:pt x="1415967" y="1440838"/>
                  <a:pt x="1611823" y="1426507"/>
                </a:cubicBezTo>
                <a:cubicBezTo>
                  <a:pt x="1630400" y="1425148"/>
                  <a:pt x="1639733" y="1396749"/>
                  <a:pt x="1658318" y="1395510"/>
                </a:cubicBezTo>
                <a:cubicBezTo>
                  <a:pt x="1720388" y="1391372"/>
                  <a:pt x="1782305" y="1405842"/>
                  <a:pt x="1844298" y="1411008"/>
                </a:cubicBezTo>
                <a:cubicBezTo>
                  <a:pt x="2065728" y="1390878"/>
                  <a:pt x="2031514" y="1451284"/>
                  <a:pt x="1999281" y="1209530"/>
                </a:cubicBezTo>
                <a:cubicBezTo>
                  <a:pt x="1997122" y="1193337"/>
                  <a:pt x="1988949" y="1178534"/>
                  <a:pt x="1983783" y="1163036"/>
                </a:cubicBezTo>
                <a:cubicBezTo>
                  <a:pt x="1985523" y="1091681"/>
                  <a:pt x="2017810" y="413297"/>
                  <a:pt x="1983783" y="217639"/>
                </a:cubicBezTo>
                <a:cubicBezTo>
                  <a:pt x="1976639" y="176559"/>
                  <a:pt x="1920141" y="165428"/>
                  <a:pt x="1890793" y="155646"/>
                </a:cubicBezTo>
                <a:cubicBezTo>
                  <a:pt x="1856486" y="132774"/>
                  <a:pt x="1821669" y="113953"/>
                  <a:pt x="1797803" y="78154"/>
                </a:cubicBezTo>
                <a:cubicBezTo>
                  <a:pt x="1788741" y="64561"/>
                  <a:pt x="1795599" y="41154"/>
                  <a:pt x="1782305" y="31659"/>
                </a:cubicBezTo>
                <a:cubicBezTo>
                  <a:pt x="1755718" y="12668"/>
                  <a:pt x="1689315" y="663"/>
                  <a:pt x="1689315" y="663"/>
                </a:cubicBezTo>
                <a:cubicBezTo>
                  <a:pt x="1616990" y="5829"/>
                  <a:pt x="1543745" y="3560"/>
                  <a:pt x="1472339" y="16161"/>
                </a:cubicBezTo>
                <a:cubicBezTo>
                  <a:pt x="1453996" y="19398"/>
                  <a:pt x="1443515" y="41268"/>
                  <a:pt x="1425844" y="47158"/>
                </a:cubicBezTo>
                <a:cubicBezTo>
                  <a:pt x="1396032" y="57095"/>
                  <a:pt x="1364230" y="60913"/>
                  <a:pt x="1332854" y="62656"/>
                </a:cubicBezTo>
                <a:cubicBezTo>
                  <a:pt x="1270956" y="66095"/>
                  <a:pt x="1180454" y="52324"/>
                  <a:pt x="1131376" y="47158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47795" y="1674470"/>
            <a:ext cx="3031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These are </a:t>
            </a:r>
            <a:r>
              <a:rPr lang="en-US" sz="2400" i="1"/>
              <a:t>range</a:t>
            </a:r>
            <a:r>
              <a:rPr lang="en-US" sz="2400"/>
              <a:t> values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405471" y="1905303"/>
            <a:ext cx="842324" cy="4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053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876" y="1648796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2628" y="21361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628" y="25594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890" y="2136135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90" y="2559441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2628" y="296513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3890" y="2965131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359785" y="2006927"/>
            <a:ext cx="2022843" cy="1442005"/>
          </a:xfrm>
          <a:custGeom>
            <a:avLst/>
            <a:gdLst>
              <a:gd name="connsiteX0" fmla="*/ 1131376 w 2022843"/>
              <a:gd name="connsiteY0" fmla="*/ 47158 h 1442005"/>
              <a:gd name="connsiteX1" fmla="*/ 1038386 w 2022843"/>
              <a:gd name="connsiteY1" fmla="*/ 31659 h 1442005"/>
              <a:gd name="connsiteX2" fmla="*/ 991891 w 2022843"/>
              <a:gd name="connsiteY2" fmla="*/ 663 h 1442005"/>
              <a:gd name="connsiteX3" fmla="*/ 852406 w 2022843"/>
              <a:gd name="connsiteY3" fmla="*/ 16161 h 1442005"/>
              <a:gd name="connsiteX4" fmla="*/ 728420 w 2022843"/>
              <a:gd name="connsiteY4" fmla="*/ 47158 h 1442005"/>
              <a:gd name="connsiteX5" fmla="*/ 154983 w 2022843"/>
              <a:gd name="connsiteY5" fmla="*/ 47158 h 1442005"/>
              <a:gd name="connsiteX6" fmla="*/ 108488 w 2022843"/>
              <a:gd name="connsiteY6" fmla="*/ 62656 h 1442005"/>
              <a:gd name="connsiteX7" fmla="*/ 46494 w 2022843"/>
              <a:gd name="connsiteY7" fmla="*/ 155646 h 1442005"/>
              <a:gd name="connsiteX8" fmla="*/ 15498 w 2022843"/>
              <a:gd name="connsiteY8" fmla="*/ 419117 h 1442005"/>
              <a:gd name="connsiteX9" fmla="*/ 0 w 2022843"/>
              <a:gd name="connsiteY9" fmla="*/ 589598 h 1442005"/>
              <a:gd name="connsiteX10" fmla="*/ 15498 w 2022843"/>
              <a:gd name="connsiteY10" fmla="*/ 791076 h 1442005"/>
              <a:gd name="connsiteX11" fmla="*/ 30996 w 2022843"/>
              <a:gd name="connsiteY11" fmla="*/ 930561 h 1442005"/>
              <a:gd name="connsiteX12" fmla="*/ 77491 w 2022843"/>
              <a:gd name="connsiteY12" fmla="*/ 1364514 h 1442005"/>
              <a:gd name="connsiteX13" fmla="*/ 92989 w 2022843"/>
              <a:gd name="connsiteY13" fmla="*/ 1411008 h 1442005"/>
              <a:gd name="connsiteX14" fmla="*/ 185979 w 2022843"/>
              <a:gd name="connsiteY14" fmla="*/ 1442005 h 1442005"/>
              <a:gd name="connsiteX15" fmla="*/ 480447 w 2022843"/>
              <a:gd name="connsiteY15" fmla="*/ 1411008 h 1442005"/>
              <a:gd name="connsiteX16" fmla="*/ 526942 w 2022843"/>
              <a:gd name="connsiteY16" fmla="*/ 1380012 h 1442005"/>
              <a:gd name="connsiteX17" fmla="*/ 852406 w 2022843"/>
              <a:gd name="connsiteY17" fmla="*/ 1395510 h 1442005"/>
              <a:gd name="connsiteX18" fmla="*/ 929898 w 2022843"/>
              <a:gd name="connsiteY18" fmla="*/ 1411008 h 1442005"/>
              <a:gd name="connsiteX19" fmla="*/ 1022888 w 2022843"/>
              <a:gd name="connsiteY19" fmla="*/ 1442005 h 1442005"/>
              <a:gd name="connsiteX20" fmla="*/ 1611823 w 2022843"/>
              <a:gd name="connsiteY20" fmla="*/ 1426507 h 1442005"/>
              <a:gd name="connsiteX21" fmla="*/ 1658318 w 2022843"/>
              <a:gd name="connsiteY21" fmla="*/ 1395510 h 1442005"/>
              <a:gd name="connsiteX22" fmla="*/ 1844298 w 2022843"/>
              <a:gd name="connsiteY22" fmla="*/ 1411008 h 1442005"/>
              <a:gd name="connsiteX23" fmla="*/ 1999281 w 2022843"/>
              <a:gd name="connsiteY23" fmla="*/ 1209530 h 1442005"/>
              <a:gd name="connsiteX24" fmla="*/ 1983783 w 2022843"/>
              <a:gd name="connsiteY24" fmla="*/ 1163036 h 1442005"/>
              <a:gd name="connsiteX25" fmla="*/ 1983783 w 2022843"/>
              <a:gd name="connsiteY25" fmla="*/ 217639 h 1442005"/>
              <a:gd name="connsiteX26" fmla="*/ 1890793 w 2022843"/>
              <a:gd name="connsiteY26" fmla="*/ 155646 h 1442005"/>
              <a:gd name="connsiteX27" fmla="*/ 1797803 w 2022843"/>
              <a:gd name="connsiteY27" fmla="*/ 78154 h 1442005"/>
              <a:gd name="connsiteX28" fmla="*/ 1782305 w 2022843"/>
              <a:gd name="connsiteY28" fmla="*/ 31659 h 1442005"/>
              <a:gd name="connsiteX29" fmla="*/ 1689315 w 2022843"/>
              <a:gd name="connsiteY29" fmla="*/ 663 h 1442005"/>
              <a:gd name="connsiteX30" fmla="*/ 1472339 w 2022843"/>
              <a:gd name="connsiteY30" fmla="*/ 16161 h 1442005"/>
              <a:gd name="connsiteX31" fmla="*/ 1425844 w 2022843"/>
              <a:gd name="connsiteY31" fmla="*/ 47158 h 1442005"/>
              <a:gd name="connsiteX32" fmla="*/ 1332854 w 2022843"/>
              <a:gd name="connsiteY32" fmla="*/ 62656 h 1442005"/>
              <a:gd name="connsiteX33" fmla="*/ 1131376 w 2022843"/>
              <a:gd name="connsiteY33" fmla="*/ 47158 h 144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22843" h="1442005">
                <a:moveTo>
                  <a:pt x="1131376" y="47158"/>
                </a:moveTo>
                <a:cubicBezTo>
                  <a:pt x="1082298" y="41992"/>
                  <a:pt x="1068198" y="41596"/>
                  <a:pt x="1038386" y="31659"/>
                </a:cubicBezTo>
                <a:cubicBezTo>
                  <a:pt x="1020715" y="25769"/>
                  <a:pt x="1010453" y="2210"/>
                  <a:pt x="991891" y="663"/>
                </a:cubicBezTo>
                <a:cubicBezTo>
                  <a:pt x="945271" y="-3222"/>
                  <a:pt x="898901" y="10995"/>
                  <a:pt x="852406" y="16161"/>
                </a:cubicBezTo>
                <a:cubicBezTo>
                  <a:pt x="811077" y="26493"/>
                  <a:pt x="771003" y="45941"/>
                  <a:pt x="728420" y="47158"/>
                </a:cubicBezTo>
                <a:cubicBezTo>
                  <a:pt x="-173908" y="72938"/>
                  <a:pt x="609538" y="1700"/>
                  <a:pt x="154983" y="47158"/>
                </a:cubicBezTo>
                <a:cubicBezTo>
                  <a:pt x="139485" y="52324"/>
                  <a:pt x="120040" y="51104"/>
                  <a:pt x="108488" y="62656"/>
                </a:cubicBezTo>
                <a:cubicBezTo>
                  <a:pt x="82146" y="88998"/>
                  <a:pt x="46494" y="155646"/>
                  <a:pt x="46494" y="155646"/>
                </a:cubicBezTo>
                <a:cubicBezTo>
                  <a:pt x="7474" y="272708"/>
                  <a:pt x="34791" y="177953"/>
                  <a:pt x="15498" y="419117"/>
                </a:cubicBezTo>
                <a:cubicBezTo>
                  <a:pt x="10948" y="475997"/>
                  <a:pt x="5166" y="532771"/>
                  <a:pt x="0" y="589598"/>
                </a:cubicBezTo>
                <a:cubicBezTo>
                  <a:pt x="5166" y="656757"/>
                  <a:pt x="9400" y="723995"/>
                  <a:pt x="15498" y="791076"/>
                </a:cubicBezTo>
                <a:cubicBezTo>
                  <a:pt x="19733" y="837665"/>
                  <a:pt x="28249" y="883861"/>
                  <a:pt x="30996" y="930561"/>
                </a:cubicBezTo>
                <a:cubicBezTo>
                  <a:pt x="55622" y="1349205"/>
                  <a:pt x="-26413" y="1208660"/>
                  <a:pt x="77491" y="1364514"/>
                </a:cubicBezTo>
                <a:cubicBezTo>
                  <a:pt x="82657" y="1380012"/>
                  <a:pt x="79696" y="1401513"/>
                  <a:pt x="92989" y="1411008"/>
                </a:cubicBezTo>
                <a:cubicBezTo>
                  <a:pt x="119576" y="1429999"/>
                  <a:pt x="185979" y="1442005"/>
                  <a:pt x="185979" y="1442005"/>
                </a:cubicBezTo>
                <a:cubicBezTo>
                  <a:pt x="198318" y="1440977"/>
                  <a:pt x="433718" y="1425027"/>
                  <a:pt x="480447" y="1411008"/>
                </a:cubicBezTo>
                <a:cubicBezTo>
                  <a:pt x="498288" y="1405656"/>
                  <a:pt x="511444" y="1390344"/>
                  <a:pt x="526942" y="1380012"/>
                </a:cubicBezTo>
                <a:cubicBezTo>
                  <a:pt x="635430" y="1385178"/>
                  <a:pt x="744115" y="1387180"/>
                  <a:pt x="852406" y="1395510"/>
                </a:cubicBezTo>
                <a:cubicBezTo>
                  <a:pt x="878671" y="1397530"/>
                  <a:pt x="904484" y="1404077"/>
                  <a:pt x="929898" y="1411008"/>
                </a:cubicBezTo>
                <a:cubicBezTo>
                  <a:pt x="961420" y="1419605"/>
                  <a:pt x="1022888" y="1442005"/>
                  <a:pt x="1022888" y="1442005"/>
                </a:cubicBezTo>
                <a:cubicBezTo>
                  <a:pt x="1219200" y="1436839"/>
                  <a:pt x="1415967" y="1440838"/>
                  <a:pt x="1611823" y="1426507"/>
                </a:cubicBezTo>
                <a:cubicBezTo>
                  <a:pt x="1630400" y="1425148"/>
                  <a:pt x="1639733" y="1396749"/>
                  <a:pt x="1658318" y="1395510"/>
                </a:cubicBezTo>
                <a:cubicBezTo>
                  <a:pt x="1720388" y="1391372"/>
                  <a:pt x="1782305" y="1405842"/>
                  <a:pt x="1844298" y="1411008"/>
                </a:cubicBezTo>
                <a:cubicBezTo>
                  <a:pt x="2065728" y="1390878"/>
                  <a:pt x="2031514" y="1451284"/>
                  <a:pt x="1999281" y="1209530"/>
                </a:cubicBezTo>
                <a:cubicBezTo>
                  <a:pt x="1997122" y="1193337"/>
                  <a:pt x="1988949" y="1178534"/>
                  <a:pt x="1983783" y="1163036"/>
                </a:cubicBezTo>
                <a:cubicBezTo>
                  <a:pt x="1985523" y="1091681"/>
                  <a:pt x="2017810" y="413297"/>
                  <a:pt x="1983783" y="217639"/>
                </a:cubicBezTo>
                <a:cubicBezTo>
                  <a:pt x="1976639" y="176559"/>
                  <a:pt x="1920141" y="165428"/>
                  <a:pt x="1890793" y="155646"/>
                </a:cubicBezTo>
                <a:cubicBezTo>
                  <a:pt x="1856486" y="132774"/>
                  <a:pt x="1821669" y="113953"/>
                  <a:pt x="1797803" y="78154"/>
                </a:cubicBezTo>
                <a:cubicBezTo>
                  <a:pt x="1788741" y="64561"/>
                  <a:pt x="1795599" y="41154"/>
                  <a:pt x="1782305" y="31659"/>
                </a:cubicBezTo>
                <a:cubicBezTo>
                  <a:pt x="1755718" y="12668"/>
                  <a:pt x="1689315" y="663"/>
                  <a:pt x="1689315" y="663"/>
                </a:cubicBezTo>
                <a:cubicBezTo>
                  <a:pt x="1616990" y="5829"/>
                  <a:pt x="1543745" y="3560"/>
                  <a:pt x="1472339" y="16161"/>
                </a:cubicBezTo>
                <a:cubicBezTo>
                  <a:pt x="1453996" y="19398"/>
                  <a:pt x="1443515" y="41268"/>
                  <a:pt x="1425844" y="47158"/>
                </a:cubicBezTo>
                <a:cubicBezTo>
                  <a:pt x="1396032" y="57095"/>
                  <a:pt x="1364230" y="60913"/>
                  <a:pt x="1332854" y="62656"/>
                </a:cubicBezTo>
                <a:cubicBezTo>
                  <a:pt x="1270956" y="66095"/>
                  <a:pt x="1180454" y="52324"/>
                  <a:pt x="1131376" y="47158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2324" y="960908"/>
            <a:ext cx="327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These are </a:t>
            </a:r>
            <a:r>
              <a:rPr lang="en-US" sz="2400" i="1"/>
              <a:t>domain</a:t>
            </a:r>
            <a:r>
              <a:rPr lang="en-US" sz="2400"/>
              <a:t>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63486" y="1459546"/>
            <a:ext cx="1944663" cy="67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375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restriction operator :&gt; </a:t>
            </a:r>
            <a:br>
              <a:rPr lang="en-US"/>
            </a:br>
            <a:r>
              <a:rPr lang="en-US"/>
              <a:t>Domain restriction operator &lt;: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1416" y="2538401"/>
            <a:ext cx="377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binaryRelation :&gt; rangeValue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268" y="2538401"/>
            <a:ext cx="505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Returns the pairs in binaryRelation that have a range matching rangeValue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1416" y="4699215"/>
            <a:ext cx="401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domainValue &lt;: binaryRelation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1854" y="4699215"/>
            <a:ext cx="505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Returns the pairs in binaryRelation that have a domain matching domainValue</a:t>
            </a:r>
          </a:p>
        </p:txBody>
      </p:sp>
    </p:spTree>
    <p:extLst>
      <p:ext uri="{BB962C8B-B14F-4D97-AF65-F5344CB8AC3E}">
        <p14:creationId xmlns:p14="http://schemas.microsoft.com/office/powerpoint/2010/main" val="18241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70" y="874443"/>
            <a:ext cx="8431518" cy="512340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750590" y="1937288"/>
            <a:ext cx="418454" cy="13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50590" y="3436143"/>
            <a:ext cx="720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employer.als (in examples/navigation/example01)</a:t>
            </a:r>
          </a:p>
        </p:txBody>
      </p:sp>
    </p:spTree>
    <p:extLst>
      <p:ext uri="{BB962C8B-B14F-4D97-AF65-F5344CB8AC3E}">
        <p14:creationId xmlns:p14="http://schemas.microsoft.com/office/powerpoint/2010/main" val="97936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108488"/>
            <a:ext cx="12192000" cy="6400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278251" y="914400"/>
            <a:ext cx="1007390" cy="26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668" y="3673098"/>
            <a:ext cx="689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Execute &gt;&gt; Run Show for 3 but exactly 3 Person</a:t>
            </a:r>
          </a:p>
        </p:txBody>
      </p:sp>
    </p:spTree>
    <p:extLst>
      <p:ext uri="{BB962C8B-B14F-4D97-AF65-F5344CB8AC3E}">
        <p14:creationId xmlns:p14="http://schemas.microsoft.com/office/powerpoint/2010/main" val="228390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424407" y="4990454"/>
            <a:ext cx="883403" cy="5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98371" y="5501898"/>
            <a:ext cx="226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Instance</a:t>
            </a:r>
          </a:p>
        </p:txBody>
      </p:sp>
    </p:spTree>
    <p:extLst>
      <p:ext uri="{BB962C8B-B14F-4D97-AF65-F5344CB8AC3E}">
        <p14:creationId xmlns:p14="http://schemas.microsoft.com/office/powerpoint/2010/main" val="80883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386739" y="1224366"/>
            <a:ext cx="185980" cy="2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38767" y="333213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Evaluator</a:t>
            </a:r>
          </a:p>
        </p:txBody>
      </p:sp>
    </p:spTree>
    <p:extLst>
      <p:ext uri="{BB962C8B-B14F-4D97-AF65-F5344CB8AC3E}">
        <p14:creationId xmlns:p14="http://schemas.microsoft.com/office/powerpoint/2010/main" val="8965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821411" y="1937288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1410" y="3068664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249893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925" y="3177153"/>
            <a:ext cx="658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177871" y="2030278"/>
            <a:ext cx="4153546" cy="114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8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8" t="25773" r="90400" b="68964"/>
          <a:stretch/>
        </p:blipFill>
        <p:spPr>
          <a:xfrm>
            <a:off x="2293748" y="2412570"/>
            <a:ext cx="2820693" cy="9402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66593" y="269670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5" name="Arrow: Left-Right 4"/>
          <p:cNvSpPr/>
          <p:nvPr/>
        </p:nvSpPr>
        <p:spPr>
          <a:xfrm>
            <a:off x="5315919" y="2634712"/>
            <a:ext cx="2107769" cy="48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9116" y="3068663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8969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35431" y="2650210"/>
            <a:ext cx="418454" cy="106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3919" y="3859078"/>
            <a:ext cx="954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 (the expression is just the name of the binary relation)</a:t>
            </a:r>
          </a:p>
        </p:txBody>
      </p:sp>
    </p:spTree>
    <p:extLst>
      <p:ext uri="{BB962C8B-B14F-4D97-AF65-F5344CB8AC3E}">
        <p14:creationId xmlns:p14="http://schemas.microsoft.com/office/powerpoint/2010/main" val="361025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162373" y="3006671"/>
            <a:ext cx="309966" cy="9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flipH="1">
            <a:off x="1162373" y="4071037"/>
            <a:ext cx="42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Bill works at Apple, John works at Google, Mary works at Oracle</a:t>
            </a:r>
          </a:p>
        </p:txBody>
      </p:sp>
    </p:spTree>
    <p:extLst>
      <p:ext uri="{BB962C8B-B14F-4D97-AF65-F5344CB8AC3E}">
        <p14:creationId xmlns:p14="http://schemas.microsoft.com/office/powerpoint/2010/main" val="38194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company does John work 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5032" y="206374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9589" y="262971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3326" y="2044936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78246" y="2629711"/>
            <a:ext cx="3778143" cy="1218571"/>
            <a:chOff x="668148" y="4983966"/>
            <a:chExt cx="3778143" cy="1218571"/>
          </a:xfrm>
        </p:grpSpPr>
        <p:sp>
          <p:nvSpPr>
            <p:cNvPr id="14" name="Rectangle 13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20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3" t="35823" r="75619" b="55802"/>
          <a:stretch/>
        </p:blipFill>
        <p:spPr>
          <a:xfrm>
            <a:off x="299782" y="3022169"/>
            <a:ext cx="4644178" cy="8834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78428" y="3022169"/>
            <a:ext cx="3778143" cy="1218571"/>
            <a:chOff x="668148" y="4983966"/>
            <a:chExt cx="3778143" cy="1218571"/>
          </a:xfrm>
        </p:grpSpPr>
        <p:sp>
          <p:nvSpPr>
            <p:cNvPr id="6" name="Rectangle 5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2" name="Arrow: Left-Right 11"/>
          <p:cNvSpPr/>
          <p:nvPr/>
        </p:nvSpPr>
        <p:spPr>
          <a:xfrm>
            <a:off x="5155710" y="3203997"/>
            <a:ext cx="2107769" cy="48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58907" y="3637948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91FE6E-BC1F-4945-93A5-B0014DE83B53}"/>
              </a:ext>
            </a:extLst>
          </p:cNvPr>
          <p:cNvCxnSpPr/>
          <p:nvPr/>
        </p:nvCxnSpPr>
        <p:spPr>
          <a:xfrm>
            <a:off x="9582997" y="3022169"/>
            <a:ext cx="0" cy="12185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1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3" t="35823" r="75619" b="55802"/>
          <a:stretch/>
        </p:blipFill>
        <p:spPr>
          <a:xfrm>
            <a:off x="3255936" y="1596324"/>
            <a:ext cx="4644178" cy="8834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990455" y="2510576"/>
            <a:ext cx="0" cy="173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7566" y="4277383"/>
            <a:ext cx="275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Internally, Alloy represents relations as sets</a:t>
            </a:r>
          </a:p>
        </p:txBody>
      </p:sp>
    </p:spTree>
    <p:extLst>
      <p:ext uri="{BB962C8B-B14F-4D97-AF65-F5344CB8AC3E}">
        <p14:creationId xmlns:p14="http://schemas.microsoft.com/office/powerpoint/2010/main" val="224308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64949" y="3518115"/>
            <a:ext cx="1084882" cy="9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8420" y="4494510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</a:t>
            </a:r>
          </a:p>
        </p:txBody>
      </p:sp>
    </p:spTree>
    <p:extLst>
      <p:ext uri="{BB962C8B-B14F-4D97-AF65-F5344CB8AC3E}">
        <p14:creationId xmlns:p14="http://schemas.microsoft.com/office/powerpoint/2010/main" val="162247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790414" y="3704095"/>
            <a:ext cx="480447" cy="83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7647" y="4541003"/>
            <a:ext cx="349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John is a singleton relation</a:t>
            </a:r>
          </a:p>
        </p:txBody>
      </p:sp>
    </p:spTree>
    <p:extLst>
      <p:ext uri="{BB962C8B-B14F-4D97-AF65-F5344CB8AC3E}">
        <p14:creationId xmlns:p14="http://schemas.microsoft.com/office/powerpoint/2010/main" val="192293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35431" y="4138048"/>
            <a:ext cx="1208867" cy="83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2651" y="4974956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</a:t>
            </a:r>
          </a:p>
        </p:txBody>
      </p:sp>
    </p:spTree>
    <p:extLst>
      <p:ext uri="{BB962C8B-B14F-4D97-AF65-F5344CB8AC3E}">
        <p14:creationId xmlns:p14="http://schemas.microsoft.com/office/powerpoint/2010/main" val="24840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301858" y="4401519"/>
            <a:ext cx="666427" cy="82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35071" y="5252717"/>
            <a:ext cx="4942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Person is a set consisting of 3 persons</a:t>
            </a:r>
          </a:p>
        </p:txBody>
      </p:sp>
    </p:spTree>
    <p:extLst>
      <p:ext uri="{BB962C8B-B14F-4D97-AF65-F5344CB8AC3E}">
        <p14:creationId xmlns:p14="http://schemas.microsoft.com/office/powerpoint/2010/main" val="262755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162373" y="4912963"/>
            <a:ext cx="449451" cy="69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5610386"/>
            <a:ext cx="729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This expression is a join between all persons and employer (which has person/company mappings)</a:t>
            </a:r>
          </a:p>
        </p:txBody>
      </p:sp>
    </p:spTree>
    <p:extLst>
      <p:ext uri="{BB962C8B-B14F-4D97-AF65-F5344CB8AC3E}">
        <p14:creationId xmlns:p14="http://schemas.microsoft.com/office/powerpoint/2010/main" val="217082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8898" y="258321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8898" y="300652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8897" y="34298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3467" y="258321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3467" y="300652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3466" y="34298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7549" y="258321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7549" y="300652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7548" y="34298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9102" y="2121552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Person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4865" y="2070205"/>
            <a:ext cx="13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employer</a:t>
            </a:r>
          </a:p>
        </p:txBody>
      </p:sp>
      <p:sp>
        <p:nvSpPr>
          <p:cNvPr id="14" name="Oval 13"/>
          <p:cNvSpPr/>
          <p:nvPr/>
        </p:nvSpPr>
        <p:spPr>
          <a:xfrm>
            <a:off x="3118425" y="24233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/>
          <p:cNvSpPr/>
          <p:nvPr/>
        </p:nvSpPr>
        <p:spPr>
          <a:xfrm>
            <a:off x="7694281" y="2269173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80992" y="178795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0992" y="2211258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80991" y="263456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686441" y="3146156"/>
            <a:ext cx="0" cy="92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1189" y="4076054"/>
            <a:ext cx="282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set of employers for all persons.</a:t>
            </a:r>
          </a:p>
        </p:txBody>
      </p:sp>
    </p:spTree>
    <p:extLst>
      <p:ext uri="{BB962C8B-B14F-4D97-AF65-F5344CB8AC3E}">
        <p14:creationId xmlns:p14="http://schemas.microsoft.com/office/powerpoint/2010/main" val="3845403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472339" y="5114441"/>
            <a:ext cx="418454" cy="7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39" y="5858359"/>
            <a:ext cx="709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Result of Alloy evaluating the expression. Bill works at Apple, John works at Google, and Mary works at Oracle</a:t>
            </a:r>
          </a:p>
        </p:txBody>
      </p:sp>
      <p:cxnSp>
        <p:nvCxnSpPr>
          <p:cNvPr id="7" name="Connector: Elbow 6"/>
          <p:cNvCxnSpPr/>
          <p:nvPr/>
        </p:nvCxnSpPr>
        <p:spPr>
          <a:xfrm rot="10800000">
            <a:off x="1332858" y="4602997"/>
            <a:ext cx="4417017" cy="1255362"/>
          </a:xfrm>
          <a:prstGeom prst="bentConnector3">
            <a:avLst>
              <a:gd name="adj1" fmla="val -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3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276814" y="2743200"/>
            <a:ext cx="480447" cy="1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34373" y="3983064"/>
            <a:ext cx="551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This is the VIZ (visualization) view. For this tutorial we will just use the Evaluator.</a:t>
            </a:r>
          </a:p>
        </p:txBody>
      </p:sp>
    </p:spTree>
    <p:extLst>
      <p:ext uri="{BB962C8B-B14F-4D97-AF65-F5344CB8AC3E}">
        <p14:creationId xmlns:p14="http://schemas.microsoft.com/office/powerpoint/2010/main" val="160132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company does John work 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5032" y="206374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6099" y="4434159"/>
            <a:ext cx="2654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John.employer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9589" y="262971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3326" y="2044936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8247" y="262971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8247" y="305301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246" y="347632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2816" y="262971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2816" y="305301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2815" y="347632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6099" y="5514308"/>
            <a:ext cx="573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Evaluating this Alloy expression returns this: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41558" y="555916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B10DE5-01A7-4A2E-AD1A-AD61328384B1}"/>
              </a:ext>
            </a:extLst>
          </p:cNvPr>
          <p:cNvCxnSpPr/>
          <p:nvPr/>
        </p:nvCxnSpPr>
        <p:spPr>
          <a:xfrm flipH="1" flipV="1">
            <a:off x="4525505" y="5018934"/>
            <a:ext cx="152741" cy="49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6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works at Google?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7744" y="2110244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6091" y="26762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6840" y="2091430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40958" y="2676206"/>
            <a:ext cx="3778143" cy="1218571"/>
            <a:chOff x="668148" y="4983966"/>
            <a:chExt cx="3778143" cy="1218571"/>
          </a:xfrm>
        </p:grpSpPr>
        <p:sp>
          <p:nvSpPr>
            <p:cNvPr id="14" name="Rectangle 13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F6B9C3-CA1B-4AFD-81F6-8F0AAAE1F6A0}"/>
              </a:ext>
            </a:extLst>
          </p:cNvPr>
          <p:cNvCxnSpPr/>
          <p:nvPr/>
        </p:nvCxnSpPr>
        <p:spPr>
          <a:xfrm>
            <a:off x="4614531" y="2695019"/>
            <a:ext cx="0" cy="11997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8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works at Google?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7744" y="2110244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856" y="4625836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employer.Google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6091" y="26762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6840" y="2091430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40958" y="2676206"/>
            <a:ext cx="3778143" cy="1218571"/>
            <a:chOff x="668148" y="4983966"/>
            <a:chExt cx="3778143" cy="1218571"/>
          </a:xfrm>
        </p:grpSpPr>
        <p:sp>
          <p:nvSpPr>
            <p:cNvPr id="14" name="Rectangle 13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64E4C0-25BE-401D-B63E-F3761C16995F}"/>
              </a:ext>
            </a:extLst>
          </p:cNvPr>
          <p:cNvCxnSpPr/>
          <p:nvPr/>
        </p:nvCxnSpPr>
        <p:spPr>
          <a:xfrm>
            <a:off x="4614531" y="2695019"/>
            <a:ext cx="0" cy="11997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38387" y="5672381"/>
            <a:ext cx="743918" cy="35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4589" y="6032097"/>
            <a:ext cx="798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Result of Alloy evaluating the expression. John works at Google</a:t>
            </a:r>
          </a:p>
        </p:txBody>
      </p:sp>
      <p:cxnSp>
        <p:nvCxnSpPr>
          <p:cNvPr id="7" name="Connector: Elbow 6"/>
          <p:cNvCxnSpPr/>
          <p:nvPr/>
        </p:nvCxnSpPr>
        <p:spPr>
          <a:xfrm rot="10800000">
            <a:off x="1332859" y="5292673"/>
            <a:ext cx="4386016" cy="739425"/>
          </a:xfrm>
          <a:prstGeom prst="bentConnector3">
            <a:avLst>
              <a:gd name="adj1" fmla="val 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9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346" y="5825946"/>
            <a:ext cx="203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John.employer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navigation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(navigate through the employer relation in a forward direction)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2077" y="3412102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6634" y="397806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0371" y="3393289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75291" y="3978064"/>
            <a:ext cx="3778143" cy="1218571"/>
            <a:chOff x="668148" y="4983966"/>
            <a:chExt cx="3778143" cy="1218571"/>
          </a:xfrm>
        </p:grpSpPr>
        <p:sp>
          <p:nvSpPr>
            <p:cNvPr id="18" name="Rectangle 17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4087697" y="37505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>
            <a:off x="2570371" y="2650210"/>
            <a:ext cx="4687482" cy="573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8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212" y="5457016"/>
            <a:ext cx="229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employer.Google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2212" y="2931654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8085" y="349761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834" y="2912840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35426" y="3497616"/>
            <a:ext cx="3778143" cy="1218571"/>
            <a:chOff x="668148" y="4983966"/>
            <a:chExt cx="3778143" cy="1218571"/>
          </a:xfrm>
        </p:grpSpPr>
        <p:sp>
          <p:nvSpPr>
            <p:cNvPr id="7" name="Rectangle 6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navigation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(navigate through the employer relation in a backward direction)</a:t>
            </a:r>
          </a:p>
        </p:txBody>
      </p:sp>
      <p:sp>
        <p:nvSpPr>
          <p:cNvPr id="14" name="Oval 13"/>
          <p:cNvSpPr/>
          <p:nvPr/>
        </p:nvSpPr>
        <p:spPr>
          <a:xfrm>
            <a:off x="6939386" y="32856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flipH="1">
            <a:off x="3407389" y="2416859"/>
            <a:ext cx="4687482" cy="573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operator 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70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transpose of a binary relation is the flipping of the columns: the second column becomes the first, the first column becomes the second.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4375" y="358258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7589" y="4148545"/>
            <a:ext cx="3778143" cy="1218571"/>
            <a:chOff x="668148" y="4983966"/>
            <a:chExt cx="3778143" cy="1218571"/>
          </a:xfrm>
        </p:grpSpPr>
        <p:sp>
          <p:nvSpPr>
            <p:cNvPr id="7" name="Rectangle 6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60802" y="358258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~employer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0851" y="41485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0851" y="45718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50850" y="499515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46281" y="41485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46281" y="45718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46280" y="499515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</p:spTree>
    <p:extLst>
      <p:ext uri="{BB962C8B-B14F-4D97-AF65-F5344CB8AC3E}">
        <p14:creationId xmlns:p14="http://schemas.microsoft.com/office/powerpoint/2010/main" val="410907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1900" y="184677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7773" y="24127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8522" y="1827959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5115" y="24127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5115" y="28360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5114" y="325934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9684" y="24127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9684" y="28360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19683" y="325934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14" name="Oval 13"/>
          <p:cNvSpPr/>
          <p:nvPr/>
        </p:nvSpPr>
        <p:spPr>
          <a:xfrm>
            <a:off x="5219074" y="22007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/>
          <p:cNvSpPr/>
          <p:nvPr/>
        </p:nvSpPr>
        <p:spPr>
          <a:xfrm>
            <a:off x="7849264" y="2444506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24090" y="23809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15114" y="53614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5863" y="4776659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6998" y="4806676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~employer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7047" y="537263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77047" y="579594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77046" y="621925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72477" y="537263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72477" y="579594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72476" y="621925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26" name="Oval 25"/>
          <p:cNvSpPr/>
          <p:nvPr/>
        </p:nvSpPr>
        <p:spPr>
          <a:xfrm>
            <a:off x="3356698" y="51583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s 26"/>
          <p:cNvSpPr/>
          <p:nvPr/>
        </p:nvSpPr>
        <p:spPr>
          <a:xfrm>
            <a:off x="7849264" y="5372638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24089" y="530909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</p:spTree>
    <p:extLst>
      <p:ext uri="{BB962C8B-B14F-4D97-AF65-F5344CB8AC3E}">
        <p14:creationId xmlns:p14="http://schemas.microsoft.com/office/powerpoint/2010/main" val="3274473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1493" y="170728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occupant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52" y="229206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465" y="1769756"/>
            <a:ext cx="20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FrontDesk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013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14640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013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013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14641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013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013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14639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3013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1217B-EE14-4F83-B634-6F4471DAB6A4}"/>
              </a:ext>
            </a:extLst>
          </p:cNvPr>
          <p:cNvCxnSpPr>
            <a:cxnSpLocks/>
          </p:cNvCxnSpPr>
          <p:nvPr/>
        </p:nvCxnSpPr>
        <p:spPr>
          <a:xfrm flipH="1">
            <a:off x="6922650" y="2292064"/>
            <a:ext cx="0" cy="36983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62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1493" y="170728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occupant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52" y="2292064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465" y="1769756"/>
            <a:ext cx="20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FrontDesk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0138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14640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0137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0139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14641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0138" y="435751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0137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14639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30136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3527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FrontDesk.occupant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D2E33-39E9-4B36-AA6B-763ACBD0CCEC}"/>
              </a:ext>
            </a:extLst>
          </p:cNvPr>
          <p:cNvCxnSpPr>
            <a:cxnSpLocks/>
          </p:cNvCxnSpPr>
          <p:nvPr/>
        </p:nvCxnSpPr>
        <p:spPr>
          <a:xfrm flipH="1">
            <a:off x="6922650" y="2292064"/>
            <a:ext cx="0" cy="36983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74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537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</p:spTree>
    <p:extLst>
      <p:ext uri="{BB962C8B-B14F-4D97-AF65-F5344CB8AC3E}">
        <p14:creationId xmlns:p14="http://schemas.microsoft.com/office/powerpoint/2010/main" val="15431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0788" y="2347585"/>
            <a:ext cx="2654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John.employer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207431" y="2792875"/>
            <a:ext cx="0" cy="74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18524" y="3533613"/>
            <a:ext cx="181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join operator</a:t>
            </a:r>
          </a:p>
        </p:txBody>
      </p:sp>
    </p:spTree>
    <p:extLst>
      <p:ext uri="{BB962C8B-B14F-4D97-AF65-F5344CB8AC3E}">
        <p14:creationId xmlns:p14="http://schemas.microsoft.com/office/powerpoint/2010/main" val="717281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668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Room$1.(FrontDesk.occupant).Time$2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</p:spTree>
    <p:extLst>
      <p:ext uri="{BB962C8B-B14F-4D97-AF65-F5344CB8AC3E}">
        <p14:creationId xmlns:p14="http://schemas.microsoft.com/office/powerpoint/2010/main" val="689173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6" y="226794"/>
            <a:ext cx="11668932" cy="1325563"/>
          </a:xfrm>
        </p:spPr>
        <p:txBody>
          <a:bodyPr/>
          <a:lstStyle/>
          <a:p>
            <a:r>
              <a:rPr lang="en-US"/>
              <a:t>Recap: Who is the occupant of Room$1 at Time$2?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1493" y="170728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occupant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52" y="229206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465" y="1769756"/>
            <a:ext cx="20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FrontDesk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6591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Room$1.(FrontDesk.occupant).Time$2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3013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114640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3013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3013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114641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3013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3013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14639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13013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cxnSp>
        <p:nvCxnSpPr>
          <p:cNvPr id="4" name="Straight Arrow Connector 3"/>
          <p:cNvCxnSpPr>
            <a:endCxn id="51" idx="1"/>
          </p:cNvCxnSpPr>
          <p:nvPr/>
        </p:nvCxnSpPr>
        <p:spPr>
          <a:xfrm>
            <a:off x="1704814" y="5804392"/>
            <a:ext cx="1425322" cy="59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445" y="4264051"/>
            <a:ext cx="280338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Alloy expression that navigates through the relations to obtain the answer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A94BA7-F16C-4845-916E-3B0430792A47}"/>
              </a:ext>
            </a:extLst>
          </p:cNvPr>
          <p:cNvCxnSpPr>
            <a:cxnSpLocks/>
          </p:cNvCxnSpPr>
          <p:nvPr/>
        </p:nvCxnSpPr>
        <p:spPr>
          <a:xfrm flipH="1">
            <a:off x="6922650" y="2292064"/>
            <a:ext cx="0" cy="36983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7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0" b="7118"/>
          <a:stretch/>
        </p:blipFill>
        <p:spPr>
          <a:xfrm>
            <a:off x="46494" y="294468"/>
            <a:ext cx="12083512" cy="636980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689315" y="1317356"/>
            <a:ext cx="449451" cy="23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0793" y="3657600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File &gt;&gt; Open …</a:t>
            </a:r>
          </a:p>
        </p:txBody>
      </p:sp>
    </p:spTree>
    <p:extLst>
      <p:ext uri="{BB962C8B-B14F-4D97-AF65-F5344CB8AC3E}">
        <p14:creationId xmlns:p14="http://schemas.microsoft.com/office/powerpoint/2010/main" val="771728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27" y="1060423"/>
            <a:ext cx="5562600" cy="40862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750590" y="1937288"/>
            <a:ext cx="418454" cy="13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50590" y="3436143"/>
            <a:ext cx="8038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Hotel-operation.als (in examples/navigation/example02)</a:t>
            </a:r>
          </a:p>
        </p:txBody>
      </p:sp>
    </p:spTree>
    <p:extLst>
      <p:ext uri="{BB962C8B-B14F-4D97-AF65-F5344CB8AC3E}">
        <p14:creationId xmlns:p14="http://schemas.microsoft.com/office/powerpoint/2010/main" val="1260258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169762" y="774915"/>
            <a:ext cx="1007390" cy="26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9179" y="3533613"/>
            <a:ext cx="835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Execute &gt;&gt; Run Show for exactly 3 Time, exactly 3 Room, …</a:t>
            </a:r>
          </a:p>
        </p:txBody>
      </p:sp>
    </p:spTree>
    <p:extLst>
      <p:ext uri="{BB962C8B-B14F-4D97-AF65-F5344CB8AC3E}">
        <p14:creationId xmlns:p14="http://schemas.microsoft.com/office/powerpoint/2010/main" val="2363131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571283" y="4990455"/>
            <a:ext cx="0" cy="60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07810" y="5599221"/>
            <a:ext cx="226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Instance</a:t>
            </a:r>
          </a:p>
        </p:txBody>
      </p:sp>
    </p:spTree>
    <p:extLst>
      <p:ext uri="{BB962C8B-B14F-4D97-AF65-F5344CB8AC3E}">
        <p14:creationId xmlns:p14="http://schemas.microsoft.com/office/powerpoint/2010/main" val="387859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386739" y="1146876"/>
            <a:ext cx="185980" cy="2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8767" y="325464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Evaluator</a:t>
            </a:r>
          </a:p>
        </p:txBody>
      </p:sp>
    </p:spTree>
    <p:extLst>
      <p:ext uri="{BB962C8B-B14F-4D97-AF65-F5344CB8AC3E}">
        <p14:creationId xmlns:p14="http://schemas.microsoft.com/office/powerpoint/2010/main" val="703539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821411" y="1937288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1410" y="3068664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789590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437" y="3828082"/>
            <a:ext cx="923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 (a singleton relation)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32854" y="2076773"/>
            <a:ext cx="3936570" cy="17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35431" y="2634712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430" y="3766088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2261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511"/>
          </a:xfrm>
        </p:spPr>
        <p:txBody>
          <a:bodyPr/>
          <a:lstStyle/>
          <a:p>
            <a:r>
              <a:rPr lang="en-US"/>
              <a:t>The join operator combines two relations</a:t>
            </a:r>
          </a:p>
          <a:p>
            <a:r>
              <a:rPr lang="en-US"/>
              <a:t>The result of a join is the concatenation of the matching parts of the two relations, minus the matching parts</a:t>
            </a:r>
          </a:p>
        </p:txBody>
      </p:sp>
    </p:spTree>
    <p:extLst>
      <p:ext uri="{BB962C8B-B14F-4D97-AF65-F5344CB8AC3E}">
        <p14:creationId xmlns:p14="http://schemas.microsoft.com/office/powerpoint/2010/main" val="2919466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924" y="5377912"/>
            <a:ext cx="98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 (a quaternary relation)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71620" y="4138047"/>
            <a:ext cx="1906292" cy="123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8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410347" y="4711485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10346" y="5842861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3742254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941" y="5749871"/>
            <a:ext cx="98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 (a singleton relation)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100380" y="4788976"/>
            <a:ext cx="4122549" cy="9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74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36188" y="5221286"/>
            <a:ext cx="134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84541" y="4990454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671279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115878" y="5470902"/>
            <a:ext cx="302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8046" y="5253925"/>
            <a:ext cx="512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Same result as the previous expression!</a:t>
            </a:r>
          </a:p>
        </p:txBody>
      </p:sp>
    </p:spTree>
    <p:extLst>
      <p:ext uri="{BB962C8B-B14F-4D97-AF65-F5344CB8AC3E}">
        <p14:creationId xmlns:p14="http://schemas.microsoft.com/office/powerpoint/2010/main" val="334966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7695" y="1452987"/>
            <a:ext cx="6591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Room$1.(FrontDesk.occupant).Time$2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3038" y="4689546"/>
            <a:ext cx="659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FrontDesk.occupant[Room$1].Time$2</a:t>
            </a:r>
          </a:p>
        </p:txBody>
      </p:sp>
      <p:sp>
        <p:nvSpPr>
          <p:cNvPr id="4" name="Arrow: Up-Down 3"/>
          <p:cNvSpPr/>
          <p:nvPr/>
        </p:nvSpPr>
        <p:spPr>
          <a:xfrm>
            <a:off x="5455404" y="2130750"/>
            <a:ext cx="728420" cy="24658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48633" y="3024333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070951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07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box operator [ ] is semantically identical to join, but takes its arguments in a different order. The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65" y="277419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e1 [e2]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344349"/>
            <a:ext cx="10515600" cy="51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has the same meaning 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4264" y="3981421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e2.e1</a:t>
            </a:r>
          </a:p>
        </p:txBody>
      </p:sp>
    </p:spTree>
    <p:extLst>
      <p:ext uri="{BB962C8B-B14F-4D97-AF65-F5344CB8AC3E}">
        <p14:creationId xmlns:p14="http://schemas.microsoft.com/office/powerpoint/2010/main" val="236997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precedence: dot has higher precedence than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8130"/>
            <a:ext cx="10515600" cy="54561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Dot binds more tightly than box, 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268" y="2703746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a.b.c [d]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16111"/>
            <a:ext cx="10515600" cy="54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is evaluated 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268" y="3878929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(a.b.c) [d]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91294"/>
            <a:ext cx="10515600" cy="54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which is equivalent 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268" y="4970161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d.(a.b.c)</a:t>
            </a:r>
          </a:p>
        </p:txBody>
      </p:sp>
    </p:spTree>
    <p:extLst>
      <p:ext uri="{BB962C8B-B14F-4D97-AF65-F5344CB8AC3E}">
        <p14:creationId xmlns:p14="http://schemas.microsoft.com/office/powerpoint/2010/main" val="3029064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2949078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401516" y="3138469"/>
            <a:ext cx="1580950" cy="970141"/>
          </a:xfrm>
          <a:custGeom>
            <a:avLst/>
            <a:gdLst>
              <a:gd name="connsiteX0" fmla="*/ 418457 w 1580950"/>
              <a:gd name="connsiteY0" fmla="*/ 85178 h 970141"/>
              <a:gd name="connsiteX1" fmla="*/ 1472342 w 1580950"/>
              <a:gd name="connsiteY1" fmla="*/ 69680 h 970141"/>
              <a:gd name="connsiteX2" fmla="*/ 92992 w 1580950"/>
              <a:gd name="connsiteY2" fmla="*/ 844595 h 970141"/>
              <a:gd name="connsiteX3" fmla="*/ 1580830 w 1580950"/>
              <a:gd name="connsiteY3" fmla="*/ 937585 h 970141"/>
              <a:gd name="connsiteX4" fmla="*/ 3 w 1580950"/>
              <a:gd name="connsiteY4" fmla="*/ 519131 h 970141"/>
              <a:gd name="connsiteX5" fmla="*/ 1565331 w 1580950"/>
              <a:gd name="connsiteY5" fmla="*/ 519131 h 970141"/>
              <a:gd name="connsiteX6" fmla="*/ 340965 w 1580950"/>
              <a:gd name="connsiteY6" fmla="*/ 193667 h 9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0950" h="970141">
                <a:moveTo>
                  <a:pt x="418457" y="85178"/>
                </a:moveTo>
                <a:cubicBezTo>
                  <a:pt x="972521" y="14144"/>
                  <a:pt x="1526586" y="-56890"/>
                  <a:pt x="1472342" y="69680"/>
                </a:cubicBezTo>
                <a:cubicBezTo>
                  <a:pt x="1418098" y="196250"/>
                  <a:pt x="74911" y="699944"/>
                  <a:pt x="92992" y="844595"/>
                </a:cubicBezTo>
                <a:cubicBezTo>
                  <a:pt x="111073" y="989246"/>
                  <a:pt x="1596328" y="991829"/>
                  <a:pt x="1580830" y="937585"/>
                </a:cubicBezTo>
                <a:cubicBezTo>
                  <a:pt x="1565332" y="883341"/>
                  <a:pt x="2586" y="588873"/>
                  <a:pt x="3" y="519131"/>
                </a:cubicBezTo>
                <a:cubicBezTo>
                  <a:pt x="-2580" y="449389"/>
                  <a:pt x="1508504" y="573375"/>
                  <a:pt x="1565331" y="519131"/>
                </a:cubicBezTo>
                <a:cubicBezTo>
                  <a:pt x="1622158" y="464887"/>
                  <a:pt x="981561" y="329277"/>
                  <a:pt x="340965" y="19366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7677" y="184677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2234" y="241273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971" y="1827960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0891" y="2412735"/>
            <a:ext cx="3778143" cy="1218571"/>
            <a:chOff x="668148" y="4983966"/>
            <a:chExt cx="3778143" cy="1218571"/>
          </a:xfrm>
        </p:grpSpPr>
        <p:sp>
          <p:nvSpPr>
            <p:cNvPr id="8" name="Rectangle 7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173297" y="21852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/>
          <p:cNvSpPr/>
          <p:nvPr/>
        </p:nvSpPr>
        <p:spPr>
          <a:xfrm>
            <a:off x="7749153" y="2031053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89481" y="202605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</p:spTree>
    <p:extLst>
      <p:ext uri="{BB962C8B-B14F-4D97-AF65-F5344CB8AC3E}">
        <p14:creationId xmlns:p14="http://schemas.microsoft.com/office/powerpoint/2010/main" val="2886170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401516" y="3138469"/>
            <a:ext cx="1580950" cy="970141"/>
          </a:xfrm>
          <a:custGeom>
            <a:avLst/>
            <a:gdLst>
              <a:gd name="connsiteX0" fmla="*/ 418457 w 1580950"/>
              <a:gd name="connsiteY0" fmla="*/ 85178 h 970141"/>
              <a:gd name="connsiteX1" fmla="*/ 1472342 w 1580950"/>
              <a:gd name="connsiteY1" fmla="*/ 69680 h 970141"/>
              <a:gd name="connsiteX2" fmla="*/ 92992 w 1580950"/>
              <a:gd name="connsiteY2" fmla="*/ 844595 h 970141"/>
              <a:gd name="connsiteX3" fmla="*/ 1580830 w 1580950"/>
              <a:gd name="connsiteY3" fmla="*/ 937585 h 970141"/>
              <a:gd name="connsiteX4" fmla="*/ 3 w 1580950"/>
              <a:gd name="connsiteY4" fmla="*/ 519131 h 970141"/>
              <a:gd name="connsiteX5" fmla="*/ 1565331 w 1580950"/>
              <a:gd name="connsiteY5" fmla="*/ 519131 h 970141"/>
              <a:gd name="connsiteX6" fmla="*/ 340965 w 1580950"/>
              <a:gd name="connsiteY6" fmla="*/ 193667 h 9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0950" h="970141">
                <a:moveTo>
                  <a:pt x="418457" y="85178"/>
                </a:moveTo>
                <a:cubicBezTo>
                  <a:pt x="972521" y="14144"/>
                  <a:pt x="1526586" y="-56890"/>
                  <a:pt x="1472342" y="69680"/>
                </a:cubicBezTo>
                <a:cubicBezTo>
                  <a:pt x="1418098" y="196250"/>
                  <a:pt x="74911" y="699944"/>
                  <a:pt x="92992" y="844595"/>
                </a:cubicBezTo>
                <a:cubicBezTo>
                  <a:pt x="111073" y="989246"/>
                  <a:pt x="1596328" y="991829"/>
                  <a:pt x="1580830" y="937585"/>
                </a:cubicBezTo>
                <a:cubicBezTo>
                  <a:pt x="1565332" y="883341"/>
                  <a:pt x="2586" y="588873"/>
                  <a:pt x="3" y="519131"/>
                </a:cubicBezTo>
                <a:cubicBezTo>
                  <a:pt x="-2580" y="449389"/>
                  <a:pt x="1508504" y="573375"/>
                  <a:pt x="1565331" y="519131"/>
                </a:cubicBezTo>
                <a:cubicBezTo>
                  <a:pt x="1622158" y="464887"/>
                  <a:pt x="981561" y="329277"/>
                  <a:pt x="340965" y="19366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6773" y="4833923"/>
            <a:ext cx="660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 can directly reach Process$2, which can reach Process$1, which can reach Process$0. So, Process$0 can reach all processes, including itself.</a:t>
            </a:r>
          </a:p>
        </p:txBody>
      </p:sp>
    </p:spTree>
    <p:extLst>
      <p:ext uri="{BB962C8B-B14F-4D97-AF65-F5344CB8AC3E}">
        <p14:creationId xmlns:p14="http://schemas.microsoft.com/office/powerpoint/2010/main" val="3101572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5743" y="5063540"/>
            <a:ext cx="647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 fact, each process can reach all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3038165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83105" y="1720310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2617" y="3060914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3105" y="4401518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83105" y="2231754"/>
            <a:ext cx="493363" cy="829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83105" y="3577525"/>
            <a:ext cx="337087" cy="823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/>
          <p:cNvSpPr/>
          <p:nvPr/>
        </p:nvSpPr>
        <p:spPr>
          <a:xfrm>
            <a:off x="9082007" y="2247253"/>
            <a:ext cx="590167" cy="2138766"/>
          </a:xfrm>
          <a:custGeom>
            <a:avLst/>
            <a:gdLst>
              <a:gd name="connsiteX0" fmla="*/ 0 w 590167"/>
              <a:gd name="connsiteY0" fmla="*/ 2138766 h 2138766"/>
              <a:gd name="connsiteX1" fmla="*/ 588936 w 590167"/>
              <a:gd name="connsiteY1" fmla="*/ 1038386 h 2138766"/>
              <a:gd name="connsiteX2" fmla="*/ 123987 w 590167"/>
              <a:gd name="connsiteY2" fmla="*/ 0 h 213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167" h="2138766">
                <a:moveTo>
                  <a:pt x="0" y="2138766"/>
                </a:moveTo>
                <a:cubicBezTo>
                  <a:pt x="284135" y="1766806"/>
                  <a:pt x="568271" y="1394847"/>
                  <a:pt x="588936" y="1038386"/>
                </a:cubicBezTo>
                <a:cubicBezTo>
                  <a:pt x="609601" y="681925"/>
                  <a:pt x="366794" y="340962"/>
                  <a:pt x="123987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5979" y="1862272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9874" y="242823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9874" y="285154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9873" y="327484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5304" y="242823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9806" y="285154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5303" y="327484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0696" y="24010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30914" y="37416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57814" y="305708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7165" y="883251"/>
            <a:ext cx="334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processes are cyclic: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565BB-C683-479D-9CDE-8D9A02813865}"/>
              </a:ext>
            </a:extLst>
          </p:cNvPr>
          <p:cNvSpPr txBox="1"/>
          <p:nvPr/>
        </p:nvSpPr>
        <p:spPr>
          <a:xfrm>
            <a:off x="6455268" y="5596179"/>
            <a:ext cx="481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Example: Process$0.succ = Process$2</a:t>
            </a:r>
          </a:p>
        </p:txBody>
      </p:sp>
    </p:spTree>
    <p:extLst>
      <p:ext uri="{BB962C8B-B14F-4D97-AF65-F5344CB8AC3E}">
        <p14:creationId xmlns:p14="http://schemas.microsoft.com/office/powerpoint/2010/main" val="3075818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1401" y="5110341"/>
            <a:ext cx="2035121" cy="34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2345" y="5063540"/>
            <a:ext cx="88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Process$0.^succ returns all the processes reachable from Process$0. </a:t>
            </a:r>
          </a:p>
        </p:txBody>
      </p:sp>
    </p:spTree>
    <p:extLst>
      <p:ext uri="{BB962C8B-B14F-4D97-AF65-F5344CB8AC3E}">
        <p14:creationId xmlns:p14="http://schemas.microsoft.com/office/powerpoint/2010/main" val="3609896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0345" y="4339526"/>
            <a:ext cx="441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Open Leader-in-Election-Ring.als in the navigation/example03 folder. Then select Execute &gt;&gt; Show. Then click on Instance.</a:t>
            </a:r>
          </a:p>
        </p:txBody>
      </p:sp>
    </p:spTree>
    <p:extLst>
      <p:ext uri="{BB962C8B-B14F-4D97-AF65-F5344CB8AC3E}">
        <p14:creationId xmlns:p14="http://schemas.microsoft.com/office/powerpoint/2010/main" val="2817065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38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789695" y="2030278"/>
            <a:ext cx="144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0044" y="1799445"/>
            <a:ext cx="27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The set of processes</a:t>
            </a:r>
          </a:p>
        </p:txBody>
      </p:sp>
    </p:spTree>
    <p:extLst>
      <p:ext uri="{BB962C8B-B14F-4D97-AF65-F5344CB8AC3E}">
        <p14:creationId xmlns:p14="http://schemas.microsoft.com/office/powerpoint/2010/main" val="34690461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4065" y="2158533"/>
            <a:ext cx="3245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succ is a binary relation, mapping each process to a process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719593" y="2557220"/>
            <a:ext cx="185980" cy="40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14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0560" y="3282159"/>
            <a:ext cx="324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^succ is the </a:t>
            </a:r>
            <a:r>
              <a:rPr lang="en-US" sz="2400" i="1">
                <a:highlight>
                  <a:srgbClr val="FFFF00"/>
                </a:highlight>
              </a:rPr>
              <a:t>transitive closure</a:t>
            </a:r>
            <a:r>
              <a:rPr lang="en-US" sz="2400">
                <a:highlight>
                  <a:srgbClr val="FFFF00"/>
                </a:highlight>
              </a:rPr>
              <a:t> of the binary relation. That is, for each process, the processes it can reach.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719593" y="3409624"/>
            <a:ext cx="201478" cy="94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Transitive closure operator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transitive closure operator is applied to binary relations.</a:t>
            </a:r>
          </a:p>
          <a:p>
            <a:r>
              <a:rPr lang="en-US"/>
              <a:t>If a binary relation contains a -&gt; b and b -&gt; c, then the transitive closure returns a -&gt; b, b -&gt; c, and a -&gt; c.</a:t>
            </a:r>
          </a:p>
        </p:txBody>
      </p:sp>
    </p:spTree>
    <p:extLst>
      <p:ext uri="{BB962C8B-B14F-4D97-AF65-F5344CB8AC3E}">
        <p14:creationId xmlns:p14="http://schemas.microsoft.com/office/powerpoint/2010/main" val="103877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Quintessential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Of the pure and essential essence of something.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Of or relating to the most perfect embodiment of something.</a:t>
            </a:r>
          </a:p>
        </p:txBody>
      </p:sp>
    </p:spTree>
    <p:extLst>
      <p:ext uri="{BB962C8B-B14F-4D97-AF65-F5344CB8AC3E}">
        <p14:creationId xmlns:p14="http://schemas.microsoft.com/office/powerpoint/2010/main" val="25837598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602" y="405431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4497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497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4496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27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429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926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2493" y="405431"/>
            <a:ext cx="117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6388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86388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86387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1818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6320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81817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1885" y="223314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1885" y="265644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1884" y="307975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97315" y="223314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97315" y="265644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7314" y="307975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4302" y="307975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7382" y="350306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17381" y="392636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97314" y="307975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2812" y="350306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2811" y="392636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E0D4D1-25DC-4E31-B965-D0E16FC18960}"/>
              </a:ext>
            </a:extLst>
          </p:cNvPr>
          <p:cNvSpPr/>
          <p:nvPr/>
        </p:nvSpPr>
        <p:spPr>
          <a:xfrm>
            <a:off x="7217381" y="432911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C5667A-EE3B-4C46-8880-E44A2C81162A}"/>
              </a:ext>
            </a:extLst>
          </p:cNvPr>
          <p:cNvSpPr/>
          <p:nvPr/>
        </p:nvSpPr>
        <p:spPr>
          <a:xfrm>
            <a:off x="5312811" y="432911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416210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45722" y="2649370"/>
            <a:ext cx="301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Process$0.^succ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8692" y="323057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8692" y="365388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68691" y="407719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4122" y="323057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8624" y="365388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4121" y="407719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84189" y="449232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84189" y="491563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84188" y="53389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79619" y="449232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4121" y="491563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79618" y="53389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99686" y="533894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99686" y="576224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99685" y="618555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95116" y="533894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9618" y="576224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95115" y="618555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7475" y="29462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1370" y="59542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31370" y="101873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31369" y="144203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6800" y="59542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11302" y="101873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26799" y="144203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7475" y="2664617"/>
            <a:ext cx="117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2" name="Arrow: Up 1"/>
          <p:cNvSpPr/>
          <p:nvPr/>
        </p:nvSpPr>
        <p:spPr>
          <a:xfrm flipV="1">
            <a:off x="3301139" y="1969719"/>
            <a:ext cx="387458" cy="6019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/>
          <p:cNvSpPr/>
          <p:nvPr/>
        </p:nvSpPr>
        <p:spPr>
          <a:xfrm>
            <a:off x="5889356" y="4711485"/>
            <a:ext cx="712922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7449" y="316947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07449" y="359278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7448" y="401608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02879" y="316947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87381" y="359278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02878" y="401608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22946" y="443122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22946" y="485453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22945" y="527783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18376" y="443122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18376" y="485453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18375" y="527783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25363" y="527783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38443" y="57011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38442" y="61244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618375" y="527783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33873" y="57011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33872" y="61244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8502188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5129-D05F-421C-97B4-3A2C54E7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8127-3923-4EE8-B3A9-E8DD8A41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/>
              <a:t>Load the Alloy model of the Einstein puzzle into the Alloy tool. Run the model. Open the instance. Click on Evaluator. Now, create Alloy expressions for these: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Show the list of Houses.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What is the color of the third House?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Which House has a bird?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What are the Nationalities?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What are the Houses that are green and blue? (Use one expression only!)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Is the last House red?  Is the first House yellow?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What Houses can be reached from the first House? (Recall that the Houses are ordered)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What Houses can be reached from the last House?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0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697-8B20-4140-8637-59D9015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House has a bird?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001F0-97B2-4F98-B29F-81CB0B9729AD}"/>
              </a:ext>
            </a:extLst>
          </p:cNvPr>
          <p:cNvSpPr/>
          <p:nvPr/>
        </p:nvSpPr>
        <p:spPr>
          <a:xfrm>
            <a:off x="1018390" y="2400889"/>
            <a:ext cx="3701935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House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color: Color,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nationality: Nationality,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drink: Drink,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cigarette: Cigarette,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   pet: Pet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C0DAA-9B0D-490E-A153-428136B693ED}"/>
              </a:ext>
            </a:extLst>
          </p:cNvPr>
          <p:cNvSpPr/>
          <p:nvPr/>
        </p:nvSpPr>
        <p:spPr>
          <a:xfrm>
            <a:off x="6562165" y="3908610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8E26-B559-47A5-9ACC-5AF35E38D9E3}"/>
              </a:ext>
            </a:extLst>
          </p:cNvPr>
          <p:cNvSpPr/>
          <p:nvPr/>
        </p:nvSpPr>
        <p:spPr>
          <a:xfrm>
            <a:off x="8337177" y="3908610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cat$0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26017-7310-4874-86DB-2A30B3393007}"/>
              </a:ext>
            </a:extLst>
          </p:cNvPr>
          <p:cNvSpPr/>
          <p:nvPr/>
        </p:nvSpPr>
        <p:spPr>
          <a:xfrm>
            <a:off x="6562165" y="4320986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B0B-8C36-4AEE-9CB0-95F005D10ED5}"/>
              </a:ext>
            </a:extLst>
          </p:cNvPr>
          <p:cNvSpPr/>
          <p:nvPr/>
        </p:nvSpPr>
        <p:spPr>
          <a:xfrm>
            <a:off x="8337177" y="4320986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horse$0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CC62B-67D1-461C-9869-A09C14BD88B7}"/>
              </a:ext>
            </a:extLst>
          </p:cNvPr>
          <p:cNvSpPr/>
          <p:nvPr/>
        </p:nvSpPr>
        <p:spPr>
          <a:xfrm>
            <a:off x="6562165" y="473336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1A586-3BE4-452B-B125-704F6ACE2EB9}"/>
              </a:ext>
            </a:extLst>
          </p:cNvPr>
          <p:cNvSpPr/>
          <p:nvPr/>
        </p:nvSpPr>
        <p:spPr>
          <a:xfrm>
            <a:off x="8337177" y="473336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bird$0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AAC02-9EEA-40E9-BA97-1D16D4B3F9FD}"/>
              </a:ext>
            </a:extLst>
          </p:cNvPr>
          <p:cNvSpPr/>
          <p:nvPr/>
        </p:nvSpPr>
        <p:spPr>
          <a:xfrm>
            <a:off x="6562165" y="5145738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AE99E-3DBD-432A-B491-F1D6E022BD26}"/>
              </a:ext>
            </a:extLst>
          </p:cNvPr>
          <p:cNvSpPr/>
          <p:nvPr/>
        </p:nvSpPr>
        <p:spPr>
          <a:xfrm>
            <a:off x="8337177" y="5145738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fish$0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5218-A2E4-481D-B0C2-64FD2736DBF1}"/>
              </a:ext>
            </a:extLst>
          </p:cNvPr>
          <p:cNvSpPr/>
          <p:nvPr/>
        </p:nvSpPr>
        <p:spPr>
          <a:xfrm>
            <a:off x="6562165" y="5558114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958BE-9A15-47CA-BCF3-E2913B6D83AE}"/>
              </a:ext>
            </a:extLst>
          </p:cNvPr>
          <p:cNvSpPr/>
          <p:nvPr/>
        </p:nvSpPr>
        <p:spPr>
          <a:xfrm>
            <a:off x="8337177" y="5558114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dog$0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FC5C4-B99A-4A1D-931C-4D49097DC2D8}"/>
              </a:ext>
            </a:extLst>
          </p:cNvPr>
          <p:cNvSpPr txBox="1"/>
          <p:nvPr/>
        </p:nvSpPr>
        <p:spPr>
          <a:xfrm>
            <a:off x="7930335" y="3471590"/>
            <a:ext cx="60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291CE9-4E7F-47B5-AF0F-743F5B5A2E32}"/>
              </a:ext>
            </a:extLst>
          </p:cNvPr>
          <p:cNvCxnSpPr/>
          <p:nvPr/>
        </p:nvCxnSpPr>
        <p:spPr>
          <a:xfrm>
            <a:off x="2439051" y="4446494"/>
            <a:ext cx="374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373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697-8B20-4140-8637-59D9015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navigate through the pet relation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C0DAA-9B0D-490E-A153-428136B693ED}"/>
              </a:ext>
            </a:extLst>
          </p:cNvPr>
          <p:cNvSpPr/>
          <p:nvPr/>
        </p:nvSpPr>
        <p:spPr>
          <a:xfrm>
            <a:off x="4410635" y="294042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8E26-B559-47A5-9ACC-5AF35E38D9E3}"/>
              </a:ext>
            </a:extLst>
          </p:cNvPr>
          <p:cNvSpPr/>
          <p:nvPr/>
        </p:nvSpPr>
        <p:spPr>
          <a:xfrm>
            <a:off x="6185647" y="294042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cat$0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26017-7310-4874-86DB-2A30B3393007}"/>
              </a:ext>
            </a:extLst>
          </p:cNvPr>
          <p:cNvSpPr/>
          <p:nvPr/>
        </p:nvSpPr>
        <p:spPr>
          <a:xfrm>
            <a:off x="4410635" y="3352798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B0B-8C36-4AEE-9CB0-95F005D10ED5}"/>
              </a:ext>
            </a:extLst>
          </p:cNvPr>
          <p:cNvSpPr/>
          <p:nvPr/>
        </p:nvSpPr>
        <p:spPr>
          <a:xfrm>
            <a:off x="6185647" y="3352798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horse$0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CC62B-67D1-461C-9869-A09C14BD88B7}"/>
              </a:ext>
            </a:extLst>
          </p:cNvPr>
          <p:cNvSpPr/>
          <p:nvPr/>
        </p:nvSpPr>
        <p:spPr>
          <a:xfrm>
            <a:off x="4410635" y="3765174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1A586-3BE4-452B-B125-704F6ACE2EB9}"/>
              </a:ext>
            </a:extLst>
          </p:cNvPr>
          <p:cNvSpPr/>
          <p:nvPr/>
        </p:nvSpPr>
        <p:spPr>
          <a:xfrm>
            <a:off x="6185647" y="3765174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bird$0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AAC02-9EEA-40E9-BA97-1D16D4B3F9FD}"/>
              </a:ext>
            </a:extLst>
          </p:cNvPr>
          <p:cNvSpPr/>
          <p:nvPr/>
        </p:nvSpPr>
        <p:spPr>
          <a:xfrm>
            <a:off x="4410635" y="4177550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AE99E-3DBD-432A-B491-F1D6E022BD26}"/>
              </a:ext>
            </a:extLst>
          </p:cNvPr>
          <p:cNvSpPr/>
          <p:nvPr/>
        </p:nvSpPr>
        <p:spPr>
          <a:xfrm>
            <a:off x="6185647" y="4177550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fish$0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5218-A2E4-481D-B0C2-64FD2736DBF1}"/>
              </a:ext>
            </a:extLst>
          </p:cNvPr>
          <p:cNvSpPr/>
          <p:nvPr/>
        </p:nvSpPr>
        <p:spPr>
          <a:xfrm>
            <a:off x="4410635" y="4589926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958BE-9A15-47CA-BCF3-E2913B6D83AE}"/>
              </a:ext>
            </a:extLst>
          </p:cNvPr>
          <p:cNvSpPr/>
          <p:nvPr/>
        </p:nvSpPr>
        <p:spPr>
          <a:xfrm>
            <a:off x="6185647" y="4589926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dog$0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FC5C4-B99A-4A1D-931C-4D49097DC2D8}"/>
              </a:ext>
            </a:extLst>
          </p:cNvPr>
          <p:cNvSpPr txBox="1"/>
          <p:nvPr/>
        </p:nvSpPr>
        <p:spPr>
          <a:xfrm>
            <a:off x="5778805" y="2503402"/>
            <a:ext cx="60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D4AF-805F-46D4-8F3A-3F8683B5F049}"/>
              </a:ext>
            </a:extLst>
          </p:cNvPr>
          <p:cNvSpPr/>
          <p:nvPr/>
        </p:nvSpPr>
        <p:spPr>
          <a:xfrm>
            <a:off x="8367501" y="2934119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bird$0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0344B-93CE-4091-B737-A4504E96F468}"/>
              </a:ext>
            </a:extLst>
          </p:cNvPr>
          <p:cNvSpPr txBox="1"/>
          <p:nvPr/>
        </p:nvSpPr>
        <p:spPr>
          <a:xfrm>
            <a:off x="8913920" y="2521284"/>
            <a:ext cx="68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bird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AF36F3-3D5E-4D1E-8542-89D1F0B9392C}"/>
              </a:ext>
            </a:extLst>
          </p:cNvPr>
          <p:cNvSpPr/>
          <p:nvPr/>
        </p:nvSpPr>
        <p:spPr>
          <a:xfrm flipH="1">
            <a:off x="5074024" y="1828800"/>
            <a:ext cx="4180983" cy="67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61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697-8B20-4140-8637-59D9015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House$2 (the third house) has the bird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C0DAA-9B0D-490E-A153-428136B693ED}"/>
              </a:ext>
            </a:extLst>
          </p:cNvPr>
          <p:cNvSpPr/>
          <p:nvPr/>
        </p:nvSpPr>
        <p:spPr>
          <a:xfrm>
            <a:off x="4410635" y="294042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8E26-B559-47A5-9ACC-5AF35E38D9E3}"/>
              </a:ext>
            </a:extLst>
          </p:cNvPr>
          <p:cNvSpPr/>
          <p:nvPr/>
        </p:nvSpPr>
        <p:spPr>
          <a:xfrm>
            <a:off x="6185647" y="294042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cat$0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26017-7310-4874-86DB-2A30B3393007}"/>
              </a:ext>
            </a:extLst>
          </p:cNvPr>
          <p:cNvSpPr/>
          <p:nvPr/>
        </p:nvSpPr>
        <p:spPr>
          <a:xfrm>
            <a:off x="4410635" y="3352798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B0B-8C36-4AEE-9CB0-95F005D10ED5}"/>
              </a:ext>
            </a:extLst>
          </p:cNvPr>
          <p:cNvSpPr/>
          <p:nvPr/>
        </p:nvSpPr>
        <p:spPr>
          <a:xfrm>
            <a:off x="6185647" y="3352798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horse$0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CC62B-67D1-461C-9869-A09C14BD88B7}"/>
              </a:ext>
            </a:extLst>
          </p:cNvPr>
          <p:cNvSpPr/>
          <p:nvPr/>
        </p:nvSpPr>
        <p:spPr>
          <a:xfrm>
            <a:off x="4410635" y="3765174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1A586-3BE4-452B-B125-704F6ACE2EB9}"/>
              </a:ext>
            </a:extLst>
          </p:cNvPr>
          <p:cNvSpPr/>
          <p:nvPr/>
        </p:nvSpPr>
        <p:spPr>
          <a:xfrm>
            <a:off x="6185647" y="3765174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bird$0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AAC02-9EEA-40E9-BA97-1D16D4B3F9FD}"/>
              </a:ext>
            </a:extLst>
          </p:cNvPr>
          <p:cNvSpPr/>
          <p:nvPr/>
        </p:nvSpPr>
        <p:spPr>
          <a:xfrm>
            <a:off x="4410635" y="4177550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AE99E-3DBD-432A-B491-F1D6E022BD26}"/>
              </a:ext>
            </a:extLst>
          </p:cNvPr>
          <p:cNvSpPr/>
          <p:nvPr/>
        </p:nvSpPr>
        <p:spPr>
          <a:xfrm>
            <a:off x="6185647" y="4177550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fish$0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5218-A2E4-481D-B0C2-64FD2736DBF1}"/>
              </a:ext>
            </a:extLst>
          </p:cNvPr>
          <p:cNvSpPr/>
          <p:nvPr/>
        </p:nvSpPr>
        <p:spPr>
          <a:xfrm>
            <a:off x="4410635" y="4589926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958BE-9A15-47CA-BCF3-E2913B6D83AE}"/>
              </a:ext>
            </a:extLst>
          </p:cNvPr>
          <p:cNvSpPr/>
          <p:nvPr/>
        </p:nvSpPr>
        <p:spPr>
          <a:xfrm>
            <a:off x="6185647" y="4589926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dog$0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FC5C4-B99A-4A1D-931C-4D49097DC2D8}"/>
              </a:ext>
            </a:extLst>
          </p:cNvPr>
          <p:cNvSpPr txBox="1"/>
          <p:nvPr/>
        </p:nvSpPr>
        <p:spPr>
          <a:xfrm>
            <a:off x="5778805" y="2503402"/>
            <a:ext cx="60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D4AF-805F-46D4-8F3A-3F8683B5F049}"/>
              </a:ext>
            </a:extLst>
          </p:cNvPr>
          <p:cNvSpPr/>
          <p:nvPr/>
        </p:nvSpPr>
        <p:spPr>
          <a:xfrm>
            <a:off x="8367501" y="2934119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bird$0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0344B-93CE-4091-B737-A4504E96F468}"/>
              </a:ext>
            </a:extLst>
          </p:cNvPr>
          <p:cNvSpPr txBox="1"/>
          <p:nvPr/>
        </p:nvSpPr>
        <p:spPr>
          <a:xfrm>
            <a:off x="8913920" y="2521284"/>
            <a:ext cx="68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AF01BF-E1E1-45D3-94E2-FC0572307CD0}"/>
              </a:ext>
            </a:extLst>
          </p:cNvPr>
          <p:cNvCxnSpPr/>
          <p:nvPr/>
        </p:nvCxnSpPr>
        <p:spPr>
          <a:xfrm flipH="1">
            <a:off x="2384612" y="2734234"/>
            <a:ext cx="163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B4D26-1CE8-44CF-9E39-292CAA28C762}"/>
              </a:ext>
            </a:extLst>
          </p:cNvPr>
          <p:cNvSpPr/>
          <p:nvPr/>
        </p:nvSpPr>
        <p:spPr>
          <a:xfrm>
            <a:off x="397299" y="2503402"/>
            <a:ext cx="1775012" cy="412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House$2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5C2FE-3CF6-4C97-9507-5483BC85DF6B}"/>
              </a:ext>
            </a:extLst>
          </p:cNvPr>
          <p:cNvSpPr txBox="1"/>
          <p:nvPr/>
        </p:nvSpPr>
        <p:spPr>
          <a:xfrm>
            <a:off x="2593297" y="2241621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pet.bird</a:t>
            </a:r>
          </a:p>
        </p:txBody>
      </p:sp>
    </p:spTree>
    <p:extLst>
      <p:ext uri="{BB962C8B-B14F-4D97-AF65-F5344CB8AC3E}">
        <p14:creationId xmlns:p14="http://schemas.microsoft.com/office/powerpoint/2010/main" val="36943597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7112252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69800" y="3175340"/>
            <a:ext cx="1480484" cy="466762"/>
          </a:xfrm>
          <a:custGeom>
            <a:avLst/>
            <a:gdLst>
              <a:gd name="connsiteX0" fmla="*/ 465671 w 1480484"/>
              <a:gd name="connsiteY0" fmla="*/ 32809 h 466762"/>
              <a:gd name="connsiteX1" fmla="*/ 1473061 w 1480484"/>
              <a:gd name="connsiteY1" fmla="*/ 32809 h 466762"/>
              <a:gd name="connsiteX2" fmla="*/ 722 w 1480484"/>
              <a:gd name="connsiteY2" fmla="*/ 373772 h 466762"/>
              <a:gd name="connsiteX3" fmla="*/ 1318078 w 1480484"/>
              <a:gd name="connsiteY3" fmla="*/ 466762 h 4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84" h="466762">
                <a:moveTo>
                  <a:pt x="465671" y="32809"/>
                </a:moveTo>
                <a:cubicBezTo>
                  <a:pt x="1008111" y="4395"/>
                  <a:pt x="1550552" y="-24018"/>
                  <a:pt x="1473061" y="32809"/>
                </a:cubicBezTo>
                <a:cubicBezTo>
                  <a:pt x="1395570" y="89636"/>
                  <a:pt x="26552" y="301447"/>
                  <a:pt x="722" y="373772"/>
                </a:cubicBezTo>
                <a:cubicBezTo>
                  <a:pt x="-25109" y="446098"/>
                  <a:pt x="646484" y="456430"/>
                  <a:pt x="1318078" y="46676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4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69800" y="3175340"/>
            <a:ext cx="1480484" cy="466762"/>
          </a:xfrm>
          <a:custGeom>
            <a:avLst/>
            <a:gdLst>
              <a:gd name="connsiteX0" fmla="*/ 465671 w 1480484"/>
              <a:gd name="connsiteY0" fmla="*/ 32809 h 466762"/>
              <a:gd name="connsiteX1" fmla="*/ 1473061 w 1480484"/>
              <a:gd name="connsiteY1" fmla="*/ 32809 h 466762"/>
              <a:gd name="connsiteX2" fmla="*/ 722 w 1480484"/>
              <a:gd name="connsiteY2" fmla="*/ 373772 h 466762"/>
              <a:gd name="connsiteX3" fmla="*/ 1318078 w 1480484"/>
              <a:gd name="connsiteY3" fmla="*/ 466762 h 4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84" h="466762">
                <a:moveTo>
                  <a:pt x="465671" y="32809"/>
                </a:moveTo>
                <a:cubicBezTo>
                  <a:pt x="1008111" y="4395"/>
                  <a:pt x="1550552" y="-24018"/>
                  <a:pt x="1473061" y="32809"/>
                </a:cubicBezTo>
                <a:cubicBezTo>
                  <a:pt x="1395570" y="89636"/>
                  <a:pt x="26552" y="301447"/>
                  <a:pt x="722" y="373772"/>
                </a:cubicBezTo>
                <a:cubicBezTo>
                  <a:pt x="-25109" y="446098"/>
                  <a:pt x="646484" y="456430"/>
                  <a:pt x="1318078" y="46676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6773" y="4833923"/>
            <a:ext cx="660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 can directly reach Process$1, which can reach Process$2. So, Process$0 can reach all processes, excluding itself.</a:t>
            </a:r>
          </a:p>
        </p:txBody>
      </p:sp>
    </p:spTree>
    <p:extLst>
      <p:ext uri="{BB962C8B-B14F-4D97-AF65-F5344CB8AC3E}">
        <p14:creationId xmlns:p14="http://schemas.microsoft.com/office/powerpoint/2010/main" val="37603956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776" y="4908084"/>
            <a:ext cx="69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 fact, each process can reach its successor processes.</a:t>
            </a:r>
          </a:p>
        </p:txBody>
      </p:sp>
    </p:spTree>
    <p:extLst>
      <p:ext uri="{BB962C8B-B14F-4D97-AF65-F5344CB8AC3E}">
        <p14:creationId xmlns:p14="http://schemas.microsoft.com/office/powerpoint/2010/main" val="34745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2170" y="2789695"/>
            <a:ext cx="576215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The quintessential relational operator is </a:t>
            </a:r>
            <a:r>
              <a:rPr lang="en-US" sz="2400" i="1"/>
              <a:t>join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1717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83105" y="1720310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3104" y="3075164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3105" y="4401518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Process$2</a:t>
            </a:r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8865030" y="2231754"/>
            <a:ext cx="1" cy="84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8865030" y="3586608"/>
            <a:ext cx="1" cy="814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5979" y="1862272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8851" y="240239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3200" y="377375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27448" y="898596"/>
            <a:ext cx="330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processes are linear: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3826" y="244779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63826" y="28711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59256" y="244779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3758" y="28711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8880B-7BDC-4995-B585-FD009B88B24F}"/>
              </a:ext>
            </a:extLst>
          </p:cNvPr>
          <p:cNvSpPr txBox="1"/>
          <p:nvPr/>
        </p:nvSpPr>
        <p:spPr>
          <a:xfrm>
            <a:off x="6455268" y="5596179"/>
            <a:ext cx="481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Example: Process$0.succ = Process$1</a:t>
            </a:r>
          </a:p>
          <a:p>
            <a:r>
              <a:rPr lang="en-US" sz="2400"/>
              <a:t>Example: Process$2.succ = </a:t>
            </a:r>
            <a:r>
              <a:rPr lang="en-US" sz="2400" b="1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818356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1401" y="5110341"/>
            <a:ext cx="2035121" cy="34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2345" y="5063540"/>
            <a:ext cx="88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Process$0.^succ returns all the processes reachable from Process$0.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8765" y="2482204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16612" y="30677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6612" y="349103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12042" y="30677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96544" y="349103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41760397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0345" y="4339526"/>
            <a:ext cx="441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Open Leader-in-Election-Ring.als in the navigation/example04 folder. Then select Execute &gt;&gt; Show. Then click on Instance.</a:t>
            </a:r>
          </a:p>
        </p:txBody>
      </p:sp>
    </p:spTree>
    <p:extLst>
      <p:ext uri="{BB962C8B-B14F-4D97-AF65-F5344CB8AC3E}">
        <p14:creationId xmlns:p14="http://schemas.microsoft.com/office/powerpoint/2010/main" val="30552903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8609" y="384492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6456" y="443045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6456" y="485375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886" y="443045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388" y="485375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435" y="3844928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6772" y="443045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6772" y="485375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2202" y="443045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6704" y="485375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6772" y="527706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6704" y="527706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824485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04434" y="3967567"/>
            <a:ext cx="427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90454" y="3736734"/>
            <a:ext cx="27059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34036859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9212" y="327966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059" y="38651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7059" y="42884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2489" y="38651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6991" y="42884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2038" y="3279668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*succ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07375" y="38651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7375" y="42884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02805" y="38651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7307" y="42884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07375" y="47118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87307" y="47118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7375" y="517279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07375" y="559609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02805" y="517279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87307" y="559609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1F3C63-D056-49BD-97AE-852E543E592D}"/>
              </a:ext>
            </a:extLst>
          </p:cNvPr>
          <p:cNvSpPr/>
          <p:nvPr/>
        </p:nvSpPr>
        <p:spPr>
          <a:xfrm>
            <a:off x="9991877" y="6012088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DA9D3-C4C8-400E-82F9-981272AFAF35}"/>
              </a:ext>
            </a:extLst>
          </p:cNvPr>
          <p:cNvSpPr/>
          <p:nvPr/>
        </p:nvSpPr>
        <p:spPr>
          <a:xfrm>
            <a:off x="8087307" y="6012088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1820560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154983" y="4664990"/>
            <a:ext cx="2501806" cy="325464"/>
          </a:xfrm>
          <a:custGeom>
            <a:avLst/>
            <a:gdLst>
              <a:gd name="connsiteX0" fmla="*/ 2464231 w 2501806"/>
              <a:gd name="connsiteY0" fmla="*/ 30996 h 325464"/>
              <a:gd name="connsiteX1" fmla="*/ 2386739 w 2501806"/>
              <a:gd name="connsiteY1" fmla="*/ 77491 h 325464"/>
              <a:gd name="connsiteX2" fmla="*/ 2340244 w 2501806"/>
              <a:gd name="connsiteY2" fmla="*/ 61993 h 325464"/>
              <a:gd name="connsiteX3" fmla="*/ 2169763 w 2501806"/>
              <a:gd name="connsiteY3" fmla="*/ 30996 h 325464"/>
              <a:gd name="connsiteX4" fmla="*/ 2045776 w 2501806"/>
              <a:gd name="connsiteY4" fmla="*/ 0 h 325464"/>
              <a:gd name="connsiteX5" fmla="*/ 1797803 w 2501806"/>
              <a:gd name="connsiteY5" fmla="*/ 15498 h 325464"/>
              <a:gd name="connsiteX6" fmla="*/ 1735810 w 2501806"/>
              <a:gd name="connsiteY6" fmla="*/ 30996 h 325464"/>
              <a:gd name="connsiteX7" fmla="*/ 1658319 w 2501806"/>
              <a:gd name="connsiteY7" fmla="*/ 46495 h 325464"/>
              <a:gd name="connsiteX8" fmla="*/ 1534332 w 2501806"/>
              <a:gd name="connsiteY8" fmla="*/ 92990 h 325464"/>
              <a:gd name="connsiteX9" fmla="*/ 1487837 w 2501806"/>
              <a:gd name="connsiteY9" fmla="*/ 77491 h 325464"/>
              <a:gd name="connsiteX10" fmla="*/ 1441342 w 2501806"/>
              <a:gd name="connsiteY10" fmla="*/ 30996 h 325464"/>
              <a:gd name="connsiteX11" fmla="*/ 1115878 w 2501806"/>
              <a:gd name="connsiteY11" fmla="*/ 30996 h 325464"/>
              <a:gd name="connsiteX12" fmla="*/ 852407 w 2501806"/>
              <a:gd name="connsiteY12" fmla="*/ 15498 h 325464"/>
              <a:gd name="connsiteX13" fmla="*/ 619932 w 2501806"/>
              <a:gd name="connsiteY13" fmla="*/ 46495 h 325464"/>
              <a:gd name="connsiteX14" fmla="*/ 511444 w 2501806"/>
              <a:gd name="connsiteY14" fmla="*/ 92990 h 325464"/>
              <a:gd name="connsiteX15" fmla="*/ 464949 w 2501806"/>
              <a:gd name="connsiteY15" fmla="*/ 61993 h 325464"/>
              <a:gd name="connsiteX16" fmla="*/ 402956 w 2501806"/>
              <a:gd name="connsiteY16" fmla="*/ 46495 h 325464"/>
              <a:gd name="connsiteX17" fmla="*/ 216976 w 2501806"/>
              <a:gd name="connsiteY17" fmla="*/ 30996 h 325464"/>
              <a:gd name="connsiteX18" fmla="*/ 61993 w 2501806"/>
              <a:gd name="connsiteY18" fmla="*/ 46495 h 325464"/>
              <a:gd name="connsiteX19" fmla="*/ 15498 w 2501806"/>
              <a:gd name="connsiteY19" fmla="*/ 61993 h 325464"/>
              <a:gd name="connsiteX20" fmla="*/ 0 w 2501806"/>
              <a:gd name="connsiteY20" fmla="*/ 108488 h 325464"/>
              <a:gd name="connsiteX21" fmla="*/ 61993 w 2501806"/>
              <a:gd name="connsiteY21" fmla="*/ 247973 h 325464"/>
              <a:gd name="connsiteX22" fmla="*/ 139485 w 2501806"/>
              <a:gd name="connsiteY22" fmla="*/ 263471 h 325464"/>
              <a:gd name="connsiteX23" fmla="*/ 185980 w 2501806"/>
              <a:gd name="connsiteY23" fmla="*/ 278969 h 325464"/>
              <a:gd name="connsiteX24" fmla="*/ 278970 w 2501806"/>
              <a:gd name="connsiteY24" fmla="*/ 294468 h 325464"/>
              <a:gd name="connsiteX25" fmla="*/ 325464 w 2501806"/>
              <a:gd name="connsiteY25" fmla="*/ 309966 h 325464"/>
              <a:gd name="connsiteX26" fmla="*/ 1456841 w 2501806"/>
              <a:gd name="connsiteY26" fmla="*/ 325464 h 325464"/>
              <a:gd name="connsiteX27" fmla="*/ 1534332 w 2501806"/>
              <a:gd name="connsiteY27" fmla="*/ 309966 h 325464"/>
              <a:gd name="connsiteX28" fmla="*/ 1596325 w 2501806"/>
              <a:gd name="connsiteY28" fmla="*/ 294468 h 325464"/>
              <a:gd name="connsiteX29" fmla="*/ 1782305 w 2501806"/>
              <a:gd name="connsiteY29" fmla="*/ 309966 h 325464"/>
              <a:gd name="connsiteX30" fmla="*/ 2092271 w 2501806"/>
              <a:gd name="connsiteY30" fmla="*/ 294468 h 325464"/>
              <a:gd name="connsiteX31" fmla="*/ 2231756 w 2501806"/>
              <a:gd name="connsiteY31" fmla="*/ 278969 h 325464"/>
              <a:gd name="connsiteX32" fmla="*/ 2278251 w 2501806"/>
              <a:gd name="connsiteY32" fmla="*/ 263471 h 325464"/>
              <a:gd name="connsiteX33" fmla="*/ 2479729 w 2501806"/>
              <a:gd name="connsiteY33" fmla="*/ 247973 h 325464"/>
              <a:gd name="connsiteX34" fmla="*/ 2479729 w 2501806"/>
              <a:gd name="connsiteY34" fmla="*/ 77491 h 325464"/>
              <a:gd name="connsiteX35" fmla="*/ 2417736 w 2501806"/>
              <a:gd name="connsiteY35" fmla="*/ 77491 h 3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01806" h="325464">
                <a:moveTo>
                  <a:pt x="2464231" y="30996"/>
                </a:moveTo>
                <a:cubicBezTo>
                  <a:pt x="2438400" y="46494"/>
                  <a:pt x="2415963" y="70185"/>
                  <a:pt x="2386739" y="77491"/>
                </a:cubicBezTo>
                <a:cubicBezTo>
                  <a:pt x="2370890" y="81453"/>
                  <a:pt x="2356218" y="65416"/>
                  <a:pt x="2340244" y="61993"/>
                </a:cubicBezTo>
                <a:cubicBezTo>
                  <a:pt x="2283767" y="49891"/>
                  <a:pt x="2226283" y="42895"/>
                  <a:pt x="2169763" y="30996"/>
                </a:cubicBezTo>
                <a:cubicBezTo>
                  <a:pt x="2128076" y="22220"/>
                  <a:pt x="2045776" y="0"/>
                  <a:pt x="2045776" y="0"/>
                </a:cubicBezTo>
                <a:cubicBezTo>
                  <a:pt x="1963118" y="5166"/>
                  <a:pt x="1880211" y="7257"/>
                  <a:pt x="1797803" y="15498"/>
                </a:cubicBezTo>
                <a:cubicBezTo>
                  <a:pt x="1776608" y="17617"/>
                  <a:pt x="1756603" y="26375"/>
                  <a:pt x="1735810" y="30996"/>
                </a:cubicBezTo>
                <a:cubicBezTo>
                  <a:pt x="1710095" y="36710"/>
                  <a:pt x="1684149" y="41329"/>
                  <a:pt x="1658319" y="46495"/>
                </a:cubicBezTo>
                <a:cubicBezTo>
                  <a:pt x="1623053" y="64127"/>
                  <a:pt x="1576532" y="92990"/>
                  <a:pt x="1534332" y="92990"/>
                </a:cubicBezTo>
                <a:cubicBezTo>
                  <a:pt x="1517995" y="92990"/>
                  <a:pt x="1503335" y="82657"/>
                  <a:pt x="1487837" y="77491"/>
                </a:cubicBezTo>
                <a:cubicBezTo>
                  <a:pt x="1472339" y="61993"/>
                  <a:pt x="1462677" y="36016"/>
                  <a:pt x="1441342" y="30996"/>
                </a:cubicBezTo>
                <a:cubicBezTo>
                  <a:pt x="1297743" y="-2792"/>
                  <a:pt x="1240824" y="13147"/>
                  <a:pt x="1115878" y="30996"/>
                </a:cubicBezTo>
                <a:cubicBezTo>
                  <a:pt x="1028054" y="25830"/>
                  <a:pt x="940382" y="15498"/>
                  <a:pt x="852407" y="15498"/>
                </a:cubicBezTo>
                <a:cubicBezTo>
                  <a:pt x="730414" y="15498"/>
                  <a:pt x="711264" y="23661"/>
                  <a:pt x="619932" y="46495"/>
                </a:cubicBezTo>
                <a:cubicBezTo>
                  <a:pt x="589692" y="66654"/>
                  <a:pt x="552651" y="98877"/>
                  <a:pt x="511444" y="92990"/>
                </a:cubicBezTo>
                <a:cubicBezTo>
                  <a:pt x="493004" y="90356"/>
                  <a:pt x="482070" y="69330"/>
                  <a:pt x="464949" y="61993"/>
                </a:cubicBezTo>
                <a:cubicBezTo>
                  <a:pt x="445371" y="53602"/>
                  <a:pt x="424092" y="49137"/>
                  <a:pt x="402956" y="46495"/>
                </a:cubicBezTo>
                <a:cubicBezTo>
                  <a:pt x="341228" y="38779"/>
                  <a:pt x="278969" y="36162"/>
                  <a:pt x="216976" y="30996"/>
                </a:cubicBezTo>
                <a:cubicBezTo>
                  <a:pt x="165315" y="36162"/>
                  <a:pt x="113308" y="38600"/>
                  <a:pt x="61993" y="46495"/>
                </a:cubicBezTo>
                <a:cubicBezTo>
                  <a:pt x="45846" y="48979"/>
                  <a:pt x="27050" y="50441"/>
                  <a:pt x="15498" y="61993"/>
                </a:cubicBezTo>
                <a:cubicBezTo>
                  <a:pt x="3946" y="73545"/>
                  <a:pt x="5166" y="92990"/>
                  <a:pt x="0" y="108488"/>
                </a:cubicBezTo>
                <a:cubicBezTo>
                  <a:pt x="3941" y="120312"/>
                  <a:pt x="31655" y="230637"/>
                  <a:pt x="61993" y="247973"/>
                </a:cubicBezTo>
                <a:cubicBezTo>
                  <a:pt x="84864" y="261042"/>
                  <a:pt x="113929" y="257082"/>
                  <a:pt x="139485" y="263471"/>
                </a:cubicBezTo>
                <a:cubicBezTo>
                  <a:pt x="155334" y="267433"/>
                  <a:pt x="170032" y="275425"/>
                  <a:pt x="185980" y="278969"/>
                </a:cubicBezTo>
                <a:cubicBezTo>
                  <a:pt x="216656" y="285786"/>
                  <a:pt x="248294" y="287651"/>
                  <a:pt x="278970" y="294468"/>
                </a:cubicBezTo>
                <a:cubicBezTo>
                  <a:pt x="294917" y="298012"/>
                  <a:pt x="309133" y="309536"/>
                  <a:pt x="325464" y="309966"/>
                </a:cubicBezTo>
                <a:cubicBezTo>
                  <a:pt x="702495" y="319888"/>
                  <a:pt x="1079715" y="320298"/>
                  <a:pt x="1456841" y="325464"/>
                </a:cubicBezTo>
                <a:cubicBezTo>
                  <a:pt x="1482671" y="320298"/>
                  <a:pt x="1508617" y="315680"/>
                  <a:pt x="1534332" y="309966"/>
                </a:cubicBezTo>
                <a:cubicBezTo>
                  <a:pt x="1555125" y="305345"/>
                  <a:pt x="1575025" y="294468"/>
                  <a:pt x="1596325" y="294468"/>
                </a:cubicBezTo>
                <a:cubicBezTo>
                  <a:pt x="1658533" y="294468"/>
                  <a:pt x="1720312" y="304800"/>
                  <a:pt x="1782305" y="309966"/>
                </a:cubicBezTo>
                <a:lnTo>
                  <a:pt x="2092271" y="294468"/>
                </a:lnTo>
                <a:cubicBezTo>
                  <a:pt x="2138941" y="291249"/>
                  <a:pt x="2185611" y="286660"/>
                  <a:pt x="2231756" y="278969"/>
                </a:cubicBezTo>
                <a:cubicBezTo>
                  <a:pt x="2247870" y="276283"/>
                  <a:pt x="2262041" y="265497"/>
                  <a:pt x="2278251" y="263471"/>
                </a:cubicBezTo>
                <a:cubicBezTo>
                  <a:pt x="2345089" y="255116"/>
                  <a:pt x="2412570" y="253139"/>
                  <a:pt x="2479729" y="247973"/>
                </a:cubicBezTo>
                <a:cubicBezTo>
                  <a:pt x="2500870" y="184550"/>
                  <a:pt x="2516447" y="160107"/>
                  <a:pt x="2479729" y="77491"/>
                </a:cubicBezTo>
                <a:cubicBezTo>
                  <a:pt x="2457811" y="28175"/>
                  <a:pt x="2430695" y="64532"/>
                  <a:pt x="2417736" y="77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12203" y="4804474"/>
            <a:ext cx="218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66469" y="4618493"/>
            <a:ext cx="680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What’s this? See the bottom of page 65 of </a:t>
            </a:r>
            <a:r>
              <a:rPr lang="en-US" i="1"/>
              <a:t>Software Abstractions</a:t>
            </a:r>
            <a:r>
              <a:rPr lang="en-US"/>
              <a:t>. The value ordering/Ord$0 comes from the ordering/util module. For this tutorial we will ignore this.</a:t>
            </a:r>
          </a:p>
        </p:txBody>
      </p:sp>
    </p:spTree>
    <p:extLst>
      <p:ext uri="{BB962C8B-B14F-4D97-AF65-F5344CB8AC3E}">
        <p14:creationId xmlns:p14="http://schemas.microsoft.com/office/powerpoint/2010/main" val="8938769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0763" y="1862272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*succ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12202" y="1861522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77539" y="24780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77539" y="290134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2969" y="24780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57471" y="290134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7539" y="332465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7471" y="332465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48546" y="248200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48546" y="290530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3976" y="24653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8478" y="290530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48546" y="332861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8478" y="332861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48546" y="37586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48546" y="42129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3976" y="37586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8478" y="42129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3975" y="2473821"/>
            <a:ext cx="3778143" cy="37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43974" y="3759703"/>
            <a:ext cx="3778143" cy="37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9C0F6-7345-4C6B-B8F0-6B6E47A4D0FE}"/>
              </a:ext>
            </a:extLst>
          </p:cNvPr>
          <p:cNvSpPr/>
          <p:nvPr/>
        </p:nvSpPr>
        <p:spPr>
          <a:xfrm>
            <a:off x="8364046" y="4635178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11FFF-981B-4452-A725-2A28BD359EC6}"/>
              </a:ext>
            </a:extLst>
          </p:cNvPr>
          <p:cNvSpPr/>
          <p:nvPr/>
        </p:nvSpPr>
        <p:spPr>
          <a:xfrm>
            <a:off x="6459476" y="4635178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E82CDD-37E6-47CF-9F59-2966F437D861}"/>
              </a:ext>
            </a:extLst>
          </p:cNvPr>
          <p:cNvSpPr/>
          <p:nvPr/>
        </p:nvSpPr>
        <p:spPr>
          <a:xfrm>
            <a:off x="6459474" y="4636277"/>
            <a:ext cx="3778143" cy="37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65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Reflexive transitive closure operator 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reflexive transitive closure operator is applied to binary relations.</a:t>
            </a:r>
          </a:p>
          <a:p>
            <a:r>
              <a:rPr lang="en-US"/>
              <a:t>If a binary relation contains a -&gt; b and b -&gt; c, then the reflexive transitive closure returns a -&gt; a, a -&gt; b, b -&gt; c, and a -&gt; c.</a:t>
            </a:r>
          </a:p>
          <a:p>
            <a:r>
              <a:rPr lang="en-US"/>
              <a:t>That is, * is exactly like ^ except * also returns each value mapped to itself.</a:t>
            </a:r>
          </a:p>
        </p:txBody>
      </p:sp>
    </p:spTree>
    <p:extLst>
      <p:ext uri="{BB962C8B-B14F-4D97-AF65-F5344CB8AC3E}">
        <p14:creationId xmlns:p14="http://schemas.microsoft.com/office/powerpoint/2010/main" val="13907594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</p:spTree>
    <p:extLst>
      <p:ext uri="{BB962C8B-B14F-4D97-AF65-F5344CB8AC3E}">
        <p14:creationId xmlns:p14="http://schemas.microsoft.com/office/powerpoint/2010/main" val="18973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1756" y="3363132"/>
            <a:ext cx="268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This is the Alloy tool</a:t>
            </a:r>
          </a:p>
        </p:txBody>
      </p:sp>
    </p:spTree>
    <p:extLst>
      <p:ext uri="{BB962C8B-B14F-4D97-AF65-F5344CB8AC3E}">
        <p14:creationId xmlns:p14="http://schemas.microsoft.com/office/powerpoint/2010/main" val="13037397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" name="Rectangle 2"/>
          <p:cNvSpPr/>
          <p:nvPr/>
        </p:nvSpPr>
        <p:spPr>
          <a:xfrm>
            <a:off x="3832798" y="6132408"/>
            <a:ext cx="3827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iCalendarObject.components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4825" y="4398887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21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" name="Rectangle 2"/>
          <p:cNvSpPr/>
          <p:nvPr/>
        </p:nvSpPr>
        <p:spPr>
          <a:xfrm>
            <a:off x="3832798" y="6132408"/>
            <a:ext cx="568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iCalendarObject.components.Component$1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53828" y="4822193"/>
            <a:ext cx="1904570" cy="4056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32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500" y="1524809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252" y="20121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1252" y="243545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514" y="2012148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2514" y="2435454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252" y="284114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514" y="2841144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1252" y="2012148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4305" y="2621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5225" y="2438081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3" name="Equals 12"/>
          <p:cNvSpPr/>
          <p:nvPr/>
        </p:nvSpPr>
        <p:spPr>
          <a:xfrm>
            <a:off x="8430571" y="2473916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495" y="23841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8066549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500" y="1524809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252" y="20121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1252" y="243545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514" y="2012148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2514" y="2435454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252" y="284114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514" y="2841144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1252" y="2012148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4305" y="2621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5225" y="2438081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3" name="Equals 12"/>
          <p:cNvSpPr/>
          <p:nvPr/>
        </p:nvSpPr>
        <p:spPr>
          <a:xfrm>
            <a:off x="8430571" y="2473916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30571" y="2841144"/>
            <a:ext cx="899409" cy="163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52947" y="4479010"/>
            <a:ext cx="261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don’t want that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6FF48-90D5-4FCE-BBA4-575821E34514}"/>
              </a:ext>
            </a:extLst>
          </p:cNvPr>
          <p:cNvSpPr txBox="1"/>
          <p:nvPr/>
        </p:nvSpPr>
        <p:spPr>
          <a:xfrm>
            <a:off x="9171495" y="23841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68213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500" y="1524809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252" y="20121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1252" y="243545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514" y="2012148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2514" y="2435454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252" y="284114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514" y="2841144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1252" y="2012148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5225" y="2438081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3" name="Equals 12"/>
          <p:cNvSpPr/>
          <p:nvPr/>
        </p:nvSpPr>
        <p:spPr>
          <a:xfrm>
            <a:off x="8430571" y="2473916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30571" y="2841144"/>
            <a:ext cx="899409" cy="163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6564" y="4479010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want this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2755" y="244303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71495" y="242427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</p:spTree>
    <p:extLst>
      <p:ext uri="{BB962C8B-B14F-4D97-AF65-F5344CB8AC3E}">
        <p14:creationId xmlns:p14="http://schemas.microsoft.com/office/powerpoint/2010/main" val="14094681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167" y="2206735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6919" y="269407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6919" y="311738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181" y="2694074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181" y="311738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6919" y="35230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181" y="3523070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886" y="3120007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0" name="Equals 9"/>
          <p:cNvSpPr/>
          <p:nvPr/>
        </p:nvSpPr>
        <p:spPr>
          <a:xfrm>
            <a:off x="6958232" y="3155842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0416" y="309396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90051" y="306130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1313" y="306130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</p:spTree>
    <p:extLst>
      <p:ext uri="{BB962C8B-B14F-4D97-AF65-F5344CB8AC3E}">
        <p14:creationId xmlns:p14="http://schemas.microsoft.com/office/powerpoint/2010/main" val="24241157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167" y="2206735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6919" y="269407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6919" y="311738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181" y="2694074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181" y="311738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6919" y="35230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181" y="3523070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886" y="3120007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0" name="Equals 9"/>
          <p:cNvSpPr/>
          <p:nvPr/>
        </p:nvSpPr>
        <p:spPr>
          <a:xfrm>
            <a:off x="6958232" y="3155842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0416" y="309396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90051" y="306130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1313" y="306130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63402" y="3523070"/>
            <a:ext cx="0" cy="120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7007" y="4726983"/>
            <a:ext cx="628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restricted range operator: the pairs in the binary relation that have range Component$1</a:t>
            </a:r>
          </a:p>
        </p:txBody>
      </p:sp>
    </p:spTree>
    <p:extLst>
      <p:ext uri="{BB962C8B-B14F-4D97-AF65-F5344CB8AC3E}">
        <p14:creationId xmlns:p14="http://schemas.microsoft.com/office/powerpoint/2010/main" val="4430012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24198" y="6039263"/>
            <a:ext cx="624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iCalendarObject.(components :&gt; Component$1)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84825" y="4822193"/>
            <a:ext cx="1873573" cy="371959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16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dtstamp$0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version$0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dtstamp$0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version$0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198" y="6039263"/>
            <a:ext cx="754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iCalendarObject.(components :&gt; Component$1).properties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5072" y="3787485"/>
            <a:ext cx="1873573" cy="7937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9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4061" y="5050215"/>
            <a:ext cx="441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Open iCalendar.als in the navigation/example05 folder. Then select Execute &gt;&gt; Show. Then click on Instance.</a:t>
            </a:r>
          </a:p>
        </p:txBody>
      </p:sp>
    </p:spTree>
    <p:extLst>
      <p:ext uri="{BB962C8B-B14F-4D97-AF65-F5344CB8AC3E}">
        <p14:creationId xmlns:p14="http://schemas.microsoft.com/office/powerpoint/2010/main" val="18138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20886</TotalTime>
  <Words>3374</Words>
  <Application>Microsoft Office PowerPoint</Application>
  <PresentationFormat>Widescreen</PresentationFormat>
  <Paragraphs>850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Office Theme</vt:lpstr>
      <vt:lpstr>Navigating Alloy relations</vt:lpstr>
      <vt:lpstr>What company does John work at?</vt:lpstr>
      <vt:lpstr>What company does John work at?</vt:lpstr>
      <vt:lpstr>PowerPoint Presentation</vt:lpstr>
      <vt:lpstr>Join operator</vt:lpstr>
      <vt:lpstr>PowerPoint Presentation</vt:lpstr>
      <vt:lpstr>Quintessential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works at Google?</vt:lpstr>
      <vt:lpstr>Who works at Google?</vt:lpstr>
      <vt:lpstr>PowerPoint Presentation</vt:lpstr>
      <vt:lpstr>Forward navigation (navigate through the employer relation in a forward direction)</vt:lpstr>
      <vt:lpstr>Backward navigation (navigate through the employer relation in a backward direction)</vt:lpstr>
      <vt:lpstr>Transpose operator ~</vt:lpstr>
      <vt:lpstr>Equivalent</vt:lpstr>
      <vt:lpstr>Who is the occupant of Room$1 at Time$2?</vt:lpstr>
      <vt:lpstr>Who is the occupant of Room$1 at Time$2?</vt:lpstr>
      <vt:lpstr>Who is the occupant of Room$1 at Time$2?</vt:lpstr>
      <vt:lpstr>Who is the occupant of Room$1 at Time$2?</vt:lpstr>
      <vt:lpstr>Recap: Who is the occupant of Room$1 at Time$2?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operator</vt:lpstr>
      <vt:lpstr>Operator precedence: dot has higher precedence than box</vt:lpstr>
      <vt:lpstr>What processes can Process$0 reach?</vt:lpstr>
      <vt:lpstr>What processes can Process$0 reach?</vt:lpstr>
      <vt:lpstr>What processes can Process$0 reach?</vt:lpstr>
      <vt:lpstr>PowerPoint Presentation</vt:lpstr>
      <vt:lpstr>PowerPoint Presentation</vt:lpstr>
      <vt:lpstr>What processes can Process$0 reach?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Transitive closure operator ^</vt:lpstr>
      <vt:lpstr>PowerPoint Presentation</vt:lpstr>
      <vt:lpstr>PowerPoint Presentation</vt:lpstr>
      <vt:lpstr>Lab 2.1</vt:lpstr>
      <vt:lpstr>Which House has a bird?</vt:lpstr>
      <vt:lpstr>Backward navigate through the pet relation</vt:lpstr>
      <vt:lpstr>House$2 (the third house) has the bird</vt:lpstr>
      <vt:lpstr>What processes can Process$0 reach?</vt:lpstr>
      <vt:lpstr>What processes can Process$0 reach?</vt:lpstr>
      <vt:lpstr>What processes can Process$0 reach?</vt:lpstr>
      <vt:lpstr>What processes can Process$0 reach?</vt:lpstr>
      <vt:lpstr>PowerPoint Presentation</vt:lpstr>
      <vt:lpstr>What processes can Process$0 reach?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Reflexive transitive closure operator *</vt:lpstr>
      <vt:lpstr>What properties does Component$1 in iCalendarObject have?</vt:lpstr>
      <vt:lpstr>What properties does Component$1 in iCalendarObject have?</vt:lpstr>
      <vt:lpstr>What properties does Component$1 in iCalendarObject have?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properties does Component$1 in iCalendarObject have?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restriction operator :&gt;  Domain restriction operator &lt;: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Alloy relations</dc:title>
  <dc:creator>Costello, Roger L.</dc:creator>
  <cp:lastModifiedBy>Costello, Roger L.</cp:lastModifiedBy>
  <cp:revision>181</cp:revision>
  <dcterms:created xsi:type="dcterms:W3CDTF">2017-09-06T17:54:23Z</dcterms:created>
  <dcterms:modified xsi:type="dcterms:W3CDTF">2018-05-07T11:41:34Z</dcterms:modified>
</cp:coreProperties>
</file>