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E709-2393-4521-B0BF-1A5BFA5DAD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D27-FE42-4757-85FE-B58DDBE194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E709-2393-4521-B0BF-1A5BFA5DAD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D27-FE42-4757-85FE-B58DDBE194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E709-2393-4521-B0BF-1A5BFA5DAD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D27-FE42-4757-85FE-B58DDBE194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E709-2393-4521-B0BF-1A5BFA5DAD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D27-FE42-4757-85FE-B58DDBE194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E709-2393-4521-B0BF-1A5BFA5DAD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D27-FE42-4757-85FE-B58DDBE194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E709-2393-4521-B0BF-1A5BFA5DAD1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D27-FE42-4757-85FE-B58DDBE194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E709-2393-4521-B0BF-1A5BFA5DAD1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D27-FE42-4757-85FE-B58DDBE194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E709-2393-4521-B0BF-1A5BFA5DAD1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D27-FE42-4757-85FE-B58DDBE194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E709-2393-4521-B0BF-1A5BFA5DAD1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D27-FE42-4757-85FE-B58DDBE194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E709-2393-4521-B0BF-1A5BFA5DAD1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D27-FE42-4757-85FE-B58DDBE194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E709-2393-4521-B0BF-1A5BFA5DAD1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D27-FE42-4757-85FE-B58DDBE194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7E709-2393-4521-B0BF-1A5BFA5DAD1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9D27-FE42-4757-85FE-B58DDBE194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3912"/>
            <a:ext cx="9144000" cy="1298778"/>
          </a:xfrm>
        </p:spPr>
        <p:txBody>
          <a:bodyPr/>
          <a:lstStyle/>
          <a:p>
            <a:r>
              <a:rPr lang="en-US"/>
              <a:t>Desktop model</a:t>
            </a:r>
            <a:endParaRPr lang="en-US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9368443" y="5730096"/>
            <a:ext cx="2599113" cy="936711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Roger L. Costello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March 24, 2018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4091" y="3669215"/>
            <a:ext cx="1422400" cy="928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7536" y="4140618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icon2</a:t>
            </a:r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2531806" y="3380720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Desktop0</a:t>
            </a:r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5179678" y="3397345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Desktop1</a:t>
            </a:r>
            <a:endParaRPr lang="en-US" sz="1600"/>
          </a:p>
        </p:txBody>
      </p:sp>
      <p:sp>
        <p:nvSpPr>
          <p:cNvPr id="9" name="Arrow: Right 8"/>
          <p:cNvSpPr/>
          <p:nvPr/>
        </p:nvSpPr>
        <p:spPr>
          <a:xfrm>
            <a:off x="3997257" y="3902091"/>
            <a:ext cx="80554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46282" y="3708944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cut</a:t>
            </a:r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2422358" y="4140618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icon3</a:t>
            </a:r>
            <a:endParaRPr lang="en-US" sz="1100"/>
          </a:p>
        </p:txBody>
      </p:sp>
      <p:sp>
        <p:nvSpPr>
          <p:cNvPr id="12" name="Rectangle 11"/>
          <p:cNvSpPr/>
          <p:nvPr/>
        </p:nvSpPr>
        <p:spPr>
          <a:xfrm>
            <a:off x="7813039" y="3669215"/>
            <a:ext cx="1422400" cy="928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29152" y="3380720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Desktop2</a:t>
            </a:r>
            <a:endParaRPr lang="en-US" sz="1600"/>
          </a:p>
        </p:txBody>
      </p:sp>
      <p:sp>
        <p:nvSpPr>
          <p:cNvPr id="14" name="Arrow: Right 13"/>
          <p:cNvSpPr/>
          <p:nvPr/>
        </p:nvSpPr>
        <p:spPr>
          <a:xfrm>
            <a:off x="6746731" y="3902091"/>
            <a:ext cx="80554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5016" y="3708944"/>
            <a:ext cx="637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paste</a:t>
            </a: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7929152" y="4147838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icon3</a:t>
            </a:r>
            <a:endParaRPr 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8606026" y="3829338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icon1</a:t>
            </a:r>
            <a:endParaRPr lang="en-US" sz="1100"/>
          </a:p>
        </p:txBody>
      </p:sp>
      <p:sp>
        <p:nvSpPr>
          <p:cNvPr id="18" name="Rectangle 17"/>
          <p:cNvSpPr/>
          <p:nvPr/>
        </p:nvSpPr>
        <p:spPr>
          <a:xfrm>
            <a:off x="5068440" y="3676161"/>
            <a:ext cx="1422400" cy="928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76707" y="4147564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icon3</a:t>
            </a:r>
            <a:endParaRPr lang="en-US" sz="1100"/>
          </a:p>
        </p:txBody>
      </p:sp>
      <p:sp>
        <p:nvSpPr>
          <p:cNvPr id="20" name="Arrow: Right 19"/>
          <p:cNvSpPr/>
          <p:nvPr/>
        </p:nvSpPr>
        <p:spPr>
          <a:xfrm>
            <a:off x="9496205" y="3878221"/>
            <a:ext cx="80554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5813"/>
          </a:xfrm>
        </p:spPr>
        <p:txBody>
          <a:bodyPr>
            <a:normAutofit/>
          </a:bodyPr>
          <a:lstStyle/>
          <a:p>
            <a:r>
              <a:rPr lang="en-US"/>
              <a:t>Specify in the </a:t>
            </a:r>
            <a:r>
              <a:rPr lang="en-US" b="1"/>
              <a:t>run</a:t>
            </a:r>
            <a:r>
              <a:rPr lang="en-US"/>
              <a:t> command that the instance is to contain 2 Desktops.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02499" y="3111330"/>
            <a:ext cx="3439211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{}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Desktop 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62650" y="744134"/>
            <a:ext cx="4067695" cy="44285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util/ordering[Desktop]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icons: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Icon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enum 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Icon { A, B }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first.icons = A + B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first.next.icons = A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{}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Desktop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 #2: Arbitrary icons, cut/paste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2000"/>
            <a:ext cx="10515600" cy="4142916"/>
          </a:xfrm>
        </p:spPr>
        <p:txBody>
          <a:bodyPr>
            <a:normAutofit/>
          </a:bodyPr>
          <a:lstStyle/>
          <a:p>
            <a:r>
              <a:rPr lang="en-US"/>
              <a:t>We want the model to represent any set of icons on the first Desktop. </a:t>
            </a:r>
            <a:endParaRPr lang="en-US"/>
          </a:p>
          <a:p>
            <a:r>
              <a:rPr lang="en-US"/>
              <a:t>Let d = the first Desktop and i = an icon on the first Desktop.</a:t>
            </a:r>
            <a:br>
              <a:rPr lang="en-US"/>
            </a:br>
            <a:r>
              <a:rPr lang="en-US"/>
              <a:t>The second Desktop = d - i, or</a:t>
            </a:r>
            <a:br>
              <a:rPr lang="en-US"/>
            </a:br>
            <a:r>
              <a:rPr lang="en-US"/>
              <a:t>The second Desktop = d + j (where j is an icon not on d)</a:t>
            </a:r>
            <a:endParaRPr lang="en-US"/>
          </a:p>
          <a:p>
            <a:r>
              <a:rPr lang="en-US"/>
              <a:t>Let d = the second Desktop and j = an icon on the second Desktop.</a:t>
            </a:r>
            <a:br>
              <a:rPr lang="en-US"/>
            </a:br>
            <a:r>
              <a:rPr lang="en-US"/>
              <a:t>The third Desktop = d - j, or</a:t>
            </a:r>
            <a:br>
              <a:rPr lang="en-US"/>
            </a:br>
            <a:r>
              <a:rPr lang="en-US"/>
              <a:t>The third Desktop = d + j (where j is an icon not on d)</a:t>
            </a:r>
            <a:endParaRPr lang="en-US"/>
          </a:p>
          <a:p>
            <a:r>
              <a:rPr lang="en-US"/>
              <a:t>And so forth.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Here is one of the instances that Alloy generated: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76759" y="2330853"/>
            <a:ext cx="1422400" cy="928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20204" y="2802256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icon2</a:t>
            </a:r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1694474" y="2042358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Desktop0</a:t>
            </a:r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4342346" y="2058983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Desktop1</a:t>
            </a:r>
            <a:endParaRPr lang="en-US" sz="1600"/>
          </a:p>
        </p:txBody>
      </p:sp>
      <p:sp>
        <p:nvSpPr>
          <p:cNvPr id="9" name="Arrow: Right 8"/>
          <p:cNvSpPr/>
          <p:nvPr/>
        </p:nvSpPr>
        <p:spPr>
          <a:xfrm>
            <a:off x="3159925" y="2563729"/>
            <a:ext cx="80554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08950" y="2370582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cut</a:t>
            </a:r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1585026" y="2802256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icon3</a:t>
            </a:r>
            <a:endParaRPr lang="en-US" sz="1100"/>
          </a:p>
        </p:txBody>
      </p:sp>
      <p:sp>
        <p:nvSpPr>
          <p:cNvPr id="12" name="Rectangle 11"/>
          <p:cNvSpPr/>
          <p:nvPr/>
        </p:nvSpPr>
        <p:spPr>
          <a:xfrm>
            <a:off x="6975707" y="2330853"/>
            <a:ext cx="1422400" cy="928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91820" y="2042358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Desktop2</a:t>
            </a:r>
            <a:endParaRPr lang="en-US" sz="1600"/>
          </a:p>
        </p:txBody>
      </p:sp>
      <p:sp>
        <p:nvSpPr>
          <p:cNvPr id="14" name="Arrow: Right 13"/>
          <p:cNvSpPr/>
          <p:nvPr/>
        </p:nvSpPr>
        <p:spPr>
          <a:xfrm>
            <a:off x="5909399" y="2563729"/>
            <a:ext cx="80554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47684" y="2370582"/>
            <a:ext cx="637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paste</a:t>
            </a: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7091820" y="2809476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icon3</a:t>
            </a:r>
            <a:endParaRPr 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7768694" y="2490976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icon1</a:t>
            </a:r>
            <a:endParaRPr lang="en-US" sz="1100"/>
          </a:p>
        </p:txBody>
      </p:sp>
      <p:sp>
        <p:nvSpPr>
          <p:cNvPr id="18" name="Rectangle 17"/>
          <p:cNvSpPr/>
          <p:nvPr/>
        </p:nvSpPr>
        <p:spPr>
          <a:xfrm>
            <a:off x="4231108" y="2337799"/>
            <a:ext cx="1422400" cy="928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39375" y="2809202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icon3</a:t>
            </a:r>
            <a:endParaRPr lang="en-US" sz="1100"/>
          </a:p>
        </p:txBody>
      </p:sp>
      <p:sp>
        <p:nvSpPr>
          <p:cNvPr id="20" name="Rectangle 19"/>
          <p:cNvSpPr/>
          <p:nvPr/>
        </p:nvSpPr>
        <p:spPr>
          <a:xfrm>
            <a:off x="6975707" y="4219063"/>
            <a:ext cx="1422400" cy="928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91820" y="3930568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Desktop3</a:t>
            </a:r>
            <a:endParaRPr 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091820" y="4697686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icon3</a:t>
            </a:r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7768694" y="4379186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icon1</a:t>
            </a:r>
            <a:endParaRPr lang="en-US" sz="1100"/>
          </a:p>
        </p:txBody>
      </p:sp>
      <p:sp>
        <p:nvSpPr>
          <p:cNvPr id="24" name="TextBox 23"/>
          <p:cNvSpPr txBox="1"/>
          <p:nvPr/>
        </p:nvSpPr>
        <p:spPr>
          <a:xfrm>
            <a:off x="7091819" y="4364392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icon0</a:t>
            </a:r>
            <a:endParaRPr lang="en-US" sz="1100"/>
          </a:p>
        </p:txBody>
      </p:sp>
      <p:sp>
        <p:nvSpPr>
          <p:cNvPr id="25" name="Arrow: Right 24"/>
          <p:cNvSpPr/>
          <p:nvPr/>
        </p:nvSpPr>
        <p:spPr>
          <a:xfrm rot="5400000">
            <a:off x="7394842" y="3474636"/>
            <a:ext cx="474686" cy="285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708124" y="3400449"/>
            <a:ext cx="637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paste</a:t>
            </a:r>
            <a:endParaRPr 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4342346" y="3940247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Desktop4</a:t>
            </a:r>
            <a:endParaRPr lang="en-US" sz="1600"/>
          </a:p>
        </p:txBody>
      </p:sp>
      <p:sp>
        <p:nvSpPr>
          <p:cNvPr id="28" name="Arrow: Right 27"/>
          <p:cNvSpPr/>
          <p:nvPr/>
        </p:nvSpPr>
        <p:spPr>
          <a:xfrm flipH="1">
            <a:off x="5909399" y="4444993"/>
            <a:ext cx="80554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165068" y="4251732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cut</a:t>
            </a:r>
            <a:endParaRPr lang="en-US" sz="1600"/>
          </a:p>
        </p:txBody>
      </p:sp>
      <p:sp>
        <p:nvSpPr>
          <p:cNvPr id="30" name="Rectangle 29"/>
          <p:cNvSpPr/>
          <p:nvPr/>
        </p:nvSpPr>
        <p:spPr>
          <a:xfrm>
            <a:off x="4231108" y="4219063"/>
            <a:ext cx="1422400" cy="928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39375" y="4690466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icon3</a:t>
            </a:r>
            <a:endParaRPr lang="en-US" sz="1100"/>
          </a:p>
        </p:txBody>
      </p:sp>
      <p:sp>
        <p:nvSpPr>
          <p:cNvPr id="32" name="TextBox 31"/>
          <p:cNvSpPr txBox="1"/>
          <p:nvPr/>
        </p:nvSpPr>
        <p:spPr>
          <a:xfrm>
            <a:off x="5038235" y="4380703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icon1</a:t>
            </a:r>
            <a:endParaRPr lang="en-US"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Desktop signature is same as before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50225" y="2252469"/>
            <a:ext cx="3668684" cy="16980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util/ordering[Desktop]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icons: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Icon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Instead of enumerating the icons, have a set of icons: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76071" y="2429687"/>
            <a:ext cx="1387559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Icon {}</a:t>
            </a:r>
            <a:endParaRPr 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first Desktop contains a set of icons: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95796" y="2335568"/>
            <a:ext cx="4400204" cy="12003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init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i: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Icon | first.icons = i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93711"/>
          </a:xfrm>
        </p:spPr>
        <p:txBody>
          <a:bodyPr>
            <a:normAutofit/>
          </a:bodyPr>
          <a:lstStyle/>
          <a:p>
            <a:r>
              <a:rPr lang="en-US"/>
              <a:t>A Desktop cannot hold just any set of icons, a Desktop is derived from its previous Desktop: it has the icons on the previous Desktop, plus or minus one icon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84464" y="3539701"/>
            <a:ext cx="7725295" cy="20681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Desktops_through_cut_and_paste { 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d: Desktop - first | 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(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i: d.prev.icons | d.icons = d.prev.icons - i)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(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i: Icon - d.prev.icons | d.icons = d.prev.icons + i)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36072" y="346597"/>
            <a:ext cx="7525789" cy="61118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util/ordering[Desktop]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icons: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Icon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Icon {}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init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i: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Icon | first.icons = i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Desktops_through_cut_and_paste { 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d: Desktop - first | 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(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i: d.prev.icons | d.icons = d.prev.icons - i)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(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i: Icon - d.prev.icons | d.icons = d.prev.icons + i)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{}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endParaRPr lang="en-US" sz="2400"/>
          </a:p>
        </p:txBody>
      </p:sp>
      <p:sp>
        <p:nvSpPr>
          <p:cNvPr id="4" name="AutoShape 57"/>
          <p:cNvSpPr>
            <a:spLocks noChangeArrowheads="1"/>
          </p:cNvSpPr>
          <p:nvPr/>
        </p:nvSpPr>
        <p:spPr bwMode="auto">
          <a:xfrm>
            <a:off x="10657551" y="5714510"/>
            <a:ext cx="954088" cy="733425"/>
          </a:xfrm>
          <a:prstGeom prst="cloudCallout">
            <a:avLst>
              <a:gd name="adj1" fmla="val -51333"/>
              <a:gd name="adj2" fmla="val 7381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1600"/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10797251" y="5857385"/>
            <a:ext cx="722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200"/>
              <a:t>Do Lab3</a:t>
            </a:r>
            <a:endParaRPr lang="en-US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It’s time to model software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previous examples there was just one or a small number of solutions (instances) satisfying the constraints. </a:t>
            </a:r>
            <a:endParaRPr lang="en-US"/>
          </a:p>
          <a:p>
            <a:r>
              <a:rPr lang="en-US"/>
              <a:t>With software there are usually many solutions.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a desktop and two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this example we model software that allows users to add and remove icons from a desktop. </a:t>
            </a:r>
            <a:endParaRPr lang="en-US"/>
          </a:p>
          <a:p>
            <a:r>
              <a:rPr lang="en-US"/>
              <a:t>A </a:t>
            </a:r>
            <a:r>
              <a:rPr lang="en-US" i="1"/>
              <a:t>cut</a:t>
            </a:r>
            <a:r>
              <a:rPr lang="en-US"/>
              <a:t> operation removes one icon from the desktop. </a:t>
            </a:r>
            <a:endParaRPr lang="en-US"/>
          </a:p>
          <a:p>
            <a:r>
              <a:rPr lang="en-US"/>
              <a:t>A </a:t>
            </a:r>
            <a:r>
              <a:rPr lang="en-US" i="1"/>
              <a:t>paste</a:t>
            </a:r>
            <a:r>
              <a:rPr lang="en-US"/>
              <a:t> operation adds one icon to the desktop.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Model a desktop, its icons, and cut and paste operations.</a:t>
            </a:r>
            <a:endParaRPr lang="en-US"/>
          </a:p>
          <a:p>
            <a:r>
              <a:rPr lang="en-US"/>
              <a:t>We will create two versions of the model:</a:t>
            </a:r>
            <a:endParaRPr lang="en-US"/>
          </a:p>
          <a:p>
            <a:pPr lvl="1"/>
            <a:r>
              <a:rPr lang="en-US"/>
              <a:t>Version #1: Hardcode the icons.</a:t>
            </a:r>
            <a:endParaRPr lang="en-US"/>
          </a:p>
          <a:p>
            <a:pPr lvl="1"/>
            <a:r>
              <a:rPr lang="en-US"/>
              <a:t>Version #2: Arbitrary set of icons.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 #1: Simple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7204"/>
          </a:xfrm>
        </p:spPr>
        <p:txBody>
          <a:bodyPr/>
          <a:lstStyle/>
          <a:p>
            <a:r>
              <a:rPr lang="en-US"/>
              <a:t>Let’s model a desktop that has just two icons named A and B, and a cut operation that removes B.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46514" y="3311753"/>
            <a:ext cx="1422400" cy="928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64229" y="3689124"/>
            <a:ext cx="317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57714" y="3689124"/>
            <a:ext cx="317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08668" y="2986006"/>
            <a:ext cx="1365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Desktop (first)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4795988" y="3311753"/>
            <a:ext cx="1422400" cy="928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13703" y="3689124"/>
            <a:ext cx="317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91067" y="2992608"/>
            <a:ext cx="1632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Desktop (second)</a:t>
            </a:r>
            <a:endParaRPr lang="en-US" sz="1600"/>
          </a:p>
        </p:txBody>
      </p:sp>
      <p:sp>
        <p:nvSpPr>
          <p:cNvPr id="12" name="Arrow: Right 11"/>
          <p:cNvSpPr/>
          <p:nvPr/>
        </p:nvSpPr>
        <p:spPr>
          <a:xfrm>
            <a:off x="3729680" y="3544629"/>
            <a:ext cx="80554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06172" y="3324560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cut</a:t>
            </a: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set of Desktops, each with a set of icons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00597" y="1753680"/>
            <a:ext cx="2288771" cy="12003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icons: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Icon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1352203" y="3146626"/>
            <a:ext cx="71932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keyword means that </a:t>
            </a:r>
            <a:r>
              <a:rPr lang="en-US" sz="2400">
                <a:latin typeface="Consolas" panose="020B0609020204030204" pitchFamily="49" charset="0"/>
                <a:ea typeface="Calibri" panose="020F0502020204030204" pitchFamily="34" charset="0"/>
              </a:rPr>
              <a:t>icons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maps each </a:t>
            </a:r>
            <a:r>
              <a:rPr lang="en-US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Desktop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(an </a:t>
            </a:r>
            <a:r>
              <a:rPr lang="en-US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either </a:t>
            </a:r>
            <a:r>
              <a:rPr lang="en-US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400"/>
          </a:p>
        </p:txBody>
      </p:sp>
      <p:sp>
        <p:nvSpPr>
          <p:cNvPr id="3" name="Rectangle 2"/>
          <p:cNvSpPr/>
          <p:nvPr/>
        </p:nvSpPr>
        <p:spPr>
          <a:xfrm>
            <a:off x="2000597" y="4389123"/>
            <a:ext cx="1341119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Desktop0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0597" y="4754883"/>
            <a:ext cx="1341119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Desktop0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00596" y="5120643"/>
            <a:ext cx="1341119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Desktop1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1715" y="4389123"/>
            <a:ext cx="659478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1715" y="4758881"/>
            <a:ext cx="659478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1715" y="5128639"/>
            <a:ext cx="659478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000596" y="5494399"/>
            <a:ext cx="0" cy="407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41715" y="5486403"/>
            <a:ext cx="0" cy="407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01193" y="5486403"/>
            <a:ext cx="0" cy="407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4139738" y="4389123"/>
            <a:ext cx="282633" cy="731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39018" y="4061992"/>
            <a:ext cx="66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icons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4403321" y="4553501"/>
            <a:ext cx="374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Desktop0 is mapped to this set: {A, B}</a:t>
            </a:r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4139738" y="5147689"/>
            <a:ext cx="282633" cy="3467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flipH="1">
            <a:off x="4403320" y="5126596"/>
            <a:ext cx="450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Desktop1 is mapped to this (singleton) set: {A}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the Desktops -- there is a first Desktop, a second Desktop, etc.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90965" y="2047301"/>
            <a:ext cx="3702104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util/ordering[Desktop]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152697" y="2874737"/>
            <a:ext cx="6262255" cy="3166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“first” denotes the first Desktop. “first.icons” denotes the icons on the first Desktop.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“prev” denotes the previous Desktop. Suppose d denotes one of the Desktops, then d.prev.icons denotes the icons on the previous Desktop.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“last” denotes the last Desktop. 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“next” denotes the next Desktop.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There are two icons, A and B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34589" y="1890885"/>
            <a:ext cx="3452553" cy="12778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Icon {}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Icon {}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Icon {}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4589" y="4404102"/>
            <a:ext cx="2504903" cy="4875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enum 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Icon { A, B }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541222"/>
            <a:ext cx="1855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Alternatively: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Constrain the first desktop to contain both icons, the second desktop to contain just A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02080" y="2307969"/>
            <a:ext cx="2970415" cy="16730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first.icons = A + B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first.next.icons = A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721d8d0f-6045-4fed-bbb1-c1e9942ca7b0"/>
  <p:tag name="COMMONDATA" val="eyJoZGlkIjoiOGRmYWI0N2NmZjIyYzRlNDcwN2Y1MWZhMTRkYTBjMjA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3614</Words>
  <Application>WPS 演示</Application>
  <PresentationFormat>Widescreen</PresentationFormat>
  <Paragraphs>187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Times New Roman</vt:lpstr>
      <vt:lpstr>Consolas</vt:lpstr>
      <vt:lpstr>Calibri Light</vt:lpstr>
      <vt:lpstr>Microsoft YaHei</vt:lpstr>
      <vt:lpstr>Arial Unicode MS</vt:lpstr>
      <vt:lpstr>DengXian</vt:lpstr>
      <vt:lpstr>Office Theme</vt:lpstr>
      <vt:lpstr>Desktop model</vt:lpstr>
      <vt:lpstr>It’s time to model software</vt:lpstr>
      <vt:lpstr>Model a desktop and two operations</vt:lpstr>
      <vt:lpstr>Problem Statement</vt:lpstr>
      <vt:lpstr>Version #1: Simple Model</vt:lpstr>
      <vt:lpstr>A set of Desktops, each with a set of icons</vt:lpstr>
      <vt:lpstr>Order the Desktops -- there is a first Desktop, a second Desktop, etc.</vt:lpstr>
      <vt:lpstr>There are two icons, A and B</vt:lpstr>
      <vt:lpstr>Constrain the first desktop to contain both icons, the second desktop to contain just A</vt:lpstr>
      <vt:lpstr>Specify in the run command that the instance is to contain 2 Desktops.</vt:lpstr>
      <vt:lpstr>PowerPoint 演示文稿</vt:lpstr>
      <vt:lpstr>Version #2: Arbitrary icons, cut/paste operations</vt:lpstr>
      <vt:lpstr>Here is one of the instances that Alloy generated:</vt:lpstr>
      <vt:lpstr>Desktop signature is same as before</vt:lpstr>
      <vt:lpstr>Instead of enumerating the icons, have a set of icons:</vt:lpstr>
      <vt:lpstr>The first Desktop contains a set of icons:</vt:lpstr>
      <vt:lpstr>A Desktop cannot hold just any set of icons, a Desktop is derived from its previous Desktop: it has the icons on the previous Desktop, plus or minus one icon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model</dc:title>
  <dc:creator>Costello, Roger L.</dc:creator>
  <cp:lastModifiedBy>Ecstasy</cp:lastModifiedBy>
  <cp:revision>37</cp:revision>
  <dcterms:created xsi:type="dcterms:W3CDTF">2018-02-06T22:04:00Z</dcterms:created>
  <dcterms:modified xsi:type="dcterms:W3CDTF">2022-10-27T15:33:18Z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B30B0944CFC94B459A19EE04B384ACE5</vt:lpwstr>
  </property>
  <property fmtid="{D5CDD505-2E9C-101B-9397-08002B2CF9AE}" pid="3" name="KSOProductBuildVer">
    <vt:lpwstr>2052-11.1.0.12598</vt:lpwstr>
  </property>
</Properties>
</file>